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6" r:id="rId8"/>
    <p:sldId id="321" r:id="rId9"/>
    <p:sldId id="267" r:id="rId10"/>
    <p:sldId id="292" r:id="rId11"/>
    <p:sldId id="293" r:id="rId12"/>
    <p:sldId id="29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7" autoAdjust="0"/>
    <p:restoredTop sz="94660"/>
  </p:normalViewPr>
  <p:slideViewPr>
    <p:cSldViewPr snapToGrid="0">
      <p:cViewPr varScale="1">
        <p:scale>
          <a:sx n="126" d="100"/>
          <a:sy n="126" d="100"/>
        </p:scale>
        <p:origin x="2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A464-6A80-20F2-82D1-BC074A38F9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81F69A-E285-7EB7-6496-3F8191F2AA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DDA066-70C8-F85B-A2D1-37A55AE409F4}"/>
              </a:ext>
            </a:extLst>
          </p:cNvPr>
          <p:cNvSpPr>
            <a:spLocks noGrp="1"/>
          </p:cNvSpPr>
          <p:nvPr>
            <p:ph type="dt" sz="half" idx="10"/>
          </p:nvPr>
        </p:nvSpPr>
        <p:spPr/>
        <p:txBody>
          <a:bodyPr/>
          <a:lstStyle/>
          <a:p>
            <a:fld id="{04BB99A9-388D-41BA-B2DC-664C74689EF8}" type="datetimeFigureOut">
              <a:rPr lang="en-IN" smtClean="0"/>
              <a:t>17/03/24</a:t>
            </a:fld>
            <a:endParaRPr lang="en-IN"/>
          </a:p>
        </p:txBody>
      </p:sp>
      <p:sp>
        <p:nvSpPr>
          <p:cNvPr id="5" name="Footer Placeholder 4">
            <a:extLst>
              <a:ext uri="{FF2B5EF4-FFF2-40B4-BE49-F238E27FC236}">
                <a16:creationId xmlns:a16="http://schemas.microsoft.com/office/drawing/2014/main" id="{FCE7C542-5FF8-4219-51A6-4A7985B4E2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FFEF8E-0C03-AA12-09F0-10427C632D0F}"/>
              </a:ext>
            </a:extLst>
          </p:cNvPr>
          <p:cNvSpPr>
            <a:spLocks noGrp="1"/>
          </p:cNvSpPr>
          <p:nvPr>
            <p:ph type="sldNum" sz="quarter" idx="12"/>
          </p:nvPr>
        </p:nvSpPr>
        <p:spPr/>
        <p:txBody>
          <a:bodyPr/>
          <a:lstStyle/>
          <a:p>
            <a:fld id="{93FED26E-E686-4673-8FC5-C15DB6B51082}" type="slidenum">
              <a:rPr lang="en-IN" smtClean="0"/>
              <a:t>‹#›</a:t>
            </a:fld>
            <a:endParaRPr lang="en-IN"/>
          </a:p>
        </p:txBody>
      </p:sp>
    </p:spTree>
    <p:extLst>
      <p:ext uri="{BB962C8B-B14F-4D97-AF65-F5344CB8AC3E}">
        <p14:creationId xmlns:p14="http://schemas.microsoft.com/office/powerpoint/2010/main" val="1398422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9F60-5E32-0DB7-C0AA-DDFCE54C3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6EB523-C2E1-3E57-0B1A-2CCDFF196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5466B4-1ACE-8712-FA1A-AD2E45A3A61A}"/>
              </a:ext>
            </a:extLst>
          </p:cNvPr>
          <p:cNvSpPr>
            <a:spLocks noGrp="1"/>
          </p:cNvSpPr>
          <p:nvPr>
            <p:ph type="dt" sz="half" idx="10"/>
          </p:nvPr>
        </p:nvSpPr>
        <p:spPr/>
        <p:txBody>
          <a:bodyPr/>
          <a:lstStyle/>
          <a:p>
            <a:fld id="{04BB99A9-388D-41BA-B2DC-664C74689EF8}" type="datetimeFigureOut">
              <a:rPr lang="en-IN" smtClean="0"/>
              <a:t>17/03/24</a:t>
            </a:fld>
            <a:endParaRPr lang="en-IN"/>
          </a:p>
        </p:txBody>
      </p:sp>
      <p:sp>
        <p:nvSpPr>
          <p:cNvPr id="5" name="Footer Placeholder 4">
            <a:extLst>
              <a:ext uri="{FF2B5EF4-FFF2-40B4-BE49-F238E27FC236}">
                <a16:creationId xmlns:a16="http://schemas.microsoft.com/office/drawing/2014/main" id="{D659F331-0180-9341-A4FB-1994AE70FF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E48A2C-9A9A-F695-47EB-D53964C01776}"/>
              </a:ext>
            </a:extLst>
          </p:cNvPr>
          <p:cNvSpPr>
            <a:spLocks noGrp="1"/>
          </p:cNvSpPr>
          <p:nvPr>
            <p:ph type="sldNum" sz="quarter" idx="12"/>
          </p:nvPr>
        </p:nvSpPr>
        <p:spPr/>
        <p:txBody>
          <a:bodyPr/>
          <a:lstStyle/>
          <a:p>
            <a:fld id="{93FED26E-E686-4673-8FC5-C15DB6B51082}" type="slidenum">
              <a:rPr lang="en-IN" smtClean="0"/>
              <a:t>‹#›</a:t>
            </a:fld>
            <a:endParaRPr lang="en-IN"/>
          </a:p>
        </p:txBody>
      </p:sp>
    </p:spTree>
    <p:extLst>
      <p:ext uri="{BB962C8B-B14F-4D97-AF65-F5344CB8AC3E}">
        <p14:creationId xmlns:p14="http://schemas.microsoft.com/office/powerpoint/2010/main" val="288238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D99C70-72A7-FE86-3276-112FBDD703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803DB5-927A-DE5D-B387-8CFC75CD5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C846D6-2790-02E2-6286-CEA698ABD706}"/>
              </a:ext>
            </a:extLst>
          </p:cNvPr>
          <p:cNvSpPr>
            <a:spLocks noGrp="1"/>
          </p:cNvSpPr>
          <p:nvPr>
            <p:ph type="dt" sz="half" idx="10"/>
          </p:nvPr>
        </p:nvSpPr>
        <p:spPr/>
        <p:txBody>
          <a:bodyPr/>
          <a:lstStyle/>
          <a:p>
            <a:fld id="{04BB99A9-388D-41BA-B2DC-664C74689EF8}" type="datetimeFigureOut">
              <a:rPr lang="en-IN" smtClean="0"/>
              <a:t>17/03/24</a:t>
            </a:fld>
            <a:endParaRPr lang="en-IN"/>
          </a:p>
        </p:txBody>
      </p:sp>
      <p:sp>
        <p:nvSpPr>
          <p:cNvPr id="5" name="Footer Placeholder 4">
            <a:extLst>
              <a:ext uri="{FF2B5EF4-FFF2-40B4-BE49-F238E27FC236}">
                <a16:creationId xmlns:a16="http://schemas.microsoft.com/office/drawing/2014/main" id="{81FB4379-7D4F-553D-1A97-F1B5F6FAB6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EC69F7-C5E2-345E-B5E9-AB7193ED1FEB}"/>
              </a:ext>
            </a:extLst>
          </p:cNvPr>
          <p:cNvSpPr>
            <a:spLocks noGrp="1"/>
          </p:cNvSpPr>
          <p:nvPr>
            <p:ph type="sldNum" sz="quarter" idx="12"/>
          </p:nvPr>
        </p:nvSpPr>
        <p:spPr/>
        <p:txBody>
          <a:bodyPr/>
          <a:lstStyle/>
          <a:p>
            <a:fld id="{93FED26E-E686-4673-8FC5-C15DB6B51082}" type="slidenum">
              <a:rPr lang="en-IN" smtClean="0"/>
              <a:t>‹#›</a:t>
            </a:fld>
            <a:endParaRPr lang="en-IN"/>
          </a:p>
        </p:txBody>
      </p:sp>
    </p:spTree>
    <p:extLst>
      <p:ext uri="{BB962C8B-B14F-4D97-AF65-F5344CB8AC3E}">
        <p14:creationId xmlns:p14="http://schemas.microsoft.com/office/powerpoint/2010/main" val="396802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0B7A-DED5-A666-F7E8-03607CF8D6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98B83B-3825-3B6F-7AA1-092FBDB3B7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D3A1A2-9AC9-0A37-EC1F-E5843B319EE3}"/>
              </a:ext>
            </a:extLst>
          </p:cNvPr>
          <p:cNvSpPr>
            <a:spLocks noGrp="1"/>
          </p:cNvSpPr>
          <p:nvPr>
            <p:ph type="dt" sz="half" idx="10"/>
          </p:nvPr>
        </p:nvSpPr>
        <p:spPr/>
        <p:txBody>
          <a:bodyPr/>
          <a:lstStyle/>
          <a:p>
            <a:fld id="{04BB99A9-388D-41BA-B2DC-664C74689EF8}" type="datetimeFigureOut">
              <a:rPr lang="en-IN" smtClean="0"/>
              <a:t>17/03/24</a:t>
            </a:fld>
            <a:endParaRPr lang="en-IN"/>
          </a:p>
        </p:txBody>
      </p:sp>
      <p:sp>
        <p:nvSpPr>
          <p:cNvPr id="5" name="Footer Placeholder 4">
            <a:extLst>
              <a:ext uri="{FF2B5EF4-FFF2-40B4-BE49-F238E27FC236}">
                <a16:creationId xmlns:a16="http://schemas.microsoft.com/office/drawing/2014/main" id="{937CFA76-CE7F-BD6B-E44E-0A1E41BD29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CB0EB1-C26E-DFDF-699D-5543841E9C13}"/>
              </a:ext>
            </a:extLst>
          </p:cNvPr>
          <p:cNvSpPr>
            <a:spLocks noGrp="1"/>
          </p:cNvSpPr>
          <p:nvPr>
            <p:ph type="sldNum" sz="quarter" idx="12"/>
          </p:nvPr>
        </p:nvSpPr>
        <p:spPr/>
        <p:txBody>
          <a:bodyPr/>
          <a:lstStyle/>
          <a:p>
            <a:fld id="{93FED26E-E686-4673-8FC5-C15DB6B51082}" type="slidenum">
              <a:rPr lang="en-IN" smtClean="0"/>
              <a:t>‹#›</a:t>
            </a:fld>
            <a:endParaRPr lang="en-IN"/>
          </a:p>
        </p:txBody>
      </p:sp>
    </p:spTree>
    <p:extLst>
      <p:ext uri="{BB962C8B-B14F-4D97-AF65-F5344CB8AC3E}">
        <p14:creationId xmlns:p14="http://schemas.microsoft.com/office/powerpoint/2010/main" val="212924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8CA2-16C2-31A5-1B0E-976F4B875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3F28B0-0E4F-505D-9770-72C566B1F5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64C065-4991-E21A-C2EE-AD7E6A4391E7}"/>
              </a:ext>
            </a:extLst>
          </p:cNvPr>
          <p:cNvSpPr>
            <a:spLocks noGrp="1"/>
          </p:cNvSpPr>
          <p:nvPr>
            <p:ph type="dt" sz="half" idx="10"/>
          </p:nvPr>
        </p:nvSpPr>
        <p:spPr/>
        <p:txBody>
          <a:bodyPr/>
          <a:lstStyle/>
          <a:p>
            <a:fld id="{04BB99A9-388D-41BA-B2DC-664C74689EF8}" type="datetimeFigureOut">
              <a:rPr lang="en-IN" smtClean="0"/>
              <a:t>17/03/24</a:t>
            </a:fld>
            <a:endParaRPr lang="en-IN"/>
          </a:p>
        </p:txBody>
      </p:sp>
      <p:sp>
        <p:nvSpPr>
          <p:cNvPr id="5" name="Footer Placeholder 4">
            <a:extLst>
              <a:ext uri="{FF2B5EF4-FFF2-40B4-BE49-F238E27FC236}">
                <a16:creationId xmlns:a16="http://schemas.microsoft.com/office/drawing/2014/main" id="{597A3A8E-3B50-A599-BE3F-3E9F84A6B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170FA-3AC6-E907-53D1-70CF99C53801}"/>
              </a:ext>
            </a:extLst>
          </p:cNvPr>
          <p:cNvSpPr>
            <a:spLocks noGrp="1"/>
          </p:cNvSpPr>
          <p:nvPr>
            <p:ph type="sldNum" sz="quarter" idx="12"/>
          </p:nvPr>
        </p:nvSpPr>
        <p:spPr/>
        <p:txBody>
          <a:bodyPr/>
          <a:lstStyle/>
          <a:p>
            <a:fld id="{93FED26E-E686-4673-8FC5-C15DB6B51082}" type="slidenum">
              <a:rPr lang="en-IN" smtClean="0"/>
              <a:t>‹#›</a:t>
            </a:fld>
            <a:endParaRPr lang="en-IN"/>
          </a:p>
        </p:txBody>
      </p:sp>
    </p:spTree>
    <p:extLst>
      <p:ext uri="{BB962C8B-B14F-4D97-AF65-F5344CB8AC3E}">
        <p14:creationId xmlns:p14="http://schemas.microsoft.com/office/powerpoint/2010/main" val="40947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0D0B7-B030-B88D-CA0B-871BFAC219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303BEB-496E-728D-E535-17B1010C1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AA6846-A6DD-6028-6B88-BC4D586F4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1943DB-8443-80A0-7A3D-E119BD441496}"/>
              </a:ext>
            </a:extLst>
          </p:cNvPr>
          <p:cNvSpPr>
            <a:spLocks noGrp="1"/>
          </p:cNvSpPr>
          <p:nvPr>
            <p:ph type="dt" sz="half" idx="10"/>
          </p:nvPr>
        </p:nvSpPr>
        <p:spPr/>
        <p:txBody>
          <a:bodyPr/>
          <a:lstStyle/>
          <a:p>
            <a:fld id="{04BB99A9-388D-41BA-B2DC-664C74689EF8}" type="datetimeFigureOut">
              <a:rPr lang="en-IN" smtClean="0"/>
              <a:t>17/03/24</a:t>
            </a:fld>
            <a:endParaRPr lang="en-IN"/>
          </a:p>
        </p:txBody>
      </p:sp>
      <p:sp>
        <p:nvSpPr>
          <p:cNvPr id="6" name="Footer Placeholder 5">
            <a:extLst>
              <a:ext uri="{FF2B5EF4-FFF2-40B4-BE49-F238E27FC236}">
                <a16:creationId xmlns:a16="http://schemas.microsoft.com/office/drawing/2014/main" id="{D76A8C96-F8FA-FC6C-8A96-4F597D88E5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0DD133-DCF9-2B9E-CC4D-214D4B254DFE}"/>
              </a:ext>
            </a:extLst>
          </p:cNvPr>
          <p:cNvSpPr>
            <a:spLocks noGrp="1"/>
          </p:cNvSpPr>
          <p:nvPr>
            <p:ph type="sldNum" sz="quarter" idx="12"/>
          </p:nvPr>
        </p:nvSpPr>
        <p:spPr/>
        <p:txBody>
          <a:bodyPr/>
          <a:lstStyle/>
          <a:p>
            <a:fld id="{93FED26E-E686-4673-8FC5-C15DB6B51082}" type="slidenum">
              <a:rPr lang="en-IN" smtClean="0"/>
              <a:t>‹#›</a:t>
            </a:fld>
            <a:endParaRPr lang="en-IN"/>
          </a:p>
        </p:txBody>
      </p:sp>
    </p:spTree>
    <p:extLst>
      <p:ext uri="{BB962C8B-B14F-4D97-AF65-F5344CB8AC3E}">
        <p14:creationId xmlns:p14="http://schemas.microsoft.com/office/powerpoint/2010/main" val="385056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F7A7-708C-86C7-46D7-EDE19B5503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A9D4B0-0228-14E8-988F-64954EA585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FD342B-F72E-60ED-781D-5DB4184AD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15F51C-084C-DD25-27BE-01ADF2DD3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0306A-C0C4-381B-1CE5-AA714DC69C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4C4071-50C1-BA9A-8C8A-721E5774D7D1}"/>
              </a:ext>
            </a:extLst>
          </p:cNvPr>
          <p:cNvSpPr>
            <a:spLocks noGrp="1"/>
          </p:cNvSpPr>
          <p:nvPr>
            <p:ph type="dt" sz="half" idx="10"/>
          </p:nvPr>
        </p:nvSpPr>
        <p:spPr/>
        <p:txBody>
          <a:bodyPr/>
          <a:lstStyle/>
          <a:p>
            <a:fld id="{04BB99A9-388D-41BA-B2DC-664C74689EF8}" type="datetimeFigureOut">
              <a:rPr lang="en-IN" smtClean="0"/>
              <a:t>17/03/24</a:t>
            </a:fld>
            <a:endParaRPr lang="en-IN"/>
          </a:p>
        </p:txBody>
      </p:sp>
      <p:sp>
        <p:nvSpPr>
          <p:cNvPr id="8" name="Footer Placeholder 7">
            <a:extLst>
              <a:ext uri="{FF2B5EF4-FFF2-40B4-BE49-F238E27FC236}">
                <a16:creationId xmlns:a16="http://schemas.microsoft.com/office/drawing/2014/main" id="{9EB5F08A-147F-8714-D8ED-070805BE28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26F9C7-F811-4421-631D-38410006017F}"/>
              </a:ext>
            </a:extLst>
          </p:cNvPr>
          <p:cNvSpPr>
            <a:spLocks noGrp="1"/>
          </p:cNvSpPr>
          <p:nvPr>
            <p:ph type="sldNum" sz="quarter" idx="12"/>
          </p:nvPr>
        </p:nvSpPr>
        <p:spPr/>
        <p:txBody>
          <a:bodyPr/>
          <a:lstStyle/>
          <a:p>
            <a:fld id="{93FED26E-E686-4673-8FC5-C15DB6B51082}" type="slidenum">
              <a:rPr lang="en-IN" smtClean="0"/>
              <a:t>‹#›</a:t>
            </a:fld>
            <a:endParaRPr lang="en-IN"/>
          </a:p>
        </p:txBody>
      </p:sp>
    </p:spTree>
    <p:extLst>
      <p:ext uri="{BB962C8B-B14F-4D97-AF65-F5344CB8AC3E}">
        <p14:creationId xmlns:p14="http://schemas.microsoft.com/office/powerpoint/2010/main" val="138251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BF3B-5C4C-F408-8756-463E4724BD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7CA80A-549F-EE29-5DE9-DAB11C1B7ABB}"/>
              </a:ext>
            </a:extLst>
          </p:cNvPr>
          <p:cNvSpPr>
            <a:spLocks noGrp="1"/>
          </p:cNvSpPr>
          <p:nvPr>
            <p:ph type="dt" sz="half" idx="10"/>
          </p:nvPr>
        </p:nvSpPr>
        <p:spPr/>
        <p:txBody>
          <a:bodyPr/>
          <a:lstStyle/>
          <a:p>
            <a:fld id="{04BB99A9-388D-41BA-B2DC-664C74689EF8}" type="datetimeFigureOut">
              <a:rPr lang="en-IN" smtClean="0"/>
              <a:t>17/03/24</a:t>
            </a:fld>
            <a:endParaRPr lang="en-IN"/>
          </a:p>
        </p:txBody>
      </p:sp>
      <p:sp>
        <p:nvSpPr>
          <p:cNvPr id="4" name="Footer Placeholder 3">
            <a:extLst>
              <a:ext uri="{FF2B5EF4-FFF2-40B4-BE49-F238E27FC236}">
                <a16:creationId xmlns:a16="http://schemas.microsoft.com/office/drawing/2014/main" id="{F887D864-5E92-5497-7409-20BBD68169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87E025-1DDC-7D51-10E0-63E1CF910F57}"/>
              </a:ext>
            </a:extLst>
          </p:cNvPr>
          <p:cNvSpPr>
            <a:spLocks noGrp="1"/>
          </p:cNvSpPr>
          <p:nvPr>
            <p:ph type="sldNum" sz="quarter" idx="12"/>
          </p:nvPr>
        </p:nvSpPr>
        <p:spPr/>
        <p:txBody>
          <a:bodyPr/>
          <a:lstStyle/>
          <a:p>
            <a:fld id="{93FED26E-E686-4673-8FC5-C15DB6B51082}" type="slidenum">
              <a:rPr lang="en-IN" smtClean="0"/>
              <a:t>‹#›</a:t>
            </a:fld>
            <a:endParaRPr lang="en-IN"/>
          </a:p>
        </p:txBody>
      </p:sp>
    </p:spTree>
    <p:extLst>
      <p:ext uri="{BB962C8B-B14F-4D97-AF65-F5344CB8AC3E}">
        <p14:creationId xmlns:p14="http://schemas.microsoft.com/office/powerpoint/2010/main" val="299712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CC52D1-BAC8-B075-DF81-D12B952AA550}"/>
              </a:ext>
            </a:extLst>
          </p:cNvPr>
          <p:cNvSpPr>
            <a:spLocks noGrp="1"/>
          </p:cNvSpPr>
          <p:nvPr>
            <p:ph type="dt" sz="half" idx="10"/>
          </p:nvPr>
        </p:nvSpPr>
        <p:spPr/>
        <p:txBody>
          <a:bodyPr/>
          <a:lstStyle/>
          <a:p>
            <a:fld id="{04BB99A9-388D-41BA-B2DC-664C74689EF8}" type="datetimeFigureOut">
              <a:rPr lang="en-IN" smtClean="0"/>
              <a:t>17/03/24</a:t>
            </a:fld>
            <a:endParaRPr lang="en-IN"/>
          </a:p>
        </p:txBody>
      </p:sp>
      <p:sp>
        <p:nvSpPr>
          <p:cNvPr id="3" name="Footer Placeholder 2">
            <a:extLst>
              <a:ext uri="{FF2B5EF4-FFF2-40B4-BE49-F238E27FC236}">
                <a16:creationId xmlns:a16="http://schemas.microsoft.com/office/drawing/2014/main" id="{EA91ACC0-A514-F800-922A-EE0787F8EC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2C7591-0E24-3460-0058-493C9D7A7AB9}"/>
              </a:ext>
            </a:extLst>
          </p:cNvPr>
          <p:cNvSpPr>
            <a:spLocks noGrp="1"/>
          </p:cNvSpPr>
          <p:nvPr>
            <p:ph type="sldNum" sz="quarter" idx="12"/>
          </p:nvPr>
        </p:nvSpPr>
        <p:spPr/>
        <p:txBody>
          <a:bodyPr/>
          <a:lstStyle/>
          <a:p>
            <a:fld id="{93FED26E-E686-4673-8FC5-C15DB6B51082}" type="slidenum">
              <a:rPr lang="en-IN" smtClean="0"/>
              <a:t>‹#›</a:t>
            </a:fld>
            <a:endParaRPr lang="en-IN"/>
          </a:p>
        </p:txBody>
      </p:sp>
    </p:spTree>
    <p:extLst>
      <p:ext uri="{BB962C8B-B14F-4D97-AF65-F5344CB8AC3E}">
        <p14:creationId xmlns:p14="http://schemas.microsoft.com/office/powerpoint/2010/main" val="342299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A661-4DA1-B2C1-831E-A20308905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5AC92F-40B4-8DAD-9C09-34B4EC1241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D68620-64B3-40E3-74AA-0EB56AD30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B1DC4-2357-B198-8253-B1689E76FEB6}"/>
              </a:ext>
            </a:extLst>
          </p:cNvPr>
          <p:cNvSpPr>
            <a:spLocks noGrp="1"/>
          </p:cNvSpPr>
          <p:nvPr>
            <p:ph type="dt" sz="half" idx="10"/>
          </p:nvPr>
        </p:nvSpPr>
        <p:spPr/>
        <p:txBody>
          <a:bodyPr/>
          <a:lstStyle/>
          <a:p>
            <a:fld id="{04BB99A9-388D-41BA-B2DC-664C74689EF8}" type="datetimeFigureOut">
              <a:rPr lang="en-IN" smtClean="0"/>
              <a:t>17/03/24</a:t>
            </a:fld>
            <a:endParaRPr lang="en-IN"/>
          </a:p>
        </p:txBody>
      </p:sp>
      <p:sp>
        <p:nvSpPr>
          <p:cNvPr id="6" name="Footer Placeholder 5">
            <a:extLst>
              <a:ext uri="{FF2B5EF4-FFF2-40B4-BE49-F238E27FC236}">
                <a16:creationId xmlns:a16="http://schemas.microsoft.com/office/drawing/2014/main" id="{D7936FDC-D6FB-71A5-38DD-92F1F4E13F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9D6FFE-7EFF-78A2-4A6E-D8B191BDA552}"/>
              </a:ext>
            </a:extLst>
          </p:cNvPr>
          <p:cNvSpPr>
            <a:spLocks noGrp="1"/>
          </p:cNvSpPr>
          <p:nvPr>
            <p:ph type="sldNum" sz="quarter" idx="12"/>
          </p:nvPr>
        </p:nvSpPr>
        <p:spPr/>
        <p:txBody>
          <a:bodyPr/>
          <a:lstStyle/>
          <a:p>
            <a:fld id="{93FED26E-E686-4673-8FC5-C15DB6B51082}" type="slidenum">
              <a:rPr lang="en-IN" smtClean="0"/>
              <a:t>‹#›</a:t>
            </a:fld>
            <a:endParaRPr lang="en-IN"/>
          </a:p>
        </p:txBody>
      </p:sp>
    </p:spTree>
    <p:extLst>
      <p:ext uri="{BB962C8B-B14F-4D97-AF65-F5344CB8AC3E}">
        <p14:creationId xmlns:p14="http://schemas.microsoft.com/office/powerpoint/2010/main" val="577935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D2BF-6BEA-43BC-C670-82B0F5B804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9A4431-F805-9113-5C0E-AED922BEB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155D94-13B8-BB82-9D26-64C5BF589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FAE42-F9C5-3663-2949-F7DE1CAA5972}"/>
              </a:ext>
            </a:extLst>
          </p:cNvPr>
          <p:cNvSpPr>
            <a:spLocks noGrp="1"/>
          </p:cNvSpPr>
          <p:nvPr>
            <p:ph type="dt" sz="half" idx="10"/>
          </p:nvPr>
        </p:nvSpPr>
        <p:spPr/>
        <p:txBody>
          <a:bodyPr/>
          <a:lstStyle/>
          <a:p>
            <a:fld id="{04BB99A9-388D-41BA-B2DC-664C74689EF8}" type="datetimeFigureOut">
              <a:rPr lang="en-IN" smtClean="0"/>
              <a:t>17/03/24</a:t>
            </a:fld>
            <a:endParaRPr lang="en-IN"/>
          </a:p>
        </p:txBody>
      </p:sp>
      <p:sp>
        <p:nvSpPr>
          <p:cNvPr id="6" name="Footer Placeholder 5">
            <a:extLst>
              <a:ext uri="{FF2B5EF4-FFF2-40B4-BE49-F238E27FC236}">
                <a16:creationId xmlns:a16="http://schemas.microsoft.com/office/drawing/2014/main" id="{4CDA119A-9D8F-E11E-35D7-0BC3C3B38E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53F4A1-8BB4-4D69-167E-BE53C97309C8}"/>
              </a:ext>
            </a:extLst>
          </p:cNvPr>
          <p:cNvSpPr>
            <a:spLocks noGrp="1"/>
          </p:cNvSpPr>
          <p:nvPr>
            <p:ph type="sldNum" sz="quarter" idx="12"/>
          </p:nvPr>
        </p:nvSpPr>
        <p:spPr/>
        <p:txBody>
          <a:bodyPr/>
          <a:lstStyle/>
          <a:p>
            <a:fld id="{93FED26E-E686-4673-8FC5-C15DB6B51082}" type="slidenum">
              <a:rPr lang="en-IN" smtClean="0"/>
              <a:t>‹#›</a:t>
            </a:fld>
            <a:endParaRPr lang="en-IN"/>
          </a:p>
        </p:txBody>
      </p:sp>
    </p:spTree>
    <p:extLst>
      <p:ext uri="{BB962C8B-B14F-4D97-AF65-F5344CB8AC3E}">
        <p14:creationId xmlns:p14="http://schemas.microsoft.com/office/powerpoint/2010/main" val="668082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796982-F9E6-1462-8B58-66BBF61B73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09C43B-1AB2-EB7B-1AF5-EB967B5A3B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FD1815-7E2A-4D4B-127F-C4AB7A182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B99A9-388D-41BA-B2DC-664C74689EF8}" type="datetimeFigureOut">
              <a:rPr lang="en-IN" smtClean="0"/>
              <a:t>17/03/24</a:t>
            </a:fld>
            <a:endParaRPr lang="en-IN"/>
          </a:p>
        </p:txBody>
      </p:sp>
      <p:sp>
        <p:nvSpPr>
          <p:cNvPr id="5" name="Footer Placeholder 4">
            <a:extLst>
              <a:ext uri="{FF2B5EF4-FFF2-40B4-BE49-F238E27FC236}">
                <a16:creationId xmlns:a16="http://schemas.microsoft.com/office/drawing/2014/main" id="{DEAB402F-2F17-CB67-8DE1-253AF1A422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B4D7F9-4B24-8DEC-F965-6B541634A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ED26E-E686-4673-8FC5-C15DB6B51082}" type="slidenum">
              <a:rPr lang="en-IN" smtClean="0"/>
              <a:t>‹#›</a:t>
            </a:fld>
            <a:endParaRPr lang="en-IN"/>
          </a:p>
        </p:txBody>
      </p:sp>
    </p:spTree>
    <p:extLst>
      <p:ext uri="{BB962C8B-B14F-4D97-AF65-F5344CB8AC3E}">
        <p14:creationId xmlns:p14="http://schemas.microsoft.com/office/powerpoint/2010/main" val="3681991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C42-A80B-0EDD-D526-0CE6C2AA8CB1}"/>
              </a:ext>
            </a:extLst>
          </p:cNvPr>
          <p:cNvSpPr>
            <a:spLocks noGrp="1"/>
          </p:cNvSpPr>
          <p:nvPr>
            <p:ph type="ctrTitle"/>
          </p:nvPr>
        </p:nvSpPr>
        <p:spPr>
          <a:xfrm>
            <a:off x="1523998" y="1889760"/>
            <a:ext cx="9144000" cy="901567"/>
          </a:xfrm>
        </p:spPr>
        <p:txBody>
          <a:bodyPr>
            <a:noAutofit/>
          </a:bodyPr>
          <a:lstStyle/>
          <a:p>
            <a:b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Crypto Beacon: Android Crypto Guide - Illuminating Crypto Frontiers</a:t>
            </a: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7FC20F7-822F-1C70-0D0D-F3F9CA250FFF}"/>
              </a:ext>
            </a:extLst>
          </p:cNvPr>
          <p:cNvSpPr>
            <a:spLocks noGrp="1"/>
          </p:cNvSpPr>
          <p:nvPr>
            <p:ph type="subTitle" idx="1"/>
          </p:nvPr>
        </p:nvSpPr>
        <p:spPr>
          <a:xfrm>
            <a:off x="1523998" y="2791327"/>
            <a:ext cx="9144000" cy="3873633"/>
          </a:xfrm>
        </p:spPr>
        <p:txBody>
          <a:bodyPr>
            <a:normAutofit fontScale="25000" lnSpcReduction="20000"/>
          </a:bodyPr>
          <a:lstStyle/>
          <a:p>
            <a:endParaRPr lang="en-IN" sz="7200" b="1" dirty="0">
              <a:latin typeface="Arial" panose="020B0604020202020204" pitchFamily="34" charset="0"/>
              <a:cs typeface="Arial" panose="020B0604020202020204" pitchFamily="34" charset="0"/>
            </a:endParaRPr>
          </a:p>
          <a:p>
            <a:r>
              <a:rPr lang="en-IN" sz="7200" b="1" dirty="0">
                <a:latin typeface="Times New Roman" panose="02020603050405020304" pitchFamily="18" charset="0"/>
                <a:cs typeface="Times New Roman" panose="02020603050405020304" pitchFamily="18" charset="0"/>
              </a:rPr>
              <a:t>DONE BY:</a:t>
            </a:r>
          </a:p>
          <a:p>
            <a:r>
              <a:rPr lang="en-IN" sz="7200" b="1" dirty="0">
                <a:latin typeface="Times New Roman" panose="02020603050405020304" pitchFamily="18" charset="0"/>
                <a:cs typeface="Times New Roman" panose="02020603050405020304" pitchFamily="18" charset="0"/>
              </a:rPr>
              <a:t>SRI RAGHAVARDHINI.M (21BIT101)</a:t>
            </a:r>
          </a:p>
          <a:p>
            <a:endParaRPr lang="en-IN" sz="7200" b="1" dirty="0">
              <a:latin typeface="Times New Roman" panose="02020603050405020304" pitchFamily="18" charset="0"/>
              <a:cs typeface="Times New Roman" panose="02020603050405020304" pitchFamily="18" charset="0"/>
            </a:endParaRPr>
          </a:p>
          <a:p>
            <a:endParaRPr lang="en-IN" sz="7200" b="1" dirty="0">
              <a:latin typeface="Times New Roman" panose="02020603050405020304" pitchFamily="18" charset="0"/>
              <a:cs typeface="Times New Roman" panose="02020603050405020304" pitchFamily="18" charset="0"/>
            </a:endParaRPr>
          </a:p>
          <a:p>
            <a:r>
              <a:rPr lang="en-IN" sz="7200" b="1" dirty="0">
                <a:latin typeface="Times New Roman" panose="02020603050405020304" pitchFamily="18" charset="0"/>
                <a:cs typeface="Times New Roman" panose="02020603050405020304" pitchFamily="18" charset="0"/>
              </a:rPr>
              <a:t>GUIDED BY:</a:t>
            </a:r>
          </a:p>
          <a:p>
            <a:r>
              <a:rPr lang="en-GB" sz="7200" b="1" dirty="0">
                <a:effectLst/>
                <a:latin typeface="Times New Roman" panose="02020603050405020304" pitchFamily="18" charset="0"/>
                <a:ea typeface="Times New Roman" panose="02020603050405020304" pitchFamily="18" charset="0"/>
              </a:rPr>
              <a:t>DR. S. BEULA PRINCY., M.Sc., Ph.D.,</a:t>
            </a:r>
            <a:endParaRPr lang="en-IN" sz="7200" dirty="0">
              <a:effectLst/>
              <a:latin typeface="Times New Roman" panose="02020603050405020304" pitchFamily="18" charset="0"/>
              <a:ea typeface="Times New Roman" panose="02020603050405020304" pitchFamily="18" charset="0"/>
            </a:endParaRPr>
          </a:p>
          <a:p>
            <a:pPr algn="ctr">
              <a:lnSpc>
                <a:spcPct val="107000"/>
              </a:lnSpc>
              <a:spcAft>
                <a:spcPts val="800"/>
              </a:spcAft>
            </a:pPr>
            <a:r>
              <a:rPr lang="en-IN" sz="7200" kern="100" dirty="0">
                <a:effectLst/>
                <a:latin typeface="Times New Roman" panose="02020603050405020304" pitchFamily="18" charset="0"/>
                <a:ea typeface="Calibri" panose="020F0502020204030204" pitchFamily="34" charset="0"/>
                <a:cs typeface="Times New Roman" panose="02020603050405020304" pitchFamily="18" charset="0"/>
              </a:rPr>
              <a:t>Assistant Professor, Department of Information Technology,</a:t>
            </a:r>
          </a:p>
          <a:p>
            <a:pPr algn="ctr">
              <a:lnSpc>
                <a:spcPct val="107000"/>
              </a:lnSpc>
              <a:spcAft>
                <a:spcPts val="800"/>
              </a:spcAft>
            </a:pPr>
            <a:r>
              <a:rPr lang="en-IN" sz="7200" kern="100" dirty="0">
                <a:effectLst/>
                <a:latin typeface="Times New Roman" panose="02020603050405020304" pitchFamily="18" charset="0"/>
                <a:ea typeface="Calibri" panose="020F0502020204030204" pitchFamily="34" charset="0"/>
                <a:cs typeface="Times New Roman" panose="02020603050405020304" pitchFamily="18" charset="0"/>
              </a:rPr>
              <a:t>PSGR Krishnammal College for Women,</a:t>
            </a:r>
          </a:p>
          <a:p>
            <a:pPr algn="ctr">
              <a:lnSpc>
                <a:spcPct val="107000"/>
              </a:lnSpc>
              <a:spcAft>
                <a:spcPts val="800"/>
              </a:spcAft>
            </a:pPr>
            <a:r>
              <a:rPr lang="en-IN" sz="7200" kern="100" dirty="0">
                <a:effectLst/>
                <a:latin typeface="Times New Roman" panose="02020603050405020304" pitchFamily="18" charset="0"/>
                <a:ea typeface="Calibri" panose="020F0502020204030204" pitchFamily="34" charset="0"/>
                <a:cs typeface="Times New Roman" panose="02020603050405020304" pitchFamily="18" charset="0"/>
              </a:rPr>
              <a:t>Coimbatore-641004</a:t>
            </a:r>
          </a:p>
          <a:p>
            <a:endParaRPr lang="en-IN" dirty="0"/>
          </a:p>
        </p:txBody>
      </p:sp>
      <p:pic>
        <p:nvPicPr>
          <p:cNvPr id="4" name="Picture 3">
            <a:extLst>
              <a:ext uri="{FF2B5EF4-FFF2-40B4-BE49-F238E27FC236}">
                <a16:creationId xmlns:a16="http://schemas.microsoft.com/office/drawing/2014/main" id="{6CB8A408-38C4-C9C1-9359-0D9741AD17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6392" y="269507"/>
            <a:ext cx="10934299" cy="1357161"/>
          </a:xfrm>
          <a:prstGeom prst="rect">
            <a:avLst/>
          </a:prstGeom>
          <a:solidFill>
            <a:srgbClr val="E4C3DE"/>
          </a:solidFill>
          <a:ln>
            <a:noFill/>
          </a:ln>
        </p:spPr>
      </p:pic>
    </p:spTree>
    <p:extLst>
      <p:ext uri="{BB962C8B-B14F-4D97-AF65-F5344CB8AC3E}">
        <p14:creationId xmlns:p14="http://schemas.microsoft.com/office/powerpoint/2010/main" val="30045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1B4F-ACF2-15EF-D253-B8674A636183}"/>
              </a:ext>
            </a:extLst>
          </p:cNvPr>
          <p:cNvSpPr>
            <a:spLocks noGrp="1"/>
          </p:cNvSpPr>
          <p:nvPr>
            <p:ph type="title"/>
          </p:nvPr>
        </p:nvSpPr>
        <p:spPr>
          <a:xfrm>
            <a:off x="0" y="1"/>
            <a:ext cx="12192000" cy="943276"/>
          </a:xfrm>
          <a:solidFill>
            <a:schemeClr val="accent3">
              <a:lumMod val="60000"/>
              <a:lumOff val="40000"/>
            </a:schemeClr>
          </a:solidFill>
        </p:spPr>
        <p:txBody>
          <a:bodyPr>
            <a:normAutofit fontScale="90000"/>
          </a:bodyPr>
          <a:lstStyle/>
          <a:p>
            <a:pPr algn="ctr"/>
            <a:br>
              <a:rPr lang="en-IN" sz="1800" b="1" kern="100" dirty="0">
                <a:effectLst/>
                <a:latin typeface="Times New Roman" panose="02020603050405020304" pitchFamily="18" charset="0"/>
                <a:ea typeface="Calibri" panose="020F0502020204030204" pitchFamily="34" charset="0"/>
                <a:cs typeface="Latha" panose="020B0604020202020204" pitchFamily="34" charset="0"/>
              </a:rPr>
            </a:br>
            <a:r>
              <a:rPr lang="en-IN" sz="3600" b="1" kern="100" dirty="0">
                <a:effectLst/>
                <a:latin typeface="Times New Roman" panose="02020603050405020304" pitchFamily="18" charset="0"/>
                <a:ea typeface="Calibri" panose="020F0502020204030204" pitchFamily="34" charset="0"/>
                <a:cs typeface="Latha" panose="020B0604020202020204" pitchFamily="34" charset="0"/>
              </a:rPr>
              <a:t>5.CONCLUTION</a:t>
            </a:r>
            <a:br>
              <a:rPr lang="en-IN" sz="1800" kern="100" dirty="0">
                <a:effectLst/>
                <a:latin typeface="Calibri" panose="020F0502020204030204" pitchFamily="34" charset="0"/>
                <a:ea typeface="Calibri" panose="020F0502020204030204" pitchFamily="34" charset="0"/>
                <a:cs typeface="Latha" panose="020B0604020202020204" pitchFamily="34"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E85218-08A6-F346-72D6-99D9A197F95A}"/>
              </a:ext>
            </a:extLst>
          </p:cNvPr>
          <p:cNvSpPr>
            <a:spLocks noGrp="1"/>
          </p:cNvSpPr>
          <p:nvPr>
            <p:ph idx="1"/>
          </p:nvPr>
        </p:nvSpPr>
        <p:spPr>
          <a:xfrm>
            <a:off x="412282" y="1126156"/>
            <a:ext cx="11234286" cy="4774130"/>
          </a:xfrm>
        </p:spPr>
        <p:txBody>
          <a:bodyPr numCol="2">
            <a:noAutofit/>
          </a:bodyPr>
          <a:lstStyle/>
          <a:p>
            <a:pPr marL="0" indent="0">
              <a:lnSpc>
                <a:spcPct val="107000"/>
              </a:lnSpc>
              <a:spcAft>
                <a:spcPts val="800"/>
              </a:spcAft>
              <a:buNone/>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Times New Roman" panose="02020603050405020304" pitchFamily="18" charset="0"/>
              <a:ea typeface="Droid Sans Fallback"/>
              <a:cs typeface="Times New Roman" panose="02020603050405020304" pitchFamily="18" charset="0"/>
            </a:endParaRPr>
          </a:p>
          <a:p>
            <a:pPr marL="0" indent="0" algn="just">
              <a:buNone/>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C10BD90-3F0E-8DCE-FC09-11F636F18A97}"/>
              </a:ext>
            </a:extLst>
          </p:cNvPr>
          <p:cNvSpPr>
            <a:spLocks noGrp="1"/>
          </p:cNvSpPr>
          <p:nvPr>
            <p:ph type="ftr" sz="quarter" idx="11"/>
          </p:nvPr>
        </p:nvSpPr>
        <p:spPr>
          <a:xfrm>
            <a:off x="0" y="6083166"/>
            <a:ext cx="12192000" cy="774834"/>
          </a:xfrm>
          <a:solidFill>
            <a:schemeClr val="accent3">
              <a:lumMod val="60000"/>
              <a:lumOff val="40000"/>
            </a:schemeClr>
          </a:solidFill>
        </p:spPr>
        <p:txBody>
          <a:bodyPr/>
          <a:lstStyle/>
          <a:p>
            <a:r>
              <a:rPr lang="en-IN" sz="2000" b="1" dirty="0">
                <a:solidFill>
                  <a:schemeClr val="accent3">
                    <a:lumMod val="50000"/>
                  </a:schemeClr>
                </a:solidFill>
                <a:latin typeface="Times New Roman" panose="02020603050405020304" pitchFamily="18" charset="0"/>
                <a:cs typeface="Times New Roman" panose="02020603050405020304" pitchFamily="18" charset="0"/>
              </a:rPr>
              <a:t>Department of Information Technology</a:t>
            </a:r>
          </a:p>
        </p:txBody>
      </p:sp>
      <p:sp>
        <p:nvSpPr>
          <p:cNvPr id="5" name="Slide Number Placeholder 4">
            <a:extLst>
              <a:ext uri="{FF2B5EF4-FFF2-40B4-BE49-F238E27FC236}">
                <a16:creationId xmlns:a16="http://schemas.microsoft.com/office/drawing/2014/main" id="{2D5EC236-A6B3-F6D8-9626-A71E0F58988C}"/>
              </a:ext>
            </a:extLst>
          </p:cNvPr>
          <p:cNvSpPr>
            <a:spLocks noGrp="1"/>
          </p:cNvSpPr>
          <p:nvPr>
            <p:ph type="sldNum" sz="quarter" idx="12"/>
          </p:nvPr>
        </p:nvSpPr>
        <p:spPr/>
        <p:txBody>
          <a:bodyPr/>
          <a:lstStyle/>
          <a:p>
            <a:r>
              <a:rPr lang="en-US" b="1" dirty="0">
                <a:solidFill>
                  <a:schemeClr val="accent3">
                    <a:lumMod val="50000"/>
                  </a:schemeClr>
                </a:solidFill>
                <a:latin typeface="Arial Black" panose="020B0A04020102020204" pitchFamily="34" charset="0"/>
              </a:rPr>
              <a:t>9</a:t>
            </a:r>
            <a:endParaRPr lang="en-IN" b="1" dirty="0">
              <a:solidFill>
                <a:schemeClr val="accent3">
                  <a:lumMod val="50000"/>
                </a:schemeClr>
              </a:solidFill>
              <a:latin typeface="Arial Black" panose="020B0A04020102020204" pitchFamily="34" charset="0"/>
            </a:endParaRPr>
          </a:p>
        </p:txBody>
      </p:sp>
      <p:sp>
        <p:nvSpPr>
          <p:cNvPr id="7" name="TextBox 6">
            <a:extLst>
              <a:ext uri="{FF2B5EF4-FFF2-40B4-BE49-F238E27FC236}">
                <a16:creationId xmlns:a16="http://schemas.microsoft.com/office/drawing/2014/main" id="{D1FD9FF1-19AB-9C64-9615-AC8EA4427E6E}"/>
              </a:ext>
            </a:extLst>
          </p:cNvPr>
          <p:cNvSpPr txBox="1"/>
          <p:nvPr/>
        </p:nvSpPr>
        <p:spPr>
          <a:xfrm>
            <a:off x="375384" y="1252881"/>
            <a:ext cx="11492565" cy="3469219"/>
          </a:xfrm>
          <a:prstGeom prst="rect">
            <a:avLst/>
          </a:prstGeom>
          <a:noFill/>
        </p:spPr>
        <p:txBody>
          <a:bodyPr wrap="square">
            <a:sp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In conclusion, this cryptocurrency application serves as a bridge between the intricate cryptocurrency market and individuals seeking to engage with it, whether they are seasoned traders, casual investors, or newcomers curious about the digital currency space. The use of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CryptoCompare</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and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CoinMarketCap</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APIs ensures that the application is equipped with a wealth of information, from detailed coin analyses to global market trends, all presented in a user-friendly format. This approach not only elevates the standard for crypto-related applications but also contributes to the overall growth and maturity of the cryptocurrency ecosystem.</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rPr>
              <a:t>This project, therefore, not only stands as a significant achievement in the present but also paves the way for future innovations, contributing to the ongoing transformation of the digital finance landscape.</a:t>
            </a:r>
            <a:r>
              <a:rPr lang="en-IN" sz="1600" dirty="0">
                <a:effectLst/>
              </a:rPr>
              <a:t>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51524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98379-DD27-F579-F43A-FEF3CF792FB5}"/>
              </a:ext>
            </a:extLst>
          </p:cNvPr>
          <p:cNvSpPr>
            <a:spLocks noGrp="1"/>
          </p:cNvSpPr>
          <p:nvPr>
            <p:ph idx="1"/>
          </p:nvPr>
        </p:nvSpPr>
        <p:spPr>
          <a:xfrm>
            <a:off x="345440" y="1421364"/>
            <a:ext cx="11582400" cy="4400316"/>
          </a:xfrm>
        </p:spPr>
        <p:txBody>
          <a:bodyPr/>
          <a:lstStyle/>
          <a:p>
            <a:pPr marL="0" indent="0" algn="jus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Looking ahead, the cryptocurrency application built on the robust frameworks provided by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CryptoCompare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CoinMarketCap</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APIs has significant room for future enhancements that could further solidify its position as a leading tool in the digital finance space. One of the key areas for development is the integration of artificial intelligence (AI) and machine learning (ML) algorithms. By leveraging AI, the application could offer predictive analytics, enabling users to gain insights into potential future market movements based on historical data and trends. This could include features like price prediction models, sentiment analysis from various news sources and social media, and automated trading strategies tailored to individual user preferences and risk profiles.</a:t>
            </a:r>
            <a:r>
              <a:rPr lang="en-IN" sz="1800" dirty="0">
                <a:effectLst/>
                <a:latin typeface="Times New Roman" panose="02020603050405020304" pitchFamily="18" charset="0"/>
                <a:ea typeface="Calibri" panose="020F0502020204030204" pitchFamily="34" charset="0"/>
              </a:rPr>
              <a:t> </a:t>
            </a:r>
          </a:p>
          <a:p>
            <a:pPr marL="0" indent="0" algn="just">
              <a:buNone/>
            </a:pPr>
            <a:r>
              <a:rPr lang="en-IN" sz="2000" dirty="0">
                <a:effectLst/>
                <a:latin typeface="Times New Roman" panose="02020603050405020304" pitchFamily="18" charset="0"/>
                <a:ea typeface="Calibri" panose="020F0502020204030204" pitchFamily="34" charset="0"/>
              </a:rPr>
              <a:t>As the blockchain technology landscape evolves, there's a growing need for more sophisticated tools that can </a:t>
            </a:r>
            <a:r>
              <a:rPr lang="en-IN" sz="2000" dirty="0" err="1">
                <a:effectLst/>
                <a:latin typeface="Times New Roman" panose="02020603050405020304" pitchFamily="18" charset="0"/>
                <a:ea typeface="Calibri" panose="020F0502020204030204" pitchFamily="34" charset="0"/>
              </a:rPr>
              <a:t>analyze</a:t>
            </a:r>
            <a:r>
              <a:rPr lang="en-IN" sz="2000" dirty="0">
                <a:effectLst/>
                <a:latin typeface="Times New Roman" panose="02020603050405020304" pitchFamily="18" charset="0"/>
                <a:ea typeface="Calibri" panose="020F0502020204030204" pitchFamily="34" charset="0"/>
              </a:rPr>
              <a:t> blockchain data in real-time. This includes tracking wallet transactions, identifying trends in token distribution, and monitoring smart contract interactions. Enhanced blockchain analytics could provide users with deeper insights into market dynamics, contributing to more informed investment decisions.</a:t>
            </a:r>
            <a:r>
              <a:rPr lang="en-IN" sz="2000" dirty="0">
                <a:effectLst/>
              </a:rPr>
              <a: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4" name="Title 1">
            <a:extLst>
              <a:ext uri="{FF2B5EF4-FFF2-40B4-BE49-F238E27FC236}">
                <a16:creationId xmlns:a16="http://schemas.microsoft.com/office/drawing/2014/main" id="{6D969D18-D8EB-504E-2C59-DF47B4CF3F4F}"/>
              </a:ext>
            </a:extLst>
          </p:cNvPr>
          <p:cNvSpPr txBox="1">
            <a:spLocks/>
          </p:cNvSpPr>
          <p:nvPr/>
        </p:nvSpPr>
        <p:spPr>
          <a:xfrm>
            <a:off x="0" y="0"/>
            <a:ext cx="12192000" cy="952901"/>
          </a:xfrm>
          <a:prstGeom prst="rect">
            <a:avLst/>
          </a:prstGeom>
          <a:solidFill>
            <a:schemeClr val="accent3">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latin typeface="Times New Roman" panose="02020603050405020304" pitchFamily="18" charset="0"/>
                <a:cs typeface="Times New Roman" panose="02020603050405020304" pitchFamily="18" charset="0"/>
              </a:rPr>
              <a:t>5.1.Future enhancement</a:t>
            </a:r>
          </a:p>
        </p:txBody>
      </p:sp>
      <p:sp>
        <p:nvSpPr>
          <p:cNvPr id="5" name="Footer Placeholder 3">
            <a:extLst>
              <a:ext uri="{FF2B5EF4-FFF2-40B4-BE49-F238E27FC236}">
                <a16:creationId xmlns:a16="http://schemas.microsoft.com/office/drawing/2014/main" id="{5A594F73-694E-CE18-8193-1018EF3D7603}"/>
              </a:ext>
            </a:extLst>
          </p:cNvPr>
          <p:cNvSpPr>
            <a:spLocks noGrp="1"/>
          </p:cNvSpPr>
          <p:nvPr>
            <p:ph type="ftr" sz="quarter" idx="11"/>
          </p:nvPr>
        </p:nvSpPr>
        <p:spPr>
          <a:xfrm>
            <a:off x="0" y="6083166"/>
            <a:ext cx="12192000" cy="774834"/>
          </a:xfrm>
          <a:solidFill>
            <a:schemeClr val="accent3">
              <a:lumMod val="60000"/>
              <a:lumOff val="40000"/>
            </a:schemeClr>
          </a:solidFill>
        </p:spPr>
        <p:txBody>
          <a:bodyPr/>
          <a:lstStyle/>
          <a:p>
            <a:r>
              <a:rPr lang="en-IN" sz="2000" b="1" dirty="0">
                <a:solidFill>
                  <a:schemeClr val="accent3">
                    <a:lumMod val="50000"/>
                  </a:schemeClr>
                </a:solidFill>
                <a:latin typeface="Times New Roman" panose="02020603050405020304" pitchFamily="18" charset="0"/>
                <a:cs typeface="Times New Roman" panose="02020603050405020304" pitchFamily="18" charset="0"/>
              </a:rPr>
              <a:t>Department of Information Technology</a:t>
            </a:r>
          </a:p>
        </p:txBody>
      </p:sp>
      <p:sp>
        <p:nvSpPr>
          <p:cNvPr id="7" name="Slide Number Placeholder 4">
            <a:extLst>
              <a:ext uri="{FF2B5EF4-FFF2-40B4-BE49-F238E27FC236}">
                <a16:creationId xmlns:a16="http://schemas.microsoft.com/office/drawing/2014/main" id="{7BD15B87-919B-C786-3B55-A650E62C4E1B}"/>
              </a:ext>
            </a:extLst>
          </p:cNvPr>
          <p:cNvSpPr>
            <a:spLocks noGrp="1"/>
          </p:cNvSpPr>
          <p:nvPr>
            <p:ph type="sldNum" sz="quarter" idx="12"/>
          </p:nvPr>
        </p:nvSpPr>
        <p:spPr>
          <a:xfrm>
            <a:off x="8610600" y="6356350"/>
            <a:ext cx="2743200" cy="365125"/>
          </a:xfrm>
        </p:spPr>
        <p:txBody>
          <a:bodyPr/>
          <a:lstStyle/>
          <a:p>
            <a:r>
              <a:rPr lang="en-US" b="1" dirty="0">
                <a:solidFill>
                  <a:schemeClr val="accent3">
                    <a:lumMod val="50000"/>
                  </a:schemeClr>
                </a:solidFill>
                <a:latin typeface="Arial Black" panose="020B0A04020102020204" pitchFamily="34" charset="0"/>
                <a:cs typeface="Times New Roman" panose="02020603050405020304" pitchFamily="18" charset="0"/>
              </a:rPr>
              <a:t>10</a:t>
            </a:r>
            <a:endParaRPr lang="en-IN" b="1" dirty="0">
              <a:solidFill>
                <a:schemeClr val="accent3">
                  <a:lumMod val="50000"/>
                </a:schemeClr>
              </a:solidFill>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425932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13E0-293B-5B46-10E7-0391A6658E99}"/>
              </a:ext>
            </a:extLst>
          </p:cNvPr>
          <p:cNvSpPr>
            <a:spLocks noGrp="1"/>
          </p:cNvSpPr>
          <p:nvPr>
            <p:ph type="title"/>
          </p:nvPr>
        </p:nvSpPr>
        <p:spPr>
          <a:xfrm>
            <a:off x="828575" y="2463433"/>
            <a:ext cx="10515600" cy="1325563"/>
          </a:xfrm>
          <a:solidFill>
            <a:schemeClr val="accent3">
              <a:lumMod val="60000"/>
              <a:lumOff val="40000"/>
            </a:schemeClr>
          </a:solidFill>
        </p:spPr>
        <p:txBody>
          <a:bodyPr>
            <a:normAutofit/>
          </a:bodyPr>
          <a:lstStyle/>
          <a:p>
            <a:pPr algn="ctr"/>
            <a:r>
              <a:rPr lang="en-IN" sz="3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1532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6EFF-37BE-64F5-0200-D766A8FAD3D7}"/>
              </a:ext>
            </a:extLst>
          </p:cNvPr>
          <p:cNvSpPr>
            <a:spLocks noGrp="1"/>
          </p:cNvSpPr>
          <p:nvPr>
            <p:ph type="title"/>
          </p:nvPr>
        </p:nvSpPr>
        <p:spPr>
          <a:xfrm>
            <a:off x="0" y="-1"/>
            <a:ext cx="12192000" cy="1039529"/>
          </a:xfrm>
          <a:solidFill>
            <a:schemeClr val="accent3">
              <a:lumMod val="60000"/>
              <a:lumOff val="40000"/>
            </a:schemeClr>
          </a:solidFill>
        </p:spPr>
        <p:txBody>
          <a:bodyPr>
            <a:normAutofit/>
          </a:bodyPr>
          <a:lstStyle/>
          <a:p>
            <a:pPr algn="ctr"/>
            <a:r>
              <a:rPr lang="en-IN" sz="32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8EB7564-F956-FE1A-992B-37F4738BDE13}"/>
              </a:ext>
            </a:extLst>
          </p:cNvPr>
          <p:cNvSpPr>
            <a:spLocks noGrp="1"/>
          </p:cNvSpPr>
          <p:nvPr>
            <p:ph idx="1"/>
          </p:nvPr>
        </p:nvSpPr>
        <p:spPr>
          <a:xfrm>
            <a:off x="789272" y="1554481"/>
            <a:ext cx="5662328" cy="4856480"/>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1. Introduction</a:t>
            </a:r>
          </a:p>
          <a:p>
            <a:pPr marL="0" indent="0">
              <a:buNone/>
            </a:pPr>
            <a:r>
              <a:rPr lang="en-IN" sz="2000" dirty="0">
                <a:latin typeface="Times New Roman" panose="02020603050405020304" pitchFamily="18" charset="0"/>
                <a:cs typeface="Times New Roman" panose="02020603050405020304" pitchFamily="18" charset="0"/>
              </a:rPr>
              <a:t>2. System Requirement Specification</a:t>
            </a:r>
          </a:p>
          <a:p>
            <a:pPr marL="0" indent="0">
              <a:buNone/>
            </a:pPr>
            <a:r>
              <a:rPr lang="en-IN" sz="2000" dirty="0">
                <a:latin typeface="Times New Roman" panose="02020603050405020304" pitchFamily="18" charset="0"/>
                <a:cs typeface="Times New Roman" panose="02020603050405020304" pitchFamily="18" charset="0"/>
              </a:rPr>
              <a:t>     2.1.Hardware Requirement</a:t>
            </a:r>
          </a:p>
          <a:p>
            <a:pPr marL="0" indent="0">
              <a:buNone/>
            </a:pPr>
            <a:r>
              <a:rPr lang="en-IN" sz="2000" dirty="0">
                <a:latin typeface="Times New Roman" panose="02020603050405020304" pitchFamily="18" charset="0"/>
                <a:cs typeface="Times New Roman" panose="02020603050405020304" pitchFamily="18" charset="0"/>
              </a:rPr>
              <a:t>     2.2.Software Requirement</a:t>
            </a:r>
          </a:p>
          <a:p>
            <a:pPr marL="0" indent="0">
              <a:buNone/>
            </a:pPr>
            <a:r>
              <a:rPr lang="en-IN" sz="2000" dirty="0">
                <a:latin typeface="Times New Roman" panose="02020603050405020304" pitchFamily="18" charset="0"/>
                <a:cs typeface="Times New Roman" panose="02020603050405020304" pitchFamily="18" charset="0"/>
              </a:rPr>
              <a:t>3. System analysis</a:t>
            </a:r>
          </a:p>
          <a:p>
            <a:pPr marL="0" indent="0">
              <a:buNone/>
            </a:pPr>
            <a:r>
              <a:rPr lang="en-IN" sz="2000" dirty="0">
                <a:latin typeface="Times New Roman" panose="02020603050405020304" pitchFamily="18" charset="0"/>
                <a:cs typeface="Times New Roman" panose="02020603050405020304" pitchFamily="18" charset="0"/>
              </a:rPr>
              <a:t>      3.1.Existing System</a:t>
            </a:r>
          </a:p>
          <a:p>
            <a:pPr marL="0" indent="0">
              <a:buNone/>
            </a:pPr>
            <a:r>
              <a:rPr lang="en-IN" sz="2000" dirty="0">
                <a:latin typeface="Times New Roman" panose="02020603050405020304" pitchFamily="18" charset="0"/>
                <a:cs typeface="Times New Roman" panose="02020603050405020304" pitchFamily="18" charset="0"/>
              </a:rPr>
              <a:t>      3.2.Proposed System</a:t>
            </a:r>
          </a:p>
          <a:p>
            <a:pPr marL="0" indent="0">
              <a:buNone/>
            </a:pPr>
            <a:r>
              <a:rPr lang="en-IN" sz="2000" dirty="0">
                <a:latin typeface="Times New Roman" panose="02020603050405020304" pitchFamily="18" charset="0"/>
                <a:cs typeface="Times New Roman" panose="02020603050405020304" pitchFamily="18" charset="0"/>
              </a:rPr>
              <a:t>4. System Design</a:t>
            </a:r>
          </a:p>
          <a:p>
            <a:pPr marL="0" indent="0">
              <a:buNone/>
            </a:pPr>
            <a:r>
              <a:rPr lang="en-IN" sz="2000" dirty="0">
                <a:latin typeface="Times New Roman" panose="02020603050405020304" pitchFamily="18" charset="0"/>
                <a:cs typeface="Times New Roman" panose="02020603050405020304" pitchFamily="18" charset="0"/>
              </a:rPr>
              <a:t>     4.1.DFD diagrams</a:t>
            </a:r>
          </a:p>
          <a:p>
            <a:pPr marL="0" indent="0">
              <a:buNone/>
            </a:pPr>
            <a:r>
              <a:rPr lang="en-IN" sz="2000" dirty="0">
                <a:latin typeface="Times New Roman" panose="02020603050405020304" pitchFamily="18" charset="0"/>
                <a:cs typeface="Times New Roman" panose="02020603050405020304" pitchFamily="18" charset="0"/>
              </a:rPr>
              <a:t>     4.2.output designs</a:t>
            </a:r>
          </a:p>
          <a:p>
            <a:pPr marL="0" indent="0">
              <a:buNone/>
            </a:pPr>
            <a:r>
              <a:rPr lang="en-IN" sz="2000" dirty="0">
                <a:latin typeface="Times New Roman" panose="02020603050405020304" pitchFamily="18" charset="0"/>
                <a:cs typeface="Times New Roman" panose="02020603050405020304" pitchFamily="18" charset="0"/>
              </a:rPr>
              <a:t>5.Conclution</a:t>
            </a:r>
          </a:p>
          <a:p>
            <a:pPr marL="0" indent="0">
              <a:buNone/>
            </a:pPr>
            <a:r>
              <a:rPr lang="en-IN" sz="2000" dirty="0">
                <a:latin typeface="Times New Roman" panose="02020603050405020304" pitchFamily="18" charset="0"/>
                <a:cs typeface="Times New Roman" panose="02020603050405020304" pitchFamily="18" charset="0"/>
              </a:rPr>
              <a:t>    5.1.Future enhancement</a:t>
            </a:r>
            <a:endParaRPr lang="en-IN" sz="2400" dirty="0">
              <a:latin typeface="Times New Roman" panose="02020603050405020304" pitchFamily="18" charset="0"/>
              <a:cs typeface="Times New Roman" panose="02020603050405020304" pitchFamily="18" charset="0"/>
            </a:endParaRPr>
          </a:p>
          <a:p>
            <a:pPr marL="0" indent="0">
              <a:buNone/>
            </a:pPr>
            <a:endParaRPr lang="en-IN" sz="2600" dirty="0"/>
          </a:p>
          <a:p>
            <a:pPr marL="0" indent="0">
              <a:buNone/>
            </a:pPr>
            <a:endParaRPr lang="en-IN" dirty="0"/>
          </a:p>
        </p:txBody>
      </p:sp>
      <p:pic>
        <p:nvPicPr>
          <p:cNvPr id="4" name="Google Shape;63;p14">
            <a:extLst>
              <a:ext uri="{FF2B5EF4-FFF2-40B4-BE49-F238E27FC236}">
                <a16:creationId xmlns:a16="http://schemas.microsoft.com/office/drawing/2014/main" id="{55E8FC10-5D38-156A-2E40-2A4FCCF44D61}"/>
              </a:ext>
            </a:extLst>
          </p:cNvPr>
          <p:cNvPicPr preferRelativeResize="0"/>
          <p:nvPr/>
        </p:nvPicPr>
        <p:blipFill>
          <a:blip r:embed="rId2"/>
          <a:stretch>
            <a:fillRect/>
          </a:stretch>
        </p:blipFill>
        <p:spPr>
          <a:xfrm>
            <a:off x="7132321" y="1554481"/>
            <a:ext cx="4615902" cy="4856480"/>
          </a:xfrm>
          <a:prstGeom prst="rect">
            <a:avLst/>
          </a:prstGeom>
          <a:noFill/>
          <a:ln>
            <a:noFill/>
          </a:ln>
        </p:spPr>
      </p:pic>
    </p:spTree>
    <p:extLst>
      <p:ext uri="{BB962C8B-B14F-4D97-AF65-F5344CB8AC3E}">
        <p14:creationId xmlns:p14="http://schemas.microsoft.com/office/powerpoint/2010/main" val="314910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1B4F-ACF2-15EF-D253-B8674A636183}"/>
              </a:ext>
            </a:extLst>
          </p:cNvPr>
          <p:cNvSpPr>
            <a:spLocks noGrp="1"/>
          </p:cNvSpPr>
          <p:nvPr>
            <p:ph type="title"/>
          </p:nvPr>
        </p:nvSpPr>
        <p:spPr>
          <a:xfrm>
            <a:off x="0" y="0"/>
            <a:ext cx="12192000" cy="952901"/>
          </a:xfrm>
          <a:solidFill>
            <a:schemeClr val="accent3">
              <a:lumMod val="60000"/>
              <a:lumOff val="40000"/>
            </a:schemeClr>
          </a:solidFill>
        </p:spPr>
        <p:txBody>
          <a:bodyPr>
            <a:normAutofit/>
          </a:bodyPr>
          <a:lstStyle/>
          <a:p>
            <a:pPr algn="ctr"/>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FE85218-08A6-F346-72D6-99D9A197F95A}"/>
              </a:ext>
            </a:extLst>
          </p:cNvPr>
          <p:cNvSpPr>
            <a:spLocks noGrp="1"/>
          </p:cNvSpPr>
          <p:nvPr>
            <p:ph idx="1"/>
          </p:nvPr>
        </p:nvSpPr>
        <p:spPr>
          <a:xfrm>
            <a:off x="489285" y="1347535"/>
            <a:ext cx="11253536" cy="3946360"/>
          </a:xfrm>
        </p:spPr>
        <p:txBody>
          <a:bodyPr>
            <a:noAutofit/>
          </a:bodyPr>
          <a:lstStyle/>
          <a:p>
            <a:pPr marL="457200" lvl="0" indent="-342900" algn="l" rtl="0">
              <a:spcBef>
                <a:spcPts val="0"/>
              </a:spcBef>
              <a:spcAft>
                <a:spcPts val="0"/>
              </a:spcAft>
              <a:buClr>
                <a:schemeClr val="dk1"/>
              </a:buClr>
              <a:buSzPts val="1800"/>
              <a:buFont typeface="Times New Roman" panose="02020603050405020304"/>
              <a:buChar char="●"/>
            </a:pPr>
            <a:endPar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Clr>
                <a:schemeClr val="dk1"/>
              </a:buClr>
              <a:buSzPts val="1800"/>
              <a:buFont typeface="Times New Roman" panose="02020603050405020304"/>
              <a:buChar char="●"/>
            </a:pPr>
            <a:endPar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Clr>
                <a:schemeClr val="dk1"/>
              </a:buClr>
              <a:buSzPts val="1800"/>
              <a:buFont typeface="Times New Roman" panose="02020603050405020304"/>
              <a:buChar char="●"/>
            </a:pPr>
            <a:r>
              <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By seamlessly integrating the </a:t>
            </a:r>
            <a:r>
              <a:rPr lang="en-GB" sz="2000" b="1"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CryptoCompare</a:t>
            </a:r>
            <a:r>
              <a:rPr lang="en-GB"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API,</a:t>
            </a:r>
            <a:r>
              <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the application harnesses a wealth of information, providing users with live updates on currency rates, market trends, and mining statistics. </a:t>
            </a:r>
          </a:p>
          <a:p>
            <a:pPr marL="457200" lvl="0" indent="-342900" algn="l" rtl="0">
              <a:spcBef>
                <a:spcPts val="0"/>
              </a:spcBef>
              <a:spcAft>
                <a:spcPts val="0"/>
              </a:spcAft>
              <a:buClr>
                <a:schemeClr val="dk1"/>
              </a:buClr>
              <a:buSzPts val="1800"/>
              <a:buFont typeface="Times New Roman" panose="02020603050405020304"/>
              <a:buChar char="●"/>
            </a:pPr>
            <a:endPar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Clr>
                <a:schemeClr val="dk1"/>
              </a:buClr>
              <a:buSzPts val="1800"/>
              <a:buFont typeface="Times New Roman" panose="02020603050405020304"/>
              <a:buChar char="●"/>
            </a:pPr>
            <a:r>
              <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An integral facet of this project lies in its </a:t>
            </a:r>
            <a:r>
              <a:rPr lang="en-GB"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use of SQLite </a:t>
            </a:r>
            <a:r>
              <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as a local </a:t>
            </a:r>
            <a:r>
              <a:rPr lang="en-GB"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database,ensuring</a:t>
            </a:r>
            <a:r>
              <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the </a:t>
            </a:r>
            <a:r>
              <a:rPr lang="en-GB"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secure</a:t>
            </a:r>
            <a:r>
              <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and </a:t>
            </a:r>
            <a:r>
              <a:rPr lang="en-GB"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personalized storage of user data.</a:t>
            </a:r>
          </a:p>
          <a:p>
            <a:pPr marL="457200" lvl="0" indent="-342900" algn="l" rtl="0">
              <a:spcBef>
                <a:spcPts val="0"/>
              </a:spcBef>
              <a:spcAft>
                <a:spcPts val="0"/>
              </a:spcAft>
              <a:buClr>
                <a:schemeClr val="dk1"/>
              </a:buClr>
              <a:buSzPts val="1800"/>
              <a:buFont typeface="Times New Roman" panose="02020603050405020304"/>
              <a:buChar char="●"/>
            </a:pPr>
            <a:endParaRPr lang="en-GB"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spcBef>
                <a:spcPts val="0"/>
              </a:spcBef>
              <a:spcAft>
                <a:spcPts val="0"/>
              </a:spcAft>
              <a:buClr>
                <a:schemeClr val="dk1"/>
              </a:buClr>
              <a:buSzPts val="1800"/>
              <a:buFont typeface="Times New Roman" panose="02020603050405020304"/>
              <a:buChar char="●"/>
            </a:pPr>
            <a:r>
              <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This process of real-time data retrieval, secure local data storage.</a:t>
            </a:r>
            <a:endParaRPr lang="en-GB"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indent="0" algn="just">
              <a:buNone/>
            </a:pP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C10BD90-3F0E-8DCE-FC09-11F636F18A97}"/>
              </a:ext>
            </a:extLst>
          </p:cNvPr>
          <p:cNvSpPr>
            <a:spLocks noGrp="1"/>
          </p:cNvSpPr>
          <p:nvPr>
            <p:ph type="ftr" sz="quarter" idx="11"/>
          </p:nvPr>
        </p:nvSpPr>
        <p:spPr>
          <a:xfrm>
            <a:off x="0" y="6083166"/>
            <a:ext cx="12192000" cy="774834"/>
          </a:xfrm>
          <a:solidFill>
            <a:schemeClr val="accent3">
              <a:lumMod val="60000"/>
              <a:lumOff val="40000"/>
            </a:schemeClr>
          </a:solidFill>
        </p:spPr>
        <p:txBody>
          <a:bodyPr/>
          <a:lstStyle/>
          <a:p>
            <a:r>
              <a:rPr lang="en-IN" sz="2000" b="1" dirty="0">
                <a:solidFill>
                  <a:schemeClr val="accent3">
                    <a:lumMod val="50000"/>
                  </a:schemeClr>
                </a:solidFill>
                <a:latin typeface="Times New Roman" panose="02020603050405020304" pitchFamily="18" charset="0"/>
                <a:cs typeface="Times New Roman" panose="02020603050405020304" pitchFamily="18" charset="0"/>
              </a:rPr>
              <a:t>Department of Information Technology</a:t>
            </a:r>
          </a:p>
        </p:txBody>
      </p:sp>
      <p:sp>
        <p:nvSpPr>
          <p:cNvPr id="5" name="Slide Number Placeholder 4">
            <a:extLst>
              <a:ext uri="{FF2B5EF4-FFF2-40B4-BE49-F238E27FC236}">
                <a16:creationId xmlns:a16="http://schemas.microsoft.com/office/drawing/2014/main" id="{2D5EC236-A6B3-F6D8-9626-A71E0F58988C}"/>
              </a:ext>
            </a:extLst>
          </p:cNvPr>
          <p:cNvSpPr>
            <a:spLocks noGrp="1"/>
          </p:cNvSpPr>
          <p:nvPr>
            <p:ph type="sldNum" sz="quarter" idx="12"/>
          </p:nvPr>
        </p:nvSpPr>
        <p:spPr/>
        <p:txBody>
          <a:bodyPr/>
          <a:lstStyle/>
          <a:p>
            <a:r>
              <a:rPr lang="en-US" b="1" dirty="0">
                <a:solidFill>
                  <a:schemeClr val="accent3">
                    <a:lumMod val="50000"/>
                  </a:schemeClr>
                </a:solidFill>
                <a:latin typeface="Arial Black" panose="020B0A04020102020204" pitchFamily="34" charset="0"/>
                <a:cs typeface="Times New Roman" panose="02020603050405020304" pitchFamily="18" charset="0"/>
              </a:rPr>
              <a:t>1</a:t>
            </a:r>
            <a:endParaRPr lang="en-IN" b="1" dirty="0">
              <a:solidFill>
                <a:schemeClr val="accent3">
                  <a:lumMod val="50000"/>
                </a:schemeClr>
              </a:solidFill>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67889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1B4F-ACF2-15EF-D253-B8674A636183}"/>
              </a:ext>
            </a:extLst>
          </p:cNvPr>
          <p:cNvSpPr>
            <a:spLocks noGrp="1"/>
          </p:cNvSpPr>
          <p:nvPr>
            <p:ph type="title"/>
          </p:nvPr>
        </p:nvSpPr>
        <p:spPr>
          <a:xfrm>
            <a:off x="0" y="0"/>
            <a:ext cx="12192000" cy="952901"/>
          </a:xfrm>
          <a:solidFill>
            <a:schemeClr val="accent3">
              <a:lumMod val="60000"/>
              <a:lumOff val="40000"/>
            </a:schemeClr>
          </a:solidFill>
        </p:spPr>
        <p:txBody>
          <a:bodyPr>
            <a:noAutofit/>
          </a:bodyPr>
          <a:lstStyle/>
          <a:p>
            <a:pPr algn="ct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2. System Requirement Specification</a:t>
            </a:r>
            <a:br>
              <a:rPr lang="en-IN" sz="3200"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E85218-08A6-F346-72D6-99D9A197F95A}"/>
              </a:ext>
            </a:extLst>
          </p:cNvPr>
          <p:cNvSpPr>
            <a:spLocks noGrp="1"/>
          </p:cNvSpPr>
          <p:nvPr>
            <p:ph idx="1"/>
          </p:nvPr>
        </p:nvSpPr>
        <p:spPr>
          <a:xfrm>
            <a:off x="478055" y="1226085"/>
            <a:ext cx="4388585" cy="4246595"/>
          </a:xfrm>
        </p:spPr>
        <p:txBody>
          <a:bodyPr>
            <a:normAutofit/>
          </a:bodyPr>
          <a:lstStyle/>
          <a:p>
            <a:pPr marL="0" lvl="0" indent="0" algn="just" rtl="0">
              <a:spcBef>
                <a:spcPts val="0"/>
              </a:spcBef>
              <a:spcAft>
                <a:spcPts val="0"/>
              </a:spcAft>
              <a:buClr>
                <a:schemeClr val="dk1"/>
              </a:buClr>
              <a:buSzPts val="1100"/>
              <a:buFont typeface="Arial" panose="020B0604020202020204"/>
              <a:buNone/>
            </a:pPr>
            <a:r>
              <a:rPr lang="en-GB"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2.1.Hardware Requirements:</a:t>
            </a:r>
          </a:p>
          <a:p>
            <a:pPr marL="0" lvl="0" indent="0" algn="just" rtl="0">
              <a:spcBef>
                <a:spcPts val="0"/>
              </a:spcBef>
              <a:spcAft>
                <a:spcPts val="0"/>
              </a:spcAft>
              <a:buClr>
                <a:schemeClr val="dk1"/>
              </a:buClr>
              <a:buSzPts val="1100"/>
              <a:buFont typeface="Arial" panose="020B0604020202020204"/>
              <a:buNone/>
            </a:pPr>
            <a:endParaRPr lang="en-GB"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r>
              <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Processor : Intel(R) Core(TM) i5-6500T CPU @ 2.50GH</a:t>
            </a:r>
          </a:p>
          <a:p>
            <a:pPr marL="0" lvl="0" indent="0" algn="just" rtl="0">
              <a:spcBef>
                <a:spcPts val="0"/>
              </a:spcBef>
              <a:spcAft>
                <a:spcPts val="0"/>
              </a:spcAft>
              <a:buClr>
                <a:schemeClr val="dk1"/>
              </a:buClr>
              <a:buSzPts val="1100"/>
              <a:buFont typeface="Arial" panose="020B0604020202020204"/>
              <a:buNone/>
            </a:pPr>
            <a:r>
              <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Installed memory (RAM) : 8 GB</a:t>
            </a:r>
          </a:p>
          <a:p>
            <a:pPr marL="0" lvl="0" indent="0" algn="just" rtl="0">
              <a:spcBef>
                <a:spcPts val="0"/>
              </a:spcBef>
              <a:spcAft>
                <a:spcPts val="0"/>
              </a:spcAft>
              <a:buClr>
                <a:schemeClr val="dk1"/>
              </a:buClr>
              <a:buSzPts val="1100"/>
              <a:buFont typeface="Arial" panose="020B0604020202020204"/>
              <a:buNone/>
            </a:pPr>
            <a:r>
              <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Hard Disk : 160 GB</a:t>
            </a:r>
          </a:p>
          <a:p>
            <a:pPr marL="0" lvl="0" indent="0" algn="just" rtl="0">
              <a:spcBef>
                <a:spcPts val="0"/>
              </a:spcBef>
              <a:spcAft>
                <a:spcPts val="0"/>
              </a:spcAft>
              <a:buNone/>
            </a:pPr>
            <a:r>
              <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Operating System : Windows 10</a:t>
            </a:r>
          </a:p>
          <a:p>
            <a:pPr marL="0" indent="0" algn="just">
              <a:lnSpc>
                <a:spcPct val="150000"/>
              </a:lnSpc>
              <a:buNone/>
            </a:pPr>
            <a:endParaRPr lang="en-IN"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C10BD90-3F0E-8DCE-FC09-11F636F18A97}"/>
              </a:ext>
            </a:extLst>
          </p:cNvPr>
          <p:cNvSpPr>
            <a:spLocks noGrp="1"/>
          </p:cNvSpPr>
          <p:nvPr>
            <p:ph type="ftr" sz="quarter" idx="11"/>
          </p:nvPr>
        </p:nvSpPr>
        <p:spPr>
          <a:xfrm>
            <a:off x="0" y="6083166"/>
            <a:ext cx="12192000" cy="774834"/>
          </a:xfrm>
          <a:solidFill>
            <a:schemeClr val="accent3">
              <a:lumMod val="60000"/>
              <a:lumOff val="40000"/>
            </a:schemeClr>
          </a:solidFill>
        </p:spPr>
        <p:txBody>
          <a:bodyPr/>
          <a:lstStyle/>
          <a:p>
            <a:r>
              <a:rPr lang="en-IN" sz="2000" b="1" dirty="0">
                <a:solidFill>
                  <a:schemeClr val="accent3">
                    <a:lumMod val="50000"/>
                  </a:schemeClr>
                </a:solidFill>
                <a:latin typeface="Times New Roman" panose="02020603050405020304" pitchFamily="18" charset="0"/>
                <a:cs typeface="Times New Roman" panose="02020603050405020304" pitchFamily="18" charset="0"/>
              </a:rPr>
              <a:t>Department of Information Technology</a:t>
            </a:r>
          </a:p>
        </p:txBody>
      </p:sp>
      <p:sp>
        <p:nvSpPr>
          <p:cNvPr id="5" name="Slide Number Placeholder 4">
            <a:extLst>
              <a:ext uri="{FF2B5EF4-FFF2-40B4-BE49-F238E27FC236}">
                <a16:creationId xmlns:a16="http://schemas.microsoft.com/office/drawing/2014/main" id="{2D5EC236-A6B3-F6D8-9626-A71E0F58988C}"/>
              </a:ext>
            </a:extLst>
          </p:cNvPr>
          <p:cNvSpPr>
            <a:spLocks noGrp="1"/>
          </p:cNvSpPr>
          <p:nvPr>
            <p:ph type="sldNum" sz="quarter" idx="12"/>
          </p:nvPr>
        </p:nvSpPr>
        <p:spPr/>
        <p:txBody>
          <a:bodyPr/>
          <a:lstStyle/>
          <a:p>
            <a:r>
              <a:rPr lang="en-US" b="1" dirty="0">
                <a:solidFill>
                  <a:schemeClr val="accent3">
                    <a:lumMod val="50000"/>
                  </a:schemeClr>
                </a:solidFill>
                <a:latin typeface="Arial Black" panose="020B0A04020102020204" pitchFamily="34" charset="0"/>
                <a:cs typeface="Times New Roman" panose="02020603050405020304" pitchFamily="18" charset="0"/>
              </a:rPr>
              <a:t>2</a:t>
            </a:r>
            <a:endParaRPr lang="en-IN" b="1" dirty="0">
              <a:solidFill>
                <a:schemeClr val="accent3">
                  <a:lumMod val="50000"/>
                </a:schemeClr>
              </a:solidFill>
              <a:latin typeface="Arial Black" panose="020B0A040201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6BA5E9C-772D-F05B-C441-514F56DE8874}"/>
              </a:ext>
            </a:extLst>
          </p:cNvPr>
          <p:cNvSpPr txBox="1"/>
          <p:nvPr/>
        </p:nvSpPr>
        <p:spPr>
          <a:xfrm>
            <a:off x="5715000" y="1226085"/>
            <a:ext cx="5638800" cy="2523768"/>
          </a:xfrm>
          <a:prstGeom prst="rect">
            <a:avLst/>
          </a:prstGeom>
          <a:noFill/>
        </p:spPr>
        <p:txBody>
          <a:bodyPr wrap="square" rtlCol="0">
            <a:spAutoFit/>
          </a:bodyPr>
          <a:lstStyle/>
          <a:p>
            <a:pPr>
              <a:buClr>
                <a:schemeClr val="dk1"/>
              </a:buClr>
              <a:buSzPts val="1100"/>
            </a:pPr>
            <a:r>
              <a:rPr lang="en-GB"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2.2.Software Requirements:</a:t>
            </a:r>
          </a:p>
          <a:p>
            <a:pPr marL="0" lvl="0" indent="0" algn="l" rtl="0">
              <a:spcBef>
                <a:spcPts val="0"/>
              </a:spcBef>
              <a:spcAft>
                <a:spcPts val="0"/>
              </a:spcAft>
              <a:buClr>
                <a:schemeClr val="dk1"/>
              </a:buClr>
              <a:buSzPts val="1100"/>
              <a:buFont typeface="Arial" panose="020B0604020202020204"/>
              <a:buNone/>
            </a:pPr>
            <a:endPar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r>
              <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Front-End : Flutter</a:t>
            </a:r>
          </a:p>
          <a:p>
            <a:pPr marL="0" lvl="0" indent="0" algn="l" rtl="0">
              <a:spcBef>
                <a:spcPts val="0"/>
              </a:spcBef>
              <a:spcAft>
                <a:spcPts val="0"/>
              </a:spcAft>
              <a:buClr>
                <a:schemeClr val="dk1"/>
              </a:buClr>
              <a:buSzPts val="1100"/>
              <a:buFont typeface="Arial" panose="020B0604020202020204"/>
              <a:buNone/>
            </a:pPr>
            <a:r>
              <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Back-End : Crypto Compare API, Coin Market Cap API</a:t>
            </a:r>
          </a:p>
          <a:p>
            <a:pPr marL="0" lvl="0" indent="0" algn="l" rtl="0">
              <a:spcBef>
                <a:spcPts val="0"/>
              </a:spcBef>
              <a:spcAft>
                <a:spcPts val="0"/>
              </a:spcAft>
              <a:buClr>
                <a:schemeClr val="dk1"/>
              </a:buClr>
              <a:buSzPts val="1100"/>
              <a:buFont typeface="Arial" panose="020B0604020202020204"/>
              <a:buNone/>
            </a:pPr>
            <a:r>
              <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Tool : Android Studio, Visual Studio Code</a:t>
            </a:r>
          </a:p>
          <a:p>
            <a:pPr marL="0" lvl="0" indent="0" algn="l" rtl="0">
              <a:spcBef>
                <a:spcPts val="0"/>
              </a:spcBef>
              <a:spcAft>
                <a:spcPts val="0"/>
              </a:spcAft>
              <a:buClr>
                <a:schemeClr val="dk1"/>
              </a:buClr>
              <a:buSzPts val="1100"/>
              <a:buFont typeface="Arial" panose="020B0604020202020204"/>
              <a:buNone/>
            </a:pPr>
            <a:r>
              <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Database : SQLite</a:t>
            </a:r>
          </a:p>
          <a:p>
            <a:endParaRPr lang="en-US" dirty="0"/>
          </a:p>
        </p:txBody>
      </p:sp>
    </p:spTree>
    <p:extLst>
      <p:ext uri="{BB962C8B-B14F-4D97-AF65-F5344CB8AC3E}">
        <p14:creationId xmlns:p14="http://schemas.microsoft.com/office/powerpoint/2010/main" val="175021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1B4F-ACF2-15EF-D253-B8674A636183}"/>
              </a:ext>
            </a:extLst>
          </p:cNvPr>
          <p:cNvSpPr>
            <a:spLocks noGrp="1"/>
          </p:cNvSpPr>
          <p:nvPr>
            <p:ph type="title"/>
          </p:nvPr>
        </p:nvSpPr>
        <p:spPr>
          <a:xfrm>
            <a:off x="0" y="0"/>
            <a:ext cx="12192000" cy="962525"/>
          </a:xfrm>
          <a:solidFill>
            <a:schemeClr val="accent3">
              <a:lumMod val="60000"/>
              <a:lumOff val="40000"/>
            </a:schemeClr>
          </a:solidFill>
        </p:spPr>
        <p:txBody>
          <a:bodyPr>
            <a:normAutofit/>
          </a:bodyPr>
          <a:lstStyle/>
          <a:p>
            <a:pPr algn="ctr"/>
            <a:r>
              <a:rPr lang="en-US" sz="3200" b="1" dirty="0">
                <a:latin typeface="Times New Roman" panose="02020603050405020304" pitchFamily="18" charset="0"/>
                <a:cs typeface="Times New Roman" panose="02020603050405020304" pitchFamily="18" charset="0"/>
              </a:rPr>
              <a:t>3.</a:t>
            </a:r>
            <a:r>
              <a:rPr lang="en-IN" sz="3200"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System analysis</a:t>
            </a:r>
          </a:p>
        </p:txBody>
      </p:sp>
      <p:sp>
        <p:nvSpPr>
          <p:cNvPr id="4" name="Footer Placeholder 3">
            <a:extLst>
              <a:ext uri="{FF2B5EF4-FFF2-40B4-BE49-F238E27FC236}">
                <a16:creationId xmlns:a16="http://schemas.microsoft.com/office/drawing/2014/main" id="{CC10BD90-3F0E-8DCE-FC09-11F636F18A97}"/>
              </a:ext>
            </a:extLst>
          </p:cNvPr>
          <p:cNvSpPr>
            <a:spLocks noGrp="1"/>
          </p:cNvSpPr>
          <p:nvPr>
            <p:ph type="ftr" sz="quarter" idx="11"/>
          </p:nvPr>
        </p:nvSpPr>
        <p:spPr>
          <a:xfrm>
            <a:off x="0" y="6121668"/>
            <a:ext cx="12192000" cy="736332"/>
          </a:xfrm>
          <a:solidFill>
            <a:schemeClr val="accent3">
              <a:lumMod val="60000"/>
              <a:lumOff val="40000"/>
            </a:schemeClr>
          </a:solidFill>
        </p:spPr>
        <p:txBody>
          <a:bodyPr/>
          <a:lstStyle/>
          <a:p>
            <a:r>
              <a:rPr lang="en-IN" sz="2000" b="1" dirty="0">
                <a:solidFill>
                  <a:schemeClr val="accent3">
                    <a:lumMod val="50000"/>
                  </a:schemeClr>
                </a:solidFill>
                <a:latin typeface="Times New Roman" panose="02020603050405020304" pitchFamily="18" charset="0"/>
                <a:cs typeface="Times New Roman" panose="02020603050405020304" pitchFamily="18" charset="0"/>
              </a:rPr>
              <a:t>Department of Information Technology</a:t>
            </a:r>
          </a:p>
        </p:txBody>
      </p:sp>
      <p:sp>
        <p:nvSpPr>
          <p:cNvPr id="5" name="Slide Number Placeholder 4">
            <a:extLst>
              <a:ext uri="{FF2B5EF4-FFF2-40B4-BE49-F238E27FC236}">
                <a16:creationId xmlns:a16="http://schemas.microsoft.com/office/drawing/2014/main" id="{2D5EC236-A6B3-F6D8-9626-A71E0F58988C}"/>
              </a:ext>
            </a:extLst>
          </p:cNvPr>
          <p:cNvSpPr>
            <a:spLocks noGrp="1"/>
          </p:cNvSpPr>
          <p:nvPr>
            <p:ph type="sldNum" sz="quarter" idx="12"/>
          </p:nvPr>
        </p:nvSpPr>
        <p:spPr/>
        <p:txBody>
          <a:bodyPr/>
          <a:lstStyle/>
          <a:p>
            <a:r>
              <a:rPr lang="en-US" b="1" dirty="0">
                <a:solidFill>
                  <a:schemeClr val="accent3">
                    <a:lumMod val="50000"/>
                  </a:schemeClr>
                </a:solidFill>
                <a:latin typeface="Arial Black" panose="020B0A04020102020204" pitchFamily="34" charset="0"/>
                <a:cs typeface="Times New Roman" panose="02020603050405020304" pitchFamily="18" charset="0"/>
              </a:rPr>
              <a:t>4</a:t>
            </a:r>
            <a:endParaRPr lang="en-IN" b="1" dirty="0">
              <a:solidFill>
                <a:schemeClr val="accent3">
                  <a:lumMod val="50000"/>
                </a:schemeClr>
              </a:solidFill>
              <a:latin typeface="Arial Black" panose="020B0A04020102020204" pitchFamily="34"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B4C462F-F67C-7BD2-EE19-480E8202FD2B}"/>
              </a:ext>
            </a:extLst>
          </p:cNvPr>
          <p:cNvSpPr>
            <a:spLocks noGrp="1"/>
          </p:cNvSpPr>
          <p:nvPr>
            <p:ph idx="1"/>
          </p:nvPr>
        </p:nvSpPr>
        <p:spPr>
          <a:xfrm>
            <a:off x="780448" y="1209608"/>
            <a:ext cx="10515600" cy="4351338"/>
          </a:xfrm>
        </p:spPr>
        <p:txBody>
          <a:bodyPr>
            <a:normAutofit/>
          </a:bodyPr>
          <a:lstStyle/>
          <a:p>
            <a:pPr marL="0" indent="0">
              <a:lnSpc>
                <a:spcPct val="170000"/>
              </a:lnSpc>
              <a:buNone/>
            </a:pPr>
            <a:r>
              <a:rPr lang="en-US" sz="2000" b="1" dirty="0">
                <a:latin typeface="Times New Roman" panose="02020603050405020304" pitchFamily="18" charset="0"/>
                <a:cs typeface="Times New Roman" panose="02020603050405020304" pitchFamily="18" charset="0"/>
              </a:rPr>
              <a:t>3.1.Existing System:</a:t>
            </a:r>
            <a:endParaRPr lang="en-IN" sz="2000" kern="100" dirty="0">
              <a:effectLst/>
              <a:latin typeface="Calibri" panose="020F0502020204030204" pitchFamily="34" charset="0"/>
              <a:ea typeface="Calibri" panose="020F0502020204030204" pitchFamily="34" charset="0"/>
              <a:cs typeface="Latha" panose="020B0604020202020204" pitchFamily="34" charset="0"/>
            </a:endParaRPr>
          </a:p>
          <a:p>
            <a:pPr indent="0" algn="just">
              <a:lnSpc>
                <a:spcPct val="150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existing system in the cryptocurrency domain often lacks a unified and user-friendly platform for accessing real-time data, especially when catering to users in specific regions such as India. Currently, users face challenges in obtaining accurate and timely information on cryptocurrency prices, mining statistics, and related news, with limited options for personalizing their experience. Existing applications may lack a seamless integration of diverse functionalities and may not offer a secure and convenient means for users to store their preferences and historical data.</a:t>
            </a:r>
          </a:p>
          <a:p>
            <a:pPr algn="just">
              <a:lnSpc>
                <a:spcPct val="150000"/>
              </a:lnSpc>
              <a:spcAft>
                <a:spcPts val="80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388561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1B4F-ACF2-15EF-D253-B8674A636183}"/>
              </a:ext>
            </a:extLst>
          </p:cNvPr>
          <p:cNvSpPr>
            <a:spLocks noGrp="1"/>
          </p:cNvSpPr>
          <p:nvPr>
            <p:ph type="title"/>
          </p:nvPr>
        </p:nvSpPr>
        <p:spPr>
          <a:xfrm>
            <a:off x="0" y="0"/>
            <a:ext cx="12192000" cy="952901"/>
          </a:xfrm>
          <a:solidFill>
            <a:schemeClr val="accent3">
              <a:lumMod val="60000"/>
              <a:lumOff val="40000"/>
            </a:schemeClr>
          </a:solidFill>
        </p:spPr>
        <p:txBody>
          <a:bodyPr>
            <a:normAutofit/>
          </a:bodyPr>
          <a:lstStyle/>
          <a:p>
            <a:pPr algn="ct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E85218-08A6-F346-72D6-99D9A197F95A}"/>
              </a:ext>
            </a:extLst>
          </p:cNvPr>
          <p:cNvSpPr>
            <a:spLocks noGrp="1"/>
          </p:cNvSpPr>
          <p:nvPr>
            <p:ph idx="1"/>
          </p:nvPr>
        </p:nvSpPr>
        <p:spPr>
          <a:xfrm>
            <a:off x="460408" y="1280161"/>
            <a:ext cx="11282413" cy="4523874"/>
          </a:xfrm>
        </p:spPr>
        <p:txBody>
          <a:bodyPr>
            <a:normAutofit/>
          </a:bodyPr>
          <a:lstStyle/>
          <a:p>
            <a:pPr marL="0" indent="0">
              <a:lnSpc>
                <a:spcPct val="150000"/>
              </a:lnSpc>
              <a:spcAft>
                <a:spcPts val="800"/>
              </a:spcAft>
              <a:buNone/>
            </a:pPr>
            <a:r>
              <a:rPr lang="en-US" sz="2000" b="1" dirty="0">
                <a:latin typeface="Times New Roman" panose="02020603050405020304" pitchFamily="18" charset="0"/>
                <a:cs typeface="Times New Roman" panose="02020603050405020304" pitchFamily="18" charset="0"/>
              </a:rPr>
              <a:t>3.2.Proposed System:</a:t>
            </a:r>
            <a:endParaRPr lang="en-IN" sz="2000" b="1" kern="100" dirty="0">
              <a:latin typeface="Calibri" panose="020F0502020204030204" pitchFamily="34" charset="0"/>
              <a:cs typeface="Mangal" panose="02040503050203030202" pitchFamily="18" charset="0"/>
            </a:endParaRPr>
          </a:p>
          <a:p>
            <a:pPr marL="114300" lvl="0" indent="0" algn="l" rtl="0">
              <a:spcBef>
                <a:spcPts val="0"/>
              </a:spcBef>
              <a:spcAft>
                <a:spcPts val="0"/>
              </a:spcAft>
              <a:buClr>
                <a:schemeClr val="dk1"/>
              </a:buClr>
              <a:buSzPts val="1800"/>
              <a:buNone/>
            </a:pPr>
            <a:r>
              <a:rPr lang="en-GB"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Unified Data Integration : </a:t>
            </a:r>
            <a:r>
              <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Implement a robust data integration strategy that consolidates information from various sources, ensuring real-time and accurate data on cryptocurrency prices, mining statistics, and news within a single platform.</a:t>
            </a:r>
          </a:p>
          <a:p>
            <a:pPr marL="457200" lvl="0" indent="0" algn="l" rtl="0">
              <a:spcBef>
                <a:spcPts val="0"/>
              </a:spcBef>
              <a:spcAft>
                <a:spcPts val="0"/>
              </a:spcAft>
              <a:buNone/>
            </a:pPr>
            <a:endParaRPr lang="en-GB"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spcBef>
                <a:spcPts val="0"/>
              </a:spcBef>
              <a:spcAft>
                <a:spcPts val="0"/>
              </a:spcAft>
              <a:buClr>
                <a:schemeClr val="dk1"/>
              </a:buClr>
              <a:buSzPts val="1800"/>
              <a:buNone/>
            </a:pPr>
            <a:r>
              <a:rPr lang="en-GB"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Focused Mining Statistics : </a:t>
            </a:r>
            <a:r>
              <a:rPr lang="en-GB"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Incorporate comprehensive mining statistics, including hash rates, block rewards, and mining difficulty, offering enthusiasts valuable insights into the mining aspect of the cryptocurrency ecosystem.</a:t>
            </a:r>
          </a:p>
          <a:p>
            <a:pPr marL="457200" lvl="0" indent="0" algn="l" rtl="0">
              <a:spcBef>
                <a:spcPts val="0"/>
              </a:spcBef>
              <a:spcAft>
                <a:spcPts val="0"/>
              </a:spcAft>
              <a:buNone/>
            </a:pPr>
            <a:endParaRPr lang="en-GB"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114300" lvl="0" indent="0" algn="l" rtl="0">
              <a:spcBef>
                <a:spcPts val="0"/>
              </a:spcBef>
              <a:spcAft>
                <a:spcPts val="0"/>
              </a:spcAft>
              <a:buClr>
                <a:schemeClr val="dk1"/>
              </a:buClr>
              <a:buSzPts val="1800"/>
              <a:buNone/>
            </a:pPr>
            <a:r>
              <a:rPr lang="en-GB"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Prominent News Integration : </a:t>
            </a:r>
            <a:r>
              <a:rPr lang="en-GB"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Strengthen news integration by prominently featuring cryptocurrency-related news within the application, ensuring users stay informed about market trends, regulatory changes, and technological advancements.</a:t>
            </a:r>
          </a:p>
          <a:p>
            <a:pPr marL="0" indent="0">
              <a:lnSpc>
                <a:spcPct val="150000"/>
              </a:lnSpc>
              <a:spcAft>
                <a:spcPts val="800"/>
              </a:spcAft>
              <a:buNone/>
            </a:pPr>
            <a:endParaRPr lang="en-US" sz="1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C10BD90-3F0E-8DCE-FC09-11F636F18A97}"/>
              </a:ext>
            </a:extLst>
          </p:cNvPr>
          <p:cNvSpPr>
            <a:spLocks noGrp="1"/>
          </p:cNvSpPr>
          <p:nvPr>
            <p:ph type="ftr" sz="quarter" idx="11"/>
          </p:nvPr>
        </p:nvSpPr>
        <p:spPr>
          <a:xfrm>
            <a:off x="0" y="6083166"/>
            <a:ext cx="12192000" cy="774834"/>
          </a:xfrm>
          <a:solidFill>
            <a:schemeClr val="accent3">
              <a:lumMod val="60000"/>
              <a:lumOff val="40000"/>
            </a:schemeClr>
          </a:solidFill>
        </p:spPr>
        <p:txBody>
          <a:bodyPr/>
          <a:lstStyle/>
          <a:p>
            <a:r>
              <a:rPr lang="en-IN" sz="2000" b="1" dirty="0">
                <a:solidFill>
                  <a:schemeClr val="accent3">
                    <a:lumMod val="50000"/>
                  </a:schemeClr>
                </a:solidFill>
                <a:latin typeface="Times New Roman" panose="02020603050405020304" pitchFamily="18" charset="0"/>
                <a:cs typeface="Times New Roman" panose="02020603050405020304" pitchFamily="18" charset="0"/>
              </a:rPr>
              <a:t>Department of Information Technology</a:t>
            </a:r>
          </a:p>
        </p:txBody>
      </p:sp>
      <p:sp>
        <p:nvSpPr>
          <p:cNvPr id="5" name="Slide Number Placeholder 4">
            <a:extLst>
              <a:ext uri="{FF2B5EF4-FFF2-40B4-BE49-F238E27FC236}">
                <a16:creationId xmlns:a16="http://schemas.microsoft.com/office/drawing/2014/main" id="{2D5EC236-A6B3-F6D8-9626-A71E0F58988C}"/>
              </a:ext>
            </a:extLst>
          </p:cNvPr>
          <p:cNvSpPr>
            <a:spLocks noGrp="1"/>
          </p:cNvSpPr>
          <p:nvPr>
            <p:ph type="sldNum" sz="quarter" idx="12"/>
          </p:nvPr>
        </p:nvSpPr>
        <p:spPr/>
        <p:txBody>
          <a:bodyPr/>
          <a:lstStyle/>
          <a:p>
            <a:r>
              <a:rPr lang="en-US" b="1" dirty="0">
                <a:solidFill>
                  <a:schemeClr val="accent3">
                    <a:lumMod val="50000"/>
                  </a:schemeClr>
                </a:solidFill>
                <a:latin typeface="Arial Black" panose="020B0A04020102020204" pitchFamily="34" charset="0"/>
              </a:rPr>
              <a:t>5</a:t>
            </a:r>
            <a:endParaRPr lang="en-IN" b="1" dirty="0">
              <a:solidFill>
                <a:schemeClr val="accent3">
                  <a:lumMod val="50000"/>
                </a:schemeClr>
              </a:solidFill>
              <a:latin typeface="Arial Black" panose="020B0A04020102020204" pitchFamily="34" charset="0"/>
            </a:endParaRPr>
          </a:p>
        </p:txBody>
      </p:sp>
    </p:spTree>
    <p:extLst>
      <p:ext uri="{BB962C8B-B14F-4D97-AF65-F5344CB8AC3E}">
        <p14:creationId xmlns:p14="http://schemas.microsoft.com/office/powerpoint/2010/main" val="21630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1B4F-ACF2-15EF-D253-B8674A636183}"/>
              </a:ext>
            </a:extLst>
          </p:cNvPr>
          <p:cNvSpPr>
            <a:spLocks noGrp="1"/>
          </p:cNvSpPr>
          <p:nvPr>
            <p:ph type="title"/>
          </p:nvPr>
        </p:nvSpPr>
        <p:spPr>
          <a:xfrm>
            <a:off x="0" y="1"/>
            <a:ext cx="12192000" cy="943276"/>
          </a:xfrm>
          <a:solidFill>
            <a:schemeClr val="accent3">
              <a:lumMod val="60000"/>
              <a:lumOff val="40000"/>
            </a:schemeClr>
          </a:solidFill>
        </p:spPr>
        <p:txBody>
          <a:bodyPr>
            <a:normAutofit fontScale="90000"/>
          </a:bodyPr>
          <a:lstStyle/>
          <a:p>
            <a:pPr algn="ct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4. System Design</a:t>
            </a:r>
            <a:br>
              <a:rPr lang="en-IN" sz="3200"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E85218-08A6-F346-72D6-99D9A197F95A}"/>
              </a:ext>
            </a:extLst>
          </p:cNvPr>
          <p:cNvSpPr>
            <a:spLocks noGrp="1"/>
          </p:cNvSpPr>
          <p:nvPr>
            <p:ph idx="1"/>
          </p:nvPr>
        </p:nvSpPr>
        <p:spPr>
          <a:xfrm>
            <a:off x="412282" y="1897032"/>
            <a:ext cx="11444438" cy="4003254"/>
          </a:xfrm>
        </p:spPr>
        <p:txBody>
          <a:bodyPr numCol="2">
            <a:noAutofit/>
          </a:bodyPr>
          <a:lstStyle/>
          <a:p>
            <a:pPr marL="457200" lvl="1" indent="0">
              <a:lnSpc>
                <a:spcPct val="200000"/>
              </a:lnSpc>
              <a:spcAft>
                <a:spcPts val="700"/>
              </a:spcAft>
              <a:buNone/>
            </a:pPr>
            <a:r>
              <a:rPr lang="en-IN" sz="2000" b="1" kern="100" dirty="0">
                <a:effectLst/>
                <a:latin typeface="Times New Roman" panose="02020603050405020304" pitchFamily="18" charset="0"/>
                <a:ea typeface="Calibri" panose="020F0502020204030204" pitchFamily="34" charset="0"/>
                <a:cs typeface="Latha" panose="020B0604020202020204" pitchFamily="34" charset="0"/>
              </a:rPr>
              <a:t>Level 0:</a:t>
            </a: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                                                                                  </a:t>
            </a:r>
            <a:endParaRPr lang="en-IN" sz="1800" b="1" kern="100" dirty="0">
              <a:effectLst/>
              <a:latin typeface="Calibri" panose="020F0502020204030204" pitchFamily="34" charset="0"/>
              <a:ea typeface="Calibri" panose="020F0502020204030204" pitchFamily="34" charset="0"/>
              <a:cs typeface="Latha" panose="020B0604020202020204" pitchFamily="34" charset="0"/>
            </a:endParaRPr>
          </a:p>
          <a:p>
            <a:pPr marL="457200" lvl="1" indent="0">
              <a:lnSpc>
                <a:spcPct val="200000"/>
              </a:lnSpc>
              <a:spcAft>
                <a:spcPts val="700"/>
              </a:spcAft>
              <a:buNone/>
            </a:pPr>
            <a:endParaRPr lang="en-IN" sz="2000" b="1" kern="100" dirty="0">
              <a:effectLst/>
              <a:latin typeface="Times New Roman" panose="02020603050405020304" pitchFamily="18" charset="0"/>
              <a:ea typeface="Droid Sans Fallback"/>
              <a:cs typeface="Times New Roman" panose="02020603050405020304" pitchFamily="18" charset="0"/>
            </a:endParaRPr>
          </a:p>
        </p:txBody>
      </p:sp>
      <p:sp>
        <p:nvSpPr>
          <p:cNvPr id="4" name="Footer Placeholder 3">
            <a:extLst>
              <a:ext uri="{FF2B5EF4-FFF2-40B4-BE49-F238E27FC236}">
                <a16:creationId xmlns:a16="http://schemas.microsoft.com/office/drawing/2014/main" id="{CC10BD90-3F0E-8DCE-FC09-11F636F18A97}"/>
              </a:ext>
            </a:extLst>
          </p:cNvPr>
          <p:cNvSpPr>
            <a:spLocks noGrp="1"/>
          </p:cNvSpPr>
          <p:nvPr>
            <p:ph type="ftr" sz="quarter" idx="11"/>
          </p:nvPr>
        </p:nvSpPr>
        <p:spPr>
          <a:xfrm>
            <a:off x="0" y="6083166"/>
            <a:ext cx="12192000" cy="774834"/>
          </a:xfrm>
          <a:solidFill>
            <a:schemeClr val="accent3">
              <a:lumMod val="60000"/>
              <a:lumOff val="40000"/>
            </a:schemeClr>
          </a:solidFill>
        </p:spPr>
        <p:txBody>
          <a:bodyPr/>
          <a:lstStyle/>
          <a:p>
            <a:r>
              <a:rPr lang="en-IN" sz="2000" b="1" dirty="0">
                <a:solidFill>
                  <a:schemeClr val="accent3">
                    <a:lumMod val="50000"/>
                  </a:schemeClr>
                </a:solidFill>
                <a:latin typeface="Times New Roman" panose="02020603050405020304" pitchFamily="18" charset="0"/>
                <a:cs typeface="Times New Roman" panose="02020603050405020304" pitchFamily="18" charset="0"/>
              </a:rPr>
              <a:t>Department of Information Technology</a:t>
            </a:r>
          </a:p>
        </p:txBody>
      </p:sp>
      <p:sp>
        <p:nvSpPr>
          <p:cNvPr id="5" name="Slide Number Placeholder 4">
            <a:extLst>
              <a:ext uri="{FF2B5EF4-FFF2-40B4-BE49-F238E27FC236}">
                <a16:creationId xmlns:a16="http://schemas.microsoft.com/office/drawing/2014/main" id="{2D5EC236-A6B3-F6D8-9626-A71E0F58988C}"/>
              </a:ext>
            </a:extLst>
          </p:cNvPr>
          <p:cNvSpPr>
            <a:spLocks noGrp="1"/>
          </p:cNvSpPr>
          <p:nvPr>
            <p:ph type="sldNum" sz="quarter" idx="12"/>
          </p:nvPr>
        </p:nvSpPr>
        <p:spPr/>
        <p:txBody>
          <a:bodyPr/>
          <a:lstStyle/>
          <a:p>
            <a:r>
              <a:rPr lang="en-US" b="1" dirty="0">
                <a:solidFill>
                  <a:schemeClr val="accent3">
                    <a:lumMod val="50000"/>
                  </a:schemeClr>
                </a:solidFill>
                <a:latin typeface="Arial Black" panose="020B0A04020102020204" pitchFamily="34" charset="0"/>
              </a:rPr>
              <a:t>6</a:t>
            </a:r>
            <a:endParaRPr lang="en-IN" b="1" dirty="0">
              <a:solidFill>
                <a:schemeClr val="accent3">
                  <a:lumMod val="50000"/>
                </a:schemeClr>
              </a:solidFill>
              <a:latin typeface="Arial Black" panose="020B0A04020102020204" pitchFamily="34" charset="0"/>
            </a:endParaRPr>
          </a:p>
        </p:txBody>
      </p:sp>
      <p:pic>
        <p:nvPicPr>
          <p:cNvPr id="6" name="Picture 5">
            <a:extLst>
              <a:ext uri="{FF2B5EF4-FFF2-40B4-BE49-F238E27FC236}">
                <a16:creationId xmlns:a16="http://schemas.microsoft.com/office/drawing/2014/main" id="{7A01624C-902F-63F2-E0DC-5AFFE5D773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952" y="2879090"/>
            <a:ext cx="4716780" cy="2617470"/>
          </a:xfrm>
          <a:prstGeom prst="rect">
            <a:avLst/>
          </a:prstGeom>
          <a:noFill/>
          <a:ln>
            <a:noFill/>
          </a:ln>
        </p:spPr>
      </p:pic>
      <p:sp>
        <p:nvSpPr>
          <p:cNvPr id="7" name="TextBox 6">
            <a:extLst>
              <a:ext uri="{FF2B5EF4-FFF2-40B4-BE49-F238E27FC236}">
                <a16:creationId xmlns:a16="http://schemas.microsoft.com/office/drawing/2014/main" id="{590ED217-E06C-0FF3-2024-BD85DCE97D57}"/>
              </a:ext>
            </a:extLst>
          </p:cNvPr>
          <p:cNvSpPr txBox="1"/>
          <p:nvPr/>
        </p:nvSpPr>
        <p:spPr>
          <a:xfrm>
            <a:off x="589280" y="1096989"/>
            <a:ext cx="11267440" cy="646331"/>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4.1.DFD diagrams:</a:t>
            </a:r>
          </a:p>
          <a:p>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p:txBody>
      </p:sp>
      <p:pic>
        <p:nvPicPr>
          <p:cNvPr id="8" name="Picture 7">
            <a:extLst>
              <a:ext uri="{FF2B5EF4-FFF2-40B4-BE49-F238E27FC236}">
                <a16:creationId xmlns:a16="http://schemas.microsoft.com/office/drawing/2014/main" id="{6A317661-2FC0-E40C-8C60-E169DFBB1D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4750" y="2096594"/>
            <a:ext cx="5189220" cy="3832860"/>
          </a:xfrm>
          <a:prstGeom prst="rect">
            <a:avLst/>
          </a:prstGeom>
          <a:noFill/>
          <a:ln>
            <a:noFill/>
          </a:ln>
        </p:spPr>
      </p:pic>
      <p:sp>
        <p:nvSpPr>
          <p:cNvPr id="9" name="TextBox 8">
            <a:extLst>
              <a:ext uri="{FF2B5EF4-FFF2-40B4-BE49-F238E27FC236}">
                <a16:creationId xmlns:a16="http://schemas.microsoft.com/office/drawing/2014/main" id="{8DC271DA-9D60-DFEC-6487-762BEC5CCDC3}"/>
              </a:ext>
            </a:extLst>
          </p:cNvPr>
          <p:cNvSpPr txBox="1"/>
          <p:nvPr/>
        </p:nvSpPr>
        <p:spPr>
          <a:xfrm>
            <a:off x="6134501" y="2096594"/>
            <a:ext cx="179898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Level 1:</a:t>
            </a:r>
          </a:p>
        </p:txBody>
      </p:sp>
    </p:spTree>
    <p:extLst>
      <p:ext uri="{BB962C8B-B14F-4D97-AF65-F5344CB8AC3E}">
        <p14:creationId xmlns:p14="http://schemas.microsoft.com/office/powerpoint/2010/main" val="367772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1F4522-25F4-70D6-4B95-58B24A094C9C}"/>
              </a:ext>
            </a:extLst>
          </p:cNvPr>
          <p:cNvSpPr>
            <a:spLocks noGrp="1"/>
          </p:cNvSpPr>
          <p:nvPr>
            <p:ph type="title"/>
          </p:nvPr>
        </p:nvSpPr>
        <p:spPr>
          <a:xfrm>
            <a:off x="0" y="1"/>
            <a:ext cx="12192000" cy="943276"/>
          </a:xfrm>
          <a:solidFill>
            <a:schemeClr val="accent3">
              <a:lumMod val="60000"/>
              <a:lumOff val="40000"/>
            </a:schemeClr>
          </a:solidFill>
        </p:spPr>
        <p:txBody>
          <a:bodyPr>
            <a:normAutofit/>
          </a:bodyPr>
          <a:lstStyle/>
          <a:p>
            <a:pPr algn="ctr"/>
            <a:r>
              <a:rPr lang="en-IN" sz="3200" b="1" dirty="0">
                <a:latin typeface="Times New Roman" panose="02020603050405020304" pitchFamily="18" charset="0"/>
                <a:cs typeface="Times New Roman" panose="02020603050405020304" pitchFamily="18" charset="0"/>
              </a:rPr>
              <a:t>4.2.output designs</a:t>
            </a:r>
          </a:p>
        </p:txBody>
      </p:sp>
      <p:sp>
        <p:nvSpPr>
          <p:cNvPr id="5" name="Footer Placeholder 3">
            <a:extLst>
              <a:ext uri="{FF2B5EF4-FFF2-40B4-BE49-F238E27FC236}">
                <a16:creationId xmlns:a16="http://schemas.microsoft.com/office/drawing/2014/main" id="{ECAE854C-78A8-6021-E5F9-98B7C748CDC5}"/>
              </a:ext>
            </a:extLst>
          </p:cNvPr>
          <p:cNvSpPr>
            <a:spLocks noGrp="1"/>
          </p:cNvSpPr>
          <p:nvPr>
            <p:ph type="ftr" sz="quarter" idx="11"/>
          </p:nvPr>
        </p:nvSpPr>
        <p:spPr>
          <a:xfrm>
            <a:off x="0" y="6083166"/>
            <a:ext cx="12192000" cy="774834"/>
          </a:xfrm>
          <a:solidFill>
            <a:schemeClr val="accent3">
              <a:lumMod val="60000"/>
              <a:lumOff val="40000"/>
            </a:schemeClr>
          </a:solidFill>
        </p:spPr>
        <p:txBody>
          <a:bodyPr/>
          <a:lstStyle/>
          <a:p>
            <a:r>
              <a:rPr lang="en-IN" sz="2000" b="1" dirty="0">
                <a:solidFill>
                  <a:schemeClr val="accent3">
                    <a:lumMod val="50000"/>
                  </a:schemeClr>
                </a:solidFill>
                <a:latin typeface="Times New Roman" panose="02020603050405020304" pitchFamily="18" charset="0"/>
                <a:cs typeface="Times New Roman" panose="02020603050405020304" pitchFamily="18" charset="0"/>
              </a:rPr>
              <a:t>Department of Information Technology</a:t>
            </a:r>
          </a:p>
        </p:txBody>
      </p:sp>
      <p:sp>
        <p:nvSpPr>
          <p:cNvPr id="6" name="Slide Number Placeholder 4">
            <a:extLst>
              <a:ext uri="{FF2B5EF4-FFF2-40B4-BE49-F238E27FC236}">
                <a16:creationId xmlns:a16="http://schemas.microsoft.com/office/drawing/2014/main" id="{5BD71551-3671-7795-9D62-524F6AEC7972}"/>
              </a:ext>
            </a:extLst>
          </p:cNvPr>
          <p:cNvSpPr>
            <a:spLocks noGrp="1"/>
          </p:cNvSpPr>
          <p:nvPr>
            <p:ph type="sldNum" sz="quarter" idx="12"/>
          </p:nvPr>
        </p:nvSpPr>
        <p:spPr>
          <a:xfrm>
            <a:off x="8610600" y="6356350"/>
            <a:ext cx="2743200" cy="365125"/>
          </a:xfrm>
        </p:spPr>
        <p:txBody>
          <a:bodyPr/>
          <a:lstStyle/>
          <a:p>
            <a:r>
              <a:rPr lang="en-US" b="1" dirty="0">
                <a:solidFill>
                  <a:schemeClr val="accent3">
                    <a:lumMod val="50000"/>
                  </a:schemeClr>
                </a:solidFill>
                <a:latin typeface="Arial Black" panose="020B0A04020102020204" pitchFamily="34" charset="0"/>
              </a:rPr>
              <a:t>7</a:t>
            </a:r>
            <a:endParaRPr lang="en-IN" b="1" dirty="0">
              <a:solidFill>
                <a:schemeClr val="accent3">
                  <a:lumMod val="50000"/>
                </a:schemeClr>
              </a:solidFill>
              <a:latin typeface="Arial Black" panose="020B0A04020102020204" pitchFamily="34" charset="0"/>
            </a:endParaRPr>
          </a:p>
        </p:txBody>
      </p:sp>
      <p:pic>
        <p:nvPicPr>
          <p:cNvPr id="8" name="Picture 7">
            <a:extLst>
              <a:ext uri="{FF2B5EF4-FFF2-40B4-BE49-F238E27FC236}">
                <a16:creationId xmlns:a16="http://schemas.microsoft.com/office/drawing/2014/main" id="{45BD4D7E-6F38-FF5B-49AA-3E313740FC0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58" t="1" b="-216"/>
          <a:stretch/>
        </p:blipFill>
        <p:spPr bwMode="auto">
          <a:xfrm>
            <a:off x="1000760" y="1259840"/>
            <a:ext cx="2280920" cy="4683760"/>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201F310E-BA20-2B2B-2932-FE929FA433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5540" y="1259840"/>
            <a:ext cx="2280920" cy="4683760"/>
          </a:xfrm>
          <a:prstGeom prst="rect">
            <a:avLst/>
          </a:prstGeom>
        </p:spPr>
      </p:pic>
      <p:pic>
        <p:nvPicPr>
          <p:cNvPr id="10" name="Picture 9">
            <a:extLst>
              <a:ext uri="{FF2B5EF4-FFF2-40B4-BE49-F238E27FC236}">
                <a16:creationId xmlns:a16="http://schemas.microsoft.com/office/drawing/2014/main" id="{A35865FB-4D0F-0A48-A59C-4808A91855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2880" y="1259840"/>
            <a:ext cx="2280920" cy="4683760"/>
          </a:xfrm>
          <a:prstGeom prst="rect">
            <a:avLst/>
          </a:prstGeom>
        </p:spPr>
      </p:pic>
    </p:spTree>
    <p:extLst>
      <p:ext uri="{BB962C8B-B14F-4D97-AF65-F5344CB8AC3E}">
        <p14:creationId xmlns:p14="http://schemas.microsoft.com/office/powerpoint/2010/main" val="1452638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1B4F-ACF2-15EF-D253-B8674A636183}"/>
              </a:ext>
            </a:extLst>
          </p:cNvPr>
          <p:cNvSpPr>
            <a:spLocks noGrp="1"/>
          </p:cNvSpPr>
          <p:nvPr>
            <p:ph type="title"/>
          </p:nvPr>
        </p:nvSpPr>
        <p:spPr>
          <a:xfrm>
            <a:off x="0" y="1"/>
            <a:ext cx="12192000" cy="943276"/>
          </a:xfrm>
          <a:solidFill>
            <a:schemeClr val="accent3">
              <a:lumMod val="60000"/>
              <a:lumOff val="40000"/>
            </a:schemeClr>
          </a:solidFill>
        </p:spPr>
        <p:txBody>
          <a:bodyPr>
            <a:normAutofit/>
          </a:bodyPr>
          <a:lstStyle/>
          <a:p>
            <a:pPr algn="ctr"/>
            <a:endParaRPr lang="en-IN" sz="32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C10BD90-3F0E-8DCE-FC09-11F636F18A97}"/>
              </a:ext>
            </a:extLst>
          </p:cNvPr>
          <p:cNvSpPr>
            <a:spLocks noGrp="1"/>
          </p:cNvSpPr>
          <p:nvPr>
            <p:ph type="ftr" sz="quarter" idx="11"/>
          </p:nvPr>
        </p:nvSpPr>
        <p:spPr>
          <a:xfrm>
            <a:off x="0" y="6083166"/>
            <a:ext cx="12192000" cy="774834"/>
          </a:xfrm>
          <a:solidFill>
            <a:schemeClr val="accent3">
              <a:lumMod val="60000"/>
              <a:lumOff val="40000"/>
            </a:schemeClr>
          </a:solidFill>
        </p:spPr>
        <p:txBody>
          <a:bodyPr/>
          <a:lstStyle/>
          <a:p>
            <a:r>
              <a:rPr lang="en-IN" sz="2000" b="1" dirty="0">
                <a:solidFill>
                  <a:schemeClr val="accent3">
                    <a:lumMod val="50000"/>
                  </a:schemeClr>
                </a:solidFill>
                <a:latin typeface="Times New Roman" panose="02020603050405020304" pitchFamily="18" charset="0"/>
                <a:cs typeface="Times New Roman" panose="02020603050405020304" pitchFamily="18" charset="0"/>
              </a:rPr>
              <a:t>Department of Information Technology</a:t>
            </a:r>
          </a:p>
        </p:txBody>
      </p:sp>
      <p:sp>
        <p:nvSpPr>
          <p:cNvPr id="5" name="Slide Number Placeholder 4">
            <a:extLst>
              <a:ext uri="{FF2B5EF4-FFF2-40B4-BE49-F238E27FC236}">
                <a16:creationId xmlns:a16="http://schemas.microsoft.com/office/drawing/2014/main" id="{2D5EC236-A6B3-F6D8-9626-A71E0F58988C}"/>
              </a:ext>
            </a:extLst>
          </p:cNvPr>
          <p:cNvSpPr>
            <a:spLocks noGrp="1"/>
          </p:cNvSpPr>
          <p:nvPr>
            <p:ph type="sldNum" sz="quarter" idx="12"/>
          </p:nvPr>
        </p:nvSpPr>
        <p:spPr/>
        <p:txBody>
          <a:bodyPr/>
          <a:lstStyle/>
          <a:p>
            <a:r>
              <a:rPr lang="en-US" b="1" dirty="0">
                <a:solidFill>
                  <a:schemeClr val="accent3">
                    <a:lumMod val="50000"/>
                  </a:schemeClr>
                </a:solidFill>
                <a:latin typeface="Arial Black" panose="020B0A04020102020204" pitchFamily="34" charset="0"/>
              </a:rPr>
              <a:t>8</a:t>
            </a:r>
            <a:endParaRPr lang="en-IN" b="1" dirty="0">
              <a:solidFill>
                <a:schemeClr val="accent3">
                  <a:lumMod val="50000"/>
                </a:schemeClr>
              </a:solidFill>
              <a:latin typeface="Arial Black" panose="020B0A04020102020204" pitchFamily="34" charset="0"/>
            </a:endParaRPr>
          </a:p>
        </p:txBody>
      </p:sp>
      <p:pic>
        <p:nvPicPr>
          <p:cNvPr id="6" name="Picture 5">
            <a:extLst>
              <a:ext uri="{FF2B5EF4-FFF2-40B4-BE49-F238E27FC236}">
                <a16:creationId xmlns:a16="http://schemas.microsoft.com/office/drawing/2014/main" id="{A6F52529-0EE6-1109-3ADE-CC5F8B8068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5242" y="1171341"/>
            <a:ext cx="2280920" cy="4683760"/>
          </a:xfrm>
          <a:prstGeom prst="rect">
            <a:avLst/>
          </a:prstGeom>
        </p:spPr>
      </p:pic>
      <p:pic>
        <p:nvPicPr>
          <p:cNvPr id="10" name="Picture 9">
            <a:extLst>
              <a:ext uri="{FF2B5EF4-FFF2-40B4-BE49-F238E27FC236}">
                <a16:creationId xmlns:a16="http://schemas.microsoft.com/office/drawing/2014/main" id="{D29F0D00-3B45-0EC8-AD98-8BE0849221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5540" y="1171341"/>
            <a:ext cx="2280920" cy="4683760"/>
          </a:xfrm>
          <a:prstGeom prst="rect">
            <a:avLst/>
          </a:prstGeom>
        </p:spPr>
      </p:pic>
      <p:pic>
        <p:nvPicPr>
          <p:cNvPr id="11" name="Picture 10">
            <a:extLst>
              <a:ext uri="{FF2B5EF4-FFF2-40B4-BE49-F238E27FC236}">
                <a16:creationId xmlns:a16="http://schemas.microsoft.com/office/drawing/2014/main" id="{53D9D0E2-1FB2-0CE9-174C-88646CAA5F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9162" y="1171341"/>
            <a:ext cx="2280920" cy="4683760"/>
          </a:xfrm>
          <a:prstGeom prst="rect">
            <a:avLst/>
          </a:prstGeom>
        </p:spPr>
      </p:pic>
    </p:spTree>
    <p:extLst>
      <p:ext uri="{BB962C8B-B14F-4D97-AF65-F5344CB8AC3E}">
        <p14:creationId xmlns:p14="http://schemas.microsoft.com/office/powerpoint/2010/main" val="2081730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855</Words>
  <Application>Microsoft Macintosh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Times New Roman</vt:lpstr>
      <vt:lpstr>Office Theme</vt:lpstr>
      <vt:lpstr> Crypto Beacon: Android Crypto Guide - Illuminating Crypto Frontiers</vt:lpstr>
      <vt:lpstr>Contents</vt:lpstr>
      <vt:lpstr>INTRODUCTION</vt:lpstr>
      <vt:lpstr> 2. System Requirement Specification </vt:lpstr>
      <vt:lpstr>3. System analysis</vt:lpstr>
      <vt:lpstr>PowerPoint Presentation</vt:lpstr>
      <vt:lpstr> 4. System Design </vt:lpstr>
      <vt:lpstr>4.2.output designs</vt:lpstr>
      <vt:lpstr>PowerPoint Presentation</vt:lpstr>
      <vt:lpstr> 5.CONCLUTION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ENQUIRY CHATBOT IN THE WEB INTERFACE</dc:title>
  <dc:creator>Priyadharshini P</dc:creator>
  <cp:lastModifiedBy>Microsoft Office User</cp:lastModifiedBy>
  <cp:revision>12</cp:revision>
  <dcterms:created xsi:type="dcterms:W3CDTF">2024-03-16T13:47:05Z</dcterms:created>
  <dcterms:modified xsi:type="dcterms:W3CDTF">2024-03-17T17:11:23Z</dcterms:modified>
</cp:coreProperties>
</file>