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4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9144000" cy="5143500" type="screen16x9"/>
  <p:notesSz cx="6858000" cy="9144000"/>
  <p:embeddedFontLst>
    <p:embeddedFont>
      <p:font typeface="Montserrat" panose="020B0604020202020204" charset="0"/>
      <p:regular r:id="rId45"/>
      <p:bold r:id="rId46"/>
      <p:italic r:id="rId47"/>
      <p:boldItalic r:id="rId48"/>
    </p:embeddedFont>
    <p:embeddedFont>
      <p:font typeface="Oswald" panose="020B0604020202020204" charset="0"/>
      <p:regular r:id="rId49"/>
      <p:bold r:id="rId50"/>
    </p:embeddedFont>
    <p:embeddedFont>
      <p:font typeface="Roboto" panose="020B0604020202020204" charset="0"/>
      <p:regular r:id="rId51"/>
      <p:bold r:id="rId52"/>
      <p:italic r:id="rId53"/>
      <p:boldItalic r:id="rId54"/>
    </p:embeddedFont>
    <p:embeddedFont>
      <p:font typeface="Source Code Pro" panose="020B0604020202020204" charset="0"/>
      <p:regular r:id="rId55"/>
      <p:bold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5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8" Type="http://schemas.openxmlformats.org/officeDocument/2006/relationships/slide" Target="slides/slide6.xml"/><Relationship Id="rId51" Type="http://schemas.openxmlformats.org/officeDocument/2006/relationships/font" Target="fonts/font7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2.fntdata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5.fntdata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b6b1b9e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db6b1b9e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b6b1b9e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db6b1b9e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b6b1b9e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db6b1b9e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db6b1b9e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db6b1b9e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db6b1b9e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db6b1b9e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db6b1b9e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db6b1b9e5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db6b1b9e5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db6b1b9e5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db6b1b9e5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db6b1b9e5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db6b1b9e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db6b1b9e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db6b1b9e5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db6b1b9e5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4e07dad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4e07dad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f34b133d9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f34b133d9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f34b133d9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f34b133d9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f34b133d9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f34b133d9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f34b133d9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f34b133d9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f34b133d9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f34b133d9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f34b133d9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f34b133d9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f34b133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f34b133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f34b133d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f34b133d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f34b133d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f34b133d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f34b133d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f34b133d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b6b1b9e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b6b1b9e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f34b133d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f34b133d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f34b133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f34b133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f34b133d9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f34b133d9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f34b133d9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f34b133d9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f34b133d9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f34b133d9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f34b133d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f34b133d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f34b133d9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f34b133d9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f34b133d9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f34b133d9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f34b133d9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f34b133d9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f34b133d9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f34b133d9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db6b1b9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db6b1b9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f34b133d9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f34b133d9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f34b133d9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f34b133d9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b6b1b9e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db6b1b9e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b6b1b9e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b6b1b9e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b6b1b9e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b6b1b9e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b6b1b9e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b6b1b9e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b6b1b9e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db6b1b9e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98" name="Google Shape;9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 xmlns:mc="http://schemas.openxmlformats.org/markup-compatibility/2006" xmlns:p14="http://schemas.microsoft.com/office/powerpoint/2010/main">
    <mc:Choice Requires="p14">
      <p:transition p14:dur="0">
        <p:push dir="r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aws.amazon.com/fre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Spark and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With VirtualBox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id="109" name="Google Shape;109;p25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has a free community version that supports a 6 GB cluster.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also has its own storage format known as DBFS.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“Table” format needs to be accessed in a particular way.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34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4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We’re going to walk through how to setup a Databricks account and how you can upload data and set it as a DataFrame.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 recommend Databricks for people who want to quickest online setup.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9" name="Google Shape;189;p35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5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Go to: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https://databricks.com/try-databricks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7" name="Google Shape;197;p36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6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AWS EMR Setup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id="205" name="Google Shape;205;p3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want to quickly set up a cluster with a Notebook Interface, AWS EMR is a good choice.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Please note, what we will show in this lecture </a:t>
            </a: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does</a:t>
            </a:r>
            <a:r>
              <a:rPr lang="en" sz="3000" b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 b="1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 fall under the free trial of AWS.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3" name="Google Shape;213;p38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8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will walk through setting up the Zeppelin Notebook.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also discuss some security options, I highly recommended you watch the EC2 Instance Lectures first before watching this to learn about SSH!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1" name="Google Shape;221;p3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9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Zeppelin Notebook is a fairly new environment that mimics Jupyter Notebook’s capabilities but was created specifically with Big Data (Spark, Hadoop, etc…) in mind.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9" name="Google Shape;229;p40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0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quickly explore what the Zeppelin Notebook looks like on their official docs and then go through the process of setting up our own on AWS EMR.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Creating the cluster on AWS EMR can take awhile to intialize!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7" name="Google Shape;237;p4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1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also talk about security settings as we set-up the Zeppelin Notebook running on EMR, make sure to read through the resource documentation to choose the best security settings for you or your organization!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5" name="Google Shape;245;p42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and jump into the docs: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zeppelin.apache.org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Afterwards we will log into to our AWS: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aws.amazon.com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3" name="Google Shape;253;p43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3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lecture will walk through how to download and set-up VirtualBox with Ubuntu.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 will walk through installing Spark,Python, and the Jupyter Notebook on this VirtualBox Unbtunu.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26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6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Spark and Python on AWS EC2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1" name="Google Shape;261;p44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4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lecture will walk through how to set-up Python, Spark, and a Jupyter Notebook on AWS EC2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begin let’s discuss a few things to keep in mind!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9" name="Google Shape;269;p45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5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46"/>
          <p:cNvSpPr txBox="1">
            <a:spLocks noGrp="1"/>
          </p:cNvSpPr>
          <p:nvPr>
            <p:ph type="body" idx="1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by far the most tedious set-up option out of the four.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While everything we will show is within the free (one-year) tier for AWS, you still need a credit card to set up an account.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7" name="Google Shape;277;p46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6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47"/>
          <p:cNvSpPr txBox="1">
            <a:spLocks noGrp="1"/>
          </p:cNvSpPr>
          <p:nvPr>
            <p:ph type="body" idx="1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create an EC2 instance using different parameters than what is shown here, you may be liable for charges!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Make sure to follow the directions shown in this video exactly, otherwise you will have to repeat the process all over again.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5" name="Google Shape;285;p4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48"/>
          <p:cNvSpPr txBox="1">
            <a:spLocks noGrp="1"/>
          </p:cNvSpPr>
          <p:nvPr>
            <p:ph type="body" idx="1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Leave yourself plenty of time to go through this process.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feel uncomfortable with any of this, just go to the VirtualBox installation lectures, those are local, simpler, and 100% free!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3" name="Google Shape;293;p48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8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49"/>
          <p:cNvSpPr txBox="1">
            <a:spLocks noGrp="1"/>
          </p:cNvSpPr>
          <p:nvPr>
            <p:ph type="body" idx="1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Overall, this EC2 process is not too bad, but keep in mind that if you get an error during this process, it is because you made a mistake somewhere not following with the video lectures!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walking you through the process of setting up!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1" name="Google Shape;301;p4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9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50" descr="watermark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5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9" name="Google Shape;309;p50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50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>
                <a:latin typeface="Roboto"/>
                <a:ea typeface="Roboto"/>
                <a:cs typeface="Roboto"/>
                <a:sym typeface="Roboto"/>
              </a:rPr>
              <a:t>AWS Account Set-Up</a:t>
            </a:r>
            <a:endParaRPr sz="46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51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7" name="Google Shape;317;p5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5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5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Go to: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○"/>
            </a:pPr>
            <a:r>
              <a:rPr lang="en" sz="3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https://aws.amazon.com/free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Then click on Create Free Account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Sign up with an email address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Then fill out the profile information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5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5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6" name="Google Shape;326;p52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52"/>
          <p:cNvSpPr txBox="1"/>
          <p:nvPr/>
        </p:nvSpPr>
        <p:spPr>
          <a:xfrm>
            <a:off x="312975" y="109855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profile information: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Contact Information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Billing Information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ID Verification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Choose free support plan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Next lecture we will explore AWS and create an EC2 instance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53" descr="watermark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5" name="Google Shape;335;p53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53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>
                <a:latin typeface="Montserrat"/>
                <a:ea typeface="Montserrat"/>
                <a:cs typeface="Montserrat"/>
                <a:sym typeface="Montserrat"/>
              </a:rPr>
              <a:t>EC2 Instance Set-up</a:t>
            </a:r>
            <a:endParaRPr sz="46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resources for this lecture has a link to a written form of these instructions that you can reference.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5" name="Google Shape;125;p2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54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3" name="Google Shape;343;p54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5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Now that we have our AWS account we will create an EC2 Instance.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Amazon Elastic Compute Cloud (Amazon EC2) is a web service that provides resizable compute capacity in the cloud.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 can basically think of it as a virtual computer we can access through the internet.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55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2" name="Google Shape;352;p55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5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55"/>
          <p:cNvSpPr txBox="1"/>
          <p:nvPr/>
        </p:nvSpPr>
        <p:spPr>
          <a:xfrm>
            <a:off x="312975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So here is our plan: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Create EC2 Instance on AWS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 SSH to connect to EC2 over internet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SSH is different for Windows vs Mac/Linux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Set-up Spark and Juptyer on EC2 Instance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5" name="Google Shape;355;p55"/>
          <p:cNvPicPr preferRelativeResize="0"/>
          <p:nvPr/>
        </p:nvPicPr>
        <p:blipFill rotWithShape="1">
          <a:blip r:embed="rId4">
            <a:alphaModFix/>
          </a:blip>
          <a:srcRect l="18707" t="19386" r="17941" b="15623"/>
          <a:stretch/>
        </p:blipFill>
        <p:spPr>
          <a:xfrm>
            <a:off x="2514750" y="3260200"/>
            <a:ext cx="1020400" cy="104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5"/>
          <p:cNvSpPr txBox="1"/>
          <p:nvPr/>
        </p:nvSpPr>
        <p:spPr>
          <a:xfrm>
            <a:off x="2311250" y="4193575"/>
            <a:ext cx="1427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Local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7" name="Google Shape;357;p55"/>
          <p:cNvCxnSpPr>
            <a:stCxn id="355" idx="3"/>
          </p:cNvCxnSpPr>
          <p:nvPr/>
        </p:nvCxnSpPr>
        <p:spPr>
          <a:xfrm>
            <a:off x="3535151" y="3783612"/>
            <a:ext cx="2918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58" name="Google Shape;358;p55"/>
          <p:cNvSpPr txBox="1"/>
          <p:nvPr/>
        </p:nvSpPr>
        <p:spPr>
          <a:xfrm>
            <a:off x="4235850" y="3707400"/>
            <a:ext cx="1427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SSH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9" name="Google Shape;359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3549" y="3126148"/>
            <a:ext cx="1318325" cy="140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60196" y="3503712"/>
            <a:ext cx="1488755" cy="55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56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7" name="Google Shape;367;p56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56"/>
          <p:cNvSpPr txBox="1"/>
          <p:nvPr/>
        </p:nvSpPr>
        <p:spPr>
          <a:xfrm>
            <a:off x="312975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SSH (Secure Shell Connection)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Watch this lecture all the way through for Windows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Skip to next lecture after EC2 Set-up for Mac/Linux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Our goal is to remotely connect to the command line of our virtual machine on Amazon EC2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57" descr="watermark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6" name="Google Shape;376;p5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7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>
                <a:latin typeface="Montserrat"/>
                <a:ea typeface="Montserrat"/>
                <a:cs typeface="Montserrat"/>
                <a:sym typeface="Montserrat"/>
              </a:rPr>
              <a:t>Login to your AWS console at:</a:t>
            </a:r>
            <a:endParaRPr sz="46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>
                <a:latin typeface="Montserrat"/>
                <a:ea typeface="Montserrat"/>
                <a:cs typeface="Montserrat"/>
                <a:sym typeface="Montserrat"/>
              </a:rPr>
              <a:t>aws.amazon.com</a:t>
            </a:r>
            <a:endParaRPr sz="46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58" descr="watermark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4" name="Google Shape;384;p58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8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>
                <a:latin typeface="Montserrat"/>
                <a:ea typeface="Montserrat"/>
                <a:cs typeface="Montserrat"/>
                <a:sym typeface="Montserrat"/>
              </a:rPr>
              <a:t>PySpark Set-up</a:t>
            </a:r>
            <a:endParaRPr sz="46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59" descr="watermark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2" name="Google Shape;392;p5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59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>
                <a:latin typeface="Montserrat"/>
                <a:ea typeface="Montserrat"/>
                <a:cs typeface="Montserrat"/>
                <a:sym typeface="Montserrat"/>
              </a:rPr>
              <a:t>SSH with Mac and Linux</a:t>
            </a:r>
            <a:endParaRPr sz="46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60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6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0" name="Google Shape;400;p60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6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6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Skip this lecture if you are on Windows, you should have connected to your instance already from the previous lecture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We’ve created our EC2 instance using AWS console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You should have also downloaded the .pem file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Now we are going to connect to our instance through our terminal using SSH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61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6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9" name="Google Shape;409;p6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6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6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Make sure you can locate your .pem file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Recommend you relocate it to your Desktop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Make sure you have the DNS address of your EC2 instance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Check the resource link for the step by step instructions from Amazon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by opening our terminal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62" descr="watermark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6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8" name="Google Shape;418;p62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62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>
                <a:latin typeface="Montserrat"/>
                <a:ea typeface="Montserrat"/>
                <a:cs typeface="Montserrat"/>
                <a:sym typeface="Montserrat"/>
              </a:rPr>
              <a:t>Installations on EC2</a:t>
            </a:r>
            <a:endParaRPr sz="46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By now you should have been able to SSH into your EC2 instance (PuTTY for Windows, directly for Mac/Linux)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Everything we’ll do now will be directly through this command line interface.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Make sure to follow along carefully!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6" name="Google Shape;426;p63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63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First you will need to download: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VirtualBox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Ubuntu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show you how you can find these.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28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8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3" name="Google Shape;433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Our tasks for this EC2 instance: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Download and Install Spark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Install Jupyter Notebook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Connect with PySpark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Access EC2 Juptyer Notebook in our local browser!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4" name="Google Shape;434;p64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64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Spark and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With VirtualBox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id="141" name="Google Shape;141;p2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9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Part 2 we will install Python,Spark,and the Jupyter Notebook onto our Ubuntu Machine.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Ubuntu was already your local OS, you skipped Part 1 and came here!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" name="Google Shape;149;p30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0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quick note: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2.1 is incompatible with Python 3.6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will be fixed when Spark 2.2 is released, in the meantime, we’ll stick to Python 3.5 to avoid issues!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7" name="Google Shape;157;p3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1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DataBricks Setup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3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id="165" name="Google Shape;165;p32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Databricks is a company that provides clusters that run on top of AWS and adds a convience of having a Notebook System already set up and the ability to quickly add files.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3" name="Google Shape;173;p33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3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1170</Words>
  <Application>Microsoft Office PowerPoint</Application>
  <PresentationFormat>On-screen Show (16:9)</PresentationFormat>
  <Paragraphs>124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Oswald</vt:lpstr>
      <vt:lpstr>Roboto</vt:lpstr>
      <vt:lpstr>Montserrat</vt:lpstr>
      <vt:lpstr>Source Code Pro</vt:lpstr>
      <vt:lpstr>Simple Light</vt:lpstr>
      <vt:lpstr>Modern Writer</vt:lpstr>
      <vt:lpstr>Spark and Python With VirtualBox</vt:lpstr>
      <vt:lpstr>Python and Spark</vt:lpstr>
      <vt:lpstr>Python and Spark</vt:lpstr>
      <vt:lpstr>Python and Spark</vt:lpstr>
      <vt:lpstr>Spark and Python With VirtualBox Part 2</vt:lpstr>
      <vt:lpstr>Python and Spark</vt:lpstr>
      <vt:lpstr>Python and Spark</vt:lpstr>
      <vt:lpstr>DataBricks Setup</vt:lpstr>
      <vt:lpstr>Python and Spark</vt:lpstr>
      <vt:lpstr>Python and Spark</vt:lpstr>
      <vt:lpstr>Python and Spark</vt:lpstr>
      <vt:lpstr>Python and Spark</vt:lpstr>
      <vt:lpstr>AWS EMR Setup</vt:lpstr>
      <vt:lpstr>Python and Spark</vt:lpstr>
      <vt:lpstr>Python and Spark</vt:lpstr>
      <vt:lpstr>Python and Spark</vt:lpstr>
      <vt:lpstr>Python and Spark</vt:lpstr>
      <vt:lpstr>Python and Spark</vt:lpstr>
      <vt:lpstr>Python and Spark</vt:lpstr>
      <vt:lpstr>Spark and Python on AWS EC2</vt:lpstr>
      <vt:lpstr>Python and Spark</vt:lpstr>
      <vt:lpstr>Python and Spark</vt:lpstr>
      <vt:lpstr>Python and Spark</vt:lpstr>
      <vt:lpstr>Python and Spark</vt:lpstr>
      <vt:lpstr>Python and Spark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and Spark</vt:lpstr>
      <vt:lpstr>Python and Spark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and Python With VirtualBox</dc:title>
  <cp:lastModifiedBy>Sridevi Tolety</cp:lastModifiedBy>
  <cp:revision>1</cp:revision>
  <dcterms:modified xsi:type="dcterms:W3CDTF">2019-04-24T11:46:22Z</dcterms:modified>
</cp:coreProperties>
</file>