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
      <p:font typeface="Source Code Pro"/>
      <p:regular r:id="rId43"/>
      <p:bold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SourceCodePro-bold.fntdata"/><Relationship Id="rId21" Type="http://schemas.openxmlformats.org/officeDocument/2006/relationships/slide" Target="slides/slide16.xml"/><Relationship Id="rId43" Type="http://schemas.openxmlformats.org/officeDocument/2006/relationships/font" Target="fonts/SourceCodePro-regular.fntdata"/><Relationship Id="rId24" Type="http://schemas.openxmlformats.org/officeDocument/2006/relationships/slide" Target="slides/slide19.xml"/><Relationship Id="rId46" Type="http://schemas.openxmlformats.org/officeDocument/2006/relationships/font" Target="fonts/Oswald-bold.fntdata"/><Relationship Id="rId23" Type="http://schemas.openxmlformats.org/officeDocument/2006/relationships/slide" Target="slides/slide18.xml"/><Relationship Id="rId45"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215c750ab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5c750ab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215c750a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5c750a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15c750ab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5c750ab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215c750ab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5c750ab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215c750ab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5c750ab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15c750ab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5c750ab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215c750ab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5c750ab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215c750ab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5c750ab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215c750ab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5c750ab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215c750ab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15c750ab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215c750ab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5c750ab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215c750ab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5c750ab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15c750ab0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5c750ab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1dddea23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dddea23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dddea23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dddea23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dddea23a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dddea23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1dddea23a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dddea23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215c750ab0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15c750ab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215c750ab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15c750ab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215c750ab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15c750ab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15c750ab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5c750ab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215c750ab0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5c750ab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15c750ab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5c750ab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15c750ab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5c750ab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215c750ab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5c750ab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15c750a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5c750a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215c750a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5c750a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descr="watermark.jpg" id="181" name="Google Shape;18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 name="Google Shape;182;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83" name="Google Shape;18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4" name="Google Shape;184;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85" name="Google Shape;185;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descr="watermark.jpg" id="190" name="Google Shape;19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 name="Google Shape;191;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2" name="Google Shape;19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3" name="Google Shape;193;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94" name="Google Shape;194;p35"/>
          <p:cNvSpPr txBox="1"/>
          <p:nvPr/>
        </p:nvSpPr>
        <p:spPr>
          <a:xfrm>
            <a:off x="517400" y="1011875"/>
            <a:ext cx="85206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indent="0" lvl="0" marL="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195" name="Google Shape;195;p35"/>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Financial Modeling</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descr="watermark.jpg" id="200" name="Google Shape;20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02" name="Google Shape;20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04" name="Google Shape;204;p36"/>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6"/>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6"/>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6"/>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6"/>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6"/>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36"/>
          <p:cNvCxnSpPr>
            <a:stCxn id="204" idx="3"/>
            <a:endCxn id="20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11" name="Google Shape;211;p36"/>
          <p:cNvCxnSpPr>
            <a:endCxn id="20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12" name="Google Shape;212;p36"/>
          <p:cNvCxnSpPr>
            <a:endCxn id="20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13" name="Google Shape;213;p36"/>
          <p:cNvCxnSpPr>
            <a:endCxn id="20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14" name="Google Shape;214;p36"/>
          <p:cNvCxnSpPr>
            <a:stCxn id="207" idx="2"/>
            <a:endCxn id="206"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15" name="Google Shape;215;p36"/>
          <p:cNvCxnSpPr>
            <a:stCxn id="205" idx="0"/>
            <a:endCxn id="209"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16" name="Google Shape;216;p36"/>
          <p:cNvCxnSpPr>
            <a:stCxn id="209" idx="3"/>
            <a:endCxn id="207"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17" name="Google Shape;217;p36"/>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18" name="Google Shape;218;p36"/>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19" name="Google Shape;219;p36"/>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0" name="Google Shape;220;p36"/>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21" name="Google Shape;221;p36"/>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22" name="Google Shape;222;p36"/>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watermark.jpg" id="227" name="Google Shape;22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31" name="Google Shape;231;p3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Spark’s MLlib is mainly designed for Supervised and Unsupervised Learning tasks, with most of its algorithms falling under those two categories.</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discuss them in more detail and describe how they are different!</a:t>
            </a:r>
            <a:endParaRPr sz="2600">
              <a:solidFill>
                <a:srgbClr val="43434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watermark.jpg" id="236" name="Google Shape;2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0" name="Google Shape;240;p3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b="1" lang="en" sz="2600">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piece of equipment could have data points labeled either “F” (failed) or “R” (runs). </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watermark.jpg" id="245" name="Google Shape;24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9" name="Google Shape;249;p3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descr="watermark.jpg" id="254" name="Google Shape;2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5" name="Google Shape;2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56" name="Google Shape;2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7" name="Google Shape;2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58" name="Google Shape;258;p4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Through methods like classification, regression, prediction and gradient boosting, supervised learning uses patterns to predict the values of the label on additional unlabeled data.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descr="watermark.jpg" id="263" name="Google Shape;2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4" name="Google Shape;2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65" name="Google Shape;2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66" name="Google Shape;2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67" name="Google Shape;2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 it can anticipate when credit card transactions are likely to be fraudulent or which insurance customer is likely to file a claim.</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Or it can attempt to predict the price of a house based on different features for houses for which we have historical price data.</a:t>
            </a:r>
            <a:endParaRPr sz="2600">
              <a:solidFill>
                <a:srgbClr val="33333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descr="watermark.jpg" id="272" name="Google Shape;2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73" name="Google Shape;2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74" name="Google Shape;2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75" name="Google Shape;2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76" name="Google Shape;2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1500"/>
              </a:spcBef>
              <a:spcAft>
                <a:spcPts val="0"/>
              </a:spcAft>
              <a:buClr>
                <a:srgbClr val="333333"/>
              </a:buClr>
              <a:buSzPts val="2600"/>
              <a:buChar char="●"/>
            </a:pPr>
            <a:r>
              <a:rPr b="1" lang="en" sz="2600">
                <a:solidFill>
                  <a:srgbClr val="333333"/>
                </a:solidFill>
                <a:latin typeface="Montserrat"/>
                <a:ea typeface="Montserrat"/>
                <a:cs typeface="Montserrat"/>
                <a:sym typeface="Montserrat"/>
              </a:rPr>
              <a:t>Unsupervised learning </a:t>
            </a:r>
            <a:r>
              <a:rPr lang="en" sz="2600">
                <a:solidFill>
                  <a:srgbClr val="333333"/>
                </a:solidFill>
                <a:latin typeface="Montserrat"/>
                <a:ea typeface="Montserrat"/>
                <a:cs typeface="Montserrat"/>
                <a:sym typeface="Montserrat"/>
              </a:rPr>
              <a:t>is used against data that has no historical labels.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system is not told the "right answer." The algorithm must figure out what is being shown.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goal is to explore the data and find some structure within. </a:t>
            </a:r>
            <a:endParaRPr sz="2600">
              <a:solidFill>
                <a:srgbClr val="434343"/>
              </a:solidFill>
              <a:latin typeface="Montserrat"/>
              <a:ea typeface="Montserrat"/>
              <a:cs typeface="Montserrat"/>
              <a:sym typeface="Montserrat"/>
            </a:endParaRPr>
          </a:p>
          <a:p>
            <a:pPr indent="0" lvl="0" marL="0" rtl="0" algn="l">
              <a:lnSpc>
                <a:spcPct val="115000"/>
              </a:lnSpc>
              <a:spcBef>
                <a:spcPts val="27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descr="watermark.jpg" id="281" name="Google Shape;2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2" name="Google Shape;2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3" name="Google Shape;2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4" name="Google Shape;2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85" name="Google Shape;2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a:t>
            </a:r>
            <a:r>
              <a:rPr lang="en" sz="2600">
                <a:solidFill>
                  <a:srgbClr val="333333"/>
                </a:solidFill>
                <a:latin typeface="Montserrat"/>
                <a:ea typeface="Montserrat"/>
                <a:cs typeface="Montserrat"/>
                <a:sym typeface="Montserrat"/>
              </a:rPr>
              <a:t> it can find the main attributes that separate customer segments from each other. </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Popular techniques include self-organizing maps, nearest-neighbor mapping, k-means clustering and singular value decomposition.</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One issue is that it can be difficult to evaluate results of an unsupervised model!</a:t>
            </a:r>
            <a:endParaRPr sz="2600">
              <a:solidFill>
                <a:srgbClr val="333333"/>
              </a:solidFill>
              <a:latin typeface="Montserrat"/>
              <a:ea typeface="Montserrat"/>
              <a:cs typeface="Montserrat"/>
              <a:sym typeface="Montserrat"/>
            </a:endParaRPr>
          </a:p>
          <a:p>
            <a:pPr indent="0" lvl="0" marL="0" rtl="0" algn="l">
              <a:lnSpc>
                <a:spcPct val="100000"/>
              </a:lnSpc>
              <a:spcBef>
                <a:spcPts val="27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00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It is now time to begin with the Machine Learning Sections of the course!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This introduction section will discuss a general introduction to machine learning and how Spark’s MLlib library works for Machine Learning.</a:t>
            </a:r>
            <a:endParaRPr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descr="watermark.jpg" id="290" name="Google Shape;2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1" name="Google Shape;2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92" name="Google Shape;2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93" name="Google Shape;2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Final Thoughts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94" name="Google Shape;2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takes time to learn.</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Be patient with yourself and feel free to post to the QA forums.</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No one course can be a reference for all Machine Learning topics, but I’m always happy to point you in the right direction!</a:t>
            </a:r>
            <a:endParaRPr sz="2600">
              <a:solidFill>
                <a:srgbClr val="333333"/>
              </a:solidFill>
              <a:latin typeface="Montserrat"/>
              <a:ea typeface="Montserrat"/>
              <a:cs typeface="Montserrat"/>
              <a:sym typeface="Montserrat"/>
            </a:endParaRPr>
          </a:p>
          <a:p>
            <a:pPr indent="0" lvl="0" marL="0" rtl="0" algn="l">
              <a:lnSpc>
                <a:spcPct val="100000"/>
              </a:lnSpc>
              <a:spcBef>
                <a:spcPts val="27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00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5"/>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with Spark</a:t>
            </a:r>
            <a:endParaRPr b="1">
              <a:latin typeface="Montserrat"/>
              <a:ea typeface="Montserrat"/>
              <a:cs typeface="Montserrat"/>
              <a:sym typeface="Montserrat"/>
            </a:endParaRPr>
          </a:p>
        </p:txBody>
      </p:sp>
      <p:pic>
        <p:nvPicPr>
          <p:cNvPr descr="watermark.jpg" id="300" name="Google Shape;300;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07" name="Google Shape;307;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Spark has its own MLlib for Machine Learning.</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future of MLlib utilizes the Spark 2.0 DataFrame syntax.</a:t>
            </a:r>
            <a:endParaRPr sz="3000">
              <a:latin typeface="Montserrat"/>
              <a:ea typeface="Montserrat"/>
              <a:cs typeface="Montserrat"/>
              <a:sym typeface="Montserrat"/>
            </a:endParaRPr>
          </a:p>
        </p:txBody>
      </p:sp>
      <p:pic>
        <p:nvPicPr>
          <p:cNvPr descr="watermark.jpg" id="308" name="Google Shape;308;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5" name="Google Shape;31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One of the main “quirks” of using MLlib is that you need to format your data so that eventually  it just has one or two columns: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Features, Labels (Supervised)</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Features (Unsupervised)</a:t>
            </a:r>
            <a:endParaRPr sz="3000">
              <a:latin typeface="Montserrat"/>
              <a:ea typeface="Montserrat"/>
              <a:cs typeface="Montserrat"/>
              <a:sym typeface="Montserrat"/>
            </a:endParaRPr>
          </a:p>
        </p:txBody>
      </p:sp>
      <p:pic>
        <p:nvPicPr>
          <p:cNvPr descr="watermark.jpg" id="316" name="Google Shape;316;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3" name="Google Shape;32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requires a little more data processing work than some other machine learning libraries, but the big upside is that this exact same syntax works with distributed data, which is no small feat for what is going on “under the hood”!</a:t>
            </a:r>
            <a:endParaRPr sz="3000">
              <a:latin typeface="Montserrat"/>
              <a:ea typeface="Montserrat"/>
              <a:cs typeface="Montserrat"/>
              <a:sym typeface="Montserrat"/>
            </a:endParaRPr>
          </a:p>
        </p:txBody>
      </p:sp>
      <p:pic>
        <p:nvPicPr>
          <p:cNvPr descr="watermark.jpg" id="324" name="Google Shape;32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1" name="Google Shape;33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When working with Python and Spark with MLlib, the documentation examples are always with nicely formatted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However, we’ll have our own custom examples that have messier, more realistic data!</a:t>
            </a:r>
            <a:endParaRPr sz="3000">
              <a:latin typeface="Montserrat"/>
              <a:ea typeface="Montserrat"/>
              <a:cs typeface="Montserrat"/>
              <a:sym typeface="Montserrat"/>
            </a:endParaRPr>
          </a:p>
        </p:txBody>
      </p:sp>
      <p:pic>
        <p:nvPicPr>
          <p:cNvPr descr="watermark.jpg" id="332" name="Google Shape;332;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9" name="Google Shape;33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will also have consulting projects, which set you loose on a real world data project with a data set and a problem to solve, without explicitly telling you what to do!</a:t>
            </a:r>
            <a:endParaRPr sz="3000">
              <a:latin typeface="Montserrat"/>
              <a:ea typeface="Montserrat"/>
              <a:cs typeface="Montserrat"/>
              <a:sym typeface="Montserrat"/>
            </a:endParaRPr>
          </a:p>
        </p:txBody>
      </p:sp>
      <p:pic>
        <p:nvPicPr>
          <p:cNvPr descr="watermark.jpg" id="340" name="Google Shape;34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7" name="Google Shape;34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 huge part of learning MLlib is getting comfortable with the documentation!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Being able to master the skill of finding information (</a:t>
            </a:r>
            <a:r>
              <a:rPr b="1" lang="en" sz="3000">
                <a:latin typeface="Montserrat"/>
                <a:ea typeface="Montserrat"/>
                <a:cs typeface="Montserrat"/>
                <a:sym typeface="Montserrat"/>
              </a:rPr>
              <a:t>not </a:t>
            </a:r>
            <a:r>
              <a:rPr lang="en" sz="3000">
                <a:latin typeface="Montserrat"/>
                <a:ea typeface="Montserrat"/>
                <a:cs typeface="Montserrat"/>
                <a:sym typeface="Montserrat"/>
              </a:rPr>
              <a:t>memorization) is the key to becoming a great Spark and Python developer!</a:t>
            </a:r>
            <a:endParaRPr sz="3000">
              <a:latin typeface="Montserrat"/>
              <a:ea typeface="Montserrat"/>
              <a:cs typeface="Montserrat"/>
              <a:sym typeface="Montserrat"/>
            </a:endParaRPr>
          </a:p>
        </p:txBody>
      </p:sp>
      <p:pic>
        <p:nvPicPr>
          <p:cNvPr descr="watermark.jpg" id="348" name="Google Shape;34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5" name="Google Shape;355;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Fortunately, the Spark MLlib documentation is quite good, and we’ll constantly teach you how to refer to it during each Machine Learning Algorithm Section.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jump to it now!</a:t>
            </a:r>
            <a:endParaRPr sz="3000">
              <a:latin typeface="Montserrat"/>
              <a:ea typeface="Montserrat"/>
              <a:cs typeface="Montserrat"/>
              <a:sym typeface="Montserrat"/>
            </a:endParaRPr>
          </a:p>
        </p:txBody>
      </p:sp>
      <p:pic>
        <p:nvPicPr>
          <p:cNvPr descr="watermark.jpg" id="356" name="Google Shape;35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7" name="Google Shape;357;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3"/>
          <p:cNvSpPr txBox="1"/>
          <p:nvPr>
            <p:ph type="ctrTitle"/>
          </p:nvPr>
        </p:nvSpPr>
        <p:spPr>
          <a:xfrm>
            <a:off x="311700" y="1960950"/>
            <a:ext cx="8520600" cy="12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spark.apache.org</a:t>
            </a:r>
            <a:endParaRPr b="1">
              <a:latin typeface="Montserrat"/>
              <a:ea typeface="Montserrat"/>
              <a:cs typeface="Montserrat"/>
              <a:sym typeface="Montserrat"/>
            </a:endParaRPr>
          </a:p>
        </p:txBody>
      </p:sp>
      <p:pic>
        <p:nvPicPr>
          <p:cNvPr descr="watermark.jpg" id="363" name="Google Shape;36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4" name="Google Shape;36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24" name="Google Shape;12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Most Machine Learning Sections have: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Suggested Reading Assignment</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Basic Theory Lecture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Documentation Walkthrough</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More realistic custom code example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Consulting Project</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Consulting Project Solutions</a:t>
            </a:r>
            <a:endParaRPr sz="3000">
              <a:latin typeface="Montserrat"/>
              <a:ea typeface="Montserrat"/>
              <a:cs typeface="Montserrat"/>
              <a:sym typeface="Montserrat"/>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32" name="Google Shape;13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Consulting Projects are looser, more realistic projects for you to attempt with the skills you just learned.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dataset, some background, and a problem is described, and you are free to solve it however you want.</a:t>
            </a:r>
            <a:endParaRPr sz="3000">
              <a:latin typeface="Montserrat"/>
              <a:ea typeface="Montserrat"/>
              <a:cs typeface="Montserrat"/>
              <a:sym typeface="Montserrat"/>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 name="Google Shape;13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0" name="Google Shape;14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If you prefer a more guided approach to problems, that’s totally okay!</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have the custom code examples before each Consulting Project.</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Plus, you can treat the Consulting Project Solutions as an additional “code-along”!</a:t>
            </a:r>
            <a:endParaRPr sz="3000">
              <a:latin typeface="Montserrat"/>
              <a:ea typeface="Montserrat"/>
              <a:cs typeface="Montserrat"/>
              <a:sym typeface="Montserrat"/>
            </a:endParaRPr>
          </a:p>
        </p:txBody>
      </p:sp>
      <p:pic>
        <p:nvPicPr>
          <p:cNvPr descr="watermark.jpg" id="141" name="Google Shape;14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8" name="Google Shape;1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9" name="Google Shape;14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 name="Google Shape;15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 are interested in reading more about the math behind the algorithms we discuss, we will be using</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57" name="Google Shape;15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descr="watermark.jpg" id="163" name="Google Shape;163;p32"/>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5" name="Google Shape;16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6" name="Google Shape;166;p32"/>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who want the mathematical theory should do the suggested reading assignment that will appear for each machine learning section.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Otherwise, feel free to watch the Intro Theory Lectures for the fundamentals.</a:t>
            </a:r>
            <a:endParaRPr sz="30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434343"/>
              </a:solidFill>
              <a:latin typeface="Montserrat"/>
              <a:ea typeface="Montserrat"/>
              <a:cs typeface="Montserrat"/>
              <a:sym typeface="Montserrat"/>
            </a:endParaRPr>
          </a:p>
        </p:txBody>
      </p:sp>
      <p:sp>
        <p:nvSpPr>
          <p:cNvPr id="167" name="Google Shape;167;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descr="watermark.jpg" id="172" name="Google Shape;172;p3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4" name="Google Shape;17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3"/>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First Suggested Reading Assignment:</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Chapters 1 &amp; 2 to gain a background understanding before continuing to the Machine Learning Lectures.</a:t>
            </a:r>
            <a:endParaRPr sz="30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434343"/>
              </a:solidFill>
              <a:latin typeface="Montserrat"/>
              <a:ea typeface="Montserrat"/>
              <a:cs typeface="Montserrat"/>
              <a:sym typeface="Montserrat"/>
            </a:endParaRPr>
          </a:p>
        </p:txBody>
      </p:sp>
      <p:sp>
        <p:nvSpPr>
          <p:cNvPr id="176" name="Google Shape;176;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