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elprakash0611/NM_IBMedune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2175" y="1796591"/>
            <a:ext cx="8553450" cy="1032334"/>
          </a:xfrm>
          <a:prstGeom prst="rect">
            <a:avLst/>
          </a:prstGeom>
        </p:spPr>
        <p:txBody>
          <a:bodyPr vert="horz" wrap="square" lIns="0" tIns="16510" rIns="0" bIns="0" rtlCol="0">
            <a:spAutoFit/>
          </a:bodyPr>
          <a:lstStyle/>
          <a:p>
            <a:pPr marL="3213735">
              <a:lnSpc>
                <a:spcPct val="100000"/>
              </a:lnSpc>
              <a:spcBef>
                <a:spcPts val="130"/>
              </a:spcBef>
            </a:pPr>
            <a:r>
              <a:rPr lang="en-US" sz="6600" spc="15" dirty="0" err="1">
                <a:latin typeface="Trebuchet MS" panose="020B0603020202020204" pitchFamily="34" charset="0"/>
              </a:rPr>
              <a:t>Velprakash.S</a:t>
            </a:r>
            <a:endParaRPr sz="6600" spc="15" dirty="0">
              <a:latin typeface="Trebuchet MS" panose="020B0603020202020204" pitchFamily="34" charset="0"/>
            </a:endParaRPr>
          </a:p>
        </p:txBody>
      </p:sp>
      <p:sp>
        <p:nvSpPr>
          <p:cNvPr id="8" name="object 8"/>
          <p:cNvSpPr txBox="1"/>
          <p:nvPr/>
        </p:nvSpPr>
        <p:spPr>
          <a:xfrm>
            <a:off x="6629400" y="30372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2"/>
              </a:rPr>
              <a:t>Demo</a:t>
            </a:r>
            <a:r>
              <a:rPr sz="2000" u="heavy" spc="-130" dirty="0">
                <a:solidFill>
                  <a:srgbClr val="006FC0"/>
                </a:solidFill>
                <a:uFill>
                  <a:solidFill>
                    <a:srgbClr val="006FC0"/>
                  </a:solidFill>
                </a:uFill>
                <a:latin typeface="Trebuchet MS"/>
                <a:cs typeface="Trebuchet MS"/>
                <a:hlinkClick r:id="rId2"/>
              </a:rPr>
              <a:t> </a:t>
            </a:r>
            <a:r>
              <a:rPr sz="2000" u="heavy" spc="25" dirty="0">
                <a:solidFill>
                  <a:srgbClr val="006FC0"/>
                </a:solidFill>
                <a:uFill>
                  <a:solidFill>
                    <a:srgbClr val="006FC0"/>
                  </a:solidFill>
                </a:uFill>
                <a:latin typeface="Trebuchet MS"/>
                <a:cs typeface="Trebuchet MS"/>
                <a:hlinkClick r:id="rId2"/>
              </a:rPr>
              <a:t>Link</a:t>
            </a:r>
            <a:endParaRPr sz="2000" dirty="0">
              <a:latin typeface="Trebuchet MS"/>
              <a:cs typeface="Trebuchet MS"/>
            </a:endParaRPr>
          </a:p>
        </p:txBody>
      </p:sp>
      <p:sp>
        <p:nvSpPr>
          <p:cNvPr id="10" name="TextBox 9"/>
          <p:cNvSpPr txBox="1"/>
          <p:nvPr/>
        </p:nvSpPr>
        <p:spPr>
          <a:xfrm>
            <a:off x="1143000" y="1447800"/>
            <a:ext cx="8210550" cy="427809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rebuchet MS" panose="020B0603020202020204" pitchFamily="34" charset="0"/>
              </a:rPr>
              <a:t>The model's performance will be evaluated on a held-out test set using metrics like BLEU score (measures similarity between predicted and reference translations).</a:t>
            </a:r>
          </a:p>
          <a:p>
            <a:pPr marL="285750" indent="-285750" algn="just">
              <a:buFont typeface="Arial" panose="020B0604020202020204" pitchFamily="34" charset="0"/>
              <a:buChar char="•"/>
            </a:pPr>
            <a:r>
              <a:rPr lang="en-US" dirty="0">
                <a:latin typeface="Trebuchet MS" panose="020B0603020202020204" pitchFamily="34" charset="0"/>
              </a:rPr>
              <a:t>Visualization techniques (optional) can be used to analyze the model's learning process and identify areas for improvement.</a:t>
            </a:r>
          </a:p>
          <a:p>
            <a:pPr marL="285750" indent="-285750" algn="just">
              <a:buFont typeface="Arial" panose="020B0604020202020204" pitchFamily="34" charset="0"/>
              <a:buChar char="•"/>
            </a:pPr>
            <a:endParaRPr lang="en-US" b="1" dirty="0">
              <a:latin typeface="Trebuchet MS" panose="020B0603020202020204" pitchFamily="34" charset="0"/>
            </a:endParaRPr>
          </a:p>
          <a:p>
            <a:pPr marL="285750" indent="-285750" algn="just">
              <a:buFont typeface="Arial" panose="020B0604020202020204" pitchFamily="34" charset="0"/>
              <a:buChar char="•"/>
            </a:pPr>
            <a:endParaRPr lang="en-US" b="1" dirty="0">
              <a:latin typeface="Trebuchet MS" panose="020B0603020202020204" pitchFamily="34" charset="0"/>
            </a:endParaRPr>
          </a:p>
          <a:p>
            <a:pPr algn="just"/>
            <a:r>
              <a:rPr lang="en-US" sz="2800" b="1" dirty="0">
                <a:latin typeface="Trebuchet MS" panose="020B0603020202020204" pitchFamily="34" charset="0"/>
              </a:rPr>
              <a:t>Note:</a:t>
            </a:r>
          </a:p>
          <a:p>
            <a:pPr algn="just"/>
            <a:endParaRPr lang="en-US" sz="2800" dirty="0">
              <a:latin typeface="Trebuchet MS" panose="020B0603020202020204" pitchFamily="34" charset="0"/>
            </a:endParaRPr>
          </a:p>
          <a:p>
            <a:pPr marL="285750" indent="-285750" algn="just">
              <a:buFont typeface="Arial" panose="020B0604020202020204" pitchFamily="34" charset="0"/>
              <a:buChar char="•"/>
            </a:pPr>
            <a:r>
              <a:rPr lang="en-US" dirty="0">
                <a:latin typeface="Trebuchet MS" panose="020B0603020202020204" pitchFamily="34" charset="0"/>
              </a:rPr>
              <a:t>The quality of translations will depend on the size and quality of the training data.</a:t>
            </a:r>
          </a:p>
          <a:p>
            <a:pPr marL="285750" indent="-285750" algn="just">
              <a:buFont typeface="Arial" panose="020B0604020202020204" pitchFamily="34" charset="0"/>
              <a:buChar char="•"/>
            </a:pPr>
            <a:r>
              <a:rPr lang="en-US" dirty="0" err="1">
                <a:latin typeface="Trebuchet MS" panose="020B0603020202020204" pitchFamily="34" charset="0"/>
              </a:rPr>
              <a:t>Hyperparameter</a:t>
            </a:r>
            <a:r>
              <a:rPr lang="en-US" dirty="0">
                <a:latin typeface="Trebuchet MS" panose="020B0603020202020204" pitchFamily="34" charset="0"/>
              </a:rPr>
              <a:t> tuning can significantly improve the model's performance.</a:t>
            </a:r>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84418" y="2365830"/>
            <a:ext cx="8826332" cy="1678665"/>
          </a:xfrm>
          <a:prstGeom prst="rect">
            <a:avLst/>
          </a:prstGeom>
        </p:spPr>
        <p:txBody>
          <a:bodyPr vert="horz" wrap="square" lIns="0" tIns="16510" rIns="0" bIns="0" rtlCol="0">
            <a:spAutoFit/>
          </a:bodyPr>
          <a:lstStyle/>
          <a:p>
            <a:pPr marL="12700" algn="ctr">
              <a:lnSpc>
                <a:spcPct val="100000"/>
              </a:lnSpc>
              <a:spcBef>
                <a:spcPts val="130"/>
              </a:spcBef>
            </a:pPr>
            <a:r>
              <a:rPr lang="en-US" sz="5400" spc="5" dirty="0"/>
              <a:t>Machine Translator using LSTMs in Python</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598662" y="321272"/>
            <a:ext cx="8826332" cy="75533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u="sng" kern="0" spc="5" dirty="0"/>
              <a:t>Project Title:</a:t>
            </a:r>
            <a:endParaRPr lang="en-US" u="sng"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349933" y="1575354"/>
            <a:ext cx="8140219"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rebuchet MS" panose="020B0603020202020204" pitchFamily="34" charset="0"/>
              </a:rPr>
              <a:t>Project Setup:</a:t>
            </a:r>
            <a:r>
              <a:rPr lang="en-US" dirty="0">
                <a:latin typeface="Trebuchet MS" panose="020B0603020202020204" pitchFamily="34" charset="0"/>
              </a:rPr>
              <a:t> Install required libraries and acquire a suitable English-French parallel corpus.</a:t>
            </a:r>
          </a:p>
          <a:p>
            <a:pPr marL="285750" indent="-285750">
              <a:lnSpc>
                <a:spcPct val="150000"/>
              </a:lnSpc>
              <a:buFont typeface="Arial" panose="020B0604020202020204" pitchFamily="34" charset="0"/>
              <a:buChar char="•"/>
            </a:pPr>
            <a:r>
              <a:rPr lang="en-US" b="1" dirty="0">
                <a:latin typeface="Trebuchet MS" panose="020B0603020202020204" pitchFamily="34" charset="0"/>
              </a:rPr>
              <a:t>Data Preprocessing:</a:t>
            </a:r>
            <a:r>
              <a:rPr lang="en-US" dirty="0">
                <a:latin typeface="Trebuchet MS" panose="020B0603020202020204" pitchFamily="34" charset="0"/>
              </a:rPr>
              <a:t> Clean, tokenize, and </a:t>
            </a:r>
            <a:r>
              <a:rPr lang="en-US" dirty="0" err="1">
                <a:latin typeface="Trebuchet MS" panose="020B0603020202020204" pitchFamily="34" charset="0"/>
              </a:rPr>
              <a:t>vectorize</a:t>
            </a:r>
            <a:r>
              <a:rPr lang="en-US" dirty="0">
                <a:latin typeface="Trebuchet MS" panose="020B0603020202020204" pitchFamily="34" charset="0"/>
              </a:rPr>
              <a:t> the text data from both languages.</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Building:</a:t>
            </a:r>
            <a:r>
              <a:rPr lang="en-US" dirty="0">
                <a:latin typeface="Trebuchet MS" panose="020B0603020202020204" pitchFamily="34" charset="0"/>
              </a:rPr>
              <a:t> Define the LSTM-based encoder-decoder architecture for sequence-to-sequence learning.</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Training:</a:t>
            </a:r>
            <a:r>
              <a:rPr lang="en-US" dirty="0">
                <a:latin typeface="Trebuchet MS" panose="020B0603020202020204" pitchFamily="34" charset="0"/>
              </a:rPr>
              <a:t> Train the model using a chosen loss function and optimizer on the prepared dataset.</a:t>
            </a:r>
          </a:p>
          <a:p>
            <a:pPr marL="285750" indent="-285750">
              <a:lnSpc>
                <a:spcPct val="150000"/>
              </a:lnSpc>
              <a:buFont typeface="Arial" panose="020B0604020202020204" pitchFamily="34" charset="0"/>
              <a:buChar char="•"/>
            </a:pPr>
            <a:r>
              <a:rPr lang="en-US" b="1" dirty="0">
                <a:latin typeface="Trebuchet MS" panose="020B0603020202020204" pitchFamily="34" charset="0"/>
              </a:rPr>
              <a:t>Evaluation and Testing:</a:t>
            </a:r>
            <a:r>
              <a:rPr lang="en-US" dirty="0">
                <a:latin typeface="Trebuchet MS" panose="020B0603020202020204" pitchFamily="34" charset="0"/>
              </a:rPr>
              <a:t> Analyze the model's performance on a held-out test set.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834072" y="2514600"/>
            <a:ext cx="6633528" cy="1938992"/>
          </a:xfrm>
          <a:prstGeom prst="rect">
            <a:avLst/>
          </a:prstGeom>
          <a:noFill/>
        </p:spPr>
        <p:txBody>
          <a:bodyPr wrap="square" rtlCol="0">
            <a:spAutoFit/>
          </a:bodyPr>
          <a:lstStyle/>
          <a:p>
            <a:pPr algn="just"/>
            <a:r>
              <a:rPr lang="en-US" sz="2400" dirty="0">
                <a:latin typeface="Trebuchet MS" panose="020B0603020202020204" pitchFamily="34" charset="0"/>
              </a:rPr>
              <a:t>	Develop a machine translation model using LSTMs to translate text from English to French. This model should effectively capture long-term dependencies within sentences and produce accurate translations.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65190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09600" y="1510852"/>
            <a:ext cx="8229600" cy="4893647"/>
          </a:xfrm>
          <a:prstGeom prst="rect">
            <a:avLst/>
          </a:prstGeom>
          <a:noFill/>
        </p:spPr>
        <p:txBody>
          <a:bodyPr wrap="square" rtlCol="0">
            <a:spAutoFit/>
          </a:bodyPr>
          <a:lstStyle/>
          <a:p>
            <a:pPr>
              <a:lnSpc>
                <a:spcPct val="150000"/>
              </a:lnSpc>
            </a:pPr>
            <a:r>
              <a:rPr lang="en-US" sz="1400" dirty="0">
                <a:latin typeface="Trebuchet MS" panose="020B0603020202020204" pitchFamily="34" charset="0"/>
              </a:rPr>
              <a:t>The program will consist of several key modules:</a:t>
            </a:r>
          </a:p>
          <a:p>
            <a:pPr>
              <a:lnSpc>
                <a:spcPct val="150000"/>
              </a:lnSpc>
            </a:pPr>
            <a:endParaRPr lang="en-US" sz="1400" dirty="0">
              <a:latin typeface="Trebuchet MS" panose="020B0603020202020204" pitchFamily="34" charset="0"/>
            </a:endParaRP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Data Preprocessing:</a:t>
            </a:r>
            <a:r>
              <a:rPr lang="en-US" sz="1400" dirty="0">
                <a:latin typeface="Trebuchet MS" panose="020B0603020202020204" pitchFamily="34" charset="0"/>
              </a:rPr>
              <a:t> This module cleans text data by removing noise and unnecessary characters. It then tokenizes the sentences into words and converts them into numerical representations using techniques like word embedding.</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Architecture:</a:t>
            </a:r>
            <a:r>
              <a:rPr lang="en-US" sz="1400" dirty="0">
                <a:latin typeface="Trebuchet MS" panose="020B0603020202020204" pitchFamily="34" charset="0"/>
              </a:rPr>
              <a:t> This module defines the core translation model using LSTMs. It involves building an encoder-decoder architecture where the encoder processes the English sentence and the decoder generates the corresponding French translation.</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Training:</a:t>
            </a:r>
            <a:r>
              <a:rPr lang="en-US" sz="1400" dirty="0">
                <a:latin typeface="Trebuchet MS" panose="020B0603020202020204" pitchFamily="34" charset="0"/>
              </a:rPr>
              <a:t> This module trains the model on the prepared dataset. It iterates through the data, feeding the English sentences to the encoder and the French translations to the decoder. The model learns to minimize the difference between the predicted and actual French translations.</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Translation:</a:t>
            </a:r>
            <a:r>
              <a:rPr lang="en-US" sz="1400" dirty="0">
                <a:latin typeface="Trebuchet MS" panose="020B0603020202020204" pitchFamily="34" charset="0"/>
              </a:rPr>
              <a:t> This module allows users to input English text, which is then fed to the trained model to generate the corresponding French translation.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219200" y="2320437"/>
            <a:ext cx="7162800"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rebuchet MS" panose="020B0603020202020204" pitchFamily="34" charset="0"/>
              </a:rPr>
              <a:t>Translators and language enthusiasts who can leverage the model for basic translation tasks.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Developers seeking to integrate machine translation functionalities into their applications.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Educational institutions for research and demonstration purposes.</a:t>
            </a:r>
          </a:p>
          <a:p>
            <a:endParaRPr lang="en-IN"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25660"/>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19400" y="1752601"/>
            <a:ext cx="6934200" cy="4247317"/>
          </a:xfrm>
          <a:prstGeom prst="rect">
            <a:avLst/>
          </a:prstGeom>
          <a:noFill/>
        </p:spPr>
        <p:txBody>
          <a:bodyPr wrap="square" rtlCol="0">
            <a:spAutoFit/>
          </a:bodyPr>
          <a:lstStyle/>
          <a:p>
            <a:pPr algn="just"/>
            <a:endParaRPr lang="en-US" dirty="0"/>
          </a:p>
          <a:p>
            <a:pPr algn="just"/>
            <a:r>
              <a:rPr lang="en-US" b="1" dirty="0">
                <a:latin typeface="Trebuchet MS" panose="020B0603020202020204" pitchFamily="34" charset="0"/>
              </a:rPr>
              <a:t>This project empowers you with:</a:t>
            </a:r>
          </a:p>
          <a:p>
            <a:pPr algn="just"/>
            <a:endParaRPr lang="en-US" dirty="0">
              <a:latin typeface="Trebuchet MS" panose="020B0603020202020204" pitchFamily="34" charset="0"/>
            </a:endParaRPr>
          </a:p>
          <a:p>
            <a:pPr marL="285750" indent="-285750" algn="just">
              <a:buFont typeface="Arial" panose="020B0604020202020204" pitchFamily="34" charset="0"/>
              <a:buChar char="•"/>
            </a:pPr>
            <a:r>
              <a:rPr lang="en-US" b="1" dirty="0">
                <a:latin typeface="Trebuchet MS" panose="020B0603020202020204" pitchFamily="34" charset="0"/>
              </a:rPr>
              <a:t>Accurate Translations:</a:t>
            </a:r>
            <a:r>
              <a:rPr lang="en-US" dirty="0">
                <a:latin typeface="Trebuchet MS" panose="020B0603020202020204" pitchFamily="34" charset="0"/>
              </a:rPr>
              <a:t> LSTMs excel at capturing long-term dependencies within sentences, crucial for natural-sounding translations that preserve meaning and context.</a:t>
            </a:r>
          </a:p>
          <a:p>
            <a:pPr marL="285750" indent="-285750" algn="just">
              <a:buFont typeface="Arial" panose="020B0604020202020204" pitchFamily="34" charset="0"/>
              <a:buChar char="•"/>
            </a:pPr>
            <a:r>
              <a:rPr lang="en-US" b="1" dirty="0">
                <a:latin typeface="Trebuchet MS" panose="020B0603020202020204" pitchFamily="34" charset="0"/>
              </a:rPr>
              <a:t>Effortless Workflow:</a:t>
            </a:r>
            <a:r>
              <a:rPr lang="en-US" dirty="0">
                <a:latin typeface="Trebuchet MS" panose="020B0603020202020204" pitchFamily="34" charset="0"/>
              </a:rPr>
              <a:t> Translate entire sentences or paragraphs at once, saving you time and effort compared to manual translation or piecemeal sentence-by-sentence approaches.</a:t>
            </a:r>
          </a:p>
          <a:p>
            <a:pPr marL="285750" indent="-285750" algn="just">
              <a:buFont typeface="Arial" panose="020B0604020202020204" pitchFamily="34" charset="0"/>
              <a:buChar char="•"/>
            </a:pPr>
            <a:r>
              <a:rPr lang="en-US" b="1" dirty="0">
                <a:latin typeface="Trebuchet MS" panose="020B0603020202020204" pitchFamily="34" charset="0"/>
              </a:rPr>
              <a:t>Flexibility and Customization:</a:t>
            </a:r>
            <a:r>
              <a:rPr lang="en-US" dirty="0">
                <a:latin typeface="Trebuchet MS" panose="020B0603020202020204" pitchFamily="34" charset="0"/>
              </a:rPr>
              <a:t> This framework provides a solid foundation for your specific needs. Modify it to accommodate different language pairs or train on domain-specific datasets for specialized fields, enhancing translation accuracy and relevance.</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556742"/>
            <a:ext cx="5943600" cy="280583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This project offers a user-friendly and customizable framework for building a basic machine translator using LSTMs. </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The ability to train on custom datasets allows for tailoring the model to specific domains or languages.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0" name="TextBox 9"/>
          <p:cNvSpPr txBox="1"/>
          <p:nvPr/>
        </p:nvSpPr>
        <p:spPr>
          <a:xfrm>
            <a:off x="990600" y="1877645"/>
            <a:ext cx="7467600"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rebuchet MS" panose="020B0603020202020204" pitchFamily="34" charset="0"/>
              </a:rPr>
              <a:t>The model utilizes LSTMs in an encoder-decoder architecture.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encoder processes the English sentence, capturing its meaning and structure.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decoder generates the French translation word by word, using the encoded information from the encoder and previously generated French words.</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Techniques like attention mechanisms (for future development) can be implemented to focus on relevant parts of the source sentence during translation.</a:t>
            </a:r>
          </a:p>
          <a:p>
            <a:pPr algn="just"/>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638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Velprakash.S</vt:lpstr>
      <vt:lpstr>Machine Translator using LSTMs in Python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Velprakash. S</dc:title>
  <cp:lastModifiedBy>vel prakash</cp:lastModifiedBy>
  <cp:revision>4</cp:revision>
  <dcterms:created xsi:type="dcterms:W3CDTF">2024-04-02T10:24:51Z</dcterms:created>
  <dcterms:modified xsi:type="dcterms:W3CDTF">2024-04-02T14:08:57Z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