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80" r:id="rId3"/>
    <p:sldId id="28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p:txBody>
          <a:bodyPr>
            <a:normAutofit/>
          </a:bodyPr>
          <a:lstStyle/>
          <a:p>
            <a:r>
              <a:rPr lang="en-GB" sz="4000" b="1" dirty="0"/>
              <a:t>Adaptable Traffic Signal Control System</a:t>
            </a: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2589213" y="5436973"/>
            <a:ext cx="8915399" cy="914400"/>
          </a:xfrm>
        </p:spPr>
        <p:txBody>
          <a:bodyPr/>
          <a:lstStyle/>
          <a:p>
            <a:r>
              <a:rPr lang="en-US" dirty="0"/>
              <a:t>                                                                                         </a:t>
            </a:r>
            <a:r>
              <a:rPr lang="en-US" b="1" dirty="0"/>
              <a:t>Guide:</a:t>
            </a:r>
            <a:br>
              <a:rPr lang="en-US" b="1" dirty="0"/>
            </a:br>
            <a:r>
              <a:rPr lang="en-US" b="1" dirty="0"/>
              <a:t>                                                                   Dileep Kumar Koda   </a:t>
            </a:r>
            <a:r>
              <a:rPr lang="en-US" b="1" dirty="0" err="1"/>
              <a:t>M.Tech</a:t>
            </a:r>
            <a:r>
              <a:rPr lang="en-US" b="1" dirty="0"/>
              <a:t>.,(</a:t>
            </a:r>
            <a:r>
              <a:rPr lang="en-US" b="1" dirty="0" err="1"/>
              <a:t>Ph.D</a:t>
            </a:r>
            <a:r>
              <a:rPr lang="en-US" b="1" dirty="0"/>
              <a:t>) </a:t>
            </a:r>
            <a:endParaRPr lang="en-IN" b="1" dirty="0"/>
          </a:p>
        </p:txBody>
      </p:sp>
    </p:spTree>
    <p:extLst>
      <p:ext uri="{BB962C8B-B14F-4D97-AF65-F5344CB8AC3E}">
        <p14:creationId xmlns:p14="http://schemas.microsoft.com/office/powerpoint/2010/main" val="275735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3200" b="1" dirty="0"/>
              <a:t>Some Factors to be Considered</a:t>
            </a:r>
            <a:endParaRPr lang="en-IN" sz="32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algn="just"/>
            <a:endParaRPr lang="en-US" dirty="0"/>
          </a:p>
          <a:p>
            <a:pPr marL="285750" indent="-285750">
              <a:lnSpc>
                <a:spcPct val="150000"/>
              </a:lnSpc>
              <a:buFont typeface="Arial" panose="020B0604020202020204" pitchFamily="34" charset="0"/>
              <a:buChar char="•"/>
            </a:pPr>
            <a:r>
              <a:rPr lang="en-US" dirty="0"/>
              <a:t>Vehicle detection should be done accurately</a:t>
            </a:r>
          </a:p>
          <a:p>
            <a:pPr marL="285750" indent="-285750">
              <a:lnSpc>
                <a:spcPct val="150000"/>
              </a:lnSpc>
              <a:buFont typeface="Arial" panose="020B0604020202020204" pitchFamily="34" charset="0"/>
              <a:buChar char="•"/>
            </a:pPr>
            <a:r>
              <a:rPr lang="en-US" dirty="0"/>
              <a:t>The processing time of algorithm to calculate traffic density.</a:t>
            </a:r>
          </a:p>
          <a:p>
            <a:pPr marL="285750" indent="-285750">
              <a:lnSpc>
                <a:spcPct val="150000"/>
              </a:lnSpc>
              <a:buFont typeface="Arial" panose="020B0604020202020204" pitchFamily="34" charset="0"/>
              <a:buChar char="•"/>
            </a:pPr>
            <a:r>
              <a:rPr lang="en-US" dirty="0"/>
              <a:t>The number of lanes</a:t>
            </a:r>
          </a:p>
          <a:p>
            <a:pPr marL="285750" indent="-285750">
              <a:lnSpc>
                <a:spcPct val="150000"/>
              </a:lnSpc>
              <a:buFont typeface="Arial" panose="020B0604020202020204" pitchFamily="34" charset="0"/>
              <a:buChar char="•"/>
            </a:pPr>
            <a:r>
              <a:rPr lang="en-IN" dirty="0"/>
              <a:t>The maximum and minimum green signal time that can  be set .This is done to prevent starvation of the lane with less traffic.</a:t>
            </a:r>
          </a:p>
          <a:p>
            <a:pPr>
              <a:lnSpc>
                <a:spcPct val="100000"/>
              </a:lnSpc>
            </a:pPr>
            <a:endParaRPr lang="en-IN" dirty="0"/>
          </a:p>
        </p:txBody>
      </p:sp>
    </p:spTree>
    <p:extLst>
      <p:ext uri="{BB962C8B-B14F-4D97-AF65-F5344CB8AC3E}">
        <p14:creationId xmlns:p14="http://schemas.microsoft.com/office/powerpoint/2010/main" val="226671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9BF-F698-F80C-D65C-E8011CC0689A}"/>
              </a:ext>
            </a:extLst>
          </p:cNvPr>
          <p:cNvSpPr>
            <a:spLocks noGrp="1"/>
          </p:cNvSpPr>
          <p:nvPr>
            <p:ph type="ctrTitle"/>
          </p:nvPr>
        </p:nvSpPr>
        <p:spPr>
          <a:xfrm>
            <a:off x="2174789" y="469558"/>
            <a:ext cx="9329824" cy="1248031"/>
          </a:xfrm>
        </p:spPr>
        <p:txBody>
          <a:bodyPr>
            <a:normAutofit/>
          </a:bodyPr>
          <a:lstStyle/>
          <a:p>
            <a:r>
              <a:rPr lang="en-GB" sz="3600" b="1" dirty="0"/>
              <a:t>Proposed System Overview</a:t>
            </a:r>
            <a:endParaRPr lang="en-IN" sz="4400" dirty="0"/>
          </a:p>
        </p:txBody>
      </p:sp>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1334531" y="2187147"/>
            <a:ext cx="10170082" cy="3716516"/>
          </a:xfrm>
        </p:spPr>
        <p:txBody>
          <a:bodyPr/>
          <a:lstStyle/>
          <a:p>
            <a:r>
              <a:rPr lang="en-US" dirty="0"/>
              <a:t>                                                                                      </a:t>
            </a:r>
          </a:p>
        </p:txBody>
      </p:sp>
      <p:sp>
        <p:nvSpPr>
          <p:cNvPr id="5" name="TextBox 4">
            <a:extLst>
              <a:ext uri="{FF2B5EF4-FFF2-40B4-BE49-F238E27FC236}">
                <a16:creationId xmlns:a16="http://schemas.microsoft.com/office/drawing/2014/main" id="{FF1E4D44-732D-6B50-8E37-C1B69A4435B2}"/>
              </a:ext>
            </a:extLst>
          </p:cNvPr>
          <p:cNvSpPr txBox="1"/>
          <p:nvPr/>
        </p:nvSpPr>
        <p:spPr>
          <a:xfrm>
            <a:off x="2298357" y="2187147"/>
            <a:ext cx="6487297" cy="33636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Capturing images using CCTV installed at traffic signals</a:t>
            </a:r>
          </a:p>
          <a:p>
            <a:pPr marL="285750" indent="-285750">
              <a:lnSpc>
                <a:spcPct val="150000"/>
              </a:lnSpc>
              <a:buFont typeface="Arial" panose="020B0604020202020204" pitchFamily="34" charset="0"/>
              <a:buChar char="•"/>
            </a:pPr>
            <a:r>
              <a:rPr lang="en-GB" dirty="0"/>
              <a:t>Detecting vehicles using image processing and calculating traffic density</a:t>
            </a:r>
          </a:p>
          <a:p>
            <a:pPr marL="285750" indent="-285750">
              <a:lnSpc>
                <a:spcPct val="150000"/>
              </a:lnSpc>
              <a:buFont typeface="Arial" panose="020B0604020202020204" pitchFamily="34" charset="0"/>
              <a:buChar char="•"/>
            </a:pPr>
            <a:r>
              <a:rPr lang="en-GB" dirty="0"/>
              <a:t>Traffic density sent to server for calculating green signal time</a:t>
            </a:r>
          </a:p>
          <a:p>
            <a:pPr marL="285750" indent="-285750">
              <a:lnSpc>
                <a:spcPct val="150000"/>
              </a:lnSpc>
              <a:buFont typeface="Arial" panose="020B0604020202020204" pitchFamily="34" charset="0"/>
              <a:buChar char="•"/>
            </a:pPr>
            <a:r>
              <a:rPr lang="en-GB" dirty="0"/>
              <a:t>Using this time scheduling is done </a:t>
            </a:r>
          </a:p>
          <a:p>
            <a:pPr marL="285750" indent="-285750">
              <a:lnSpc>
                <a:spcPct val="150000"/>
              </a:lnSpc>
              <a:buFont typeface="Arial" panose="020B0604020202020204" pitchFamily="34" charset="0"/>
              <a:buChar char="•"/>
            </a:pPr>
            <a:r>
              <a:rPr lang="en-GB" dirty="0"/>
              <a:t>Traffic signal time is updated</a:t>
            </a:r>
          </a:p>
        </p:txBody>
      </p:sp>
    </p:spTree>
    <p:extLst>
      <p:ext uri="{BB962C8B-B14F-4D97-AF65-F5344CB8AC3E}">
        <p14:creationId xmlns:p14="http://schemas.microsoft.com/office/powerpoint/2010/main" val="407816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F35481-B635-4BCF-913A-214E5E1CBFB1}"/>
              </a:ext>
            </a:extLst>
          </p:cNvPr>
          <p:cNvSpPr>
            <a:spLocks noGrp="1"/>
          </p:cNvSpPr>
          <p:nvPr>
            <p:ph idx="1"/>
          </p:nvPr>
        </p:nvSpPr>
        <p:spPr>
          <a:xfrm>
            <a:off x="197707" y="157549"/>
            <a:ext cx="11775989" cy="6700451"/>
          </a:xfrm>
        </p:spPr>
        <p:txBody>
          <a:bodyPr/>
          <a:lstStyle/>
          <a:p>
            <a:pPr marL="0" indent="0">
              <a:buNone/>
            </a:pPr>
            <a:r>
              <a:rPr lang="en-US" dirty="0"/>
              <a:t>                                                                                </a:t>
            </a:r>
          </a:p>
          <a:p>
            <a:pPr marL="0" indent="0">
              <a:buNone/>
            </a:pPr>
            <a:r>
              <a:rPr lang="en-US" dirty="0"/>
              <a:t>                                                                                   Capturing images</a:t>
            </a:r>
          </a:p>
          <a:p>
            <a:pPr marL="0" indent="0">
              <a:buNone/>
            </a:pPr>
            <a:endParaRPr lang="en-US" dirty="0"/>
          </a:p>
          <a:p>
            <a:pPr marL="0" indent="0">
              <a:buNone/>
            </a:pPr>
            <a:r>
              <a:rPr lang="en-US" dirty="0"/>
              <a:t>                                                                                      </a:t>
            </a:r>
          </a:p>
          <a:p>
            <a:pPr marL="0" indent="0">
              <a:buNone/>
            </a:pPr>
            <a:r>
              <a:rPr lang="en-US" dirty="0"/>
              <a:t>                                                                                Vehicle detection</a:t>
            </a:r>
          </a:p>
          <a:p>
            <a:pPr marL="0" indent="0">
              <a:buNone/>
            </a:pPr>
            <a:r>
              <a:rPr lang="en-US" dirty="0"/>
              <a:t>                                                                    </a:t>
            </a:r>
          </a:p>
          <a:p>
            <a:endParaRPr lang="en-US" dirty="0"/>
          </a:p>
          <a:p>
            <a:pPr marL="0" indent="0">
              <a:buNone/>
            </a:pPr>
            <a:r>
              <a:rPr lang="en-US" dirty="0"/>
              <a:t>                                                                               Traffic density send to server for calculating </a:t>
            </a:r>
          </a:p>
          <a:p>
            <a:pPr marL="0" indent="0">
              <a:buNone/>
            </a:pPr>
            <a:r>
              <a:rPr lang="en-US" dirty="0"/>
              <a:t>                                                                               green signal time</a:t>
            </a:r>
          </a:p>
          <a:p>
            <a:pPr marL="0" indent="0">
              <a:buNone/>
            </a:pPr>
            <a:r>
              <a:rPr lang="en-US" dirty="0"/>
              <a:t>                                                                         </a:t>
            </a:r>
          </a:p>
          <a:p>
            <a:pPr marL="0" indent="0">
              <a:buNone/>
            </a:pPr>
            <a:r>
              <a:rPr lang="en-US" dirty="0"/>
              <a:t>                                                                               </a:t>
            </a:r>
          </a:p>
          <a:p>
            <a:pPr marL="0" indent="0">
              <a:buNone/>
            </a:pPr>
            <a:r>
              <a:rPr lang="en-US" dirty="0"/>
              <a:t>                                                                                Using this time scheduling is done</a:t>
            </a:r>
          </a:p>
          <a:p>
            <a:endParaRPr lang="en-US" dirty="0"/>
          </a:p>
          <a:p>
            <a:endParaRPr lang="en-US" dirty="0"/>
          </a:p>
          <a:p>
            <a:pPr marL="0" indent="0">
              <a:buNone/>
            </a:pPr>
            <a:r>
              <a:rPr lang="en-US" dirty="0"/>
              <a:t>                                                                                   Signal timer updated</a:t>
            </a:r>
          </a:p>
          <a:p>
            <a:pPr marL="0" indent="0">
              <a:buNone/>
            </a:pPr>
            <a:endParaRPr lang="en-US" dirty="0"/>
          </a:p>
          <a:p>
            <a:endParaRPr lang="en-IN" dirty="0"/>
          </a:p>
        </p:txBody>
      </p:sp>
      <p:pic>
        <p:nvPicPr>
          <p:cNvPr id="8" name="Content Placeholder 4">
            <a:extLst>
              <a:ext uri="{FF2B5EF4-FFF2-40B4-BE49-F238E27FC236}">
                <a16:creationId xmlns:a16="http://schemas.microsoft.com/office/drawing/2014/main" id="{A18FAAC4-57CB-9F2A-801E-A96DAEDC7858}"/>
              </a:ext>
            </a:extLst>
          </p:cNvPr>
          <p:cNvPicPr>
            <a:picLocks noChangeAspect="1"/>
          </p:cNvPicPr>
          <p:nvPr/>
        </p:nvPicPr>
        <p:blipFill>
          <a:blip r:embed="rId2"/>
          <a:stretch>
            <a:fillRect/>
          </a:stretch>
        </p:blipFill>
        <p:spPr>
          <a:xfrm>
            <a:off x="3064476" y="395416"/>
            <a:ext cx="1767016" cy="6305035"/>
          </a:xfrm>
          <a:prstGeom prst="rect">
            <a:avLst/>
          </a:prstGeom>
        </p:spPr>
      </p:pic>
    </p:spTree>
    <p:extLst>
      <p:ext uri="{BB962C8B-B14F-4D97-AF65-F5344CB8AC3E}">
        <p14:creationId xmlns:p14="http://schemas.microsoft.com/office/powerpoint/2010/main" val="419147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9BF-F698-F80C-D65C-E8011CC0689A}"/>
              </a:ext>
            </a:extLst>
          </p:cNvPr>
          <p:cNvSpPr>
            <a:spLocks noGrp="1"/>
          </p:cNvSpPr>
          <p:nvPr>
            <p:ph type="ctrTitle"/>
          </p:nvPr>
        </p:nvSpPr>
        <p:spPr>
          <a:xfrm>
            <a:off x="2174789" y="469558"/>
            <a:ext cx="9329824" cy="1248031"/>
          </a:xfrm>
        </p:spPr>
        <p:txBody>
          <a:bodyPr>
            <a:normAutofit/>
          </a:bodyPr>
          <a:lstStyle/>
          <a:p>
            <a:r>
              <a:rPr lang="en-GB" sz="3600" b="1" dirty="0"/>
              <a:t>You Only Look Once(YOLO)algorithm</a:t>
            </a:r>
            <a:endParaRPr lang="en-IN" sz="4400" dirty="0"/>
          </a:p>
        </p:txBody>
      </p:sp>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1334531" y="2187147"/>
            <a:ext cx="10170082" cy="3716516"/>
          </a:xfrm>
        </p:spPr>
        <p:txBody>
          <a:bodyPr/>
          <a:lstStyle/>
          <a:p>
            <a:pPr marL="285750" indent="-285750">
              <a:lnSpc>
                <a:spcPct val="150000"/>
              </a:lnSpc>
              <a:buFont typeface="Arial" panose="020B0604020202020204" pitchFamily="34" charset="0"/>
              <a:buChar char="•"/>
            </a:pPr>
            <a:r>
              <a:rPr lang="en-GB" dirty="0"/>
              <a:t>The YOLO algorithm </a:t>
            </a:r>
            <a:r>
              <a:rPr lang="en-GB" b="1" dirty="0"/>
              <a:t>takes an image as input and then uses a simple deep convolutional neural network to detect objects in the image</a:t>
            </a:r>
          </a:p>
          <a:p>
            <a:pPr marL="285750" indent="-285750">
              <a:lnSpc>
                <a:spcPct val="150000"/>
              </a:lnSpc>
              <a:buFont typeface="Arial" panose="020B0604020202020204" pitchFamily="34" charset="0"/>
              <a:buChar char="•"/>
            </a:pPr>
            <a:r>
              <a:rPr lang="en-GB" dirty="0"/>
              <a:t>It divides an image into the grid system and in that each grid detects objects within itself.</a:t>
            </a:r>
            <a:r>
              <a:rPr lang="en-US" dirty="0"/>
              <a:t>              </a:t>
            </a:r>
          </a:p>
          <a:p>
            <a:pPr marL="285750" indent="-285750">
              <a:lnSpc>
                <a:spcPct val="150000"/>
              </a:lnSpc>
              <a:buFont typeface="Arial" panose="020B0604020202020204" pitchFamily="34" charset="0"/>
              <a:buChar char="•"/>
            </a:pPr>
            <a:r>
              <a:rPr lang="en-US"/>
              <a:t>DNN architecture </a:t>
            </a:r>
            <a:r>
              <a:rPr lang="en-US" dirty="0"/>
              <a:t>in yolo enables it to learn complex representations and patterns in the input data, allowing it to detect and classify </a:t>
            </a:r>
            <a:r>
              <a:rPr lang="en-US"/>
              <a:t>objects accurately.                  </a:t>
            </a:r>
            <a:endParaRPr lang="en-US" dirty="0"/>
          </a:p>
        </p:txBody>
      </p:sp>
    </p:spTree>
    <p:extLst>
      <p:ext uri="{BB962C8B-B14F-4D97-AF65-F5344CB8AC3E}">
        <p14:creationId xmlns:p14="http://schemas.microsoft.com/office/powerpoint/2010/main" val="357856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9BF-F698-F80C-D65C-E8011CC0689A}"/>
              </a:ext>
            </a:extLst>
          </p:cNvPr>
          <p:cNvSpPr>
            <a:spLocks noGrp="1"/>
          </p:cNvSpPr>
          <p:nvPr>
            <p:ph type="ctrTitle"/>
          </p:nvPr>
        </p:nvSpPr>
        <p:spPr>
          <a:xfrm>
            <a:off x="2174789" y="469558"/>
            <a:ext cx="9329824" cy="1248031"/>
          </a:xfrm>
        </p:spPr>
        <p:txBody>
          <a:bodyPr>
            <a:normAutofit/>
          </a:bodyPr>
          <a:lstStyle/>
          <a:p>
            <a:r>
              <a:rPr lang="en-GB" sz="3600" b="1" dirty="0"/>
              <a:t>Modular Components</a:t>
            </a:r>
            <a:endParaRPr lang="en-IN" sz="4400" dirty="0"/>
          </a:p>
        </p:txBody>
      </p:sp>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2298357" y="2187147"/>
            <a:ext cx="7278129" cy="3716516"/>
          </a:xfrm>
        </p:spPr>
        <p:txBody>
          <a:bodyPr/>
          <a:lstStyle/>
          <a:p>
            <a:pPr>
              <a:lnSpc>
                <a:spcPct val="150000"/>
              </a:lnSpc>
            </a:pPr>
            <a:r>
              <a:rPr lang="en-GB" dirty="0"/>
              <a:t>The system can be broken down into 3 modules:</a:t>
            </a:r>
          </a:p>
          <a:p>
            <a:pPr marL="285750" indent="-285750">
              <a:lnSpc>
                <a:spcPct val="150000"/>
              </a:lnSpc>
              <a:buFont typeface="Arial" panose="020B0604020202020204" pitchFamily="34" charset="0"/>
              <a:buChar char="•"/>
            </a:pPr>
            <a:r>
              <a:rPr lang="en-GB" dirty="0"/>
              <a:t>Vehicle Detection module</a:t>
            </a:r>
          </a:p>
          <a:p>
            <a:pPr marL="285750" indent="-285750">
              <a:lnSpc>
                <a:spcPct val="150000"/>
              </a:lnSpc>
              <a:buFont typeface="Arial" panose="020B0604020202020204" pitchFamily="34" charset="0"/>
              <a:buChar char="•"/>
            </a:pPr>
            <a:r>
              <a:rPr lang="en-GB" dirty="0"/>
              <a:t>Signal Timer Setting Module</a:t>
            </a:r>
          </a:p>
          <a:p>
            <a:pPr marL="285750" indent="-285750">
              <a:lnSpc>
                <a:spcPct val="150000"/>
              </a:lnSpc>
              <a:buFont typeface="Arial" panose="020B0604020202020204" pitchFamily="34" charset="0"/>
              <a:buChar char="•"/>
            </a:pPr>
            <a:r>
              <a:rPr lang="en-GB" dirty="0"/>
              <a:t>Simulation module</a:t>
            </a:r>
            <a:endParaRPr lang="it-CH"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6601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9BF-F698-F80C-D65C-E8011CC0689A}"/>
              </a:ext>
            </a:extLst>
          </p:cNvPr>
          <p:cNvSpPr>
            <a:spLocks noGrp="1"/>
          </p:cNvSpPr>
          <p:nvPr>
            <p:ph type="ctrTitle"/>
          </p:nvPr>
        </p:nvSpPr>
        <p:spPr>
          <a:xfrm>
            <a:off x="2174789" y="469558"/>
            <a:ext cx="9329824" cy="1248031"/>
          </a:xfrm>
        </p:spPr>
        <p:txBody>
          <a:bodyPr>
            <a:normAutofit/>
          </a:bodyPr>
          <a:lstStyle/>
          <a:p>
            <a:r>
              <a:rPr lang="en-GB" sz="3600" b="1" dirty="0"/>
              <a:t>Vehicle Detection Module</a:t>
            </a:r>
            <a:endParaRPr lang="en-IN" sz="4400" dirty="0"/>
          </a:p>
        </p:txBody>
      </p:sp>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2298356" y="2187146"/>
            <a:ext cx="8575589" cy="4201295"/>
          </a:xfrm>
        </p:spPr>
        <p:txBody>
          <a:bodyPr/>
          <a:lstStyle/>
          <a:p>
            <a:pPr marL="285750" indent="-285750">
              <a:lnSpc>
                <a:spcPct val="100000"/>
              </a:lnSpc>
              <a:buFont typeface="Arial" panose="020B0604020202020204" pitchFamily="34" charset="0"/>
              <a:buChar char="•"/>
            </a:pPr>
            <a:r>
              <a:rPr lang="en-GB" dirty="0"/>
              <a:t>A custom YOLO model was trained on a dataset created by scraping images from Google and manually labelling them using </a:t>
            </a:r>
            <a:r>
              <a:rPr lang="en-GB" dirty="0" err="1"/>
              <a:t>LabelIMG</a:t>
            </a:r>
            <a:r>
              <a:rPr lang="en-GB" dirty="0"/>
              <a:t>. </a:t>
            </a:r>
          </a:p>
          <a:p>
            <a:pPr>
              <a:lnSpc>
                <a:spcPct val="100000"/>
              </a:lnSpc>
            </a:pPr>
            <a:endParaRPr lang="en-GB" dirty="0"/>
          </a:p>
          <a:p>
            <a:pPr marL="285750" indent="-285750">
              <a:lnSpc>
                <a:spcPct val="100000"/>
              </a:lnSpc>
              <a:buFont typeface="Arial" panose="020B0604020202020204" pitchFamily="34" charset="0"/>
              <a:buChar char="•"/>
            </a:pPr>
            <a:r>
              <a:rPr lang="en-GB" dirty="0"/>
              <a:t>The model was trained by adjusting the configuration of the .</a:t>
            </a:r>
            <a:r>
              <a:rPr lang="en-GB" dirty="0" err="1"/>
              <a:t>cfg</a:t>
            </a:r>
            <a:r>
              <a:rPr lang="en-GB" dirty="0"/>
              <a:t> file for the  detection of different classes. </a:t>
            </a:r>
          </a:p>
          <a:p>
            <a:pPr>
              <a:lnSpc>
                <a:spcPct val="100000"/>
              </a:lnSpc>
            </a:pPr>
            <a:endParaRPr lang="en-GB" dirty="0"/>
          </a:p>
          <a:p>
            <a:pPr marL="285750" indent="-285750">
              <a:lnSpc>
                <a:spcPct val="100000"/>
              </a:lnSpc>
              <a:buFont typeface="Arial" panose="020B0604020202020204" pitchFamily="34" charset="0"/>
              <a:buChar char="•"/>
            </a:pPr>
            <a:r>
              <a:rPr lang="en-GB" dirty="0"/>
              <a:t>After training, the updated weights were imported into the code and integrated with the OpenCV library for vehicle detection.</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50212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667265" y="358346"/>
            <a:ext cx="11207577" cy="6672649"/>
          </a:xfrm>
        </p:spPr>
        <p:txBody>
          <a:bodyPr/>
          <a:lstStyle/>
          <a:p>
            <a:pPr>
              <a:lnSpc>
                <a:spcPct val="150000"/>
              </a:lnSpc>
            </a:pPr>
            <a:r>
              <a:rPr lang="en-US" b="1" dirty="0"/>
              <a:t>                             </a:t>
            </a:r>
          </a:p>
          <a:p>
            <a:pPr>
              <a:lnSpc>
                <a:spcPct val="150000"/>
              </a:lnSpc>
            </a:pPr>
            <a:r>
              <a:rPr lang="en-US" b="1" dirty="0"/>
              <a:t>                                   INPUT IMAGE                                                OUTPUT IMAGE</a:t>
            </a:r>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r>
              <a:rPr lang="en-US" b="1" dirty="0"/>
              <a:t>                 VEHICLE COUNT:</a:t>
            </a:r>
          </a:p>
          <a:p>
            <a:pPr>
              <a:lnSpc>
                <a:spcPct val="150000"/>
              </a:lnSpc>
            </a:pPr>
            <a:r>
              <a:rPr lang="en-US" b="1" dirty="0"/>
              <a:t>                   </a:t>
            </a:r>
          </a:p>
          <a:p>
            <a:pPr>
              <a:lnSpc>
                <a:spcPct val="150000"/>
              </a:lnSpc>
            </a:pPr>
            <a:r>
              <a:rPr lang="en-US" b="1" dirty="0"/>
              <a:t>                       </a:t>
            </a:r>
          </a:p>
        </p:txBody>
      </p:sp>
      <p:pic>
        <p:nvPicPr>
          <p:cNvPr id="5" name="Picture 4">
            <a:extLst>
              <a:ext uri="{FF2B5EF4-FFF2-40B4-BE49-F238E27FC236}">
                <a16:creationId xmlns:a16="http://schemas.microsoft.com/office/drawing/2014/main" id="{04FE18AB-81EA-C79F-A10D-C8CF0686DFF0}"/>
              </a:ext>
            </a:extLst>
          </p:cNvPr>
          <p:cNvPicPr>
            <a:picLocks noChangeAspect="1"/>
          </p:cNvPicPr>
          <p:nvPr/>
        </p:nvPicPr>
        <p:blipFill>
          <a:blip r:embed="rId2"/>
          <a:stretch>
            <a:fillRect/>
          </a:stretch>
        </p:blipFill>
        <p:spPr>
          <a:xfrm>
            <a:off x="1908990" y="1370954"/>
            <a:ext cx="3629025" cy="3362325"/>
          </a:xfrm>
          <a:prstGeom prst="rect">
            <a:avLst/>
          </a:prstGeom>
        </p:spPr>
      </p:pic>
      <p:pic>
        <p:nvPicPr>
          <p:cNvPr id="7" name="Picture 6">
            <a:extLst>
              <a:ext uri="{FF2B5EF4-FFF2-40B4-BE49-F238E27FC236}">
                <a16:creationId xmlns:a16="http://schemas.microsoft.com/office/drawing/2014/main" id="{8F978B49-8FF3-A297-61B6-E933CA916CE2}"/>
              </a:ext>
            </a:extLst>
          </p:cNvPr>
          <p:cNvPicPr>
            <a:picLocks noChangeAspect="1"/>
          </p:cNvPicPr>
          <p:nvPr/>
        </p:nvPicPr>
        <p:blipFill>
          <a:blip r:embed="rId3"/>
          <a:stretch>
            <a:fillRect/>
          </a:stretch>
        </p:blipFill>
        <p:spPr>
          <a:xfrm>
            <a:off x="6545606" y="1370954"/>
            <a:ext cx="3648075" cy="3352800"/>
          </a:xfrm>
          <a:prstGeom prst="rect">
            <a:avLst/>
          </a:prstGeom>
        </p:spPr>
      </p:pic>
      <p:pic>
        <p:nvPicPr>
          <p:cNvPr id="9" name="Picture 8">
            <a:extLst>
              <a:ext uri="{FF2B5EF4-FFF2-40B4-BE49-F238E27FC236}">
                <a16:creationId xmlns:a16="http://schemas.microsoft.com/office/drawing/2014/main" id="{8B18CF49-FB6C-EC6E-EDE4-5AB26C7B30A3}"/>
              </a:ext>
            </a:extLst>
          </p:cNvPr>
          <p:cNvPicPr>
            <a:picLocks noChangeAspect="1"/>
          </p:cNvPicPr>
          <p:nvPr/>
        </p:nvPicPr>
        <p:blipFill>
          <a:blip r:embed="rId4"/>
          <a:stretch>
            <a:fillRect/>
          </a:stretch>
        </p:blipFill>
        <p:spPr>
          <a:xfrm>
            <a:off x="2732644" y="5745887"/>
            <a:ext cx="6188933" cy="597763"/>
          </a:xfrm>
          <a:prstGeom prst="rect">
            <a:avLst/>
          </a:prstGeom>
        </p:spPr>
      </p:pic>
    </p:spTree>
    <p:extLst>
      <p:ext uri="{BB962C8B-B14F-4D97-AF65-F5344CB8AC3E}">
        <p14:creationId xmlns:p14="http://schemas.microsoft.com/office/powerpoint/2010/main" val="392034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B3D6D7-6A30-723D-ACA6-244B29CAAE88}"/>
              </a:ext>
            </a:extLst>
          </p:cNvPr>
          <p:cNvSpPr>
            <a:spLocks noGrp="1"/>
          </p:cNvSpPr>
          <p:nvPr>
            <p:ph type="subTitle" idx="1"/>
          </p:nvPr>
        </p:nvSpPr>
        <p:spPr>
          <a:xfrm>
            <a:off x="2298356" y="2693773"/>
            <a:ext cx="8575589" cy="2446640"/>
          </a:xfrm>
        </p:spPr>
        <p:txBody>
          <a:bodyPr/>
          <a:lstStyle/>
          <a:p>
            <a:pPr marL="285750" indent="-285750">
              <a:lnSpc>
                <a:spcPct val="150000"/>
              </a:lnSpc>
              <a:buFont typeface="Arial" panose="020B0604020202020204" pitchFamily="34" charset="0"/>
              <a:buChar char="•"/>
            </a:pPr>
            <a:r>
              <a:rPr lang="en-GB" dirty="0"/>
              <a:t>The custom YOLO model trained for vehicle detection demonstrated accurate results and efficient processing time. By utilizing the OpenCV library and adjusting the model's configuration, the system successfully detected vehicles of various classes in real-time.</a:t>
            </a:r>
            <a:endParaRPr lang="it-CH"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5886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2589213" y="321276"/>
            <a:ext cx="8915399" cy="766119"/>
          </a:xfrm>
        </p:spPr>
        <p:txBody>
          <a:bodyPr>
            <a:normAutofit/>
          </a:bodyPr>
          <a:lstStyle/>
          <a:p>
            <a:r>
              <a:rPr lang="en-GB" sz="3200" b="1" dirty="0"/>
              <a:t>                    Traffic Signals</a:t>
            </a: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2589213" y="1581665"/>
            <a:ext cx="8915399" cy="4769708"/>
          </a:xfrm>
        </p:spPr>
        <p:txBody>
          <a:bodyPr/>
          <a:lstStyle/>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a:lnSpc>
                <a:spcPct val="110000"/>
              </a:lnSpc>
            </a:pPr>
            <a:endParaRPr lang="en-GB" dirty="0"/>
          </a:p>
          <a:p>
            <a:pPr marL="285750" indent="-285750">
              <a:lnSpc>
                <a:spcPct val="110000"/>
              </a:lnSpc>
              <a:buFont typeface="Arial" panose="020B0604020202020204" pitchFamily="34" charset="0"/>
              <a:buChar char="•"/>
            </a:pPr>
            <a:r>
              <a:rPr lang="en-GB" b="1" dirty="0"/>
              <a:t>Red  </a:t>
            </a:r>
            <a:r>
              <a:rPr lang="en-GB" dirty="0"/>
              <a:t>   :It means that you must stop your vehicle and wait until the light turns                                 green.</a:t>
            </a:r>
          </a:p>
          <a:p>
            <a:pPr marL="285750" indent="-285750">
              <a:lnSpc>
                <a:spcPct val="110000"/>
              </a:lnSpc>
              <a:buFont typeface="Arial" panose="020B0604020202020204" pitchFamily="34" charset="0"/>
              <a:buChar char="•"/>
            </a:pPr>
            <a:r>
              <a:rPr lang="en-GB" b="1" dirty="0"/>
              <a:t>Yellow </a:t>
            </a:r>
            <a:r>
              <a:rPr lang="en-GB" dirty="0"/>
              <a:t> :It means that you should slow down and prepare to stop.</a:t>
            </a:r>
          </a:p>
          <a:p>
            <a:pPr marL="285750" indent="-285750">
              <a:lnSpc>
                <a:spcPct val="110000"/>
              </a:lnSpc>
              <a:buFont typeface="Arial" panose="020B0604020202020204" pitchFamily="34" charset="0"/>
              <a:buChar char="•"/>
            </a:pPr>
            <a:r>
              <a:rPr lang="en-GB" b="1" dirty="0"/>
              <a:t>Green</a:t>
            </a:r>
            <a:r>
              <a:rPr lang="en-GB" dirty="0"/>
              <a:t>  :It means that you may proceed through the intersection.</a:t>
            </a:r>
            <a:endParaRPr lang="it-CH" dirty="0"/>
          </a:p>
          <a:p>
            <a:endParaRPr lang="en-IN" b="1" dirty="0"/>
          </a:p>
        </p:txBody>
      </p:sp>
      <p:pic>
        <p:nvPicPr>
          <p:cNvPr id="5" name="Picture 4">
            <a:extLst>
              <a:ext uri="{FF2B5EF4-FFF2-40B4-BE49-F238E27FC236}">
                <a16:creationId xmlns:a16="http://schemas.microsoft.com/office/drawing/2014/main" id="{86E3216C-A053-4F5A-5083-98709FA02466}"/>
              </a:ext>
            </a:extLst>
          </p:cNvPr>
          <p:cNvPicPr>
            <a:picLocks noChangeAspect="1"/>
          </p:cNvPicPr>
          <p:nvPr/>
        </p:nvPicPr>
        <p:blipFill>
          <a:blip r:embed="rId2"/>
          <a:stretch>
            <a:fillRect/>
          </a:stretch>
        </p:blipFill>
        <p:spPr>
          <a:xfrm>
            <a:off x="5016972" y="1700341"/>
            <a:ext cx="2924175" cy="1504950"/>
          </a:xfrm>
          <a:prstGeom prst="rect">
            <a:avLst/>
          </a:prstGeom>
        </p:spPr>
      </p:pic>
    </p:spTree>
    <p:extLst>
      <p:ext uri="{BB962C8B-B14F-4D97-AF65-F5344CB8AC3E}">
        <p14:creationId xmlns:p14="http://schemas.microsoft.com/office/powerpoint/2010/main" val="213655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580769" y="506628"/>
            <a:ext cx="10923844" cy="803188"/>
          </a:xfrm>
        </p:spPr>
        <p:txBody>
          <a:bodyPr>
            <a:normAutofit/>
          </a:bodyPr>
          <a:lstStyle/>
          <a:p>
            <a:r>
              <a:rPr lang="en-GB" sz="3200" b="1" dirty="0"/>
              <a:t>                    Signal timer setting module</a:t>
            </a: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2236573" y="2471352"/>
            <a:ext cx="8340811" cy="3299254"/>
          </a:xfrm>
        </p:spPr>
        <p:txBody>
          <a:bodyPr/>
          <a:lstStyle/>
          <a:p>
            <a:pPr marL="285750" indent="-285750" algn="just">
              <a:lnSpc>
                <a:spcPct val="100000"/>
              </a:lnSpc>
              <a:buFont typeface="Arial" panose="020B0604020202020204" pitchFamily="34" charset="0"/>
              <a:buChar char="•"/>
            </a:pPr>
            <a:r>
              <a:rPr lang="en-GB" dirty="0"/>
              <a:t>The signal timer setting module takes the number of vehicles detected and sets the green signal timer accordingly . It also updates the red signal timers of other signals. </a:t>
            </a:r>
          </a:p>
          <a:p>
            <a:pPr algn="just">
              <a:lnSpc>
                <a:spcPct val="100000"/>
              </a:lnSpc>
            </a:pPr>
            <a:endParaRPr lang="en-GB" dirty="0"/>
          </a:p>
          <a:p>
            <a:pPr marL="285750" indent="-285750" algn="just">
              <a:lnSpc>
                <a:spcPct val="100000"/>
              </a:lnSpc>
              <a:buFont typeface="Arial" panose="020B0604020202020204" pitchFamily="34" charset="0"/>
              <a:buChar char="•"/>
            </a:pPr>
            <a:r>
              <a:rPr lang="en-GB" dirty="0"/>
              <a:t>The algorithm is scalable to any number of signals and it can be used for any number of signals at an intersection.</a:t>
            </a:r>
          </a:p>
          <a:p>
            <a:pPr algn="just">
              <a:lnSpc>
                <a:spcPct val="100000"/>
              </a:lnSpc>
            </a:pPr>
            <a:endParaRPr lang="it-CH" dirty="0"/>
          </a:p>
          <a:p>
            <a:endParaRPr lang="en-IN" b="1" dirty="0"/>
          </a:p>
        </p:txBody>
      </p:sp>
    </p:spTree>
    <p:extLst>
      <p:ext uri="{BB962C8B-B14F-4D97-AF65-F5344CB8AC3E}">
        <p14:creationId xmlns:p14="http://schemas.microsoft.com/office/powerpoint/2010/main" val="292625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2589213" y="160638"/>
            <a:ext cx="8915399" cy="1495167"/>
          </a:xfrm>
        </p:spPr>
        <p:txBody>
          <a:bodyPr>
            <a:normAutofit fontScale="90000"/>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2589213" y="1964725"/>
            <a:ext cx="8915399" cy="3682314"/>
          </a:xfrm>
        </p:spPr>
        <p:txBody>
          <a:bodyPr/>
          <a:lstStyle/>
          <a:p>
            <a:pPr algn="just"/>
            <a:r>
              <a:rPr lang="en-US" dirty="0"/>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Adaptable traffic signal control system project is a software-based solution that is designed to manage the traffic signals at an intersection in a city. The system is intended to optimize traffic flow, reduce congestion, and improve overall safety. The project involves designing and developing a software system that is capable of monitoring traffic in real-time, controlling traffic signals based on vehicle density. The system will use a control algorithm to optimize the traffic signal timings, ensuring that traffic flows smoothly and efficiently. The system will collect and analyze data on traffic and this information will be used to adjust the traffic signal timings and the system will helps in reduce the wasting time. The system will also be able to integrate with other systems, such as traffic cameras to provide a comprehensive view of the traffic conditions. Overall, the traffic signal management system project aims to create a more efficient, safe, and reliable traffic management system that can help reduce traffic congestion.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endParaRPr lang="en-IN" b="1" dirty="0"/>
          </a:p>
        </p:txBody>
      </p:sp>
    </p:spTree>
    <p:extLst>
      <p:ext uri="{BB962C8B-B14F-4D97-AF65-F5344CB8AC3E}">
        <p14:creationId xmlns:p14="http://schemas.microsoft.com/office/powerpoint/2010/main" val="422822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1643449" y="716693"/>
            <a:ext cx="9861163" cy="1087394"/>
          </a:xfrm>
        </p:spPr>
        <p:txBody>
          <a:bodyPr>
            <a:normAutofit/>
          </a:bodyPr>
          <a:lstStyle/>
          <a:p>
            <a:r>
              <a:rPr lang="en-GB" sz="3200" b="1" dirty="0"/>
              <a:t>Signal timer setting module Development</a:t>
            </a: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1779373" y="2038865"/>
            <a:ext cx="9725239" cy="4102442"/>
          </a:xfrm>
        </p:spPr>
        <p:txBody>
          <a:bodyPr/>
          <a:lstStyle/>
          <a:p>
            <a:pPr algn="just">
              <a:lnSpc>
                <a:spcPct val="150000"/>
              </a:lnSpc>
            </a:pPr>
            <a:r>
              <a:rPr lang="en-GB" b="1" dirty="0"/>
              <a:t>Factors to determine the green light duration:</a:t>
            </a:r>
          </a:p>
          <a:p>
            <a:pPr marL="285750" indent="-285750" algn="just">
              <a:lnSpc>
                <a:spcPct val="110000"/>
              </a:lnSpc>
              <a:buFont typeface="Arial" panose="020B0604020202020204" pitchFamily="34" charset="0"/>
              <a:buChar char="•"/>
            </a:pPr>
            <a:r>
              <a:rPr lang="en-GB" dirty="0"/>
              <a:t>The processing time of the algorithm</a:t>
            </a:r>
          </a:p>
          <a:p>
            <a:pPr marL="285750" indent="-285750" algn="just">
              <a:lnSpc>
                <a:spcPct val="110000"/>
              </a:lnSpc>
              <a:buFont typeface="Arial" panose="020B0604020202020204" pitchFamily="34" charset="0"/>
              <a:buChar char="•"/>
            </a:pPr>
            <a:r>
              <a:rPr lang="en-GB" dirty="0"/>
              <a:t>The number of lanes</a:t>
            </a:r>
          </a:p>
          <a:p>
            <a:pPr marL="285750" indent="-285750" algn="just">
              <a:lnSpc>
                <a:spcPct val="110000"/>
              </a:lnSpc>
              <a:buFont typeface="Arial" panose="020B0604020202020204" pitchFamily="34" charset="0"/>
              <a:buChar char="•"/>
            </a:pPr>
            <a:r>
              <a:rPr lang="en-GB" dirty="0"/>
              <a:t>The total number of vehicles</a:t>
            </a:r>
          </a:p>
          <a:p>
            <a:pPr marL="285750" indent="-285750" algn="just">
              <a:lnSpc>
                <a:spcPct val="110000"/>
              </a:lnSpc>
              <a:buFont typeface="Arial" panose="020B0604020202020204" pitchFamily="34" charset="0"/>
              <a:buChar char="•"/>
            </a:pPr>
            <a:r>
              <a:rPr lang="en-GB" dirty="0"/>
              <a:t>The traffic density</a:t>
            </a:r>
          </a:p>
          <a:p>
            <a:pPr marL="285750" indent="-285750" algn="just">
              <a:lnSpc>
                <a:spcPct val="110000"/>
              </a:lnSpc>
              <a:buFont typeface="Arial" panose="020B0604020202020204" pitchFamily="34" charset="0"/>
              <a:buChar char="•"/>
            </a:pPr>
            <a:r>
              <a:rPr lang="en-GB" dirty="0"/>
              <a:t>The lag time of vehicles</a:t>
            </a:r>
          </a:p>
          <a:p>
            <a:pPr marL="285750" indent="-285750" algn="just">
              <a:lnSpc>
                <a:spcPct val="110000"/>
              </a:lnSpc>
              <a:buFont typeface="Arial" panose="020B0604020202020204" pitchFamily="34" charset="0"/>
              <a:buChar char="•"/>
            </a:pPr>
            <a:r>
              <a:rPr lang="en-GB" dirty="0"/>
              <a:t>The average speed of vehicles</a:t>
            </a:r>
          </a:p>
          <a:p>
            <a:pPr marL="285750" indent="-285750" algn="just">
              <a:lnSpc>
                <a:spcPct val="110000"/>
              </a:lnSpc>
              <a:buFont typeface="Arial" panose="020B0604020202020204" pitchFamily="34" charset="0"/>
              <a:buChar char="•"/>
            </a:pPr>
            <a:r>
              <a:rPr lang="en-GB" dirty="0"/>
              <a:t>The minimum and maximum green light duration</a:t>
            </a:r>
          </a:p>
          <a:p>
            <a:endParaRPr lang="en-IN" b="1" dirty="0"/>
          </a:p>
        </p:txBody>
      </p:sp>
    </p:spTree>
    <p:extLst>
      <p:ext uri="{BB962C8B-B14F-4D97-AF65-F5344CB8AC3E}">
        <p14:creationId xmlns:p14="http://schemas.microsoft.com/office/powerpoint/2010/main" val="3385025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1495169" y="247136"/>
            <a:ext cx="10009444" cy="1075037"/>
          </a:xfrm>
        </p:spPr>
        <p:txBody>
          <a:bodyPr>
            <a:normAutofit/>
          </a:bodyPr>
          <a:lstStyle/>
          <a:p>
            <a:r>
              <a:rPr lang="en-GB" sz="3200" b="1" dirty="0"/>
              <a:t>                           Simulation Module</a:t>
            </a: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1853515" y="1594022"/>
            <a:ext cx="9651098" cy="5016842"/>
          </a:xfrm>
        </p:spPr>
        <p:txBody>
          <a:bodyPr/>
          <a:lstStyle/>
          <a:p>
            <a:pPr marL="285750" indent="-285750" algn="just">
              <a:lnSpc>
                <a:spcPct val="100000"/>
              </a:lnSpc>
              <a:buFont typeface="Arial" panose="020B0604020202020204" pitchFamily="34" charset="0"/>
              <a:buChar char="•"/>
            </a:pPr>
            <a:r>
              <a:rPr lang="en-US" dirty="0"/>
              <a:t> </a:t>
            </a:r>
            <a:r>
              <a:rPr lang="en-GB" dirty="0"/>
              <a:t>A </a:t>
            </a:r>
            <a:r>
              <a:rPr lang="en-GB" dirty="0" err="1"/>
              <a:t>Pygame</a:t>
            </a:r>
            <a:r>
              <a:rPr lang="en-GB" dirty="0"/>
              <a:t>-based traffic simulation was developed from scratch, featuring a 4-way intersection with traffic signals and vehicle movements. </a:t>
            </a:r>
          </a:p>
          <a:p>
            <a:pPr algn="just">
              <a:lnSpc>
                <a:spcPct val="100000"/>
              </a:lnSpc>
            </a:pPr>
            <a:endParaRPr lang="en-GB" dirty="0"/>
          </a:p>
          <a:p>
            <a:pPr marL="285750" indent="-285750" algn="just">
              <a:lnSpc>
                <a:spcPct val="100000"/>
              </a:lnSpc>
              <a:buFont typeface="Arial" panose="020B0604020202020204" pitchFamily="34" charset="0"/>
              <a:buChar char="•"/>
            </a:pPr>
            <a:r>
              <a:rPr lang="en-GB" dirty="0"/>
              <a:t>A counter that displays the number of vehicles that have crossed the intersection.</a:t>
            </a:r>
          </a:p>
          <a:p>
            <a:pPr algn="just">
              <a:lnSpc>
                <a:spcPct val="100000"/>
              </a:lnSpc>
            </a:pPr>
            <a:endParaRPr lang="en-GB" dirty="0"/>
          </a:p>
          <a:p>
            <a:pPr marL="285750" indent="-285750" algn="just">
              <a:lnSpc>
                <a:spcPct val="100000"/>
              </a:lnSpc>
              <a:buFont typeface="Arial" panose="020B0604020202020204" pitchFamily="34" charset="0"/>
              <a:buChar char="•"/>
            </a:pPr>
            <a:r>
              <a:rPr lang="en-GB" dirty="0"/>
              <a:t>It compares the existed and proposed system</a:t>
            </a:r>
          </a:p>
          <a:p>
            <a:pPr algn="just">
              <a:lnSpc>
                <a:spcPct val="100000"/>
              </a:lnSpc>
            </a:pPr>
            <a:endParaRPr lang="en-GB" dirty="0"/>
          </a:p>
          <a:p>
            <a:pPr marL="285750" indent="-285750" algn="just">
              <a:lnSpc>
                <a:spcPct val="100000"/>
              </a:lnSpc>
              <a:buFont typeface="Arial" panose="020B0604020202020204" pitchFamily="34" charset="0"/>
              <a:buChar char="•"/>
            </a:pPr>
            <a:r>
              <a:rPr lang="en-GB" dirty="0"/>
              <a:t>A timer that shows the time remaining for the signal to switch </a:t>
            </a:r>
            <a:r>
              <a:rPr lang="en-GB" dirty="0" err="1"/>
              <a:t>colors</a:t>
            </a:r>
            <a:r>
              <a:rPr lang="en-GB" dirty="0"/>
              <a:t> .</a:t>
            </a:r>
          </a:p>
          <a:p>
            <a:r>
              <a:rPr lang="en-US" dirty="0"/>
              <a:t>                        </a:t>
            </a:r>
            <a:endParaRPr lang="en-IN" b="1" dirty="0"/>
          </a:p>
        </p:txBody>
      </p:sp>
    </p:spTree>
    <p:extLst>
      <p:ext uri="{BB962C8B-B14F-4D97-AF65-F5344CB8AC3E}">
        <p14:creationId xmlns:p14="http://schemas.microsoft.com/office/powerpoint/2010/main" val="278024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345989" y="86497"/>
            <a:ext cx="11701849" cy="6623221"/>
          </a:xfrm>
        </p:spPr>
        <p:txBody>
          <a:bodyPr/>
          <a:lstStyle/>
          <a:p>
            <a:endParaRPr lang="en-IN" b="1" dirty="0"/>
          </a:p>
        </p:txBody>
      </p:sp>
      <p:pic>
        <p:nvPicPr>
          <p:cNvPr id="5" name="Picture 4">
            <a:extLst>
              <a:ext uri="{FF2B5EF4-FFF2-40B4-BE49-F238E27FC236}">
                <a16:creationId xmlns:a16="http://schemas.microsoft.com/office/drawing/2014/main" id="{C6FE26C2-7E4F-7326-F2F3-D6B710164686}"/>
              </a:ext>
            </a:extLst>
          </p:cNvPr>
          <p:cNvPicPr>
            <a:picLocks noChangeAspect="1"/>
          </p:cNvPicPr>
          <p:nvPr/>
        </p:nvPicPr>
        <p:blipFill>
          <a:blip r:embed="rId2"/>
          <a:stretch>
            <a:fillRect/>
          </a:stretch>
        </p:blipFill>
        <p:spPr>
          <a:xfrm>
            <a:off x="345989" y="86496"/>
            <a:ext cx="3852524" cy="2888523"/>
          </a:xfrm>
          <a:prstGeom prst="rect">
            <a:avLst/>
          </a:prstGeom>
        </p:spPr>
      </p:pic>
      <p:pic>
        <p:nvPicPr>
          <p:cNvPr id="7" name="Picture 6">
            <a:extLst>
              <a:ext uri="{FF2B5EF4-FFF2-40B4-BE49-F238E27FC236}">
                <a16:creationId xmlns:a16="http://schemas.microsoft.com/office/drawing/2014/main" id="{C2BFF777-1973-328B-6DD6-40D1CAFCAAB5}"/>
              </a:ext>
            </a:extLst>
          </p:cNvPr>
          <p:cNvPicPr>
            <a:picLocks noChangeAspect="1"/>
          </p:cNvPicPr>
          <p:nvPr/>
        </p:nvPicPr>
        <p:blipFill>
          <a:blip r:embed="rId3"/>
          <a:stretch>
            <a:fillRect/>
          </a:stretch>
        </p:blipFill>
        <p:spPr>
          <a:xfrm>
            <a:off x="3802825" y="2034410"/>
            <a:ext cx="4504048" cy="3014108"/>
          </a:xfrm>
          <a:prstGeom prst="rect">
            <a:avLst/>
          </a:prstGeom>
        </p:spPr>
      </p:pic>
      <p:pic>
        <p:nvPicPr>
          <p:cNvPr id="9" name="Picture 8">
            <a:extLst>
              <a:ext uri="{FF2B5EF4-FFF2-40B4-BE49-F238E27FC236}">
                <a16:creationId xmlns:a16="http://schemas.microsoft.com/office/drawing/2014/main" id="{1397A7DF-D2FC-5A87-CAAC-C8F5F611EDBA}"/>
              </a:ext>
            </a:extLst>
          </p:cNvPr>
          <p:cNvPicPr>
            <a:picLocks noChangeAspect="1"/>
          </p:cNvPicPr>
          <p:nvPr/>
        </p:nvPicPr>
        <p:blipFill>
          <a:blip r:embed="rId4"/>
          <a:stretch>
            <a:fillRect/>
          </a:stretch>
        </p:blipFill>
        <p:spPr>
          <a:xfrm>
            <a:off x="7691349" y="4052936"/>
            <a:ext cx="4154661" cy="2656782"/>
          </a:xfrm>
          <a:prstGeom prst="rect">
            <a:avLst/>
          </a:prstGeom>
        </p:spPr>
      </p:pic>
    </p:spTree>
    <p:extLst>
      <p:ext uri="{BB962C8B-B14F-4D97-AF65-F5344CB8AC3E}">
        <p14:creationId xmlns:p14="http://schemas.microsoft.com/office/powerpoint/2010/main" val="27331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1940012" y="1977081"/>
            <a:ext cx="9651098" cy="3731740"/>
          </a:xfrm>
        </p:spPr>
        <p:txBody>
          <a:bodyPr/>
          <a:lstStyle/>
          <a:p>
            <a:pPr marL="0" indent="0" algn="just">
              <a:lnSpc>
                <a:spcPct val="100000"/>
              </a:lnSpc>
              <a:buNone/>
            </a:pPr>
            <a:r>
              <a:rPr lang="en-GB" dirty="0"/>
              <a:t>The signal switching algorithm and simulation module are effective tools for improving traffic flow . The algorithm can determine the optimal green light duration for each direction of traffic.</a:t>
            </a:r>
          </a:p>
          <a:p>
            <a:pPr marL="0" indent="0" algn="just">
              <a:lnSpc>
                <a:spcPct val="100000"/>
              </a:lnSpc>
              <a:buNone/>
            </a:pPr>
            <a:endParaRPr lang="en-GB" dirty="0"/>
          </a:p>
          <a:p>
            <a:pPr marL="0" indent="0" algn="just">
              <a:lnSpc>
                <a:spcPct val="100000"/>
              </a:lnSpc>
              <a:buNone/>
            </a:pPr>
            <a:r>
              <a:rPr lang="en-GB" dirty="0"/>
              <a:t>The simulation module can visualize the system and compare it to the existing static system . These tools can help to make traffic signals more efficient and effective.</a:t>
            </a:r>
          </a:p>
          <a:p>
            <a:pPr marL="285750" indent="-285750" algn="just">
              <a:lnSpc>
                <a:spcPct val="100000"/>
              </a:lnSpc>
              <a:buFont typeface="Arial" panose="020B0604020202020204" pitchFamily="34" charset="0"/>
              <a:buChar char="•"/>
            </a:pPr>
            <a:endParaRPr lang="en-IN" b="1" dirty="0"/>
          </a:p>
        </p:txBody>
      </p:sp>
    </p:spTree>
    <p:extLst>
      <p:ext uri="{BB962C8B-B14F-4D97-AF65-F5344CB8AC3E}">
        <p14:creationId xmlns:p14="http://schemas.microsoft.com/office/powerpoint/2010/main" val="7211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IN" sz="4000" b="1" i="0" dirty="0">
                <a:solidFill>
                  <a:srgbClr val="1998EF"/>
                </a:solidFill>
                <a:effectLst/>
                <a:latin typeface="Söhne"/>
              </a:rPr>
              <a:t>Conclusion</a:t>
            </a:r>
            <a:endParaRPr lang="en-IN" sz="4000" b="1" dirty="0">
              <a:solidFill>
                <a:srgbClr val="1998EF"/>
              </a:solidFill>
            </a:endParaRPr>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2607275"/>
          </a:xfrm>
        </p:spPr>
        <p:txBody>
          <a:bodyPr/>
          <a:lstStyle/>
          <a:p>
            <a:pPr algn="just"/>
            <a:endParaRPr lang="en-US" dirty="0"/>
          </a:p>
          <a:p>
            <a:pPr algn="just"/>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adaptive traffic signal control system is a smart and efficient solution for managing traffic flow at intersections. The existing traffic signal control systems have limitations in terms of responsiveness to changing traffic patterns, leading to congestion, delays, and accidents. The proposed adaptive traffic signal control system addresses these issues by using real-time data analysis, machine learning algorithms, and intelligent decision-making to optimize traffic flow.</a:t>
            </a:r>
            <a:endParaRPr lang="en-IN" dirty="0">
              <a:latin typeface="Times New Roman" panose="02020603050405020304" pitchFamily="18" charset="0"/>
              <a:cs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1655985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1"/>
            <a:ext cx="8915399" cy="3126259"/>
          </a:xfrm>
        </p:spPr>
        <p:txBody>
          <a:bodyPr>
            <a:normAutofit/>
          </a:bodyPr>
          <a:lstStyle/>
          <a:p>
            <a:r>
              <a:rPr lang="en-US" sz="6600" b="1" dirty="0">
                <a:solidFill>
                  <a:srgbClr val="1998EF"/>
                </a:solidFill>
              </a:rPr>
              <a:t>THANK YOU</a:t>
            </a:r>
            <a:endParaRPr lang="en-IN" sz="6600" b="1" dirty="0">
              <a:solidFill>
                <a:srgbClr val="1998EF"/>
              </a:solidFill>
            </a:endParaRPr>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7451124" y="3768811"/>
            <a:ext cx="4053488" cy="2817339"/>
          </a:xfrm>
        </p:spPr>
        <p:txBody>
          <a:bodyPr>
            <a:normAutofit/>
          </a:bodyPr>
          <a:lstStyle/>
          <a:p>
            <a:pPr algn="just"/>
            <a:endParaRPr lang="en-US" dirty="0"/>
          </a:p>
          <a:p>
            <a:pPr>
              <a:lnSpc>
                <a:spcPct val="100000"/>
              </a:lnSpc>
            </a:pPr>
            <a:r>
              <a:rPr lang="en-IN" sz="2400" b="1" dirty="0"/>
              <a:t>PRESENTED BY</a:t>
            </a:r>
          </a:p>
          <a:p>
            <a:pPr>
              <a:lnSpc>
                <a:spcPct val="100000"/>
              </a:lnSpc>
            </a:pPr>
            <a:r>
              <a:rPr lang="en-IN" dirty="0"/>
              <a:t>K. SRILATHA</a:t>
            </a:r>
          </a:p>
          <a:p>
            <a:pPr>
              <a:lnSpc>
                <a:spcPct val="100000"/>
              </a:lnSpc>
            </a:pPr>
            <a:r>
              <a:rPr lang="en-IN" dirty="0"/>
              <a:t>S. PUJITHA</a:t>
            </a:r>
          </a:p>
          <a:p>
            <a:pPr>
              <a:lnSpc>
                <a:spcPct val="100000"/>
              </a:lnSpc>
            </a:pPr>
            <a:r>
              <a:rPr lang="en-IN" dirty="0"/>
              <a:t>B. SIVA JYOSHANA</a:t>
            </a:r>
          </a:p>
        </p:txBody>
      </p:sp>
    </p:spTree>
    <p:extLst>
      <p:ext uri="{BB962C8B-B14F-4D97-AF65-F5344CB8AC3E}">
        <p14:creationId xmlns:p14="http://schemas.microsoft.com/office/powerpoint/2010/main" val="345634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B111-A898-98B6-9C65-07D9B5D23E73}"/>
              </a:ext>
            </a:extLst>
          </p:cNvPr>
          <p:cNvSpPr>
            <a:spLocks noGrp="1"/>
          </p:cNvSpPr>
          <p:nvPr>
            <p:ph type="ctrTitle"/>
          </p:nvPr>
        </p:nvSpPr>
        <p:spPr>
          <a:xfrm>
            <a:off x="2589213" y="160639"/>
            <a:ext cx="8915399" cy="1433384"/>
          </a:xfrm>
        </p:spPr>
        <p:txBody>
          <a:bodyPr>
            <a:normAutofit fontScale="90000"/>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Problem </a:t>
            </a:r>
            <a:r>
              <a:rPr lang="en-US" sz="2400" b="1" dirty="0">
                <a:latin typeface="Times New Roman" panose="02020603050405020304" pitchFamily="18" charset="0"/>
                <a:ea typeface="Calibri" panose="020F0502020204030204" pitchFamily="34" charset="0"/>
                <a:cs typeface="Times New Roman" panose="02020603050405020304" pitchFamily="18" charset="0"/>
              </a:rPr>
              <a:t>S</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tatement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9EB1F838-1B98-DB46-4EB1-E2AC2B738F7C}"/>
              </a:ext>
            </a:extLst>
          </p:cNvPr>
          <p:cNvSpPr>
            <a:spLocks noGrp="1"/>
          </p:cNvSpPr>
          <p:nvPr>
            <p:ph type="subTitle" idx="1"/>
          </p:nvPr>
        </p:nvSpPr>
        <p:spPr>
          <a:xfrm>
            <a:off x="2589213" y="1964725"/>
            <a:ext cx="8915399" cy="3682314"/>
          </a:xfrm>
        </p:spPr>
        <p:txBody>
          <a:bodyPr>
            <a:normAutofit fontScale="92500"/>
          </a:bodyPr>
          <a:lstStyle/>
          <a:p>
            <a:pPr algn="just">
              <a:lnSpc>
                <a:spcPct val="150000"/>
              </a:lnSpc>
              <a:spcAft>
                <a:spcPts val="800"/>
              </a:spcAft>
            </a:pPr>
            <a:r>
              <a:rPr lang="en-US" dirty="0"/>
              <a:t>  </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problem we aim to address with our mini project is the inefficiency of traditional fixed-time traffic signal systems. These fixed-time systems allocate a fixed duration for each signal phase, regardless of the actual traffic conditions. As a result, significant traffic congestion and delays occur, leading to reduced efficiency, increased fuel consumption, and higher levels of pollution.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Our goal is to develop an Adaptive Signal Management System that dynamically adjusts signal durations based on real-time traffic conditions. The system will utilize vehicle detection techniques to accurately count the number of vehicles approaching each signal phase. By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this data, the system will optimize signal timings to minimize congestion and maximize traffic flow efficiency.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129198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3200" b="1" dirty="0"/>
              <a:t>Objective</a:t>
            </a:r>
            <a:endParaRPr lang="en-IN" sz="4000"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marL="285750" indent="-285750">
              <a:lnSpc>
                <a:spcPct val="100000"/>
              </a:lnSpc>
              <a:buFont typeface="Arial" panose="020B0604020202020204" pitchFamily="34" charset="0"/>
              <a:buChar char="•"/>
            </a:pPr>
            <a:r>
              <a:rPr lang="en-IN" sz="1800" kern="0" dirty="0">
                <a:solidFill>
                  <a:srgbClr val="000000"/>
                </a:solidFill>
                <a:latin typeface="Times New Roman" panose="02020603050405020304" pitchFamily="18" charset="0"/>
                <a:ea typeface="Times New Roman" panose="02020603050405020304" pitchFamily="18" charset="0"/>
              </a:rPr>
              <a:t>An Adaptable traffic signal control </a:t>
            </a:r>
            <a:r>
              <a:rPr lang="en-IN" sz="1800" kern="0" dirty="0">
                <a:solidFill>
                  <a:srgbClr val="000000"/>
                </a:solidFill>
                <a:effectLst/>
                <a:latin typeface="Times New Roman" panose="02020603050405020304" pitchFamily="18" charset="0"/>
                <a:ea typeface="Times New Roman" panose="02020603050405020304" pitchFamily="18" charset="0"/>
              </a:rPr>
              <a:t>system project is a software-based solution that is designed to manage the traffic signals at an intersection or a group of intersections in a city. </a:t>
            </a:r>
          </a:p>
          <a:p>
            <a:pPr marL="285750" indent="-285750">
              <a:lnSpc>
                <a:spcPct val="10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rPr>
              <a:t>The system is intended to optimize traffic flow, reduce congestion, and improve overall safety.</a:t>
            </a:r>
          </a:p>
          <a:p>
            <a:pPr marL="285750" indent="-285750">
              <a:lnSpc>
                <a:spcPct val="10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that is capable of monitoring traffic in real-time.</a:t>
            </a:r>
          </a:p>
          <a:p>
            <a:pPr marL="285750" indent="-285750">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Setting up the </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traffic signal timing based on traffic flow and congestion.</a:t>
            </a:r>
          </a:p>
          <a:p>
            <a:pPr>
              <a:lnSpc>
                <a:spcPct val="100000"/>
              </a:lnSpc>
            </a:pPr>
            <a:endPar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380799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3200" b="1" dirty="0"/>
              <a:t>Existed Systems To Manage Traffic</a:t>
            </a:r>
            <a:endParaRPr lang="en-IN" sz="40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marL="285750" indent="-285750" algn="just">
              <a:lnSpc>
                <a:spcPct val="200000"/>
              </a:lnSpc>
              <a:buFont typeface="Arial" panose="020B0604020202020204" pitchFamily="34" charset="0"/>
              <a:buChar char="•"/>
            </a:pPr>
            <a:endParaRPr lang="en-US" dirty="0"/>
          </a:p>
          <a:p>
            <a:pPr marL="285750" indent="-285750" algn="just">
              <a:lnSpc>
                <a:spcPct val="200000"/>
              </a:lnSpc>
              <a:buFont typeface="Arial" panose="020B0604020202020204" pitchFamily="34" charset="0"/>
              <a:buChar char="•"/>
            </a:pPr>
            <a:r>
              <a:rPr lang="en-US" dirty="0"/>
              <a:t>Manual Controlling</a:t>
            </a:r>
          </a:p>
          <a:p>
            <a:pPr marL="285750" indent="-285750" algn="just">
              <a:lnSpc>
                <a:spcPct val="200000"/>
              </a:lnSpc>
              <a:buFont typeface="Arial" panose="020B0604020202020204" pitchFamily="34" charset="0"/>
              <a:buChar char="•"/>
            </a:pPr>
            <a:r>
              <a:rPr lang="en-US" dirty="0" err="1"/>
              <a:t>Equi</a:t>
            </a:r>
            <a:r>
              <a:rPr lang="en-US" dirty="0"/>
              <a:t> Timer Controlling</a:t>
            </a:r>
          </a:p>
          <a:p>
            <a:pPr marL="285750" indent="-285750" algn="just">
              <a:lnSpc>
                <a:spcPct val="200000"/>
              </a:lnSpc>
              <a:buFont typeface="Arial" panose="020B0604020202020204" pitchFamily="34" charset="0"/>
              <a:buChar char="•"/>
            </a:pPr>
            <a:r>
              <a:rPr lang="en-US" dirty="0"/>
              <a:t>Electronic Sensors</a:t>
            </a:r>
          </a:p>
          <a:p>
            <a:pPr marL="285750" indent="-285750">
              <a:lnSpc>
                <a:spcPct val="100000"/>
              </a:lnSpc>
              <a:buFont typeface="Arial" panose="020B0604020202020204" pitchFamily="34" charset="0"/>
              <a:buChar char="•"/>
            </a:pPr>
            <a:endParaRPr lang="en-IN" dirty="0"/>
          </a:p>
        </p:txBody>
      </p:sp>
    </p:spTree>
    <p:extLst>
      <p:ext uri="{BB962C8B-B14F-4D97-AF65-F5344CB8AC3E}">
        <p14:creationId xmlns:p14="http://schemas.microsoft.com/office/powerpoint/2010/main" val="81117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3200" b="1" dirty="0"/>
              <a:t>Drawbacks Of Existed Systems</a:t>
            </a:r>
            <a:endParaRPr lang="en-IN" sz="40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marL="285750" indent="-285750" algn="just">
              <a:lnSpc>
                <a:spcPct val="20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Manual Controlling System requires large </a:t>
            </a:r>
            <a:r>
              <a:rPr lang="en-US" dirty="0" err="1"/>
              <a:t>no.of</a:t>
            </a:r>
            <a:r>
              <a:rPr lang="en-US" dirty="0"/>
              <a:t> manpower.</a:t>
            </a:r>
          </a:p>
          <a:p>
            <a:pPr marL="285750" indent="-285750" algn="just">
              <a:lnSpc>
                <a:spcPct val="150000"/>
              </a:lnSpc>
              <a:buFont typeface="Arial" panose="020B0604020202020204" pitchFamily="34" charset="0"/>
              <a:buChar char="•"/>
            </a:pPr>
            <a:r>
              <a:rPr lang="it-CH" dirty="0"/>
              <a:t>Static signal timing</a:t>
            </a:r>
          </a:p>
          <a:p>
            <a:pPr marL="285750" indent="-285750" algn="just">
              <a:lnSpc>
                <a:spcPct val="150000"/>
              </a:lnSpc>
              <a:buFont typeface="Arial" panose="020B0604020202020204" pitchFamily="34" charset="0"/>
              <a:buChar char="•"/>
            </a:pPr>
            <a:r>
              <a:rPr lang="it-CH" dirty="0"/>
              <a:t>Lack of coordination</a:t>
            </a:r>
          </a:p>
          <a:p>
            <a:pPr marL="285750" indent="-285750" algn="just">
              <a:lnSpc>
                <a:spcPct val="150000"/>
              </a:lnSpc>
              <a:buFont typeface="Arial" panose="020B0604020202020204" pitchFamily="34" charset="0"/>
              <a:buChar char="•"/>
            </a:pPr>
            <a:r>
              <a:rPr lang="en-GB" dirty="0"/>
              <a:t>Inability to adapt to changes</a:t>
            </a:r>
          </a:p>
          <a:p>
            <a:pPr marL="285750" indent="-285750" algn="just">
              <a:lnSpc>
                <a:spcPct val="150000"/>
              </a:lnSpc>
              <a:buFont typeface="Arial" panose="020B0604020202020204" pitchFamily="34" charset="0"/>
              <a:buChar char="•"/>
            </a:pPr>
            <a:r>
              <a:rPr lang="en-GB" dirty="0"/>
              <a:t>Starvation</a:t>
            </a:r>
            <a:endParaRPr lang="en-US" dirty="0"/>
          </a:p>
          <a:p>
            <a:pPr>
              <a:lnSpc>
                <a:spcPct val="100000"/>
              </a:lnSpc>
            </a:pPr>
            <a:endParaRPr lang="en-IN" dirty="0"/>
          </a:p>
        </p:txBody>
      </p:sp>
    </p:spTree>
    <p:extLst>
      <p:ext uri="{BB962C8B-B14F-4D97-AF65-F5344CB8AC3E}">
        <p14:creationId xmlns:p14="http://schemas.microsoft.com/office/powerpoint/2010/main" val="30492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3200" b="1" dirty="0"/>
              <a:t>Proposed System</a:t>
            </a:r>
            <a:endParaRPr lang="en-IN" sz="40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marL="285750" indent="-285750" algn="just">
              <a:lnSpc>
                <a:spcPct val="200000"/>
              </a:lnSpc>
              <a:buFont typeface="Arial" panose="020B0604020202020204" pitchFamily="34" charset="0"/>
              <a:buChar char="•"/>
            </a:pPr>
            <a:endParaRPr lang="en-US" dirty="0"/>
          </a:p>
          <a:p>
            <a:pPr marL="285750" indent="-285750">
              <a:lnSpc>
                <a:spcPct val="110000"/>
              </a:lnSpc>
              <a:buFont typeface="Arial" panose="020B0604020202020204" pitchFamily="34" charset="0"/>
              <a:buChar char="•"/>
            </a:pPr>
            <a:r>
              <a:rPr lang="en-GB" dirty="0"/>
              <a:t>Our proposed system aims to address the problem of unpredictable traffic flow and congestion caused by static signal timers.</a:t>
            </a:r>
          </a:p>
          <a:p>
            <a:pPr marL="285750" indent="-285750">
              <a:lnSpc>
                <a:spcPct val="110000"/>
              </a:lnSpc>
              <a:buFont typeface="Arial" panose="020B0604020202020204" pitchFamily="34" charset="0"/>
              <a:buChar char="•"/>
            </a:pPr>
            <a:r>
              <a:rPr lang="en-GB" dirty="0"/>
              <a:t>By automatically computing the optimal green signal time based on current traffic conditions. </a:t>
            </a:r>
          </a:p>
          <a:p>
            <a:pPr marL="285750" indent="-285750">
              <a:lnSpc>
                <a:spcPct val="110000"/>
              </a:lnSpc>
              <a:buFont typeface="Arial" panose="020B0604020202020204" pitchFamily="34" charset="0"/>
              <a:buChar char="•"/>
            </a:pPr>
            <a:r>
              <a:rPr lang="en-GB" dirty="0"/>
              <a:t>We will utilize cameras at traffic junctions to calculate real-time traffic density by detecting vehicles at signals, allowing us to adjust signal timings accordingly.</a:t>
            </a:r>
          </a:p>
          <a:p>
            <a:pPr>
              <a:lnSpc>
                <a:spcPct val="100000"/>
              </a:lnSpc>
            </a:pPr>
            <a:endParaRPr lang="en-IN" dirty="0"/>
          </a:p>
        </p:txBody>
      </p:sp>
    </p:spTree>
    <p:extLst>
      <p:ext uri="{BB962C8B-B14F-4D97-AF65-F5344CB8AC3E}">
        <p14:creationId xmlns:p14="http://schemas.microsoft.com/office/powerpoint/2010/main" val="44666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2800" b="1" dirty="0"/>
              <a:t>Advantages Of Proposed System</a:t>
            </a:r>
            <a:endParaRPr lang="en-IN" sz="28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algn="just">
              <a:lnSpc>
                <a:spcPct val="200000"/>
              </a:lnSpc>
            </a:pPr>
            <a:endParaRPr lang="en-US" dirty="0"/>
          </a:p>
          <a:p>
            <a:pPr marL="285750" indent="-285750">
              <a:lnSpc>
                <a:spcPct val="100000"/>
              </a:lnSpc>
              <a:buFont typeface="Arial" panose="020B0604020202020204" pitchFamily="34" charset="0"/>
              <a:buChar char="•"/>
            </a:pPr>
            <a:r>
              <a:rPr lang="en-US" dirty="0"/>
              <a:t>No need of manpower</a:t>
            </a:r>
          </a:p>
          <a:p>
            <a:pPr marL="285750" indent="-285750">
              <a:lnSpc>
                <a:spcPct val="100000"/>
              </a:lnSpc>
              <a:buFont typeface="Arial" panose="020B0604020202020204" pitchFamily="34" charset="0"/>
              <a:buChar char="•"/>
            </a:pPr>
            <a:r>
              <a:rPr lang="it-CH" dirty="0"/>
              <a:t>Improved Traffic Flow</a:t>
            </a:r>
          </a:p>
          <a:p>
            <a:pPr marL="285750" indent="-285750">
              <a:lnSpc>
                <a:spcPct val="100000"/>
              </a:lnSpc>
              <a:buFont typeface="Arial" panose="020B0604020202020204" pitchFamily="34" charset="0"/>
              <a:buChar char="•"/>
            </a:pPr>
            <a:r>
              <a:rPr lang="it-CH" dirty="0"/>
              <a:t>Reduced Congestion</a:t>
            </a:r>
          </a:p>
          <a:p>
            <a:pPr marL="285750" indent="-285750">
              <a:lnSpc>
                <a:spcPct val="100000"/>
              </a:lnSpc>
              <a:buFont typeface="Arial" panose="020B0604020202020204" pitchFamily="34" charset="0"/>
              <a:buChar char="•"/>
            </a:pPr>
            <a:r>
              <a:rPr lang="en-GB" dirty="0"/>
              <a:t>Real-time Data Collection and Analysis</a:t>
            </a:r>
          </a:p>
          <a:p>
            <a:pPr marL="285750" indent="-285750">
              <a:lnSpc>
                <a:spcPct val="100000"/>
              </a:lnSpc>
              <a:buFont typeface="Arial" panose="020B0604020202020204" pitchFamily="34" charset="0"/>
              <a:buChar char="•"/>
            </a:pPr>
            <a:r>
              <a:rPr lang="en-US" dirty="0"/>
              <a:t>Real time traffic light switching according to traffic density</a:t>
            </a:r>
            <a:endParaRPr lang="en-GB" dirty="0"/>
          </a:p>
          <a:p>
            <a:pPr marL="285750" indent="-285750">
              <a:lnSpc>
                <a:spcPct val="100000"/>
              </a:lnSpc>
              <a:buFont typeface="Arial" panose="020B0604020202020204" pitchFamily="34" charset="0"/>
              <a:buChar char="•"/>
            </a:pPr>
            <a:r>
              <a:rPr lang="it-CH" dirty="0"/>
              <a:t>Flexibility and Adaptability</a:t>
            </a:r>
          </a:p>
          <a:p>
            <a:pPr marL="285750" indent="-285750">
              <a:lnSpc>
                <a:spcPct val="100000"/>
              </a:lnSpc>
              <a:buFont typeface="Arial" panose="020B0604020202020204" pitchFamily="34" charset="0"/>
              <a:buChar char="•"/>
            </a:pPr>
            <a:r>
              <a:rPr lang="it-CH" dirty="0"/>
              <a:t>Integration with Emerging Technologies</a:t>
            </a:r>
            <a:endParaRPr lang="en-US" dirty="0"/>
          </a:p>
          <a:p>
            <a:pPr>
              <a:lnSpc>
                <a:spcPct val="100000"/>
              </a:lnSpc>
            </a:pPr>
            <a:endParaRPr lang="en-IN" dirty="0"/>
          </a:p>
        </p:txBody>
      </p:sp>
    </p:spTree>
    <p:extLst>
      <p:ext uri="{BB962C8B-B14F-4D97-AF65-F5344CB8AC3E}">
        <p14:creationId xmlns:p14="http://schemas.microsoft.com/office/powerpoint/2010/main" val="203996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337-3C45-9F86-E4E6-3A36DC282FB6}"/>
              </a:ext>
            </a:extLst>
          </p:cNvPr>
          <p:cNvSpPr>
            <a:spLocks noGrp="1"/>
          </p:cNvSpPr>
          <p:nvPr>
            <p:ph type="ctrTitle"/>
          </p:nvPr>
        </p:nvSpPr>
        <p:spPr>
          <a:xfrm>
            <a:off x="2589213" y="642552"/>
            <a:ext cx="8915399" cy="1112108"/>
          </a:xfrm>
        </p:spPr>
        <p:txBody>
          <a:bodyPr>
            <a:normAutofit/>
          </a:bodyPr>
          <a:lstStyle/>
          <a:p>
            <a:r>
              <a:rPr lang="en-US" sz="2800" b="1" dirty="0"/>
              <a:t>Proposed System Model</a:t>
            </a:r>
            <a:endParaRPr lang="en-IN" sz="2800" b="1" dirty="0"/>
          </a:p>
        </p:txBody>
      </p:sp>
      <p:sp>
        <p:nvSpPr>
          <p:cNvPr id="3" name="Subtitle 2">
            <a:extLst>
              <a:ext uri="{FF2B5EF4-FFF2-40B4-BE49-F238E27FC236}">
                <a16:creationId xmlns:a16="http://schemas.microsoft.com/office/drawing/2014/main" id="{0AA93043-5486-959C-1E76-7904715EC267}"/>
              </a:ext>
            </a:extLst>
          </p:cNvPr>
          <p:cNvSpPr>
            <a:spLocks noGrp="1"/>
          </p:cNvSpPr>
          <p:nvPr>
            <p:ph type="subTitle" idx="1"/>
          </p:nvPr>
        </p:nvSpPr>
        <p:spPr>
          <a:xfrm>
            <a:off x="2589213" y="2100649"/>
            <a:ext cx="8915399" cy="4448432"/>
          </a:xfrm>
        </p:spPr>
        <p:txBody>
          <a:bodyPr/>
          <a:lstStyle/>
          <a:p>
            <a:pPr algn="just"/>
            <a:endParaRPr lang="en-US" dirty="0"/>
          </a:p>
          <a:p>
            <a:pPr marL="285750" indent="-285750" algn="just">
              <a:buFont typeface="Arial" panose="020B0604020202020204" pitchFamily="34" charset="0"/>
              <a:buChar char="•"/>
            </a:pPr>
            <a:r>
              <a:rPr lang="en-US" dirty="0"/>
              <a:t>Our proposed system will pass a snapshot from the CCTV cameras at the junction for real time traffic density calculation using image processing.</a:t>
            </a:r>
          </a:p>
          <a:p>
            <a:pPr marL="285750" indent="-285750" algn="just">
              <a:buFont typeface="Arial" panose="020B0604020202020204" pitchFamily="34" charset="0"/>
              <a:buChar char="•"/>
            </a:pPr>
            <a:endParaRPr lang="en-US" dirty="0"/>
          </a:p>
          <a:p>
            <a:pPr marL="0" indent="0">
              <a:buNone/>
            </a:pPr>
            <a:r>
              <a:rPr lang="en-US" b="1" u="sng" dirty="0"/>
              <a:t>Algorithms Used:</a:t>
            </a:r>
          </a:p>
          <a:p>
            <a:pPr marL="0" indent="0">
              <a:buNone/>
            </a:pPr>
            <a:endParaRPr lang="en-US" b="1" u="sng" dirty="0"/>
          </a:p>
          <a:p>
            <a:pPr marL="0" indent="0">
              <a:buNone/>
            </a:pPr>
            <a:r>
              <a:rPr lang="en-US" dirty="0"/>
              <a:t>       YOLO(You Look Only Once) for object detection.</a:t>
            </a:r>
          </a:p>
          <a:p>
            <a:pPr marL="0" indent="0">
              <a:buNone/>
            </a:pPr>
            <a:r>
              <a:rPr lang="en-US" dirty="0"/>
              <a:t>        Scheduling Algorithms for signal switching.</a:t>
            </a:r>
          </a:p>
          <a:p>
            <a:pPr>
              <a:lnSpc>
                <a:spcPct val="100000"/>
              </a:lnSpc>
            </a:pPr>
            <a:endParaRPr lang="en-IN" dirty="0"/>
          </a:p>
        </p:txBody>
      </p:sp>
    </p:spTree>
    <p:extLst>
      <p:ext uri="{BB962C8B-B14F-4D97-AF65-F5344CB8AC3E}">
        <p14:creationId xmlns:p14="http://schemas.microsoft.com/office/powerpoint/2010/main" val="42532297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416</TotalTime>
  <Words>1297</Words>
  <Application>Microsoft Office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Söhne</vt:lpstr>
      <vt:lpstr>Times New Roman</vt:lpstr>
      <vt:lpstr>Wingdings 3</vt:lpstr>
      <vt:lpstr>Wisp</vt:lpstr>
      <vt:lpstr>Adaptable Traffic Signal Control System</vt:lpstr>
      <vt:lpstr>                                                                                                         ABSTRACT </vt:lpstr>
      <vt:lpstr>                                                                                                         Problem Statement </vt:lpstr>
      <vt:lpstr>Objective</vt:lpstr>
      <vt:lpstr>Existed Systems To Manage Traffic</vt:lpstr>
      <vt:lpstr>Drawbacks Of Existed Systems</vt:lpstr>
      <vt:lpstr>Proposed System</vt:lpstr>
      <vt:lpstr>Advantages Of Proposed System</vt:lpstr>
      <vt:lpstr>Proposed System Model</vt:lpstr>
      <vt:lpstr>Some Factors to be Considered</vt:lpstr>
      <vt:lpstr>Proposed System Overview</vt:lpstr>
      <vt:lpstr>PowerPoint Presentation</vt:lpstr>
      <vt:lpstr>You Only Look Once(YOLO)algorithm</vt:lpstr>
      <vt:lpstr>Modular Components</vt:lpstr>
      <vt:lpstr>Vehicle Detection Module</vt:lpstr>
      <vt:lpstr>PowerPoint Presentation</vt:lpstr>
      <vt:lpstr>PowerPoint Presentation</vt:lpstr>
      <vt:lpstr>                    Traffic Signals</vt:lpstr>
      <vt:lpstr>                    Signal timer setting module</vt:lpstr>
      <vt:lpstr>Signal timer setting module Development</vt:lpstr>
      <vt:lpstr>                           Simulation Module</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Adaptable Traffic Signal Control System</dc:title>
  <dc:creator>pujithasunakan16@gmail.com</dc:creator>
  <cp:lastModifiedBy>pujithasunakan16@gmail.com</cp:lastModifiedBy>
  <cp:revision>6</cp:revision>
  <dcterms:created xsi:type="dcterms:W3CDTF">2023-07-16T10:07:09Z</dcterms:created>
  <dcterms:modified xsi:type="dcterms:W3CDTF">2023-07-17T04:29:18Z</dcterms:modified>
</cp:coreProperties>
</file>