
<file path=[Content_Types].xml><?xml version="1.0" encoding="utf-8"?>
<Types xmlns="http://schemas.openxmlformats.org/package/2006/content-types">
  <Default Extension="jpeg" ContentType="image/jpeg"/>
  <Default Extension="JPG" ContentType="image/.jpg"/>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diagrams/colors1.xml" ContentType="application/vnd.openxmlformats-officedocument.drawingml.diagramColors+xml"/>
  <Override PartName="/ppt/diagrams/colors2.xml" ContentType="application/vnd.openxmlformats-officedocument.drawingml.diagramColors+xml"/>
  <Override PartName="/ppt/diagrams/data1.xml" ContentType="application/vnd.openxmlformats-officedocument.drawingml.diagramData+xml"/>
  <Override PartName="/ppt/diagrams/data2.xml" ContentType="application/vnd.openxmlformats-officedocument.drawingml.diagramData+xml"/>
  <Override PartName="/ppt/diagrams/drawing1.xml" ContentType="application/vnd.ms-office.drawingml.diagramDrawing+xml"/>
  <Override PartName="/ppt/diagrams/drawing2.xml" ContentType="application/vnd.ms-office.drawingml.diagramDrawing+xml"/>
  <Override PartName="/ppt/diagrams/layout1.xml" ContentType="application/vnd.openxmlformats-officedocument.drawingml.diagramLayout+xml"/>
  <Override PartName="/ppt/diagrams/layout2.xml" ContentType="application/vnd.openxmlformats-officedocument.drawingml.diagramLayout+xml"/>
  <Override PartName="/ppt/diagrams/quickStyle1.xml" ContentType="application/vnd.openxmlformats-officedocument.drawingml.diagramStyle+xml"/>
  <Override PartName="/ppt/diagrams/quickStyle2.xml" ContentType="application/vnd.openxmlformats-officedocument.drawingml.diagramStyle+xml"/>
  <Override PartName="/ppt/fonts/font1.fntdata" ContentType="application/x-fontdata"/>
  <Override PartName="/ppt/fonts/font10.fntdata" ContentType="application/x-fontdata"/>
  <Override PartName="/ppt/fonts/font11.fntdata" ContentType="application/x-fontdata"/>
  <Override PartName="/ppt/fonts/font12.fntdata" ContentType="application/x-fontdata"/>
  <Override PartName="/ppt/fonts/font13.fntdata" ContentType="application/x-fontdata"/>
  <Override PartName="/ppt/fonts/font14.fntdata" ContentType="application/x-fontdata"/>
  <Override PartName="/ppt/fonts/font15.fntdata" ContentType="application/x-fontdata"/>
  <Override PartName="/ppt/fonts/font16.fntdata" ContentType="application/x-fontdata"/>
  <Override PartName="/ppt/fonts/font17.fntdata" ContentType="application/x-fontdata"/>
  <Override PartName="/ppt/fonts/font18.fntdata" ContentType="application/x-fontdata"/>
  <Override PartName="/ppt/fonts/font19.fntdata" ContentType="application/x-fontdata"/>
  <Override PartName="/ppt/fonts/font2.fntdata" ContentType="application/x-fontdata"/>
  <Override PartName="/ppt/fonts/font20.fntdata" ContentType="application/x-fontdata"/>
  <Override PartName="/ppt/fonts/font21.fntdata" ContentType="application/x-fontdata"/>
  <Override PartName="/ppt/fonts/font22.fntdata" ContentType="application/x-fontdata"/>
  <Override PartName="/ppt/fonts/font23.fntdata" ContentType="application/x-fontdata"/>
  <Override PartName="/ppt/fonts/font24.fntdata" ContentType="application/x-fontdata"/>
  <Override PartName="/ppt/fonts/font25.fntdata" ContentType="application/x-fontdata"/>
  <Override PartName="/ppt/fonts/font26.fntdata" ContentType="application/x-fontdata"/>
  <Override PartName="/ppt/fonts/font27.fntdata" ContentType="application/x-fontdata"/>
  <Override PartName="/ppt/fonts/font28.fntdata" ContentType="application/x-fontdata"/>
  <Override PartName="/ppt/fonts/font29.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fonts/font9.fntdata" ContentType="application/x-fontdata"/>
  <Override PartName="/ppt/media/image10.svg" ContentType="image/svg+xml"/>
  <Override PartName="/ppt/media/image2.svg" ContentType="image/svg+xml"/>
  <Override PartName="/ppt/media/image6.svg" ContentType="image/svg+xml"/>
  <Override PartName="/ppt/media/image8.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9"/>
  </p:notesMasterIdLst>
  <p:sldIdLst>
    <p:sldId id="256" r:id="rId3"/>
    <p:sldId id="341" r:id="rId4"/>
    <p:sldId id="310" r:id="rId5"/>
    <p:sldId id="271" r:id="rId6"/>
    <p:sldId id="313" r:id="rId7"/>
    <p:sldId id="315" r:id="rId8"/>
    <p:sldId id="273" r:id="rId10"/>
    <p:sldId id="293" r:id="rId11"/>
    <p:sldId id="294" r:id="rId12"/>
    <p:sldId id="336" r:id="rId13"/>
    <p:sldId id="342" r:id="rId14"/>
    <p:sldId id="299" r:id="rId15"/>
    <p:sldId id="350" r:id="rId16"/>
    <p:sldId id="351" r:id="rId17"/>
    <p:sldId id="339" r:id="rId18"/>
    <p:sldId id="345" r:id="rId19"/>
    <p:sldId id="268" r:id="rId20"/>
    <p:sldId id="267" r:id="rId21"/>
  </p:sldIdLst>
  <p:sldSz cx="18288000" cy="10287000"/>
  <p:notesSz cx="6858000" cy="9144000"/>
  <p:embeddedFontLst>
    <p:embeddedFont>
      <p:font typeface="Raleway" pitchFamily="34" charset="0"/>
      <p:regular r:id="rId26"/>
      <p:bold r:id="rId27"/>
      <p:italic r:id="rId28"/>
      <p:boldItalic r:id="rId29"/>
    </p:embeddedFont>
    <p:embeddedFont>
      <p:font typeface="Antonio Bold" panose="02000803000000000000"/>
      <p:bold r:id="rId30"/>
    </p:embeddedFont>
    <p:embeddedFont>
      <p:font typeface="Montserrat" panose="00000500000000000000"/>
      <p:regular r:id="rId31"/>
      <p:bold r:id="rId32"/>
      <p:italic r:id="rId33"/>
      <p:boldItalic r:id="rId34"/>
    </p:embeddedFont>
    <p:embeddedFont>
      <p:font typeface="Verdana" panose="020B0604030504040204" pitchFamily="34" charset="0"/>
      <p:regular r:id="rId35"/>
      <p:bold r:id="rId36"/>
      <p:italic r:id="rId37"/>
      <p:boldItalic r:id="rId38"/>
    </p:embeddedFont>
    <p:embeddedFont>
      <p:font typeface="Calibri" panose="020F0502020204030204"/>
      <p:regular r:id="rId39"/>
      <p:bold r:id="rId40"/>
      <p:italic r:id="rId41"/>
      <p:boldItalic r:id="rId42"/>
    </p:embeddedFont>
    <p:embeddedFont>
      <p:font typeface="Calibri" panose="020F0502020204030204" pitchFamily="34" charset="0"/>
      <p:regular r:id="rId43"/>
      <p:bold r:id="rId44"/>
      <p:italic r:id="rId45"/>
      <p:boldItalic r:id="rId46"/>
    </p:embeddedFont>
    <p:embeddedFont>
      <p:font typeface="Raleway"/>
      <p:regular r:id="rId47"/>
      <p:bold r:id="rId48"/>
      <p:italic r:id="rId49"/>
      <p:boldItalic r:id="rId50"/>
    </p:embeddedFont>
    <p:embeddedFont>
      <p:font typeface="Barlow" panose="00000500000000000000" pitchFamily="2" charset="0"/>
      <p:regular r:id="rId51"/>
      <p:bold r:id="rId52"/>
      <p:italic r:id="rId53"/>
      <p:boldItalic r:id="rId5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harles Bolton" initials="CB"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33"/>
    <a:srgbClr val="FFCC66"/>
    <a:srgbClr val="FFFFCC"/>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73" autoAdjust="0"/>
    <p:restoredTop sz="95179" autoAdjust="0"/>
  </p:normalViewPr>
  <p:slideViewPr>
    <p:cSldViewPr showGuides="1">
      <p:cViewPr varScale="1">
        <p:scale>
          <a:sx n="78" d="100"/>
          <a:sy n="78" d="100"/>
        </p:scale>
        <p:origin x="440" y="19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notesMaster" Target="notesMasters/notesMaster1.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4" Type="http://schemas.openxmlformats.org/officeDocument/2006/relationships/font" Target="fonts/font29.fntdata"/><Relationship Id="rId53" Type="http://schemas.openxmlformats.org/officeDocument/2006/relationships/font" Target="fonts/font28.fntdata"/><Relationship Id="rId52" Type="http://schemas.openxmlformats.org/officeDocument/2006/relationships/font" Target="fonts/font27.fntdata"/><Relationship Id="rId51" Type="http://schemas.openxmlformats.org/officeDocument/2006/relationships/font" Target="fonts/font26.fntdata"/><Relationship Id="rId50" Type="http://schemas.openxmlformats.org/officeDocument/2006/relationships/font" Target="fonts/font25.fntdata"/><Relationship Id="rId5" Type="http://schemas.openxmlformats.org/officeDocument/2006/relationships/slide" Target="slides/slide3.xml"/><Relationship Id="rId49" Type="http://schemas.openxmlformats.org/officeDocument/2006/relationships/font" Target="fonts/font24.fntdata"/><Relationship Id="rId48" Type="http://schemas.openxmlformats.org/officeDocument/2006/relationships/font" Target="fonts/font23.fntdata"/><Relationship Id="rId47" Type="http://schemas.openxmlformats.org/officeDocument/2006/relationships/font" Target="fonts/font22.fntdata"/><Relationship Id="rId46" Type="http://schemas.openxmlformats.org/officeDocument/2006/relationships/font" Target="fonts/font21.fntdata"/><Relationship Id="rId45" Type="http://schemas.openxmlformats.org/officeDocument/2006/relationships/font" Target="fonts/font20.fntdata"/><Relationship Id="rId44" Type="http://schemas.openxmlformats.org/officeDocument/2006/relationships/font" Target="fonts/font19.fntdata"/><Relationship Id="rId43" Type="http://schemas.openxmlformats.org/officeDocument/2006/relationships/font" Target="fonts/font18.fntdata"/><Relationship Id="rId42" Type="http://schemas.openxmlformats.org/officeDocument/2006/relationships/font" Target="fonts/font17.fntdata"/><Relationship Id="rId41" Type="http://schemas.openxmlformats.org/officeDocument/2006/relationships/font" Target="fonts/font16.fntdata"/><Relationship Id="rId40" Type="http://schemas.openxmlformats.org/officeDocument/2006/relationships/font" Target="fonts/font15.fntdata"/><Relationship Id="rId4" Type="http://schemas.openxmlformats.org/officeDocument/2006/relationships/slide" Target="slides/slide2.xml"/><Relationship Id="rId39" Type="http://schemas.openxmlformats.org/officeDocument/2006/relationships/font" Target="fonts/font14.fntdata"/><Relationship Id="rId38" Type="http://schemas.openxmlformats.org/officeDocument/2006/relationships/font" Target="fonts/font13.fntdata"/><Relationship Id="rId37" Type="http://schemas.openxmlformats.org/officeDocument/2006/relationships/font" Target="fonts/font12.fntdata"/><Relationship Id="rId36" Type="http://schemas.openxmlformats.org/officeDocument/2006/relationships/font" Target="fonts/font11.fntdata"/><Relationship Id="rId35" Type="http://schemas.openxmlformats.org/officeDocument/2006/relationships/font" Target="fonts/font10.fntdata"/><Relationship Id="rId34" Type="http://schemas.openxmlformats.org/officeDocument/2006/relationships/font" Target="fonts/font9.fntdata"/><Relationship Id="rId33" Type="http://schemas.openxmlformats.org/officeDocument/2006/relationships/font" Target="fonts/font8.fntdata"/><Relationship Id="rId32" Type="http://schemas.openxmlformats.org/officeDocument/2006/relationships/font" Target="fonts/font7.fntdata"/><Relationship Id="rId31" Type="http://schemas.openxmlformats.org/officeDocument/2006/relationships/font" Target="fonts/font6.fntdata"/><Relationship Id="rId30" Type="http://schemas.openxmlformats.org/officeDocument/2006/relationships/font" Target="fonts/font5.fntdata"/><Relationship Id="rId3" Type="http://schemas.openxmlformats.org/officeDocument/2006/relationships/slide" Target="slides/slide1.xml"/><Relationship Id="rId29" Type="http://schemas.openxmlformats.org/officeDocument/2006/relationships/font" Target="fonts/font4.fntdata"/><Relationship Id="rId28" Type="http://schemas.openxmlformats.org/officeDocument/2006/relationships/font" Target="fonts/font3.fntdata"/><Relationship Id="rId27" Type="http://schemas.openxmlformats.org/officeDocument/2006/relationships/font" Target="fonts/font2.fntdata"/><Relationship Id="rId26" Type="http://schemas.openxmlformats.org/officeDocument/2006/relationships/font" Target="fonts/font1.fntdata"/><Relationship Id="rId25" Type="http://schemas.openxmlformats.org/officeDocument/2006/relationships/commentAuthors" Target="commentAuthors.xml"/><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6_1">
  <dgm:title val=""/>
  <dgm:desc val=""/>
  <dgm:catLst>
    <dgm:cat type="accent6" pri="11100"/>
  </dgm:catLst>
  <dgm:styleLbl name="align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align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align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0">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b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bg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conF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fgAcc0">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2">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3">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4">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fg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ln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0">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2">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dgm:txEffectClrLst/>
  </dgm:styleLbl>
  <dgm:styleLbl name="parChTrans2D2">
    <dgm:fillClrLst meth="repeat">
      <a:schemeClr val="accent6"/>
    </dgm:fillClrLst>
    <dgm:linClrLst meth="repeat">
      <a:schemeClr val="accent6"/>
    </dgm:linClrLst>
    <dgm:effectClrLst/>
    <dgm:txLinClrLst/>
    <dgm:txFillClrLst/>
    <dgm:txEffectClrLst/>
  </dgm:styleLbl>
  <dgm:styleLbl name="parChTrans2D3">
    <dgm:fillClrLst meth="repeat">
      <a:schemeClr val="accent6"/>
    </dgm:fillClrLst>
    <dgm:linClrLst meth="repeat">
      <a:schemeClr val="accent6"/>
    </dgm:linClrLst>
    <dgm:effectClrLst/>
    <dgm:txLinClrLst/>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trAlignAcc1">
    <dgm:fillClrLst meth="repeat">
      <a:schemeClr val="accent6">
        <a:alpha val="40000"/>
        <a:tint val="40000"/>
      </a:schemeClr>
    </dgm:fillClrLst>
    <dgm:linClrLst meth="repeat">
      <a:schemeClr val="accent6"/>
    </dgm:linClrLst>
    <dgm:effectClrLst/>
    <dgm:txLinClrLst/>
    <dgm:txFillClrLst meth="repeat">
      <a:schemeClr val="dk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vennNode1">
    <dgm:fillClrLst meth="repeat">
      <a:schemeClr val="lt1">
        <a:alpha val="50000"/>
      </a:schemeClr>
    </dgm:fillClrLst>
    <dgm:linClrLst meth="repeat">
      <a:schemeClr val="accent6">
        <a:shade val="80000"/>
      </a:schemeClr>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DD344F1D-3325-40CB-A71F-A79307D22CED}" type="doc">
      <dgm:prSet loTypeId="urn:microsoft.com/office/officeart/2005/8/layout/venn2" loCatId="relationship" qsTypeId="urn:microsoft.com/office/officeart/2005/8/quickstyle/simple1" qsCatId="simple" csTypeId="urn:microsoft.com/office/officeart/2005/8/colors/accent6_1" csCatId="accent6" phldr="1"/>
      <dgm:spPr/>
      <dgm:t>
        <a:bodyPr/>
        <a:lstStyle/>
        <a:p>
          <a:endParaRPr lang="en-IN"/>
        </a:p>
      </dgm:t>
    </dgm:pt>
    <dgm:pt modelId="{746B4EF9-BF3A-40BA-AFB2-066011491528}">
      <dgm:prSet phldrT="[Text]" phldr="0" custT="0"/>
      <dgm:spPr>
        <a:xfrm>
          <a:off x="1391698" y="0"/>
          <a:ext cx="3975621" cy="3975621"/>
        </a:xfrm>
      </dgm:spPr>
      <dgm:t>
        <a:bodyPr vert="horz" wrap="square"/>
        <a:p>
          <a:pPr>
            <a:lnSpc>
              <a:spcPct val="100000"/>
            </a:lnSpc>
            <a:spcBef>
              <a:spcPct val="0"/>
            </a:spcBef>
            <a:spcAft>
              <a:spcPct val="35000"/>
            </a:spcAft>
          </a:pPr>
          <a:r>
            <a:rPr lang="en-IN" dirty="0">
              <a:latin typeface="Calibri" panose="020F0502020204030204"/>
              <a:ea typeface="+mn-ea"/>
              <a:cs typeface="+mn-cs"/>
            </a:rPr>
            <a:t>$</a:t>
          </a:r>
          <a:r>
            <a:rPr lang="en-IN" dirty="0">
              <a:latin typeface="Calibri" panose="020F0502020204030204"/>
              <a:ea typeface="+mn-ea"/>
              <a:cs typeface="+mn-cs"/>
            </a:rPr>
            <a:t>997 Billion</a:t>
          </a:r>
          <a:r>
            <a:rPr lang="en-IN" dirty="0">
              <a:latin typeface="Calibri" panose="020F0502020204030204"/>
              <a:ea typeface="+mn-ea"/>
              <a:cs typeface="+mn-cs"/>
            </a:rPr>
            <a:t/>
          </a:r>
          <a:endParaRPr lang="en-IN" dirty="0">
            <a:latin typeface="Calibri" panose="020F0502020204030204"/>
            <a:ea typeface="+mn-ea"/>
            <a:cs typeface="+mn-cs"/>
          </a:endParaRPr>
        </a:p>
      </dgm:t>
    </dgm:pt>
    <dgm:pt modelId="{1954D69E-B74F-4B4C-92A9-ACC18C47A984}" cxnId="{D4EE5850-B358-422C-9861-ED87A498A6A9}" type="parTrans">
      <dgm:prSet/>
      <dgm:spPr/>
      <dgm:t>
        <a:bodyPr/>
        <a:lstStyle/>
        <a:p>
          <a:endParaRPr lang="en-IN"/>
        </a:p>
      </dgm:t>
    </dgm:pt>
    <dgm:pt modelId="{0B14DF90-4A8A-4E4D-9AD4-5A31ECC3D299}" cxnId="{D4EE5850-B358-422C-9861-ED87A498A6A9}" type="sibTrans">
      <dgm:prSet/>
      <dgm:spPr/>
      <dgm:t>
        <a:bodyPr/>
        <a:lstStyle/>
        <a:p>
          <a:endParaRPr lang="en-IN"/>
        </a:p>
      </dgm:t>
    </dgm:pt>
    <dgm:pt modelId="{C97EDADC-8ECD-42D4-89AC-847633F19078}">
      <dgm:prSet phldrT="[Text]" phldr="0" custT="0"/>
      <dgm:spPr>
        <a:xfrm>
          <a:off x="1888651" y="993905"/>
          <a:ext cx="2981715" cy="2981715"/>
        </a:xfrm>
      </dgm:spPr>
      <dgm:t>
        <a:bodyPr vert="horz" wrap="square"/>
        <a:p>
          <a:pPr>
            <a:lnSpc>
              <a:spcPct val="100000"/>
            </a:lnSpc>
            <a:spcBef>
              <a:spcPct val="0"/>
            </a:spcBef>
            <a:spcAft>
              <a:spcPct val="35000"/>
            </a:spcAft>
          </a:pPr>
          <a:r>
            <a:rPr lang="en-IN" dirty="0">
              <a:latin typeface="Calibri" panose="020F0502020204030204"/>
              <a:ea typeface="+mn-ea"/>
              <a:cs typeface="+mn-cs"/>
            </a:rPr>
            <a:t>$4.8 Billion</a:t>
          </a:r>
          <a:r>
            <a:rPr lang="en-IN" dirty="0">
              <a:latin typeface="Calibri" panose="020F0502020204030204"/>
              <a:ea typeface="+mn-ea"/>
              <a:cs typeface="+mn-cs"/>
            </a:rPr>
            <a:t/>
          </a:r>
          <a:endParaRPr lang="en-IN" dirty="0">
            <a:latin typeface="Calibri" panose="020F0502020204030204"/>
            <a:ea typeface="+mn-ea"/>
            <a:cs typeface="+mn-cs"/>
          </a:endParaRPr>
        </a:p>
      </dgm:t>
    </dgm:pt>
    <dgm:pt modelId="{A3260F69-CA56-4346-A57E-769087C36739}" cxnId="{C2C80004-D7CB-400E-B123-A1D9B10BAAE6}" type="parTrans">
      <dgm:prSet/>
      <dgm:spPr/>
      <dgm:t>
        <a:bodyPr/>
        <a:lstStyle/>
        <a:p>
          <a:endParaRPr lang="en-IN"/>
        </a:p>
      </dgm:t>
    </dgm:pt>
    <dgm:pt modelId="{5909561E-9CA8-4668-901B-DE46BDCB26D4}" cxnId="{C2C80004-D7CB-400E-B123-A1D9B10BAAE6}" type="sibTrans">
      <dgm:prSet/>
      <dgm:spPr/>
      <dgm:t>
        <a:bodyPr/>
        <a:lstStyle/>
        <a:p>
          <a:endParaRPr lang="en-IN"/>
        </a:p>
      </dgm:t>
    </dgm:pt>
    <dgm:pt modelId="{E5EFF1E8-ABE4-4362-A50E-B875D125BD96}">
      <dgm:prSet phldrT="[Text]" phldr="0" custT="0"/>
      <dgm:spPr>
        <a:xfrm>
          <a:off x="2385603" y="1987810"/>
          <a:ext cx="1987810" cy="1987810"/>
        </a:xfrm>
      </dgm:spPr>
      <dgm:t>
        <a:bodyPr vert="horz" wrap="square"/>
        <a:p>
          <a:pPr>
            <a:lnSpc>
              <a:spcPct val="100000"/>
            </a:lnSpc>
            <a:spcBef>
              <a:spcPct val="0"/>
            </a:spcBef>
            <a:spcAft>
              <a:spcPct val="35000"/>
            </a:spcAft>
          </a:pPr>
          <a:r>
            <a:rPr lang="en-IN" dirty="0">
              <a:latin typeface="Calibri" panose="020F0502020204030204"/>
              <a:ea typeface="+mn-ea"/>
              <a:cs typeface="+mn-cs"/>
            </a:rPr>
            <a:t>$480 Million</a:t>
          </a:r>
          <a:r>
            <a:rPr lang="en-IN" dirty="0">
              <a:latin typeface="Calibri" panose="020F0502020204030204"/>
              <a:ea typeface="+mn-ea"/>
              <a:cs typeface="+mn-cs"/>
            </a:rPr>
            <a:t/>
          </a:r>
          <a:endParaRPr lang="en-IN" dirty="0">
            <a:latin typeface="Calibri" panose="020F0502020204030204"/>
            <a:ea typeface="+mn-ea"/>
            <a:cs typeface="+mn-cs"/>
          </a:endParaRPr>
        </a:p>
      </dgm:t>
    </dgm:pt>
    <dgm:pt modelId="{14B6BEEE-EB27-4CAC-B0EE-383B99B876FC}" cxnId="{E68606A8-97B8-4FF3-92A9-628E3077DAB0}" type="parTrans">
      <dgm:prSet/>
      <dgm:spPr/>
      <dgm:t>
        <a:bodyPr/>
        <a:lstStyle/>
        <a:p>
          <a:endParaRPr lang="en-IN"/>
        </a:p>
      </dgm:t>
    </dgm:pt>
    <dgm:pt modelId="{D5317EF5-6EDB-436F-B2D4-C6A7CD409F02}" cxnId="{E68606A8-97B8-4FF3-92A9-628E3077DAB0}" type="sibTrans">
      <dgm:prSet/>
      <dgm:spPr/>
      <dgm:t>
        <a:bodyPr/>
        <a:lstStyle/>
        <a:p>
          <a:endParaRPr lang="en-IN"/>
        </a:p>
      </dgm:t>
    </dgm:pt>
    <dgm:pt modelId="{F2B9CC1C-BDE6-4CDB-A758-74CC86A3F31F}" type="pres">
      <dgm:prSet presAssocID="{DD344F1D-3325-40CB-A71F-A79307D22CED}" presName="Name0" presStyleCnt="0">
        <dgm:presLayoutVars>
          <dgm:chMax val="7"/>
          <dgm:resizeHandles val="exact"/>
        </dgm:presLayoutVars>
      </dgm:prSet>
      <dgm:spPr/>
    </dgm:pt>
    <dgm:pt modelId="{8451ED41-C590-464C-8723-134AEB39DBB3}" type="pres">
      <dgm:prSet presAssocID="{DD344F1D-3325-40CB-A71F-A79307D22CED}" presName="comp1" presStyleCnt="0"/>
      <dgm:spPr/>
    </dgm:pt>
    <dgm:pt modelId="{2BE2AAFC-BEAE-481D-B557-81DE68A237F7}" type="pres">
      <dgm:prSet presAssocID="{DD344F1D-3325-40CB-A71F-A79307D22CED}" presName="circle1" presStyleLbl="node1" presStyleIdx="0" presStyleCnt="3"/>
      <dgm:spPr>
        <a:prstGeom prst="ellipse">
          <a:avLst/>
        </a:prstGeom>
      </dgm:spPr>
    </dgm:pt>
    <dgm:pt modelId="{ED7C1346-0397-438A-9AAD-8BE2335EC6BB}" type="pres">
      <dgm:prSet presAssocID="{DD344F1D-3325-40CB-A71F-A79307D22CED}" presName="c1text" presStyleCnt="0">
        <dgm:presLayoutVars>
          <dgm:bulletEnabled val="1"/>
        </dgm:presLayoutVars>
      </dgm:prSet>
      <dgm:spPr/>
    </dgm:pt>
    <dgm:pt modelId="{8F11973F-33EE-445B-8E28-2D5EAC0DA289}" type="pres">
      <dgm:prSet presAssocID="{DD344F1D-3325-40CB-A71F-A79307D22CED}" presName="comp2" presStyleCnt="0"/>
      <dgm:spPr/>
    </dgm:pt>
    <dgm:pt modelId="{5783AC22-EAAA-4B02-9505-F9F67BC8F71A}" type="pres">
      <dgm:prSet presAssocID="{DD344F1D-3325-40CB-A71F-A79307D22CED}" presName="circle2" presStyleLbl="node1" presStyleIdx="1" presStyleCnt="3"/>
      <dgm:spPr>
        <a:prstGeom prst="ellipse">
          <a:avLst/>
        </a:prstGeom>
      </dgm:spPr>
    </dgm:pt>
    <dgm:pt modelId="{4871E181-12FC-48FB-9E74-6BA476466234}" type="pres">
      <dgm:prSet presAssocID="{DD344F1D-3325-40CB-A71F-A79307D22CED}" presName="c2text" presStyleCnt="0">
        <dgm:presLayoutVars>
          <dgm:bulletEnabled val="1"/>
        </dgm:presLayoutVars>
      </dgm:prSet>
      <dgm:spPr/>
    </dgm:pt>
    <dgm:pt modelId="{901532F9-DC54-486E-8432-B2395DAF1269}" type="pres">
      <dgm:prSet presAssocID="{DD344F1D-3325-40CB-A71F-A79307D22CED}" presName="comp3" presStyleCnt="0"/>
      <dgm:spPr/>
    </dgm:pt>
    <dgm:pt modelId="{0927306A-DE0F-4C43-94ED-305F00916AD7}" type="pres">
      <dgm:prSet presAssocID="{DD344F1D-3325-40CB-A71F-A79307D22CED}" presName="circle3" presStyleLbl="node1" presStyleIdx="2" presStyleCnt="3"/>
      <dgm:spPr>
        <a:prstGeom prst="ellipse">
          <a:avLst/>
        </a:prstGeom>
      </dgm:spPr>
    </dgm:pt>
    <dgm:pt modelId="{DFA2E1B6-C653-4ECD-AABA-E3551E5267D7}" type="pres">
      <dgm:prSet presAssocID="{DD344F1D-3325-40CB-A71F-A79307D22CED}" presName="c3text" presStyleCnt="0">
        <dgm:presLayoutVars>
          <dgm:bulletEnabled val="1"/>
        </dgm:presLayoutVars>
      </dgm:prSet>
      <dgm:spPr/>
    </dgm:pt>
  </dgm:ptLst>
  <dgm:cxnLst>
    <dgm:cxn modelId="{D4EE5850-B358-422C-9861-ED87A498A6A9}" srcId="{DD344F1D-3325-40CB-A71F-A79307D22CED}" destId="{746B4EF9-BF3A-40BA-AFB2-066011491528}" srcOrd="0" destOrd="0" parTransId="{1954D69E-B74F-4B4C-92A9-ACC18C47A984}" sibTransId="{0B14DF90-4A8A-4E4D-9AD4-5A31ECC3D299}"/>
    <dgm:cxn modelId="{C2C80004-D7CB-400E-B123-A1D9B10BAAE6}" srcId="{DD344F1D-3325-40CB-A71F-A79307D22CED}" destId="{C97EDADC-8ECD-42D4-89AC-847633F19078}" srcOrd="1" destOrd="0" parTransId="{A3260F69-CA56-4346-A57E-769087C36739}" sibTransId="{5909561E-9CA8-4668-901B-DE46BDCB26D4}"/>
    <dgm:cxn modelId="{E68606A8-97B8-4FF3-92A9-628E3077DAB0}" srcId="{DD344F1D-3325-40CB-A71F-A79307D22CED}" destId="{E5EFF1E8-ABE4-4362-A50E-B875D125BD96}" srcOrd="2" destOrd="0" parTransId="{14B6BEEE-EB27-4CAC-B0EE-383B99B876FC}" sibTransId="{D5317EF5-6EDB-436F-B2D4-C6A7CD409F02}"/>
    <dgm:cxn modelId="{AD71EDDA-7CE7-4506-B75C-0042460C1B43}" type="presOf" srcId="{DD344F1D-3325-40CB-A71F-A79307D22CED}" destId="{F2B9CC1C-BDE6-4CDB-A758-74CC86A3F31F}" srcOrd="0" destOrd="0" presId="urn:microsoft.com/office/officeart/2005/8/layout/venn2"/>
    <dgm:cxn modelId="{EE13A8E7-FD1C-4A24-AC8D-011540AFAF1E}" type="presParOf" srcId="{F2B9CC1C-BDE6-4CDB-A758-74CC86A3F31F}" destId="{8451ED41-C590-464C-8723-134AEB39DBB3}" srcOrd="0" destOrd="0" presId="urn:microsoft.com/office/officeart/2005/8/layout/venn2"/>
    <dgm:cxn modelId="{3A36924D-08BE-46C5-9CDA-13C06AFCC73E}" type="presParOf" srcId="{8451ED41-C590-464C-8723-134AEB39DBB3}" destId="{2BE2AAFC-BEAE-481D-B557-81DE68A237F7}" srcOrd="0" destOrd="0" presId="urn:microsoft.com/office/officeart/2005/8/layout/venn2"/>
    <dgm:cxn modelId="{8EB95E96-9C79-4229-971F-DCA6B0DDE137}" type="presOf" srcId="{746B4EF9-BF3A-40BA-AFB2-066011491528}" destId="{2BE2AAFC-BEAE-481D-B557-81DE68A237F7}" srcOrd="0" destOrd="0" presId="urn:microsoft.com/office/officeart/2005/8/layout/venn2"/>
    <dgm:cxn modelId="{2266E026-CCC8-4C60-A0AE-18B9353C1288}" type="presParOf" srcId="{8451ED41-C590-464C-8723-134AEB39DBB3}" destId="{ED7C1346-0397-438A-9AAD-8BE2335EC6BB}" srcOrd="1" destOrd="0" presId="urn:microsoft.com/office/officeart/2005/8/layout/venn2"/>
    <dgm:cxn modelId="{A100F08A-6917-4A9E-8C26-C2BA96167299}" type="presOf" srcId="{746B4EF9-BF3A-40BA-AFB2-066011491528}" destId="{ED7C1346-0397-438A-9AAD-8BE2335EC6BB}" srcOrd="1" destOrd="0" presId="urn:microsoft.com/office/officeart/2005/8/layout/venn2"/>
    <dgm:cxn modelId="{3B66CE5D-9A57-4352-900C-CADD659B5D6B}" type="presParOf" srcId="{F2B9CC1C-BDE6-4CDB-A758-74CC86A3F31F}" destId="{8F11973F-33EE-445B-8E28-2D5EAC0DA289}" srcOrd="1" destOrd="0" presId="urn:microsoft.com/office/officeart/2005/8/layout/venn2"/>
    <dgm:cxn modelId="{2B67D02C-E01A-4A93-B4B0-FC8E1A777810}" type="presParOf" srcId="{8F11973F-33EE-445B-8E28-2D5EAC0DA289}" destId="{5783AC22-EAAA-4B02-9505-F9F67BC8F71A}" srcOrd="0" destOrd="1" presId="urn:microsoft.com/office/officeart/2005/8/layout/venn2"/>
    <dgm:cxn modelId="{43844173-3452-40DD-8BF0-B1635431992E}" type="presOf" srcId="{C97EDADC-8ECD-42D4-89AC-847633F19078}" destId="{5783AC22-EAAA-4B02-9505-F9F67BC8F71A}" srcOrd="0" destOrd="0" presId="urn:microsoft.com/office/officeart/2005/8/layout/venn2"/>
    <dgm:cxn modelId="{CC6FEAA3-7CCC-4BBC-81EB-97A57B880574}" type="presParOf" srcId="{8F11973F-33EE-445B-8E28-2D5EAC0DA289}" destId="{4871E181-12FC-48FB-9E74-6BA476466234}" srcOrd="1" destOrd="1" presId="urn:microsoft.com/office/officeart/2005/8/layout/venn2"/>
    <dgm:cxn modelId="{9D5EE5DA-9658-4F88-9DF1-5CD939D0C82A}" type="presOf" srcId="{C97EDADC-8ECD-42D4-89AC-847633F19078}" destId="{4871E181-12FC-48FB-9E74-6BA476466234}" srcOrd="1" destOrd="0" presId="urn:microsoft.com/office/officeart/2005/8/layout/venn2"/>
    <dgm:cxn modelId="{B2569CCB-7428-4D02-BE22-0253355B8FD1}" type="presParOf" srcId="{F2B9CC1C-BDE6-4CDB-A758-74CC86A3F31F}" destId="{901532F9-DC54-486E-8432-B2395DAF1269}" srcOrd="2" destOrd="0" presId="urn:microsoft.com/office/officeart/2005/8/layout/venn2"/>
    <dgm:cxn modelId="{472A2EFE-647F-47AF-ACA7-3220DC84E34D}" type="presParOf" srcId="{901532F9-DC54-486E-8432-B2395DAF1269}" destId="{0927306A-DE0F-4C43-94ED-305F00916AD7}" srcOrd="0" destOrd="2" presId="urn:microsoft.com/office/officeart/2005/8/layout/venn2"/>
    <dgm:cxn modelId="{7B20AE08-58BE-4B3B-83EC-668E435A3ED4}" type="presOf" srcId="{E5EFF1E8-ABE4-4362-A50E-B875D125BD96}" destId="{0927306A-DE0F-4C43-94ED-305F00916AD7}" srcOrd="0" destOrd="0" presId="urn:microsoft.com/office/officeart/2005/8/layout/venn2"/>
    <dgm:cxn modelId="{476C606C-B5EF-441D-9C19-6E0BB2DE2704}" type="presParOf" srcId="{901532F9-DC54-486E-8432-B2395DAF1269}" destId="{DFA2E1B6-C653-4ECD-AABA-E3551E5267D7}" srcOrd="1" destOrd="2" presId="urn:microsoft.com/office/officeart/2005/8/layout/venn2"/>
    <dgm:cxn modelId="{2E16DD42-7734-4345-8BD8-71C348D258B3}" type="presOf" srcId="{E5EFF1E8-ABE4-4362-A50E-B875D125BD96}" destId="{DFA2E1B6-C653-4ECD-AABA-E3551E5267D7}" srcOrd="1" destOrd="0" presId="urn:microsoft.com/office/officeart/2005/8/layout/venn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8C08995-0A06-4692-A667-D87FC34CAEDF}" type="doc">
      <dgm:prSet loTypeId="urn:microsoft.com/office/officeart/2005/8/layout/pyramid3" loCatId="pyramid" qsTypeId="urn:microsoft.com/office/officeart/2005/8/quickstyle/simple1" qsCatId="simple" csTypeId="urn:microsoft.com/office/officeart/2005/8/colors/accent2_1" csCatId="accent2" phldr="1"/>
      <dgm:spPr/>
    </dgm:pt>
    <dgm:pt modelId="{1B77F4E2-4054-44C5-8439-BAAC1D809E85}">
      <dgm:prSet phldrT="[Text]" phldr="0" custT="1"/>
      <dgm:spPr/>
      <dgm:t>
        <a:bodyPr vert="horz" wrap="square"/>
        <a:p>
          <a:pPr>
            <a:lnSpc>
              <a:spcPct val="100000"/>
            </a:lnSpc>
            <a:spcBef>
              <a:spcPct val="0"/>
            </a:spcBef>
            <a:spcAft>
              <a:spcPct val="35000"/>
            </a:spcAft>
          </a:pPr>
          <a:r>
            <a:rPr lang="de-DE" sz="1800" b="1" dirty="0">
              <a:latin typeface="+mn-lt"/>
              <a:cs typeface="Arial" panose="020B0604020202020204" pitchFamily="34" charset="0"/>
            </a:rPr>
            <a:t>TARGET MARKET:</a:t>
          </a:r>
          <a:r>
            <a:rPr lang="de-DE" sz="1800" b="1" dirty="0">
              <a:latin typeface="+mn-lt"/>
              <a:cs typeface="Arial" panose="020B0604020202020204" pitchFamily="34" charset="0"/>
            </a:rPr>
            <a:t/>
          </a:r>
          <a:endParaRPr lang="de-DE" sz="1800" b="1" dirty="0">
            <a:latin typeface="+mn-lt"/>
            <a:cs typeface="Arial" panose="020B0604020202020204" pitchFamily="34" charset="0"/>
          </a:endParaRPr>
        </a:p>
        <a:p>
          <a:pPr>
            <a:lnSpc>
              <a:spcPct val="100000"/>
            </a:lnSpc>
            <a:spcBef>
              <a:spcPct val="0"/>
            </a:spcBef>
            <a:spcAft>
              <a:spcPct val="35000"/>
            </a:spcAft>
          </a:pPr>
          <a:r>
            <a:rPr lang="en-IN" altLang="de-DE" sz="1800" b="1" dirty="0">
              <a:latin typeface="+mn-lt"/>
              <a:cs typeface="Arial" panose="020B0604020202020204" pitchFamily="34" charset="0"/>
            </a:rPr>
            <a:t>162 million</a:t>
          </a:r>
          <a:r>
            <a:rPr lang="de-DE" sz="1800" b="1" dirty="0">
              <a:latin typeface="+mn-lt"/>
              <a:cs typeface="Arial" panose="020B0604020202020204" pitchFamily="34" charset="0"/>
            </a:rPr>
            <a:t/>
          </a:r>
          <a:endParaRPr lang="de-DE" sz="1800" b="1" dirty="0">
            <a:latin typeface="+mn-lt"/>
            <a:cs typeface="Arial" panose="020B0604020202020204" pitchFamily="34" charset="0"/>
          </a:endParaRPr>
        </a:p>
        <a:p>
          <a:pPr>
            <a:lnSpc>
              <a:spcPct val="100000"/>
            </a:lnSpc>
            <a:spcBef>
              <a:spcPct val="0"/>
            </a:spcBef>
            <a:spcAft>
              <a:spcPct val="35000"/>
            </a:spcAft>
          </a:pPr>
          <a:r>
            <a:rPr lang="de-DE" sz="1800" dirty="0">
              <a:latin typeface="+mn-lt"/>
              <a:cs typeface="Arial" panose="020B0604020202020204" pitchFamily="34" charset="0"/>
            </a:rPr>
            <a:t> </a:t>
          </a:r>
          <a:r>
            <a:rPr sz="6500"/>
            <a:t/>
          </a:r>
          <a:endParaRPr sz="6500"/>
        </a:p>
      </dgm:t>
    </dgm:pt>
    <dgm:pt modelId="{C067D827-58D6-4BB7-B862-87652879F687}" cxnId="{56743B0C-C8B7-4368-8757-963B2BA8F353}" type="parTrans">
      <dgm:prSet/>
      <dgm:spPr/>
      <dgm:t>
        <a:bodyPr/>
        <a:lstStyle/>
        <a:p>
          <a:endParaRPr lang="de-DE" sz="2400">
            <a:latin typeface="+mn-lt"/>
          </a:endParaRPr>
        </a:p>
      </dgm:t>
    </dgm:pt>
    <dgm:pt modelId="{DCC0FA10-27F4-428E-A55C-7BFE43B8D6A1}" cxnId="{56743B0C-C8B7-4368-8757-963B2BA8F353}" type="sibTrans">
      <dgm:prSet/>
      <dgm:spPr/>
      <dgm:t>
        <a:bodyPr/>
        <a:lstStyle/>
        <a:p>
          <a:endParaRPr lang="de-DE" sz="2400">
            <a:latin typeface="+mn-lt"/>
          </a:endParaRPr>
        </a:p>
      </dgm:t>
    </dgm:pt>
    <dgm:pt modelId="{11880C8A-DE3B-4D4A-BB2A-56AB99C538BE}">
      <dgm:prSet phldrT="[Text]" phldr="0" custT="1"/>
      <dgm:spPr/>
      <dgm:t>
        <a:bodyPr vert="horz" wrap="square"/>
        <a:p>
          <a:pPr algn="ctr">
            <a:lnSpc>
              <a:spcPct val="100000"/>
            </a:lnSpc>
            <a:spcBef>
              <a:spcPct val="0"/>
            </a:spcBef>
            <a:spcAft>
              <a:spcPct val="35000"/>
            </a:spcAft>
          </a:pPr>
          <a:r>
            <a:rPr lang="de-DE" sz="1800" b="1" dirty="0">
              <a:latin typeface="+mn-lt"/>
              <a:cs typeface="Arial" panose="020B0604020202020204" pitchFamily="34" charset="0"/>
            </a:rPr>
            <a:t>LEADS:</a:t>
          </a:r>
          <a:r>
            <a:rPr lang="de-DE" sz="1800" b="1" dirty="0">
              <a:latin typeface="+mn-lt"/>
              <a:cs typeface="Arial" panose="020B0604020202020204" pitchFamily="34" charset="0"/>
            </a:rPr>
            <a:t/>
          </a:r>
          <a:endParaRPr lang="de-DE" sz="1800" b="1" dirty="0">
            <a:latin typeface="+mn-lt"/>
            <a:cs typeface="Arial" panose="020B0604020202020204" pitchFamily="34" charset="0"/>
          </a:endParaRPr>
        </a:p>
        <a:p>
          <a:pPr algn="ctr">
            <a:lnSpc>
              <a:spcPct val="100000"/>
            </a:lnSpc>
            <a:spcBef>
              <a:spcPct val="0"/>
            </a:spcBef>
            <a:spcAft>
              <a:spcPct val="35000"/>
            </a:spcAft>
          </a:pPr>
          <a:r>
            <a:rPr lang="en-IN" altLang="de-DE" sz="1800" b="1" dirty="0">
              <a:latin typeface="+mn-lt"/>
              <a:cs typeface="Arial" panose="020B0604020202020204" pitchFamily="34" charset="0"/>
            </a:rPr>
            <a:t>68,000</a:t>
          </a:r>
          <a:r>
            <a:rPr lang="de-DE" sz="1800" b="1" dirty="0">
              <a:latin typeface="+mn-lt"/>
              <a:cs typeface="Arial" panose="020B0604020202020204" pitchFamily="34" charset="0"/>
            </a:rPr>
            <a:t> </a:t>
          </a:r>
          <a:r>
            <a:rPr lang="de-DE" sz="1800" b="1" dirty="0">
              <a:latin typeface="+mn-lt"/>
              <a:cs typeface="Arial" panose="020B0604020202020204" pitchFamily="34" charset="0"/>
            </a:rPr>
            <a:t/>
          </a:r>
          <a:endParaRPr lang="de-DE" sz="1800" b="1" dirty="0">
            <a:latin typeface="+mn-lt"/>
            <a:cs typeface="Arial" panose="020B0604020202020204" pitchFamily="34" charset="0"/>
          </a:endParaRPr>
        </a:p>
        <a:p>
          <a:pPr algn="ctr">
            <a:lnSpc>
              <a:spcPct val="100000"/>
            </a:lnSpc>
            <a:spcBef>
              <a:spcPct val="0"/>
            </a:spcBef>
            <a:spcAft>
              <a:spcPct val="35000"/>
            </a:spcAft>
          </a:pPr>
          <a:r>
            <a:rPr lang="de-DE" sz="1800" b="0" dirty="0">
              <a:latin typeface="+mn-lt"/>
              <a:cs typeface="Arial" panose="020B0604020202020204" pitchFamily="34" charset="0"/>
            </a:rPr>
            <a:t/>
          </a:r>
          <a:endParaRPr lang="de-DE" sz="1800" b="0" dirty="0">
            <a:latin typeface="+mn-lt"/>
            <a:cs typeface="Arial" panose="020B0604020202020204" pitchFamily="34" charset="0"/>
          </a:endParaRPr>
        </a:p>
      </dgm:t>
    </dgm:pt>
    <dgm:pt modelId="{ED62723E-6919-451D-A1CC-9607B26064A4}" cxnId="{E038B896-5E06-4754-96C8-33D3AD8D3E8A}" type="parTrans">
      <dgm:prSet/>
      <dgm:spPr/>
      <dgm:t>
        <a:bodyPr/>
        <a:lstStyle/>
        <a:p>
          <a:endParaRPr lang="de-DE" sz="2400">
            <a:latin typeface="+mn-lt"/>
          </a:endParaRPr>
        </a:p>
      </dgm:t>
    </dgm:pt>
    <dgm:pt modelId="{31871C92-E695-4083-AA22-764C465EC697}" cxnId="{E038B896-5E06-4754-96C8-33D3AD8D3E8A}" type="sibTrans">
      <dgm:prSet/>
      <dgm:spPr/>
      <dgm:t>
        <a:bodyPr/>
        <a:lstStyle/>
        <a:p>
          <a:endParaRPr lang="de-DE" sz="2400">
            <a:latin typeface="+mn-lt"/>
          </a:endParaRPr>
        </a:p>
      </dgm:t>
    </dgm:pt>
    <dgm:pt modelId="{89124381-D640-426D-B253-4D1A874C75B4}">
      <dgm:prSet phldrT="[Text]" phldr="0" custT="1"/>
      <dgm:spPr/>
      <dgm:t>
        <a:bodyPr vert="horz" wrap="square"/>
        <a:p>
          <a:pPr algn="ctr">
            <a:lnSpc>
              <a:spcPct val="100000"/>
            </a:lnSpc>
            <a:spcBef>
              <a:spcPct val="0"/>
            </a:spcBef>
            <a:spcAft>
              <a:spcPct val="35000"/>
            </a:spcAft>
          </a:pPr>
          <a:r>
            <a:rPr lang="de-DE" sz="1800" b="1" dirty="0">
              <a:latin typeface="+mn-lt"/>
              <a:cs typeface="Arial" panose="020B0604020202020204" pitchFamily="34" charset="0"/>
            </a:rPr>
            <a:t>OPPORTUNITIES/PROSPECTS:</a:t>
          </a:r>
          <a:r>
            <a:rPr lang="de-DE" sz="1800" b="1" dirty="0">
              <a:latin typeface="+mn-lt"/>
              <a:cs typeface="Arial" panose="020B0604020202020204" pitchFamily="34" charset="0"/>
            </a:rPr>
            <a:t/>
          </a:r>
          <a:endParaRPr lang="de-DE" sz="1800" b="1" dirty="0">
            <a:latin typeface="+mn-lt"/>
            <a:cs typeface="Arial" panose="020B0604020202020204" pitchFamily="34" charset="0"/>
          </a:endParaRPr>
        </a:p>
        <a:p>
          <a:pPr algn="ctr">
            <a:lnSpc>
              <a:spcPct val="100000"/>
            </a:lnSpc>
            <a:spcBef>
              <a:spcPct val="0"/>
            </a:spcBef>
            <a:spcAft>
              <a:spcPct val="35000"/>
            </a:spcAft>
          </a:pPr>
          <a:r>
            <a:rPr lang="en-IN" altLang="de-DE" sz="1800" b="1" dirty="0">
              <a:latin typeface="+mn-lt"/>
              <a:cs typeface="Arial" panose="020B0604020202020204" pitchFamily="34" charset="0"/>
            </a:rPr>
            <a:t>10,200 leads</a:t>
          </a:r>
          <a:r>
            <a:rPr lang="de-DE" sz="1800" b="1" dirty="0">
              <a:latin typeface="+mn-lt"/>
              <a:cs typeface="Arial" panose="020B0604020202020204" pitchFamily="34" charset="0"/>
            </a:rPr>
            <a:t> </a:t>
          </a:r>
          <a:r>
            <a:rPr lang="de-DE" sz="1800" b="1" dirty="0">
              <a:latin typeface="+mn-lt"/>
              <a:cs typeface="Arial" panose="020B0604020202020204" pitchFamily="34" charset="0"/>
            </a:rPr>
            <a:t/>
          </a:r>
          <a:endParaRPr lang="de-DE" sz="1800" b="1" dirty="0">
            <a:latin typeface="+mn-lt"/>
            <a:cs typeface="Arial" panose="020B0604020202020204" pitchFamily="34" charset="0"/>
          </a:endParaRPr>
        </a:p>
        <a:p>
          <a:pPr algn="ctr">
            <a:lnSpc>
              <a:spcPct val="100000"/>
            </a:lnSpc>
            <a:spcBef>
              <a:spcPct val="0"/>
            </a:spcBef>
            <a:spcAft>
              <a:spcPct val="35000"/>
            </a:spcAft>
          </a:pPr>
          <a:r>
            <a:rPr lang="de-DE" sz="1800" b="0" dirty="0">
              <a:latin typeface="+mn-lt"/>
              <a:cs typeface="Arial" panose="020B0604020202020204" pitchFamily="34" charset="0"/>
            </a:rPr>
            <a:t/>
          </a:r>
          <a:endParaRPr lang="de-DE" sz="1800" b="0" dirty="0">
            <a:latin typeface="+mn-lt"/>
            <a:cs typeface="Arial" panose="020B0604020202020204" pitchFamily="34" charset="0"/>
          </a:endParaRPr>
        </a:p>
      </dgm:t>
    </dgm:pt>
    <dgm:pt modelId="{E7A18DAA-BC05-4839-9C1F-A64F22600D8C}" cxnId="{9D00041A-7200-4FD8-A9B4-974724270739}" type="parTrans">
      <dgm:prSet/>
      <dgm:spPr/>
      <dgm:t>
        <a:bodyPr/>
        <a:lstStyle/>
        <a:p>
          <a:endParaRPr lang="de-DE" sz="2400">
            <a:latin typeface="+mn-lt"/>
          </a:endParaRPr>
        </a:p>
      </dgm:t>
    </dgm:pt>
    <dgm:pt modelId="{5B0535CC-E61B-420F-921D-62F4C85520B5}" cxnId="{9D00041A-7200-4FD8-A9B4-974724270739}" type="sibTrans">
      <dgm:prSet/>
      <dgm:spPr/>
      <dgm:t>
        <a:bodyPr/>
        <a:lstStyle/>
        <a:p>
          <a:endParaRPr lang="de-DE" sz="2400">
            <a:latin typeface="+mn-lt"/>
          </a:endParaRPr>
        </a:p>
      </dgm:t>
    </dgm:pt>
    <dgm:pt modelId="{D4302C08-0B0E-4DFF-B831-670196B8A703}">
      <dgm:prSet phldrT="[Text]" phldr="0" custT="1"/>
      <dgm:spPr/>
      <dgm:t>
        <a:bodyPr vert="horz" wrap="square"/>
        <a:p>
          <a:pPr algn="ctr">
            <a:lnSpc>
              <a:spcPct val="100000"/>
            </a:lnSpc>
            <a:spcBef>
              <a:spcPct val="0"/>
            </a:spcBef>
            <a:spcAft>
              <a:spcPct val="35000"/>
            </a:spcAft>
          </a:pPr>
          <a:r>
            <a:rPr lang="de-DE" sz="1800" b="1" dirty="0">
              <a:latin typeface="+mn-lt"/>
              <a:cs typeface="Arial" panose="020B0604020202020204" pitchFamily="34" charset="0"/>
            </a:rPr>
            <a:t>CUSTOMER:</a:t>
          </a:r>
          <a:r>
            <a:rPr lang="de-DE" sz="1800" b="1" dirty="0">
              <a:latin typeface="+mn-lt"/>
              <a:cs typeface="Arial" panose="020B0604020202020204" pitchFamily="34" charset="0"/>
            </a:rPr>
            <a:t/>
          </a:r>
          <a:endParaRPr lang="de-DE" sz="1800" b="1" dirty="0">
            <a:latin typeface="+mn-lt"/>
            <a:cs typeface="Arial" panose="020B0604020202020204" pitchFamily="34" charset="0"/>
          </a:endParaRPr>
        </a:p>
        <a:p>
          <a:pPr algn="ctr">
            <a:lnSpc>
              <a:spcPct val="100000"/>
            </a:lnSpc>
            <a:spcBef>
              <a:spcPct val="0"/>
            </a:spcBef>
            <a:spcAft>
              <a:spcPct val="35000"/>
            </a:spcAft>
          </a:pPr>
          <a:r>
            <a:rPr lang="en-IN" altLang="de-DE" sz="1800" b="1" dirty="0">
              <a:latin typeface="+mn-lt"/>
              <a:cs typeface="Arial" panose="020B0604020202020204" pitchFamily="34" charset="0"/>
            </a:rPr>
            <a:t>1,020 </a:t>
          </a:r>
          <a:r>
            <a:rPr lang="de-DE" sz="1800" b="1" dirty="0">
              <a:latin typeface="+mn-lt"/>
              <a:cs typeface="Arial" panose="020B0604020202020204" pitchFamily="34" charset="0"/>
            </a:rPr>
            <a:t/>
          </a:r>
          <a:endParaRPr lang="de-DE" sz="1800" b="1" dirty="0">
            <a:latin typeface="+mn-lt"/>
            <a:cs typeface="Arial" panose="020B0604020202020204" pitchFamily="34" charset="0"/>
          </a:endParaRPr>
        </a:p>
        <a:p>
          <a:pPr algn="ctr">
            <a:lnSpc>
              <a:spcPct val="90000"/>
            </a:lnSpc>
            <a:spcBef>
              <a:spcPct val="0"/>
            </a:spcBef>
            <a:spcAft>
              <a:spcPct val="35000"/>
            </a:spcAft>
          </a:pPr>
          <a:r>
            <a:rPr lang="de-DE" sz="1800" dirty="0">
              <a:latin typeface="+mn-lt"/>
              <a:cs typeface="Arial" panose="020B0604020202020204" pitchFamily="34" charset="0"/>
            </a:rPr>
            <a:t/>
          </a:r>
          <a:endParaRPr lang="de-DE" sz="1800" dirty="0">
            <a:latin typeface="+mn-lt"/>
            <a:cs typeface="Arial" panose="020B0604020202020204" pitchFamily="34" charset="0"/>
          </a:endParaRPr>
        </a:p>
      </dgm:t>
    </dgm:pt>
    <dgm:pt modelId="{34BF3499-FD55-441F-AF06-BBB55804704C}" cxnId="{989BBED6-0008-4B93-B485-D0BD4AD80B97}" type="parTrans">
      <dgm:prSet/>
      <dgm:spPr/>
      <dgm:t>
        <a:bodyPr/>
        <a:lstStyle/>
        <a:p>
          <a:endParaRPr lang="de-DE" sz="2400">
            <a:latin typeface="+mn-lt"/>
          </a:endParaRPr>
        </a:p>
      </dgm:t>
    </dgm:pt>
    <dgm:pt modelId="{95A280FD-9DD1-42AB-82EC-4058973521FC}" cxnId="{989BBED6-0008-4B93-B485-D0BD4AD80B97}" type="sibTrans">
      <dgm:prSet/>
      <dgm:spPr/>
      <dgm:t>
        <a:bodyPr/>
        <a:lstStyle/>
        <a:p>
          <a:endParaRPr lang="de-DE" sz="2400">
            <a:latin typeface="+mn-lt"/>
          </a:endParaRPr>
        </a:p>
      </dgm:t>
    </dgm:pt>
    <dgm:pt modelId="{D8783527-D5E7-4F04-B0F3-E1AEFA6F2585}" type="pres">
      <dgm:prSet presAssocID="{68C08995-0A06-4692-A667-D87FC34CAEDF}" presName="Name0" presStyleCnt="0">
        <dgm:presLayoutVars>
          <dgm:dir/>
          <dgm:animLvl val="lvl"/>
          <dgm:resizeHandles val="exact"/>
        </dgm:presLayoutVars>
      </dgm:prSet>
      <dgm:spPr/>
    </dgm:pt>
    <dgm:pt modelId="{0AC996AF-C876-4ABA-893C-DD32AC8BC5F9}" type="pres">
      <dgm:prSet presAssocID="{1B77F4E2-4054-44C5-8439-BAAC1D809E85}" presName="Name8" presStyleCnt="0"/>
      <dgm:spPr/>
    </dgm:pt>
    <dgm:pt modelId="{7C2B6F5A-5F5A-42A7-BB03-8526EC8ECB0E}" type="pres">
      <dgm:prSet presAssocID="{1B77F4E2-4054-44C5-8439-BAAC1D809E85}" presName="level" presStyleLbl="node1" presStyleIdx="0" presStyleCnt="4" custLinFactNeighborX="-63949" custLinFactNeighborY="3106">
        <dgm:presLayoutVars>
          <dgm:chMax val="1"/>
          <dgm:bulletEnabled val="1"/>
        </dgm:presLayoutVars>
      </dgm:prSet>
      <dgm:spPr/>
    </dgm:pt>
    <dgm:pt modelId="{60E5429C-6DFB-41DC-A7D6-2B3DF2243655}" type="pres">
      <dgm:prSet presAssocID="{1B77F4E2-4054-44C5-8439-BAAC1D809E85}" presName="levelTx" presStyleCnt="0">
        <dgm:presLayoutVars>
          <dgm:chMax val="1"/>
          <dgm:bulletEnabled val="1"/>
        </dgm:presLayoutVars>
      </dgm:prSet>
      <dgm:spPr/>
    </dgm:pt>
    <dgm:pt modelId="{CFBD61D2-733F-48B8-B975-93303805372D}" type="pres">
      <dgm:prSet presAssocID="{11880C8A-DE3B-4D4A-BB2A-56AB99C538BE}" presName="Name8" presStyleCnt="0"/>
      <dgm:spPr/>
    </dgm:pt>
    <dgm:pt modelId="{E7BA9A3F-62F1-4C8A-9110-30A46B9CC3D7}" type="pres">
      <dgm:prSet presAssocID="{11880C8A-DE3B-4D4A-BB2A-56AB99C538BE}" presName="level" presStyleLbl="node1" presStyleIdx="1" presStyleCnt="4">
        <dgm:presLayoutVars>
          <dgm:chMax val="1"/>
          <dgm:bulletEnabled val="1"/>
        </dgm:presLayoutVars>
      </dgm:prSet>
      <dgm:spPr/>
    </dgm:pt>
    <dgm:pt modelId="{C3CAF407-6D4B-4D01-83B9-AA702E086A23}" type="pres">
      <dgm:prSet presAssocID="{11880C8A-DE3B-4D4A-BB2A-56AB99C538BE}" presName="levelTx" presStyleCnt="0">
        <dgm:presLayoutVars>
          <dgm:chMax val="1"/>
          <dgm:bulletEnabled val="1"/>
        </dgm:presLayoutVars>
      </dgm:prSet>
      <dgm:spPr/>
    </dgm:pt>
    <dgm:pt modelId="{92629B2F-F5EF-490D-9F78-E72B81C8853D}" type="pres">
      <dgm:prSet presAssocID="{89124381-D640-426D-B253-4D1A874C75B4}" presName="Name8" presStyleCnt="0"/>
      <dgm:spPr/>
    </dgm:pt>
    <dgm:pt modelId="{DE969564-BBE0-4263-AB30-F2604A7E43AA}" type="pres">
      <dgm:prSet presAssocID="{89124381-D640-426D-B253-4D1A874C75B4}" presName="level" presStyleLbl="node1" presStyleIdx="2" presStyleCnt="4" custScaleY="162146" custLinFactNeighborX="-160" custLinFactNeighborY="-888">
        <dgm:presLayoutVars>
          <dgm:chMax val="1"/>
          <dgm:bulletEnabled val="1"/>
        </dgm:presLayoutVars>
      </dgm:prSet>
      <dgm:spPr/>
    </dgm:pt>
    <dgm:pt modelId="{F194EA57-6578-4F08-8E05-068A297086B1}" type="pres">
      <dgm:prSet presAssocID="{89124381-D640-426D-B253-4D1A874C75B4}" presName="levelTx" presStyleCnt="0">
        <dgm:presLayoutVars>
          <dgm:chMax val="1"/>
          <dgm:bulletEnabled val="1"/>
        </dgm:presLayoutVars>
      </dgm:prSet>
      <dgm:spPr/>
    </dgm:pt>
    <dgm:pt modelId="{FB8D457D-B452-4DE6-AF3A-0A701F05EF3B}" type="pres">
      <dgm:prSet presAssocID="{D4302C08-0B0E-4DFF-B831-670196B8A703}" presName="Name8" presStyleCnt="0"/>
      <dgm:spPr/>
    </dgm:pt>
    <dgm:pt modelId="{39C83C79-88BF-48E6-B687-122D3FA17668}" type="pres">
      <dgm:prSet presAssocID="{D4302C08-0B0E-4DFF-B831-670196B8A703}" presName="level" presStyleLbl="node1" presStyleIdx="3" presStyleCnt="4" custScaleY="187455">
        <dgm:presLayoutVars>
          <dgm:chMax val="1"/>
          <dgm:bulletEnabled val="1"/>
        </dgm:presLayoutVars>
      </dgm:prSet>
      <dgm:spPr/>
    </dgm:pt>
    <dgm:pt modelId="{0F60B76B-398B-45B6-9BE6-BDA64C0F093D}" type="pres">
      <dgm:prSet presAssocID="{D4302C08-0B0E-4DFF-B831-670196B8A703}" presName="levelTx" presStyleCnt="0">
        <dgm:presLayoutVars>
          <dgm:chMax val="1"/>
          <dgm:bulletEnabled val="1"/>
        </dgm:presLayoutVars>
      </dgm:prSet>
      <dgm:spPr/>
    </dgm:pt>
  </dgm:ptLst>
  <dgm:cxnLst>
    <dgm:cxn modelId="{56743B0C-C8B7-4368-8757-963B2BA8F353}" srcId="{68C08995-0A06-4692-A667-D87FC34CAEDF}" destId="{1B77F4E2-4054-44C5-8439-BAAC1D809E85}" srcOrd="0" destOrd="0" parTransId="{C067D827-58D6-4BB7-B862-87652879F687}" sibTransId="{DCC0FA10-27F4-428E-A55C-7BFE43B8D6A1}"/>
    <dgm:cxn modelId="{E038B896-5E06-4754-96C8-33D3AD8D3E8A}" srcId="{68C08995-0A06-4692-A667-D87FC34CAEDF}" destId="{11880C8A-DE3B-4D4A-BB2A-56AB99C538BE}" srcOrd="1" destOrd="0" parTransId="{ED62723E-6919-451D-A1CC-9607B26064A4}" sibTransId="{31871C92-E695-4083-AA22-764C465EC697}"/>
    <dgm:cxn modelId="{9D00041A-7200-4FD8-A9B4-974724270739}" srcId="{68C08995-0A06-4692-A667-D87FC34CAEDF}" destId="{89124381-D640-426D-B253-4D1A874C75B4}" srcOrd="2" destOrd="0" parTransId="{E7A18DAA-BC05-4839-9C1F-A64F22600D8C}" sibTransId="{5B0535CC-E61B-420F-921D-62F4C85520B5}"/>
    <dgm:cxn modelId="{989BBED6-0008-4B93-B485-D0BD4AD80B97}" srcId="{68C08995-0A06-4692-A667-D87FC34CAEDF}" destId="{D4302C08-0B0E-4DFF-B831-670196B8A703}" srcOrd="3" destOrd="0" parTransId="{34BF3499-FD55-441F-AF06-BBB55804704C}" sibTransId="{95A280FD-9DD1-42AB-82EC-4058973521FC}"/>
    <dgm:cxn modelId="{D570B677-BC02-4422-9D14-67C2CA8C9566}" type="presOf" srcId="{68C08995-0A06-4692-A667-D87FC34CAEDF}" destId="{D8783527-D5E7-4F04-B0F3-E1AEFA6F2585}" srcOrd="0" destOrd="0" presId="urn:microsoft.com/office/officeart/2005/8/layout/pyramid3"/>
    <dgm:cxn modelId="{A215E187-B243-4B5A-A6A6-6335DB09FD7E}" type="presParOf" srcId="{D8783527-D5E7-4F04-B0F3-E1AEFA6F2585}" destId="{0AC996AF-C876-4ABA-893C-DD32AC8BC5F9}" srcOrd="0" destOrd="0" presId="urn:microsoft.com/office/officeart/2005/8/layout/pyramid3"/>
    <dgm:cxn modelId="{D68DE3C9-CC27-4C84-B680-C4F2196AEAFA}" type="presParOf" srcId="{0AC996AF-C876-4ABA-893C-DD32AC8BC5F9}" destId="{7C2B6F5A-5F5A-42A7-BB03-8526EC8ECB0E}" srcOrd="0" destOrd="0" presId="urn:microsoft.com/office/officeart/2005/8/layout/pyramid3"/>
    <dgm:cxn modelId="{FDD593A4-E0CF-4EBA-8383-A88423E49304}" type="presOf" srcId="{1B77F4E2-4054-44C5-8439-BAAC1D809E85}" destId="{7C2B6F5A-5F5A-42A7-BB03-8526EC8ECB0E}" srcOrd="0" destOrd="0" presId="urn:microsoft.com/office/officeart/2005/8/layout/pyramid3"/>
    <dgm:cxn modelId="{DAD52752-36B5-44B2-B218-17AF47F9CDC3}" type="presParOf" srcId="{0AC996AF-C876-4ABA-893C-DD32AC8BC5F9}" destId="{60E5429C-6DFB-41DC-A7D6-2B3DF2243655}" srcOrd="1" destOrd="0" presId="urn:microsoft.com/office/officeart/2005/8/layout/pyramid3"/>
    <dgm:cxn modelId="{A7728553-3454-4FEF-AA8F-2143E337835C}" type="presOf" srcId="{1B77F4E2-4054-44C5-8439-BAAC1D809E85}" destId="{60E5429C-6DFB-41DC-A7D6-2B3DF2243655}" srcOrd="1" destOrd="0" presId="urn:microsoft.com/office/officeart/2005/8/layout/pyramid3"/>
    <dgm:cxn modelId="{0E8EDE76-D01E-408B-B0AA-A0B25C7119B7}" type="presParOf" srcId="{D8783527-D5E7-4F04-B0F3-E1AEFA6F2585}" destId="{CFBD61D2-733F-48B8-B975-93303805372D}" srcOrd="1" destOrd="0" presId="urn:microsoft.com/office/officeart/2005/8/layout/pyramid3"/>
    <dgm:cxn modelId="{DB0D0B9C-1C28-428C-AA16-32351E6ADBAF}" type="presParOf" srcId="{CFBD61D2-733F-48B8-B975-93303805372D}" destId="{E7BA9A3F-62F1-4C8A-9110-30A46B9CC3D7}" srcOrd="0" destOrd="1" presId="urn:microsoft.com/office/officeart/2005/8/layout/pyramid3"/>
    <dgm:cxn modelId="{37A811D3-86BC-4F55-9B37-E432FD0A2AF2}" type="presOf" srcId="{11880C8A-DE3B-4D4A-BB2A-56AB99C538BE}" destId="{E7BA9A3F-62F1-4C8A-9110-30A46B9CC3D7}" srcOrd="0" destOrd="0" presId="urn:microsoft.com/office/officeart/2005/8/layout/pyramid3"/>
    <dgm:cxn modelId="{E359BA09-5301-4BD8-B07D-3E31B4CD4ADB}" type="presParOf" srcId="{CFBD61D2-733F-48B8-B975-93303805372D}" destId="{C3CAF407-6D4B-4D01-83B9-AA702E086A23}" srcOrd="1" destOrd="1" presId="urn:microsoft.com/office/officeart/2005/8/layout/pyramid3"/>
    <dgm:cxn modelId="{6A221970-F8AB-4C91-B895-61C959EEEA02}" type="presOf" srcId="{11880C8A-DE3B-4D4A-BB2A-56AB99C538BE}" destId="{C3CAF407-6D4B-4D01-83B9-AA702E086A23}" srcOrd="1" destOrd="0" presId="urn:microsoft.com/office/officeart/2005/8/layout/pyramid3"/>
    <dgm:cxn modelId="{467EC4D1-9A68-4A2E-BDEB-23C21C93B913}" type="presParOf" srcId="{D8783527-D5E7-4F04-B0F3-E1AEFA6F2585}" destId="{92629B2F-F5EF-490D-9F78-E72B81C8853D}" srcOrd="2" destOrd="0" presId="urn:microsoft.com/office/officeart/2005/8/layout/pyramid3"/>
    <dgm:cxn modelId="{163C416C-A002-4EC2-88FD-254EC414795B}" type="presParOf" srcId="{92629B2F-F5EF-490D-9F78-E72B81C8853D}" destId="{DE969564-BBE0-4263-AB30-F2604A7E43AA}" srcOrd="0" destOrd="2" presId="urn:microsoft.com/office/officeart/2005/8/layout/pyramid3"/>
    <dgm:cxn modelId="{0C336E33-CD50-47BE-9C4B-F8B1110CFCE1}" type="presOf" srcId="{89124381-D640-426D-B253-4D1A874C75B4}" destId="{DE969564-BBE0-4263-AB30-F2604A7E43AA}" srcOrd="0" destOrd="0" presId="urn:microsoft.com/office/officeart/2005/8/layout/pyramid3"/>
    <dgm:cxn modelId="{51355510-FD52-45FA-B014-0C0558A8D82B}" type="presParOf" srcId="{92629B2F-F5EF-490D-9F78-E72B81C8853D}" destId="{F194EA57-6578-4F08-8E05-068A297086B1}" srcOrd="1" destOrd="2" presId="urn:microsoft.com/office/officeart/2005/8/layout/pyramid3"/>
    <dgm:cxn modelId="{90D29B8F-D60E-48C3-97A4-DEBB9940FD88}" type="presOf" srcId="{89124381-D640-426D-B253-4D1A874C75B4}" destId="{F194EA57-6578-4F08-8E05-068A297086B1}" srcOrd="1" destOrd="0" presId="urn:microsoft.com/office/officeart/2005/8/layout/pyramid3"/>
    <dgm:cxn modelId="{58FF1D65-B284-4C91-96FB-1C1ADEDEE668}" type="presParOf" srcId="{D8783527-D5E7-4F04-B0F3-E1AEFA6F2585}" destId="{FB8D457D-B452-4DE6-AF3A-0A701F05EF3B}" srcOrd="3" destOrd="0" presId="urn:microsoft.com/office/officeart/2005/8/layout/pyramid3"/>
    <dgm:cxn modelId="{3761A57D-24D6-40A0-BB62-7973D8850B72}" type="presParOf" srcId="{FB8D457D-B452-4DE6-AF3A-0A701F05EF3B}" destId="{39C83C79-88BF-48E6-B687-122D3FA17668}" srcOrd="0" destOrd="3" presId="urn:microsoft.com/office/officeart/2005/8/layout/pyramid3"/>
    <dgm:cxn modelId="{139CD4ED-18C4-48F1-B72E-03EFE710C3B9}" type="presOf" srcId="{D4302C08-0B0E-4DFF-B831-670196B8A703}" destId="{39C83C79-88BF-48E6-B687-122D3FA17668}" srcOrd="0" destOrd="0" presId="urn:microsoft.com/office/officeart/2005/8/layout/pyramid3"/>
    <dgm:cxn modelId="{48809842-DA3A-46F3-9D6D-D4562301FEE1}" type="presParOf" srcId="{FB8D457D-B452-4DE6-AF3A-0A701F05EF3B}" destId="{0F60B76B-398B-45B6-9BE6-BDA64C0F093D}" srcOrd="1" destOrd="3" presId="urn:microsoft.com/office/officeart/2005/8/layout/pyramid3"/>
    <dgm:cxn modelId="{8BE69F94-B097-47C1-9EA5-75CEA6BD4961}" type="presOf" srcId="{D4302C08-0B0E-4DFF-B831-670196B8A703}" destId="{0F60B76B-398B-45B6-9BE6-BDA64C0F093D}" srcOrd="1" destOrd="0" presId="urn:microsoft.com/office/officeart/2005/8/layout/pyramid3"/>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5481650" cy="5481650"/>
        <a:chOff x="0" y="0"/>
        <a:chExt cx="5481650" cy="5481650"/>
      </a:xfrm>
    </dsp:grpSpPr>
    <dsp:sp modelId="{2BE2AAFC-BEAE-481D-B557-81DE68A237F7}">
      <dsp:nvSpPr>
        <dsp:cNvPr id="3" name="Oval 2"/>
        <dsp:cNvSpPr/>
      </dsp:nvSpPr>
      <dsp:spPr bwMode="white">
        <a:xfrm>
          <a:off x="1069175" y="0"/>
          <a:ext cx="5481650" cy="5481650"/>
        </a:xfrm>
        <a:prstGeom prst="ellipse">
          <a:avLst/>
        </a:prstGeom>
      </dsp:spPr>
      <dsp:style>
        <a:lnRef idx="2">
          <a:schemeClr val="accent6">
            <a:shade val="80000"/>
          </a:schemeClr>
        </a:lnRef>
        <a:fillRef idx="1">
          <a:schemeClr val="lt1"/>
        </a:fillRef>
        <a:effectRef idx="0">
          <a:scrgbClr r="0" g="0" b="0"/>
        </a:effectRef>
        <a:fontRef idx="minor">
          <a:schemeClr val="lt1"/>
        </a:fontRef>
      </dsp:style>
      <dsp:txBody>
        <a:bodyPr vert="horz" wrap="square" lIns="177800" tIns="177800" rIns="177800" bIns="177800" anchor="ctr"/>
        <a:lstStyle>
          <a:lvl1pPr algn="ctr">
            <a:defRPr sz="2500"/>
          </a:lvl1pPr>
          <a:lvl2pPr marL="171450" indent="-171450" algn="ctr">
            <a:defRPr sz="1900"/>
          </a:lvl2pPr>
          <a:lvl3pPr marL="342900" indent="-171450" algn="ctr">
            <a:defRPr sz="1900"/>
          </a:lvl3pPr>
          <a:lvl4pPr marL="514350" indent="-171450" algn="ctr">
            <a:defRPr sz="1900"/>
          </a:lvl4pPr>
          <a:lvl5pPr marL="685800" indent="-171450" algn="ctr">
            <a:defRPr sz="1900"/>
          </a:lvl5pPr>
          <a:lvl6pPr marL="857250" indent="-171450" algn="ctr">
            <a:defRPr sz="1900"/>
          </a:lvl6pPr>
          <a:lvl7pPr marL="1028700" indent="-171450" algn="ctr">
            <a:defRPr sz="1900"/>
          </a:lvl7pPr>
          <a:lvl8pPr marL="1200150" indent="-171450" algn="ctr">
            <a:defRPr sz="1900"/>
          </a:lvl8pPr>
          <a:lvl9pPr marL="1371600" indent="-171450" algn="ctr">
            <a:defRPr sz="1900"/>
          </a:lvl9pPr>
        </a:lstStyle>
        <a:p>
          <a:pPr lvl="0">
            <a:lnSpc>
              <a:spcPct val="100000"/>
            </a:lnSpc>
            <a:spcBef>
              <a:spcPct val="0"/>
            </a:spcBef>
            <a:spcAft>
              <a:spcPct val="35000"/>
            </a:spcAft>
          </a:pPr>
          <a:r>
            <a:rPr lang="en-IN" dirty="0">
              <a:solidFill>
                <a:schemeClr val="dk1"/>
              </a:solidFill>
              <a:latin typeface="Calibri" panose="020F0502020204030204"/>
              <a:ea typeface="+mn-ea"/>
              <a:cs typeface="+mn-cs"/>
            </a:rPr>
            <a:t>$</a:t>
          </a:r>
          <a:r>
            <a:rPr lang="en-IN" dirty="0">
              <a:solidFill>
                <a:schemeClr val="dk1"/>
              </a:solidFill>
              <a:latin typeface="Calibri" panose="020F0502020204030204"/>
              <a:ea typeface="+mn-ea"/>
              <a:cs typeface="+mn-cs"/>
            </a:rPr>
            <a:t>997 Billion</a:t>
          </a:r>
          <a:endParaRPr lang="en-IN" dirty="0">
            <a:solidFill>
              <a:schemeClr val="dk1"/>
            </a:solidFill>
            <a:latin typeface="Calibri" panose="020F0502020204030204"/>
            <a:ea typeface="+mn-ea"/>
            <a:cs typeface="+mn-cs"/>
          </a:endParaRPr>
        </a:p>
      </dsp:txBody>
      <dsp:txXfrm>
        <a:off x="1069175" y="0"/>
        <a:ext cx="5481650" cy="5481650"/>
      </dsp:txXfrm>
    </dsp:sp>
    <dsp:sp modelId="{5783AC22-EAAA-4B02-9505-F9F67BC8F71A}">
      <dsp:nvSpPr>
        <dsp:cNvPr id="4" name="Oval 3"/>
        <dsp:cNvSpPr/>
      </dsp:nvSpPr>
      <dsp:spPr bwMode="white">
        <a:xfrm>
          <a:off x="1754381" y="1370413"/>
          <a:ext cx="4111237" cy="4111237"/>
        </a:xfrm>
        <a:prstGeom prst="ellipse">
          <a:avLst/>
        </a:prstGeom>
      </dsp:spPr>
      <dsp:style>
        <a:lnRef idx="2">
          <a:schemeClr val="accent6">
            <a:shade val="80000"/>
          </a:schemeClr>
        </a:lnRef>
        <a:fillRef idx="1">
          <a:schemeClr val="lt1"/>
        </a:fillRef>
        <a:effectRef idx="0">
          <a:scrgbClr r="0" g="0" b="0"/>
        </a:effectRef>
        <a:fontRef idx="minor">
          <a:schemeClr val="lt1"/>
        </a:fontRef>
      </dsp:style>
      <dsp:txBody>
        <a:bodyPr vert="horz" wrap="square" lIns="177800" tIns="177800" rIns="177800" bIns="177800" anchor="ctr"/>
        <a:lstStyle>
          <a:lvl1pPr algn="ctr">
            <a:defRPr sz="2500"/>
          </a:lvl1pPr>
          <a:lvl2pPr marL="171450" indent="-171450" algn="ctr">
            <a:defRPr sz="1900"/>
          </a:lvl2pPr>
          <a:lvl3pPr marL="342900" indent="-171450" algn="ctr">
            <a:defRPr sz="1900"/>
          </a:lvl3pPr>
          <a:lvl4pPr marL="514350" indent="-171450" algn="ctr">
            <a:defRPr sz="1900"/>
          </a:lvl4pPr>
          <a:lvl5pPr marL="685800" indent="-171450" algn="ctr">
            <a:defRPr sz="1900"/>
          </a:lvl5pPr>
          <a:lvl6pPr marL="857250" indent="-171450" algn="ctr">
            <a:defRPr sz="1900"/>
          </a:lvl6pPr>
          <a:lvl7pPr marL="1028700" indent="-171450" algn="ctr">
            <a:defRPr sz="1900"/>
          </a:lvl7pPr>
          <a:lvl8pPr marL="1200150" indent="-171450" algn="ctr">
            <a:defRPr sz="1900"/>
          </a:lvl8pPr>
          <a:lvl9pPr marL="1371600" indent="-171450" algn="ctr">
            <a:defRPr sz="1900"/>
          </a:lvl9pPr>
        </a:lstStyle>
        <a:p>
          <a:pPr lvl="0">
            <a:lnSpc>
              <a:spcPct val="100000"/>
            </a:lnSpc>
            <a:spcBef>
              <a:spcPct val="0"/>
            </a:spcBef>
            <a:spcAft>
              <a:spcPct val="35000"/>
            </a:spcAft>
          </a:pPr>
          <a:r>
            <a:rPr lang="en-IN" dirty="0">
              <a:solidFill>
                <a:schemeClr val="dk1"/>
              </a:solidFill>
              <a:latin typeface="Calibri" panose="020F0502020204030204"/>
              <a:ea typeface="+mn-ea"/>
              <a:cs typeface="+mn-cs"/>
            </a:rPr>
            <a:t>$4.8 Billion</a:t>
          </a:r>
          <a:endParaRPr lang="en-IN" dirty="0">
            <a:solidFill>
              <a:schemeClr val="dk1"/>
            </a:solidFill>
            <a:latin typeface="Calibri" panose="020F0502020204030204"/>
            <a:ea typeface="+mn-ea"/>
            <a:cs typeface="+mn-cs"/>
          </a:endParaRPr>
        </a:p>
      </dsp:txBody>
      <dsp:txXfrm>
        <a:off x="1754381" y="1370413"/>
        <a:ext cx="4111237" cy="4111237"/>
      </dsp:txXfrm>
    </dsp:sp>
    <dsp:sp modelId="{0927306A-DE0F-4C43-94ED-305F00916AD7}">
      <dsp:nvSpPr>
        <dsp:cNvPr id="5" name="Oval 4"/>
        <dsp:cNvSpPr/>
      </dsp:nvSpPr>
      <dsp:spPr bwMode="white">
        <a:xfrm>
          <a:off x="2439588" y="2740825"/>
          <a:ext cx="2740825" cy="2740825"/>
        </a:xfrm>
        <a:prstGeom prst="ellipse">
          <a:avLst/>
        </a:prstGeom>
      </dsp:spPr>
      <dsp:style>
        <a:lnRef idx="2">
          <a:schemeClr val="accent6">
            <a:shade val="80000"/>
          </a:schemeClr>
        </a:lnRef>
        <a:fillRef idx="1">
          <a:schemeClr val="lt1"/>
        </a:fillRef>
        <a:effectRef idx="0">
          <a:scrgbClr r="0" g="0" b="0"/>
        </a:effectRef>
        <a:fontRef idx="minor">
          <a:schemeClr val="lt1"/>
        </a:fontRef>
      </dsp:style>
      <dsp:txBody>
        <a:bodyPr vert="horz" wrap="square" lIns="177800" tIns="177800" rIns="177800" bIns="177800" anchor="ctr"/>
        <a:lstStyle>
          <a:lvl1pPr algn="ctr">
            <a:defRPr sz="2500"/>
          </a:lvl1pPr>
          <a:lvl2pPr marL="171450" indent="-171450" algn="ctr">
            <a:defRPr sz="1900"/>
          </a:lvl2pPr>
          <a:lvl3pPr marL="342900" indent="-171450" algn="ctr">
            <a:defRPr sz="1900"/>
          </a:lvl3pPr>
          <a:lvl4pPr marL="514350" indent="-171450" algn="ctr">
            <a:defRPr sz="1900"/>
          </a:lvl4pPr>
          <a:lvl5pPr marL="685800" indent="-171450" algn="ctr">
            <a:defRPr sz="1900"/>
          </a:lvl5pPr>
          <a:lvl6pPr marL="857250" indent="-171450" algn="ctr">
            <a:defRPr sz="1900"/>
          </a:lvl6pPr>
          <a:lvl7pPr marL="1028700" indent="-171450" algn="ctr">
            <a:defRPr sz="1900"/>
          </a:lvl7pPr>
          <a:lvl8pPr marL="1200150" indent="-171450" algn="ctr">
            <a:defRPr sz="1900"/>
          </a:lvl8pPr>
          <a:lvl9pPr marL="1371600" indent="-171450" algn="ctr">
            <a:defRPr sz="1900"/>
          </a:lvl9pPr>
        </a:lstStyle>
        <a:p>
          <a:pPr lvl="0">
            <a:lnSpc>
              <a:spcPct val="100000"/>
            </a:lnSpc>
            <a:spcBef>
              <a:spcPct val="0"/>
            </a:spcBef>
            <a:spcAft>
              <a:spcPct val="35000"/>
            </a:spcAft>
          </a:pPr>
          <a:r>
            <a:rPr lang="en-IN" dirty="0">
              <a:solidFill>
                <a:schemeClr val="dk1"/>
              </a:solidFill>
              <a:latin typeface="Calibri" panose="020F0502020204030204"/>
              <a:ea typeface="+mn-ea"/>
              <a:cs typeface="+mn-cs"/>
            </a:rPr>
            <a:t>$480 Million</a:t>
          </a:r>
          <a:endParaRPr lang="en-IN" dirty="0">
            <a:solidFill>
              <a:schemeClr val="dk1"/>
            </a:solidFill>
            <a:latin typeface="Calibri" panose="020F0502020204030204"/>
            <a:ea typeface="+mn-ea"/>
            <a:cs typeface="+mn-cs"/>
          </a:endParaRPr>
        </a:p>
      </dsp:txBody>
      <dsp:txXfrm>
        <a:off x="2439588" y="2740825"/>
        <a:ext cx="2740825" cy="2740825"/>
      </dsp:txXfrm>
    </dsp:sp>
  </dsp:spTree>
</dsp:drawing>
</file>

<file path=ppt/diagrams/drawing2.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5665027" cy="6047939"/>
        <a:chOff x="0" y="0"/>
        <a:chExt cx="5665027" cy="6047939"/>
      </a:xfrm>
    </dsp:grpSpPr>
    <dsp:sp modelId="{7C2B6F5A-5F5A-42A7-BB03-8526EC8ECB0E}">
      <dsp:nvSpPr>
        <dsp:cNvPr id="3" name="Trapezoid 2"/>
        <dsp:cNvSpPr/>
      </dsp:nvSpPr>
      <dsp:spPr bwMode="white">
        <a:xfrm rot="10800000">
          <a:off x="0" y="34179"/>
          <a:ext cx="5665027" cy="1100424"/>
        </a:xfrm>
        <a:prstGeom prst="trapezoid">
          <a:avLst>
            <a:gd name="adj" fmla="val 46834"/>
          </a:avLst>
        </a:prstGeom>
      </dsp:spPr>
      <dsp:style>
        <a:lnRef idx="2">
          <a:schemeClr val="accent2">
            <a:shade val="80000"/>
          </a:schemeClr>
        </a:lnRef>
        <a:fillRef idx="1">
          <a:schemeClr val="lt1"/>
        </a:fillRef>
        <a:effectRef idx="0">
          <a:scrgbClr r="0" g="0" b="0"/>
        </a:effectRef>
        <a:fontRef idx="minor">
          <a:schemeClr val="lt1"/>
        </a:fontRef>
      </dsp:style>
      <dsp:txBody>
        <a:bodyPr vert="horz" wrap="square" lIns="22860" tIns="22860" rIns="22860" bIns="2286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de-DE" sz="1800" b="1" dirty="0">
              <a:solidFill>
                <a:schemeClr val="tx1"/>
              </a:solidFill>
              <a:latin typeface="+mn-lt"/>
              <a:cs typeface="Arial" panose="020B0604020202020204" pitchFamily="34" charset="0"/>
            </a:rPr>
            <a:t>TARGET MARKET:</a:t>
          </a:r>
          <a:endParaRPr lang="de-DE" sz="1800" b="1" dirty="0">
            <a:solidFill>
              <a:schemeClr val="tx1"/>
            </a:solidFill>
            <a:latin typeface="+mn-lt"/>
            <a:cs typeface="Arial" panose="020B0604020202020204" pitchFamily="34" charset="0"/>
          </a:endParaRPr>
        </a:p>
        <a:p>
          <a:pPr lvl="0">
            <a:lnSpc>
              <a:spcPct val="100000"/>
            </a:lnSpc>
            <a:spcBef>
              <a:spcPct val="0"/>
            </a:spcBef>
            <a:spcAft>
              <a:spcPct val="35000"/>
            </a:spcAft>
          </a:pPr>
          <a:r>
            <a:rPr lang="en-IN" altLang="de-DE" sz="1800" b="1" dirty="0">
              <a:solidFill>
                <a:schemeClr val="tx1"/>
              </a:solidFill>
              <a:latin typeface="+mn-lt"/>
              <a:cs typeface="Arial" panose="020B0604020202020204" pitchFamily="34" charset="0"/>
            </a:rPr>
            <a:t>162 million</a:t>
          </a:r>
          <a:endParaRPr lang="de-DE" sz="1800" b="1" dirty="0">
            <a:solidFill>
              <a:schemeClr val="tx1"/>
            </a:solidFill>
            <a:latin typeface="+mn-lt"/>
            <a:cs typeface="Arial" panose="020B0604020202020204" pitchFamily="34" charset="0"/>
          </a:endParaRPr>
        </a:p>
        <a:p>
          <a:pPr lvl="0">
            <a:lnSpc>
              <a:spcPct val="100000"/>
            </a:lnSpc>
            <a:spcBef>
              <a:spcPct val="0"/>
            </a:spcBef>
            <a:spcAft>
              <a:spcPct val="35000"/>
            </a:spcAft>
          </a:pPr>
          <a:r>
            <a:rPr lang="de-DE" sz="1800" dirty="0">
              <a:solidFill>
                <a:schemeClr val="tx1"/>
              </a:solidFill>
              <a:latin typeface="+mn-lt"/>
              <a:cs typeface="Arial" panose="020B0604020202020204" pitchFamily="34" charset="0"/>
            </a:rPr>
            <a:t> </a:t>
          </a:r>
          <a:endParaRPr sz="6500">
            <a:solidFill>
              <a:schemeClr val="tx1"/>
            </a:solidFill>
          </a:endParaRPr>
        </a:p>
      </dsp:txBody>
      <dsp:txXfrm rot="10800000">
        <a:off x="0" y="34179"/>
        <a:ext cx="5665027" cy="1100424"/>
      </dsp:txXfrm>
    </dsp:sp>
    <dsp:sp modelId="{E7BA9A3F-62F1-4C8A-9110-30A46B9CC3D7}">
      <dsp:nvSpPr>
        <dsp:cNvPr id="4" name="Trapezoid 3"/>
        <dsp:cNvSpPr/>
      </dsp:nvSpPr>
      <dsp:spPr bwMode="white">
        <a:xfrm rot="10800000">
          <a:off x="515376" y="1100424"/>
          <a:ext cx="4634274" cy="1100424"/>
        </a:xfrm>
        <a:prstGeom prst="trapezoid">
          <a:avLst>
            <a:gd name="adj" fmla="val 46834"/>
          </a:avLst>
        </a:prstGeom>
      </dsp:spPr>
      <dsp:style>
        <a:lnRef idx="2">
          <a:schemeClr val="accent2">
            <a:shade val="80000"/>
          </a:schemeClr>
        </a:lnRef>
        <a:fillRef idx="1">
          <a:schemeClr val="lt1"/>
        </a:fillRef>
        <a:effectRef idx="0">
          <a:scrgbClr r="0" g="0" b="0"/>
        </a:effectRef>
        <a:fontRef idx="minor">
          <a:schemeClr val="lt1"/>
        </a:fontRef>
      </dsp:style>
      <dsp:txBody>
        <a:bodyPr vert="horz" wrap="square" lIns="22860" tIns="22860" rIns="22860" bIns="2286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gn="ctr">
            <a:lnSpc>
              <a:spcPct val="100000"/>
            </a:lnSpc>
            <a:spcBef>
              <a:spcPct val="0"/>
            </a:spcBef>
            <a:spcAft>
              <a:spcPct val="35000"/>
            </a:spcAft>
          </a:pPr>
          <a:r>
            <a:rPr lang="de-DE" sz="1800" b="1" dirty="0">
              <a:solidFill>
                <a:schemeClr val="tx1"/>
              </a:solidFill>
              <a:latin typeface="+mn-lt"/>
              <a:cs typeface="Arial" panose="020B0604020202020204" pitchFamily="34" charset="0"/>
            </a:rPr>
            <a:t>LEADS:</a:t>
          </a:r>
          <a:endParaRPr lang="de-DE" sz="1800" b="1" dirty="0">
            <a:solidFill>
              <a:schemeClr val="tx1"/>
            </a:solidFill>
            <a:latin typeface="+mn-lt"/>
            <a:cs typeface="Arial" panose="020B0604020202020204" pitchFamily="34" charset="0"/>
          </a:endParaRPr>
        </a:p>
        <a:p>
          <a:pPr lvl="0" algn="ctr">
            <a:lnSpc>
              <a:spcPct val="100000"/>
            </a:lnSpc>
            <a:spcBef>
              <a:spcPct val="0"/>
            </a:spcBef>
            <a:spcAft>
              <a:spcPct val="35000"/>
            </a:spcAft>
          </a:pPr>
          <a:r>
            <a:rPr lang="en-IN" altLang="de-DE" sz="1800" b="1" dirty="0">
              <a:solidFill>
                <a:schemeClr val="tx1"/>
              </a:solidFill>
              <a:latin typeface="+mn-lt"/>
              <a:cs typeface="Arial" panose="020B0604020202020204" pitchFamily="34" charset="0"/>
            </a:rPr>
            <a:t>68,000</a:t>
          </a:r>
          <a:r>
            <a:rPr lang="de-DE" sz="1800" b="1" dirty="0">
              <a:solidFill>
                <a:schemeClr val="tx1"/>
              </a:solidFill>
              <a:latin typeface="+mn-lt"/>
              <a:cs typeface="Arial" panose="020B0604020202020204" pitchFamily="34" charset="0"/>
            </a:rPr>
            <a:t> </a:t>
          </a:r>
          <a:endParaRPr lang="de-DE" sz="1800" b="1" dirty="0">
            <a:solidFill>
              <a:schemeClr val="tx1"/>
            </a:solidFill>
            <a:latin typeface="+mn-lt"/>
            <a:cs typeface="Arial" panose="020B0604020202020204" pitchFamily="34" charset="0"/>
          </a:endParaRPr>
        </a:p>
        <a:p>
          <a:pPr lvl="0" algn="ctr">
            <a:lnSpc>
              <a:spcPct val="100000"/>
            </a:lnSpc>
            <a:spcBef>
              <a:spcPct val="0"/>
            </a:spcBef>
            <a:spcAft>
              <a:spcPct val="35000"/>
            </a:spcAft>
          </a:pPr>
          <a:endParaRPr lang="de-DE" sz="1800" b="0" dirty="0">
            <a:solidFill>
              <a:schemeClr val="tx1"/>
            </a:solidFill>
            <a:latin typeface="+mn-lt"/>
            <a:cs typeface="Arial" panose="020B0604020202020204" pitchFamily="34" charset="0"/>
          </a:endParaRPr>
        </a:p>
      </dsp:txBody>
      <dsp:txXfrm rot="10800000">
        <a:off x="515376" y="1100424"/>
        <a:ext cx="4634274" cy="1100424"/>
      </dsp:txXfrm>
    </dsp:sp>
    <dsp:sp modelId="{DE969564-BBE0-4263-AB30-F2604A7E43AA}">
      <dsp:nvSpPr>
        <dsp:cNvPr id="5" name="Trapezoid 4"/>
        <dsp:cNvSpPr/>
      </dsp:nvSpPr>
      <dsp:spPr bwMode="white">
        <a:xfrm rot="10800000">
          <a:off x="1024987" y="2191075"/>
          <a:ext cx="3603522" cy="1784293"/>
        </a:xfrm>
        <a:prstGeom prst="trapezoid">
          <a:avLst>
            <a:gd name="adj" fmla="val 46834"/>
          </a:avLst>
        </a:prstGeom>
      </dsp:spPr>
      <dsp:style>
        <a:lnRef idx="2">
          <a:schemeClr val="accent2">
            <a:shade val="80000"/>
          </a:schemeClr>
        </a:lnRef>
        <a:fillRef idx="1">
          <a:schemeClr val="lt1"/>
        </a:fillRef>
        <a:effectRef idx="0">
          <a:scrgbClr r="0" g="0" b="0"/>
        </a:effectRef>
        <a:fontRef idx="minor">
          <a:schemeClr val="lt1"/>
        </a:fontRef>
      </dsp:style>
      <dsp:txBody>
        <a:bodyPr vert="horz" wrap="square" lIns="22860" tIns="22860" rIns="22860" bIns="2286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gn="ctr">
            <a:lnSpc>
              <a:spcPct val="100000"/>
            </a:lnSpc>
            <a:spcBef>
              <a:spcPct val="0"/>
            </a:spcBef>
            <a:spcAft>
              <a:spcPct val="35000"/>
            </a:spcAft>
          </a:pPr>
          <a:r>
            <a:rPr lang="de-DE" sz="1800" b="1" dirty="0">
              <a:solidFill>
                <a:schemeClr val="tx1"/>
              </a:solidFill>
              <a:latin typeface="+mn-lt"/>
              <a:cs typeface="Arial" panose="020B0604020202020204" pitchFamily="34" charset="0"/>
            </a:rPr>
            <a:t>OPPORTUNITIES/PROSPECTS:</a:t>
          </a:r>
          <a:endParaRPr lang="de-DE" sz="1800" b="1" dirty="0">
            <a:solidFill>
              <a:schemeClr val="tx1"/>
            </a:solidFill>
            <a:latin typeface="+mn-lt"/>
            <a:cs typeface="Arial" panose="020B0604020202020204" pitchFamily="34" charset="0"/>
          </a:endParaRPr>
        </a:p>
        <a:p>
          <a:pPr lvl="0" algn="ctr">
            <a:lnSpc>
              <a:spcPct val="100000"/>
            </a:lnSpc>
            <a:spcBef>
              <a:spcPct val="0"/>
            </a:spcBef>
            <a:spcAft>
              <a:spcPct val="35000"/>
            </a:spcAft>
          </a:pPr>
          <a:r>
            <a:rPr lang="en-IN" altLang="de-DE" sz="1800" b="1" dirty="0">
              <a:solidFill>
                <a:schemeClr val="tx1"/>
              </a:solidFill>
              <a:latin typeface="+mn-lt"/>
              <a:cs typeface="Arial" panose="020B0604020202020204" pitchFamily="34" charset="0"/>
            </a:rPr>
            <a:t>10,200 leads</a:t>
          </a:r>
          <a:r>
            <a:rPr lang="de-DE" sz="1800" b="1" dirty="0">
              <a:solidFill>
                <a:schemeClr val="tx1"/>
              </a:solidFill>
              <a:latin typeface="+mn-lt"/>
              <a:cs typeface="Arial" panose="020B0604020202020204" pitchFamily="34" charset="0"/>
            </a:rPr>
            <a:t> </a:t>
          </a:r>
          <a:endParaRPr lang="de-DE" sz="1800" b="1" dirty="0">
            <a:solidFill>
              <a:schemeClr val="tx1"/>
            </a:solidFill>
            <a:latin typeface="+mn-lt"/>
            <a:cs typeface="Arial" panose="020B0604020202020204" pitchFamily="34" charset="0"/>
          </a:endParaRPr>
        </a:p>
        <a:p>
          <a:pPr lvl="0" algn="ctr">
            <a:lnSpc>
              <a:spcPct val="100000"/>
            </a:lnSpc>
            <a:spcBef>
              <a:spcPct val="0"/>
            </a:spcBef>
            <a:spcAft>
              <a:spcPct val="35000"/>
            </a:spcAft>
          </a:pPr>
          <a:endParaRPr lang="de-DE" sz="1800" b="0" dirty="0">
            <a:solidFill>
              <a:schemeClr val="tx1"/>
            </a:solidFill>
            <a:latin typeface="+mn-lt"/>
            <a:cs typeface="Arial" panose="020B0604020202020204" pitchFamily="34" charset="0"/>
          </a:endParaRPr>
        </a:p>
      </dsp:txBody>
      <dsp:txXfrm rot="10800000">
        <a:off x="1024987" y="2191075"/>
        <a:ext cx="3603522" cy="1784293"/>
      </dsp:txXfrm>
    </dsp:sp>
    <dsp:sp modelId="{39C83C79-88BF-48E6-B687-122D3FA17668}">
      <dsp:nvSpPr>
        <dsp:cNvPr id="6" name="Trapezoid 5"/>
        <dsp:cNvSpPr/>
      </dsp:nvSpPr>
      <dsp:spPr bwMode="white">
        <a:xfrm rot="10800000">
          <a:off x="1866415" y="3985140"/>
          <a:ext cx="1932197" cy="2062799"/>
        </a:xfrm>
        <a:prstGeom prst="trapezoid">
          <a:avLst>
            <a:gd name="adj" fmla="val 50000"/>
          </a:avLst>
        </a:prstGeom>
      </dsp:spPr>
      <dsp:style>
        <a:lnRef idx="2">
          <a:schemeClr val="accent2">
            <a:shade val="80000"/>
          </a:schemeClr>
        </a:lnRef>
        <a:fillRef idx="1">
          <a:schemeClr val="lt1"/>
        </a:fillRef>
        <a:effectRef idx="0">
          <a:scrgbClr r="0" g="0" b="0"/>
        </a:effectRef>
        <a:fontRef idx="minor">
          <a:schemeClr val="lt1"/>
        </a:fontRef>
      </dsp:style>
      <dsp:txBody>
        <a:bodyPr vert="horz" wrap="square" lIns="22860" tIns="22860" rIns="22860" bIns="2286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gn="ctr">
            <a:lnSpc>
              <a:spcPct val="100000"/>
            </a:lnSpc>
            <a:spcBef>
              <a:spcPct val="0"/>
            </a:spcBef>
            <a:spcAft>
              <a:spcPct val="35000"/>
            </a:spcAft>
          </a:pPr>
          <a:r>
            <a:rPr lang="de-DE" sz="1800" b="1" dirty="0">
              <a:solidFill>
                <a:schemeClr val="tx1"/>
              </a:solidFill>
              <a:latin typeface="+mn-lt"/>
              <a:cs typeface="Arial" panose="020B0604020202020204" pitchFamily="34" charset="0"/>
            </a:rPr>
            <a:t>CUSTOMER:</a:t>
          </a:r>
          <a:endParaRPr lang="de-DE" sz="1800" b="1" dirty="0">
            <a:solidFill>
              <a:schemeClr val="tx1"/>
            </a:solidFill>
            <a:latin typeface="+mn-lt"/>
            <a:cs typeface="Arial" panose="020B0604020202020204" pitchFamily="34" charset="0"/>
          </a:endParaRPr>
        </a:p>
        <a:p>
          <a:pPr lvl="0" algn="ctr">
            <a:lnSpc>
              <a:spcPct val="100000"/>
            </a:lnSpc>
            <a:spcBef>
              <a:spcPct val="0"/>
            </a:spcBef>
            <a:spcAft>
              <a:spcPct val="35000"/>
            </a:spcAft>
          </a:pPr>
          <a:r>
            <a:rPr lang="en-IN" altLang="de-DE" sz="1800" b="1" dirty="0">
              <a:solidFill>
                <a:schemeClr val="tx1"/>
              </a:solidFill>
              <a:latin typeface="+mn-lt"/>
              <a:cs typeface="Arial" panose="020B0604020202020204" pitchFamily="34" charset="0"/>
            </a:rPr>
            <a:t>1,020 </a:t>
          </a:r>
          <a:endParaRPr lang="de-DE" sz="1800" b="1" dirty="0">
            <a:solidFill>
              <a:schemeClr val="tx1"/>
            </a:solidFill>
            <a:latin typeface="+mn-lt"/>
            <a:cs typeface="Arial" panose="020B0604020202020204" pitchFamily="34" charset="0"/>
          </a:endParaRPr>
        </a:p>
        <a:p>
          <a:pPr lvl="0" algn="ctr">
            <a:lnSpc>
              <a:spcPct val="90000"/>
            </a:lnSpc>
            <a:spcBef>
              <a:spcPct val="0"/>
            </a:spcBef>
            <a:spcAft>
              <a:spcPct val="35000"/>
            </a:spcAft>
          </a:pPr>
          <a:endParaRPr lang="de-DE" sz="1800" dirty="0">
            <a:solidFill>
              <a:schemeClr val="tx1"/>
            </a:solidFill>
            <a:latin typeface="+mn-lt"/>
            <a:cs typeface="Arial" panose="020B0604020202020204" pitchFamily="34" charset="0"/>
          </a:endParaRPr>
        </a:p>
      </dsp:txBody>
      <dsp:txXfrm rot="10800000">
        <a:off x="1866415" y="3985140"/>
        <a:ext cx="1932197" cy="2062799"/>
      </dsp:txXfrm>
    </dsp:sp>
  </dsp:spTree>
</dsp:drawing>
</file>

<file path=ppt/diagrams/layout1.xml><?xml version="1.0" encoding="utf-8"?>
<dgm:layoutDef xmlns:dgm="http://schemas.openxmlformats.org/drawingml/2006/diagram" xmlns:a="http://schemas.openxmlformats.org/drawingml/2006/main" uniqueId="urn:microsoft.com/office/officeart/2005/8/layout/venn2">
  <dgm:title val=""/>
  <dgm:desc val=""/>
  <dgm:catLst>
    <dgm:cat type="relationship" pri="30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rSet qsTypeId="urn:microsoft.com/office/officeart/2005/8/quickstyle/simple5"/>
        </dgm:pt>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resizeHandles val="exact"/>
    </dgm:varLst>
    <dgm:alg type="composite">
      <dgm:param type="ar" val="1"/>
    </dgm:alg>
    <dgm:shape xmlns:r="http://schemas.openxmlformats.org/officeDocument/2006/relationships" r:blip="">
      <dgm:adjLst/>
    </dgm:shape>
    <dgm:presOf/>
    <dgm:choose name="Name1">
      <dgm:if name="Name2" axis="ch" ptType="node" func="cnt" op="lte" val="3">
        <dgm:constrLst>
          <dgm:constr type="w" for="ch" forName="comp1" refType="w"/>
          <dgm:constr type="h" for="ch" forName="comp1" refType="w" refFor="ch" refForName="comp1"/>
          <dgm:constr type="w" for="ch" forName="comp2" refType="w" fact="0.75"/>
          <dgm:constr type="h" for="ch" forName="comp2" refType="w" refFor="ch" refForName="comp2"/>
          <dgm:constr type="ctrX" for="ch" forName="comp2" refType="ctrX" refFor="ch" refForName="comp1"/>
          <dgm:constr type="b" for="ch" forName="comp2" refType="b" refFor="ch" refForName="comp1"/>
          <dgm:constr type="w" for="ch" forName="comp3" refType="w" fact="0.5"/>
          <dgm:constr type="h" for="ch" forName="comp3" refType="w" refFor="ch" refForName="comp3"/>
          <dgm:constr type="ctrX" for="ch" forName="comp3" refType="ctrX" refFor="ch" refForName="comp1"/>
          <dgm:constr type="b" for="ch" forName="comp3" refType="b" refFor="ch" refForName="comp1"/>
          <dgm:constr type="primFontSz" for="des" ptType="node" op="equ" val="65"/>
        </dgm:constrLst>
      </dgm:if>
      <dgm:if name="Name3" axis="ch" ptType="node" func="cnt" op="equ" val="4">
        <dgm:constrLst>
          <dgm:constr type="w" for="ch" forName="comp1" refType="w"/>
          <dgm:constr type="h" for="ch" forName="comp1" refType="w" refFor="ch" refForName="comp1"/>
          <dgm:constr type="w" for="ch" forName="comp2" refType="w" fact="0.8"/>
          <dgm:constr type="h" for="ch" forName="comp2" refType="w" refFor="ch" refForName="comp2"/>
          <dgm:constr type="ctrX" for="ch" forName="comp2" refType="ctrX" refFor="ch" refForName="comp1"/>
          <dgm:constr type="b" for="ch" forName="comp2" refType="b" refFor="ch" refForName="comp1"/>
          <dgm:constr type="w" for="ch" forName="comp3" refType="w" fact="0.6"/>
          <dgm:constr type="h" for="ch" forName="comp3" refType="w" refFor="ch" refForName="comp3"/>
          <dgm:constr type="ctrX" for="ch" forName="comp3" refType="ctrX" refFor="ch" refForName="comp1"/>
          <dgm:constr type="b" for="ch" forName="comp3" refType="b" refFor="ch" refForName="comp1"/>
          <dgm:constr type="w" for="ch" forName="comp4" refType="w" fact="0.4"/>
          <dgm:constr type="h" for="ch" forName="comp4" refType="w" refFor="ch" refForName="comp4"/>
          <dgm:constr type="ctrX" for="ch" forName="comp4" refType="ctrX" refFor="ch" refForName="comp1"/>
          <dgm:constr type="b" for="ch" forName="comp4" refType="b" refFor="ch" refForName="comp1"/>
          <dgm:constr type="primFontSz" for="des" ptType="node" op="equ" val="65"/>
        </dgm:constrLst>
      </dgm:if>
      <dgm:else name="Name4">
        <dgm:constrLst>
          <dgm:constr type="w" for="ch" forName="comp1" refType="w"/>
          <dgm:constr type="h" for="ch" forName="comp1" refType="w" refFor="ch" refForName="comp1"/>
          <dgm:constr type="w" for="ch" forName="comp2" refType="w" fact="0.85"/>
          <dgm:constr type="h" for="ch" forName="comp2" refType="w" refFor="ch" refForName="comp2"/>
          <dgm:constr type="ctrX" for="ch" forName="comp2" refType="ctrX" refFor="ch" refForName="comp1"/>
          <dgm:constr type="b" for="ch" forName="comp2" refType="b" refFor="ch" refForName="comp1"/>
          <dgm:constr type="w" for="ch" forName="comp3" refType="w" fact="0.7"/>
          <dgm:constr type="h" for="ch" forName="comp3" refType="w" refFor="ch" refForName="comp3"/>
          <dgm:constr type="ctrX" for="ch" forName="comp3" refType="ctrX" refFor="ch" refForName="comp1"/>
          <dgm:constr type="b" for="ch" forName="comp3" refType="b" refFor="ch" refForName="comp1"/>
          <dgm:constr type="w" for="ch" forName="comp4" refType="w" fact="0.55"/>
          <dgm:constr type="h" for="ch" forName="comp4" refType="w" refFor="ch" refForName="comp4"/>
          <dgm:constr type="ctrX" for="ch" forName="comp4" refType="ctrX" refFor="ch" refForName="comp1"/>
          <dgm:constr type="b" for="ch" forName="comp4" refType="b" refFor="ch" refForName="comp1"/>
          <dgm:constr type="w" for="ch" forName="comp5" refType="w" fact="0.4"/>
          <dgm:constr type="h" for="ch" forName="comp5" refType="w" refFor="ch" refForName="comp5"/>
          <dgm:constr type="ctrX" for="ch" forName="comp5" refType="ctrX" refFor="ch" refForName="comp1"/>
          <dgm:constr type="b" for="ch" forName="comp5" refType="b" refFor="ch" refForName="comp1"/>
          <dgm:constr type="w" for="ch" forName="comp6" refType="w" fact="0.25"/>
          <dgm:constr type="h" for="ch" forName="comp6" refType="w" refFor="ch" refForName="comp6"/>
          <dgm:constr type="ctrX" for="ch" forName="comp6" refType="ctrX" refFor="ch" refForName="comp1"/>
          <dgm:constr type="b" for="ch" forName="comp6" refType="b" refFor="ch" refForName="comp1"/>
          <dgm:constr type="w" for="ch" forName="comp7" refType="w" fact="0.15"/>
          <dgm:constr type="h" for="ch" forName="comp7" refType="w" refFor="ch" refForName="comp7"/>
          <dgm:constr type="ctrX" for="ch" forName="comp7" refType="ctrX" refFor="ch" refForName="comp1"/>
          <dgm:constr type="b" for="ch" forName="comp7" refType="b" refFor="ch" refForName="comp1"/>
          <dgm:constr type="primFontSz" for="des" ptType="node" op="equ" val="65"/>
        </dgm:constrLst>
      </dgm:else>
    </dgm:choose>
    <dgm:ruleLst/>
    <dgm:choose name="Name5">
      <dgm:if name="Name6" axis="ch" ptType="node" func="cnt" op="gte" val="1">
        <dgm:layoutNode name="comp1">
          <dgm:alg type="composite"/>
          <dgm:shape xmlns:r="http://schemas.openxmlformats.org/officeDocument/2006/relationships" r:blip="">
            <dgm:adjLst/>
          </dgm:shape>
          <dgm:presOf/>
          <dgm:choose name="Name7">
            <dgm:if name="Name8" axis="ch" ptType="node" func="cnt" op="equ" val="1">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5"/>
                <dgm:constr type="w" for="ch" forName="c1text" refType="w" refFor="ch" refForName="circle1" fact="0.70711"/>
                <dgm:constr type="h" for="ch" forName="c1text" refType="h" refFor="ch" refForName="circle1" fact="0.5"/>
              </dgm:constrLst>
            </dgm:if>
            <dgm:if name="Name9" axis="ch" ptType="node" func="cnt" op="equ" val="2">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6"/>
                <dgm:constr type="w" for="ch" forName="c1text" refType="w" refFor="ch" refForName="circle1" fact="0.525"/>
                <dgm:constr type="h" for="ch" forName="c1text" refType="h" refFor="ch" refForName="circle1" fact="0.17"/>
              </dgm:constrLst>
            </dgm:if>
            <dgm:if name="Name10" axis="ch" ptType="node" func="cnt" op="equ" val="3">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3495"/>
                <dgm:constr type="h" for="ch" forName="c1text" refType="h" refFor="ch" refForName="circle1" fact="0.15"/>
              </dgm:constrLst>
            </dgm:if>
            <dgm:if name="Name11" axis="ch" ptType="node" func="cnt" op="equ" val="4">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2796"/>
                <dgm:constr type="h" for="ch" forName="c1text" refType="h" refFor="ch" refForName="circle1" fact="0.15"/>
              </dgm:constrLst>
            </dgm:if>
            <dgm:if name="Name12" axis="ch" ptType="node" func="cnt" op="gte" val="5">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
                <dgm:constr type="w" for="ch" forName="c1text" refType="w" refFor="ch" refForName="circle1" fact="0.375"/>
                <dgm:constr type="h" for="ch" forName="c1text" refType="h" refFor="ch" refForName="circle1" fact="0.1"/>
              </dgm:constrLst>
            </dgm:if>
            <dgm:else name="Name13"/>
          </dgm:choose>
          <dgm:ruleLst/>
          <dgm:layoutNode name="circle1" styleLbl="node1">
            <dgm:alg type="sp"/>
            <dgm:shape xmlns:r="http://schemas.openxmlformats.org/officeDocument/2006/relationships" type="ellipse" r:blip="">
              <dgm:adjLst/>
            </dgm:shape>
            <dgm:presOf axis="ch desOrSelf" ptType="node node" st="1 1" cnt="1 0"/>
            <dgm:constrLst>
              <dgm:constr type="h" refType="w"/>
            </dgm:constrLst>
            <dgm:ruleLst/>
          </dgm:layoutNode>
          <dgm:layoutNode name="c1text">
            <dgm:varLst>
              <dgm:bulletEnabled val="1"/>
            </dgm:varLst>
            <dgm:alg type="tx"/>
            <dgm:shape xmlns:r="http://schemas.openxmlformats.org/officeDocument/2006/relationships" type="rect" r:blip="" hideGeom="1">
              <dgm:adjLst/>
            </dgm:shape>
            <dgm:presOf axis="ch desOrSelf" ptType="node node" st="1 1" cnt="1 0"/>
            <dgm:constrLst/>
            <dgm:ruleLst>
              <dgm:rule type="primFontSz" val="5" fact="NaN" max="NaN"/>
            </dgm:ruleLst>
          </dgm:layoutNode>
        </dgm:layoutNode>
      </dgm:if>
      <dgm:else name="Name14"/>
    </dgm:choose>
    <dgm:choose name="Name15">
      <dgm:if name="Name16" axis="ch" ptType="node" func="cnt" op="gte" val="2">
        <dgm:layoutNode name="comp2">
          <dgm:alg type="composite"/>
          <dgm:shape xmlns:r="http://schemas.openxmlformats.org/officeDocument/2006/relationships" r:blip="">
            <dgm:adjLst/>
          </dgm:shape>
          <dgm:presOf/>
          <dgm:choose name="Name17">
            <dgm:if name="Name18" axis="ch" ptType="node" func="cnt" op="equ" val="2">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5"/>
                <dgm:constr type="w" for="ch" forName="c2text" refType="w" refFor="ch" refForName="circle2" fact="0.70711"/>
                <dgm:constr type="h" for="ch" forName="c2text" refType="h" refFor="ch" refForName="circle2" fact="0.5"/>
              </dgm:constrLst>
            </dgm:if>
            <dgm:if name="Name19" axis="ch" ptType="node" func="cnt" op="equ" val="3">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625"/>
                <dgm:constr type="w" for="ch" forName="c2text" refType="w" refFor="ch" refForName="circle2" fact="0.466"/>
                <dgm:constr type="h" for="ch" forName="c2text" refType="h" refFor="ch" refForName="circle2" fact="0.1875"/>
              </dgm:constrLst>
            </dgm:if>
            <dgm:if name="Name20" axis="ch" ptType="node" func="cnt" op="equ" val="4">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
                <dgm:constr type="w" for="ch" forName="c2text" refType="w" refFor="ch" refForName="circle2" fact="0.3495"/>
                <dgm:constr type="h" for="ch" forName="c2text" refType="h" refFor="ch" refForName="circle2" fact="0.18"/>
              </dgm:constrLst>
            </dgm:if>
            <dgm:if name="Name21" axis="ch" ptType="node" func="cnt" op="gte" val="5">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15"/>
                <dgm:constr type="w" for="ch" forName="c2text" refType="w" refFor="ch" refForName="circle2" fact="0.43125"/>
                <dgm:constr type="h" for="ch" forName="c2text" refType="h" refFor="ch" refForName="circle2" fact="0.115"/>
              </dgm:constrLst>
            </dgm:if>
            <dgm:else name="Name22"/>
          </dgm:choose>
          <dgm:ruleLst/>
          <dgm:layoutNode name="circle2" styleLbl="node1">
            <dgm:alg type="sp"/>
            <dgm:shape xmlns:r="http://schemas.openxmlformats.org/officeDocument/2006/relationships" type="ellipse" r:blip="">
              <dgm:adjLst/>
            </dgm:shape>
            <dgm:presOf axis="ch desOrSelf" ptType="node node" st="2 1" cnt="1 0"/>
            <dgm:constrLst>
              <dgm:constr type="h" refType="w"/>
            </dgm:constrLst>
            <dgm:ruleLst/>
          </dgm:layoutNode>
          <dgm:layoutNode name="c2text">
            <dgm:varLst>
              <dgm:bulletEnabled val="1"/>
            </dgm:varLst>
            <dgm:alg type="tx"/>
            <dgm:shape xmlns:r="http://schemas.openxmlformats.org/officeDocument/2006/relationships" type="rect" r:blip="" hideGeom="1">
              <dgm:adjLst/>
            </dgm:shape>
            <dgm:presOf axis="ch desOrSelf" ptType="node node" st="2 1" cnt="1 0"/>
            <dgm:constrLst/>
            <dgm:ruleLst>
              <dgm:rule type="primFontSz" val="5" fact="NaN" max="NaN"/>
            </dgm:ruleLst>
          </dgm:layoutNode>
        </dgm:layoutNode>
      </dgm:if>
      <dgm:else name="Name23"/>
    </dgm:choose>
    <dgm:choose name="Name24">
      <dgm:if name="Name25" axis="ch" ptType="node" func="cnt" op="gte" val="3">
        <dgm:layoutNode name="comp3">
          <dgm:alg type="composite"/>
          <dgm:shape xmlns:r="http://schemas.openxmlformats.org/officeDocument/2006/relationships" r:blip="">
            <dgm:adjLst/>
          </dgm:shape>
          <dgm:presOf/>
          <dgm:choose name="Name26">
            <dgm:if name="Name27" axis="ch" ptType="node" func="cnt" op="equ" val="3">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5"/>
                <dgm:constr type="w" for="ch" forName="c3text" refType="w" refFor="ch" refForName="circle3" fact="0.70711"/>
                <dgm:constr type="h" for="ch" forName="c3text" refType="h" refFor="ch" refForName="circle3" fact="0.5"/>
              </dgm:constrLst>
            </dgm:if>
            <dgm:if name="Name28" axis="ch" ptType="node" func="cnt" op="equ" val="4">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875"/>
                <dgm:constr type="w" for="ch" forName="c3text" refType="w" refFor="ch" refForName="circle3" fact="0.466"/>
                <dgm:constr type="h" for="ch" forName="c3text" refType="h" refFor="ch" refForName="circle3" fact="0.225"/>
              </dgm:constrLst>
            </dgm:if>
            <dgm:if name="Name29" axis="ch" ptType="node" func="cnt" op="gte" val="5">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38"/>
                <dgm:constr type="w" for="ch" forName="c3text" refType="w" refFor="ch" refForName="circle3" fact="0.5175"/>
                <dgm:constr type="h" for="ch" forName="c3text" refType="h" refFor="ch" refForName="circle3" fact="0.138"/>
              </dgm:constrLst>
            </dgm:if>
            <dgm:else name="Name30"/>
          </dgm:choose>
          <dgm:ruleLst/>
          <dgm:layoutNode name="circle3" styleLbl="node1">
            <dgm:alg type="sp"/>
            <dgm:shape xmlns:r="http://schemas.openxmlformats.org/officeDocument/2006/relationships" type="ellipse" r:blip="">
              <dgm:adjLst/>
            </dgm:shape>
            <dgm:presOf axis="ch desOrSelf" ptType="node node" st="3 1" cnt="1 0"/>
            <dgm:constrLst>
              <dgm:constr type="h" refType="w"/>
            </dgm:constrLst>
            <dgm:ruleLst/>
          </dgm:layoutNode>
          <dgm:layoutNode name="c3text">
            <dgm:varLst>
              <dgm:bulletEnabled val="1"/>
            </dgm:varLst>
            <dgm:alg type="tx"/>
            <dgm:shape xmlns:r="http://schemas.openxmlformats.org/officeDocument/2006/relationships" type="rect" r:blip="" hideGeom="1">
              <dgm:adjLst/>
            </dgm:shape>
            <dgm:presOf axis="ch desOrSelf" ptType="node node" st="3 1" cnt="1 0"/>
            <dgm:constrLst/>
            <dgm:ruleLst>
              <dgm:rule type="primFontSz" val="5" fact="NaN" max="NaN"/>
            </dgm:ruleLst>
          </dgm:layoutNode>
        </dgm:layoutNode>
      </dgm:if>
      <dgm:else name="Name31"/>
    </dgm:choose>
    <dgm:choose name="Name32">
      <dgm:if name="Name33" axis="ch" ptType="node" func="cnt" op="gte" val="4">
        <dgm:layoutNode name="comp4">
          <dgm:alg type="composite"/>
          <dgm:shape xmlns:r="http://schemas.openxmlformats.org/officeDocument/2006/relationships" r:blip="">
            <dgm:adjLst/>
          </dgm:shape>
          <dgm:presOf/>
          <dgm:choose name="Name34">
            <dgm:if name="Name35" axis="ch" ptType="node" func="cnt" op="equ" val="4">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5"/>
                <dgm:constr type="w" for="ch" forName="c4text" refType="w" refFor="ch" refForName="circle4" fact="0.70711"/>
                <dgm:constr type="h" for="ch" forName="c4text" refType="h" refFor="ch" refForName="circle4" fact="0.5"/>
              </dgm:constrLst>
            </dgm:if>
            <dgm:if name="Name36" axis="ch" ptType="node" func="cnt" op="gte" val="5">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18"/>
                <dgm:constr type="w" for="ch" forName="c4text" refType="w" refFor="ch" refForName="circle4" fact="0.54"/>
                <dgm:constr type="h" for="ch" forName="c4text" refType="h" refFor="ch" refForName="circle4" fact="0.18"/>
              </dgm:constrLst>
            </dgm:if>
            <dgm:else name="Name37"/>
          </dgm:choose>
          <dgm:ruleLst/>
          <dgm:layoutNode name="circle4" styleLbl="node1">
            <dgm:alg type="sp"/>
            <dgm:shape xmlns:r="http://schemas.openxmlformats.org/officeDocument/2006/relationships" type="ellipse" r:blip="">
              <dgm:adjLst/>
            </dgm:shape>
            <dgm:presOf axis="ch desOrSelf" ptType="node node" st="4 1" cnt="1 0"/>
            <dgm:constrLst>
              <dgm:constr type="h" refType="w"/>
            </dgm:constrLst>
            <dgm:ruleLst/>
          </dgm:layoutNode>
          <dgm:layoutNode name="c4text">
            <dgm:varLst>
              <dgm:bulletEnabled val="1"/>
            </dgm:varLst>
            <dgm:alg type="tx"/>
            <dgm:shape xmlns:r="http://schemas.openxmlformats.org/officeDocument/2006/relationships" type="rect" r:blip="" hideGeom="1">
              <dgm:adjLst/>
            </dgm:shape>
            <dgm:presOf axis="ch desOrSelf" ptType="node node" st="4 1" cnt="1 0"/>
            <dgm:constrLst/>
            <dgm:ruleLst>
              <dgm:rule type="primFontSz" val="5" fact="NaN" max="NaN"/>
            </dgm:ruleLst>
          </dgm:layoutNode>
        </dgm:layoutNode>
      </dgm:if>
      <dgm:else name="Name38"/>
    </dgm:choose>
    <dgm:choose name="Name39">
      <dgm:if name="Name40" axis="ch" ptType="node" func="cnt" op="gte" val="5">
        <dgm:layoutNode name="comp5">
          <dgm:alg type="composite"/>
          <dgm:shape xmlns:r="http://schemas.openxmlformats.org/officeDocument/2006/relationships" r:blip="">
            <dgm:adjLst/>
          </dgm:shape>
          <dgm:presOf/>
          <dgm:choose name="Name41">
            <dgm:if name="Name42" axis="ch" ptType="node" func="cnt" op="equ" val="5">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5"/>
                <dgm:constr type="w" for="ch" forName="c5text" refType="w" refFor="ch" refForName="circle5" fact="0.70711"/>
                <dgm:constr type="h" for="ch" forName="c5text" refType="h" refFor="ch" refForName="circle5" fact="0.5"/>
              </dgm:constrLst>
            </dgm:if>
            <dgm:if name="Name43" axis="ch" ptType="node" func="cnt" op="gte" val="6">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25"/>
                <dgm:constr type="w" for="ch" forName="c5text" refType="w" refFor="ch" refForName="circle5" fact="0.65"/>
                <dgm:constr type="h" for="ch" forName="c5text" refType="h" refFor="ch" refForName="circle5" fact="0.25"/>
              </dgm:constrLst>
            </dgm:if>
            <dgm:else name="Name44"/>
          </dgm:choose>
          <dgm:ruleLst/>
          <dgm:layoutNode name="circle5" styleLbl="node1">
            <dgm:alg type="sp"/>
            <dgm:shape xmlns:r="http://schemas.openxmlformats.org/officeDocument/2006/relationships" type="ellipse" r:blip="">
              <dgm:adjLst/>
            </dgm:shape>
            <dgm:presOf axis="ch desOrSelf" ptType="node node" st="5 1" cnt="1 0"/>
            <dgm:constrLst>
              <dgm:constr type="h" refType="w"/>
            </dgm:constrLst>
            <dgm:ruleLst/>
          </dgm:layoutNode>
          <dgm:layoutNode name="c5text">
            <dgm:varLst>
              <dgm:bulletEnabled val="1"/>
            </dgm:varLst>
            <dgm:alg type="tx"/>
            <dgm:shape xmlns:r="http://schemas.openxmlformats.org/officeDocument/2006/relationships" type="rect" r:blip="" hideGeom="1">
              <dgm:adjLst/>
            </dgm:shape>
            <dgm:presOf axis="ch desOrSelf" ptType="node node" st="5 1" cnt="1 0"/>
            <dgm:constrLst/>
            <dgm:ruleLst>
              <dgm:rule type="primFontSz" val="5" fact="NaN" max="NaN"/>
            </dgm:ruleLst>
          </dgm:layoutNode>
        </dgm:layoutNode>
      </dgm:if>
      <dgm:else name="Name45"/>
    </dgm:choose>
    <dgm:choose name="Name46">
      <dgm:if name="Name47" axis="ch" ptType="node" func="cnt" op="gte" val="6">
        <dgm:layoutNode name="comp6">
          <dgm:alg type="composite"/>
          <dgm:shape xmlns:r="http://schemas.openxmlformats.org/officeDocument/2006/relationships" r:blip="">
            <dgm:adjLst/>
          </dgm:shape>
          <dgm:presOf/>
          <dgm:choose name="Name48">
            <dgm:if name="Name49" axis="ch" ptType="node" func="cnt" op="equ" val="6">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5"/>
                <dgm:constr type="w" for="ch" forName="c6text" refType="w" refFor="ch" refForName="circle6" fact="0.70711"/>
                <dgm:constr type="h" for="ch" forName="c6text" refType="h" refFor="ch" refForName="circle6" fact="0.5"/>
              </dgm:constrLst>
            </dgm:if>
            <dgm:if name="Name50" axis="ch" ptType="node" func="cnt" op="gte" val="7">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27"/>
                <dgm:constr type="w" for="ch" forName="c6text" refType="w" refFor="ch" refForName="circle6" fact="0.68"/>
                <dgm:constr type="h" for="ch" forName="c6text" refType="h" refFor="ch" refForName="circle6" fact="0.241"/>
              </dgm:constrLst>
            </dgm:if>
            <dgm:else name="Name51"/>
          </dgm:choose>
          <dgm:ruleLst/>
          <dgm:layoutNode name="circle6" styleLbl="node1">
            <dgm:alg type="sp"/>
            <dgm:shape xmlns:r="http://schemas.openxmlformats.org/officeDocument/2006/relationships" type="ellipse" r:blip="">
              <dgm:adjLst/>
            </dgm:shape>
            <dgm:presOf axis="ch desOrSelf" ptType="node node" st="6 1" cnt="1 0"/>
            <dgm:constrLst>
              <dgm:constr type="h" refType="w"/>
            </dgm:constrLst>
            <dgm:ruleLst/>
          </dgm:layoutNode>
          <dgm:layoutNode name="c6text">
            <dgm:varLst>
              <dgm:bulletEnabled val="1"/>
            </dgm:varLst>
            <dgm:alg type="tx"/>
            <dgm:shape xmlns:r="http://schemas.openxmlformats.org/officeDocument/2006/relationships" type="rect" r:blip="" hideGeom="1">
              <dgm:adjLst/>
            </dgm:shape>
            <dgm:presOf axis="ch desOrSelf" ptType="node node" st="6 1" cnt="1 0"/>
            <dgm:constrLst/>
            <dgm:ruleLst>
              <dgm:rule type="primFontSz" val="5" fact="NaN" max="NaN"/>
            </dgm:ruleLst>
          </dgm:layoutNode>
        </dgm:layoutNode>
      </dgm:if>
      <dgm:else name="Name52"/>
    </dgm:choose>
    <dgm:choose name="Name53">
      <dgm:if name="Name54" axis="ch" ptType="node" func="cnt" op="gte" val="7">
        <dgm:layoutNode name="comp7">
          <dgm:alg type="composite"/>
          <dgm:shape xmlns:r="http://schemas.openxmlformats.org/officeDocument/2006/relationships" r:blip="">
            <dgm:adjLst/>
          </dgm:shape>
          <dgm:presOf/>
          <dgm:constrLst>
            <dgm:constr type="w" for="ch" forName="circle7" refType="w"/>
            <dgm:constr type="h" for="ch" forName="circle7" refType="h"/>
            <dgm:constr type="ctrX" for="ch" forName="circle7" refType="w" fact="0.5"/>
            <dgm:constr type="ctrY" for="ch" forName="circle7" refType="h" fact="0.5"/>
            <dgm:constr type="ctrX" for="ch" forName="c7text" refType="w" fact="0.5"/>
            <dgm:constr type="ctrY" for="ch" forName="c7text" refType="h" fact="0.5"/>
            <dgm:constr type="w" for="ch" forName="c7text" refType="w" refFor="ch" refForName="circle7" fact="0.70711"/>
            <dgm:constr type="h" for="ch" forName="c7text" refType="h" refFor="ch" refForName="circle7" fact="0.5"/>
          </dgm:constrLst>
          <dgm:ruleLst/>
          <dgm:layoutNode name="circle7" styleLbl="node1">
            <dgm:alg type="sp"/>
            <dgm:shape xmlns:r="http://schemas.openxmlformats.org/officeDocument/2006/relationships" type="ellipse" r:blip="">
              <dgm:adjLst/>
            </dgm:shape>
            <dgm:presOf axis="ch desOrSelf" ptType="node node" st="7 1" cnt="1 0"/>
            <dgm:constrLst>
              <dgm:constr type="h" refType="w"/>
            </dgm:constrLst>
            <dgm:ruleLst/>
          </dgm:layoutNode>
          <dgm:layoutNode name="c7text">
            <dgm:varLst>
              <dgm:bulletEnabled val="1"/>
            </dgm:varLst>
            <dgm:alg type="tx"/>
            <dgm:shape xmlns:r="http://schemas.openxmlformats.org/officeDocument/2006/relationships" type="rect" r:blip="" hideGeom="1">
              <dgm:adjLst/>
            </dgm:shape>
            <dgm:presOf axis="ch desOrSelf" ptType="node node" st="7 1" cnt="1 0"/>
            <dgm:constrLst/>
            <dgm:ruleLst>
              <dgm:rule type="primFontSz" val="5" fact="NaN" max="NaN"/>
            </dgm:ruleLst>
          </dgm:layoutNode>
        </dgm:layoutNode>
      </dgm:if>
      <dgm:else name="Name55"/>
    </dgm:choose>
  </dgm:layoutNode>
</dgm:layoutDef>
</file>

<file path=ppt/diagrams/layout2.xml><?xml version="1.0" encoding="utf-8"?>
<dgm:layoutDef xmlns:dgm="http://schemas.openxmlformats.org/drawingml/2006/diagram" xmlns:a="http://schemas.openxmlformats.org/drawingml/2006/main" uniqueId="urn:microsoft.com/office/officeart/2005/8/layout/pyramid3">
  <dgm:title val=""/>
  <dgm:desc val=""/>
  <dgm:catLst>
    <dgm:cat type="pyramid" pri="2000"/>
  </dgm:catLst>
  <dgm:sampData useDef="1">
    <dgm:dataModel>
      <dgm:ptLst/>
      <dgm:bg/>
      <dgm:whole/>
    </dgm:dataModel>
  </dgm:sampData>
  <dgm:styleData>
    <dgm:dataModel>
      <dgm:ptLst>
        <dgm:pt modelId="0" type="doc">
          <dgm:prSet qsTypeId="urn:microsoft.com/office/officeart/2005/8/quickstyle/simple5"/>
        </dgm:pt>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pyraLvlNode" val="level"/>
          <dgm:param type="pyraAcctTxNode" val="acctTx"/>
          <dgm:param type="pyraAcctBkgdNode" val="acctBkgd"/>
          <dgm:param type="linDir" val="fromT"/>
          <dgm:param type="txDir" val="fromT"/>
          <dgm:param type="pyraAcctPos" val="aft"/>
          <dgm:param type="pyraAcctTxMar" val="step"/>
        </dgm:alg>
      </dgm:if>
      <dgm:else name="Name3">
        <dgm:alg type="pyra">
          <dgm:param type="pyraLvlNode" val="level"/>
          <dgm:param type="pyraAcctTxNode" val="acctTx"/>
          <dgm:param type="pyraAcctBkgdNode" val="acctBkgd"/>
          <dgm:param type="linDir" val="fromT"/>
          <dgm:param type="txDir" val="fromT"/>
          <dgm:param type="pyraAcctPos" val="bef"/>
          <dgm:param type="pyraAcctTxMar" val="step"/>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rev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t"/>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2FBF9E8-1F40-410A-A1CC-60BC60DB98B3}" type="datetimeFigureOut">
              <a:rPr lang="en-IN" smtClean="0"/>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0FE411-3744-4059-A83F-482351BF9D8B}"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b="1" dirty="0"/>
              <a:t>Time:</a:t>
            </a:r>
            <a:r>
              <a:rPr lang="en-US" b="1" baseline="0" dirty="0"/>
              <a:t> 7 mins </a:t>
            </a:r>
            <a:endParaRPr lang="en-US" b="1" baseline="0" dirty="0"/>
          </a:p>
          <a:p>
            <a:pPr marL="0" marR="0" lvl="0" indent="0" algn="l" defTabSz="914400" rtl="0" eaLnBrk="1" fontAlgn="auto" latinLnBrk="0" hangingPunct="1">
              <a:lnSpc>
                <a:spcPct val="100000"/>
              </a:lnSpc>
              <a:spcBef>
                <a:spcPts val="0"/>
              </a:spcBef>
              <a:spcAft>
                <a:spcPts val="0"/>
              </a:spcAft>
              <a:buClrTx/>
              <a:buSzTx/>
              <a:buFontTx/>
              <a:buNone/>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defRPr/>
            </a:pPr>
            <a:r>
              <a:rPr lang="en-US" baseline="0" dirty="0"/>
              <a:t>Get students to brainstorm on the customer persona and VPC </a:t>
            </a:r>
            <a:endParaRPr lang="en-US" dirty="0"/>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620BEB79-93E1-4BD7-A47D-89BD4B78056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b="1" dirty="0"/>
              <a:t>Evaluation Criteria</a:t>
            </a:r>
            <a:r>
              <a:rPr lang="en-IN" b="1" baseline="0" dirty="0"/>
              <a:t> for slides 8 and 9</a:t>
            </a:r>
            <a:endParaRPr lang="en-IN" b="1" baseline="0" dirty="0"/>
          </a:p>
          <a:p>
            <a:endParaRPr lang="en-IN" b="0" i="1" baseline="0" dirty="0"/>
          </a:p>
          <a:p>
            <a:r>
              <a:rPr lang="en-US" sz="1200" b="0" i="1" u="none" strike="noStrike" kern="1200" dirty="0">
                <a:solidFill>
                  <a:schemeClr val="tx1"/>
                </a:solidFill>
                <a:effectLst/>
                <a:latin typeface="+mn-lt"/>
                <a:ea typeface="+mn-ea"/>
                <a:cs typeface="+mn-cs"/>
              </a:rPr>
              <a:t>Check the following on the correctness</a:t>
            </a:r>
            <a:r>
              <a:rPr lang="en-US" sz="1200" b="0" i="1" u="none" strike="noStrike" kern="1200" baseline="0" dirty="0">
                <a:solidFill>
                  <a:schemeClr val="tx1"/>
                </a:solidFill>
                <a:effectLst/>
                <a:latin typeface="+mn-lt"/>
                <a:ea typeface="+mn-ea"/>
                <a:cs typeface="+mn-cs"/>
              </a:rPr>
              <a:t> of VPC</a:t>
            </a:r>
            <a:r>
              <a:rPr lang="en-US" sz="1200" b="0" i="1" u="none" strike="noStrike" kern="1200" dirty="0">
                <a:solidFill>
                  <a:schemeClr val="tx1"/>
                </a:solidFill>
                <a:effectLst/>
                <a:latin typeface="+mn-lt"/>
                <a:ea typeface="+mn-ea"/>
                <a:cs typeface="+mn-cs"/>
              </a:rPr>
              <a:t>:</a:t>
            </a:r>
            <a:br>
              <a:rPr lang="en-US" sz="1200" b="0" i="1" u="none" strike="noStrike" kern="1200" dirty="0">
                <a:solidFill>
                  <a:schemeClr val="tx1"/>
                </a:solidFill>
                <a:effectLst/>
                <a:latin typeface="+mn-lt"/>
                <a:ea typeface="+mn-ea"/>
                <a:cs typeface="+mn-cs"/>
              </a:rPr>
            </a:br>
            <a:r>
              <a:rPr lang="en-US" sz="1200" b="0" i="1" u="none" strike="noStrike" kern="1200" dirty="0">
                <a:solidFill>
                  <a:schemeClr val="tx1"/>
                </a:solidFill>
                <a:effectLst/>
                <a:latin typeface="+mn-lt"/>
                <a:ea typeface="+mn-ea"/>
                <a:cs typeface="+mn-cs"/>
              </a:rPr>
              <a:t>a.  Have you identified the correct pains &amp; gains; pain relievers &amp; gain creators (2 marks)</a:t>
            </a:r>
            <a:br>
              <a:rPr lang="en-US" sz="1200" b="0" i="1" u="none" strike="noStrike" kern="1200" dirty="0">
                <a:solidFill>
                  <a:schemeClr val="tx1"/>
                </a:solidFill>
                <a:effectLst/>
                <a:latin typeface="+mn-lt"/>
                <a:ea typeface="+mn-ea"/>
                <a:cs typeface="+mn-cs"/>
              </a:rPr>
            </a:br>
            <a:r>
              <a:rPr lang="en-US" sz="1200" b="0" i="1" u="none" strike="noStrike" kern="1200" dirty="0">
                <a:solidFill>
                  <a:schemeClr val="tx1"/>
                </a:solidFill>
                <a:effectLst/>
                <a:latin typeface="+mn-lt"/>
                <a:ea typeface="+mn-ea"/>
                <a:cs typeface="+mn-cs"/>
              </a:rPr>
              <a:t>b. Have you identified the correct Jobs-to-be-done? (1 mark)</a:t>
            </a:r>
            <a:br>
              <a:rPr lang="en-US" sz="1200" b="0" i="1" u="none" strike="noStrike" kern="1200" dirty="0">
                <a:solidFill>
                  <a:schemeClr val="tx1"/>
                </a:solidFill>
                <a:effectLst/>
                <a:latin typeface="+mn-lt"/>
                <a:ea typeface="+mn-ea"/>
                <a:cs typeface="+mn-cs"/>
              </a:rPr>
            </a:br>
            <a:r>
              <a:rPr lang="en-US" sz="1200" b="0" i="1" u="none" strike="noStrike" kern="1200" dirty="0">
                <a:solidFill>
                  <a:schemeClr val="tx1"/>
                </a:solidFill>
                <a:effectLst/>
                <a:latin typeface="+mn-lt"/>
                <a:ea typeface="+mn-ea"/>
                <a:cs typeface="+mn-cs"/>
              </a:rPr>
              <a:t>c. Are the pain relievers addressing the customer pains? (1 mark)</a:t>
            </a:r>
            <a:br>
              <a:rPr lang="en-US" sz="1200" b="0" i="1" u="none" strike="noStrike" kern="1200" dirty="0">
                <a:solidFill>
                  <a:schemeClr val="tx1"/>
                </a:solidFill>
                <a:effectLst/>
                <a:latin typeface="+mn-lt"/>
                <a:ea typeface="+mn-ea"/>
                <a:cs typeface="+mn-cs"/>
              </a:rPr>
            </a:br>
            <a:r>
              <a:rPr lang="en-US" sz="1200" b="0" i="1" u="none" strike="noStrike" kern="1200" dirty="0">
                <a:solidFill>
                  <a:schemeClr val="tx1"/>
                </a:solidFill>
                <a:effectLst/>
                <a:latin typeface="+mn-lt"/>
                <a:ea typeface="+mn-ea"/>
                <a:cs typeface="+mn-cs"/>
              </a:rPr>
              <a:t>d. Have you identified the right value proposition so that the solution makes the customer's life better? (1 mark)</a:t>
            </a:r>
            <a:r>
              <a:rPr lang="en-US" b="0" i="1" dirty="0"/>
              <a:t> </a:t>
            </a:r>
            <a:endParaRPr lang="en-IN" b="0" i="1" dirty="0"/>
          </a:p>
        </p:txBody>
      </p:sp>
      <p:sp>
        <p:nvSpPr>
          <p:cNvPr id="4" name="Slide Number Placeholder 3"/>
          <p:cNvSpPr>
            <a:spLocks noGrp="1"/>
          </p:cNvSpPr>
          <p:nvPr>
            <p:ph type="sldNum" sz="quarter" idx="10"/>
          </p:nvPr>
        </p:nvSpPr>
        <p:spPr/>
        <p:txBody>
          <a:bodyPr/>
          <a:lstStyle/>
          <a:p>
            <a:fld id="{565F787C-D8F9-4047-8CC8-08AC13C2A058}" type="slidenum">
              <a:rPr lang="en-US" smtClean="0"/>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200" b="1" i="0" u="none" strike="noStrike" kern="1200">
                <a:solidFill>
                  <a:schemeClr val="tx1"/>
                </a:solidFill>
                <a:effectLst/>
                <a:latin typeface="+mn-lt"/>
                <a:ea typeface="+mn-ea"/>
                <a:cs typeface="+mn-cs"/>
              </a:rPr>
              <a:t>Evaluation</a:t>
            </a:r>
            <a:r>
              <a:rPr lang="en-US" sz="1200" b="1" i="0" u="none" strike="noStrike" kern="1200" baseline="0">
                <a:solidFill>
                  <a:schemeClr val="tx1"/>
                </a:solidFill>
                <a:effectLst/>
                <a:latin typeface="+mn-lt"/>
                <a:ea typeface="+mn-ea"/>
                <a:cs typeface="+mn-cs"/>
              </a:rPr>
              <a:t> Criteria for slides 12 to 14</a:t>
            </a:r>
            <a:endParaRPr lang="en-US" sz="1200" b="1" i="0" u="none" strike="noStrike" kern="1200">
              <a:solidFill>
                <a:schemeClr val="tx1"/>
              </a:solidFill>
              <a:effectLst/>
              <a:latin typeface="+mn-lt"/>
              <a:ea typeface="+mn-ea"/>
              <a:cs typeface="+mn-cs"/>
            </a:endParaRPr>
          </a:p>
          <a:p>
            <a:endParaRPr lang="en-US" sz="1200" b="1" i="1" u="none" strike="noStrike" kern="1200">
              <a:solidFill>
                <a:schemeClr val="tx1"/>
              </a:solidFill>
              <a:effectLst/>
              <a:latin typeface="+mn-lt"/>
              <a:ea typeface="+mn-ea"/>
              <a:cs typeface="+mn-cs"/>
            </a:endParaRPr>
          </a:p>
          <a:p>
            <a:r>
              <a:rPr lang="en-US" sz="1200" b="0" i="1" u="none" strike="noStrike" kern="1200">
                <a:solidFill>
                  <a:schemeClr val="tx1"/>
                </a:solidFill>
                <a:effectLst/>
                <a:latin typeface="+mn-lt"/>
                <a:ea typeface="+mn-ea"/>
                <a:cs typeface="+mn-cs"/>
              </a:rPr>
              <a:t>Check the following on MVP?</a:t>
            </a:r>
            <a:br>
              <a:rPr lang="en-US" sz="1200" b="0" i="1" u="none" strike="noStrike" kern="1200">
                <a:solidFill>
                  <a:schemeClr val="tx1"/>
                </a:solidFill>
                <a:effectLst/>
                <a:latin typeface="+mn-lt"/>
                <a:ea typeface="+mn-ea"/>
                <a:cs typeface="+mn-cs"/>
              </a:rPr>
            </a:br>
            <a:r>
              <a:rPr lang="en-US" sz="1200" b="0" i="1" u="none" strike="noStrike" kern="1200">
                <a:solidFill>
                  <a:schemeClr val="tx1"/>
                </a:solidFill>
                <a:effectLst/>
                <a:latin typeface="+mn-lt"/>
                <a:ea typeface="+mn-ea"/>
                <a:cs typeface="+mn-cs"/>
              </a:rPr>
              <a:t>1. Does it look credible and </a:t>
            </a:r>
            <a:r>
              <a:rPr lang="en-US" sz="1200" b="0" i="1" u="none" strike="noStrike" kern="1200" err="1">
                <a:solidFill>
                  <a:schemeClr val="tx1"/>
                </a:solidFill>
                <a:effectLst/>
                <a:latin typeface="+mn-lt"/>
                <a:ea typeface="+mn-ea"/>
                <a:cs typeface="+mn-cs"/>
              </a:rPr>
              <a:t>showcasable</a:t>
            </a:r>
            <a:r>
              <a:rPr lang="en-US" sz="1200" b="0" i="1" u="none" strike="noStrike" kern="1200">
                <a:solidFill>
                  <a:schemeClr val="tx1"/>
                </a:solidFill>
                <a:effectLst/>
                <a:latin typeface="+mn-lt"/>
                <a:ea typeface="+mn-ea"/>
                <a:cs typeface="+mn-cs"/>
              </a:rPr>
              <a:t>? Add a picture/video of the MVP? (3 marks)</a:t>
            </a:r>
            <a:br>
              <a:rPr lang="en-US" sz="1200" b="0" i="1" u="none" strike="noStrike" kern="1200">
                <a:solidFill>
                  <a:schemeClr val="tx1"/>
                </a:solidFill>
                <a:effectLst/>
                <a:latin typeface="+mn-lt"/>
                <a:ea typeface="+mn-ea"/>
                <a:cs typeface="+mn-cs"/>
              </a:rPr>
            </a:br>
            <a:r>
              <a:rPr lang="en-US" sz="1200" b="0" i="1" u="none" strike="noStrike" kern="1200">
                <a:solidFill>
                  <a:schemeClr val="tx1"/>
                </a:solidFill>
                <a:effectLst/>
                <a:latin typeface="+mn-lt"/>
                <a:ea typeface="+mn-ea"/>
                <a:cs typeface="+mn-cs"/>
              </a:rPr>
              <a:t>2. Have you validated the product benefits and the price with real customers? Add the MVP interview records in a Google drive and add to the PPT. (1 + 1 marks)</a:t>
            </a:r>
            <a:r>
              <a:rPr lang="en-US" i="1"/>
              <a:t> </a:t>
            </a:r>
            <a:endParaRPr lang="en-IN" i="1"/>
          </a:p>
          <a:p>
            <a:endParaRPr lang="en-IN"/>
          </a:p>
        </p:txBody>
      </p:sp>
      <p:sp>
        <p:nvSpPr>
          <p:cNvPr id="4" name="Slide Number Placeholder 3"/>
          <p:cNvSpPr>
            <a:spLocks noGrp="1"/>
          </p:cNvSpPr>
          <p:nvPr>
            <p:ph type="sldNum" sz="quarter" idx="10"/>
          </p:nvPr>
        </p:nvSpPr>
        <p:spPr>
          <a:xfrm>
            <a:off x="3884613" y="8685213"/>
            <a:ext cx="2971800" cy="458787"/>
          </a:xfrm>
          <a:prstGeom prst="rect">
            <a:avLst/>
          </a:prstGeom>
        </p:spPr>
        <p:txBody>
          <a:bodyPr/>
          <a:lstStyle/>
          <a:p>
            <a:fld id="{565F787C-D8F9-4047-8CC8-08AC13C2A058}" type="slidenum">
              <a:rPr lang="en-US" smtClean="0">
                <a:solidFill>
                  <a:prstClr val="black"/>
                </a:solidFill>
                <a:latin typeface="Calibri" panose="020F0502020204030204"/>
              </a:rPr>
            </a:fld>
            <a:endParaRPr lang="en-US">
              <a:solidFill>
                <a:prstClr val="black"/>
              </a:solidFill>
              <a:latin typeface="Calibri" panose="020F0502020204030204"/>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b="1" i="0" dirty="0"/>
              <a:t>Evaluation Criteria for</a:t>
            </a:r>
            <a:r>
              <a:rPr lang="en-IN" b="1" i="0" baseline="0" dirty="0"/>
              <a:t> slide 20 to 22</a:t>
            </a:r>
            <a:endParaRPr lang="en-IN" b="1" i="0" baseline="0" dirty="0"/>
          </a:p>
          <a:p>
            <a:endParaRPr lang="en-IN" baseline="0" dirty="0"/>
          </a:p>
          <a:p>
            <a:r>
              <a:rPr lang="en-US" sz="1200" b="0" i="1" u="none" strike="noStrike" kern="1200" dirty="0">
                <a:solidFill>
                  <a:schemeClr val="tx1"/>
                </a:solidFill>
                <a:effectLst/>
                <a:latin typeface="+mn-lt"/>
                <a:ea typeface="+mn-ea"/>
                <a:cs typeface="+mn-cs"/>
              </a:rPr>
              <a:t>1. Does the venture have a Sales projections sheet with monthly sales targets and customer funnel defined for the next one year? (2 marks)</a:t>
            </a:r>
            <a:br>
              <a:rPr lang="en-US" sz="1200" b="0" i="1" u="none" strike="noStrike" kern="1200" dirty="0">
                <a:solidFill>
                  <a:schemeClr val="tx1"/>
                </a:solidFill>
                <a:effectLst/>
                <a:latin typeface="+mn-lt"/>
                <a:ea typeface="+mn-ea"/>
                <a:cs typeface="+mn-cs"/>
              </a:rPr>
            </a:br>
            <a:r>
              <a:rPr lang="en-US" sz="1200" b="0" i="1" u="none" strike="noStrike" kern="1200" dirty="0">
                <a:solidFill>
                  <a:schemeClr val="tx1"/>
                </a:solidFill>
                <a:effectLst/>
                <a:latin typeface="+mn-lt"/>
                <a:ea typeface="+mn-ea"/>
                <a:cs typeface="+mn-cs"/>
              </a:rPr>
              <a:t>2. Does the venture have an active social media presence, such as FB, </a:t>
            </a:r>
            <a:r>
              <a:rPr lang="en-US" sz="1200" b="0" i="1" u="none" strike="noStrike" kern="1200" dirty="0" err="1">
                <a:solidFill>
                  <a:schemeClr val="tx1"/>
                </a:solidFill>
                <a:effectLst/>
                <a:latin typeface="+mn-lt"/>
                <a:ea typeface="+mn-ea"/>
                <a:cs typeface="+mn-cs"/>
              </a:rPr>
              <a:t>Instagram</a:t>
            </a:r>
            <a:r>
              <a:rPr lang="en-US" sz="1200" b="0" i="1" u="none" strike="noStrike" kern="1200" dirty="0">
                <a:solidFill>
                  <a:schemeClr val="tx1"/>
                </a:solidFill>
                <a:effectLst/>
                <a:latin typeface="+mn-lt"/>
                <a:ea typeface="+mn-ea"/>
                <a:cs typeface="+mn-cs"/>
              </a:rPr>
              <a:t>, LinkedIn? (1 mark)</a:t>
            </a:r>
            <a:br>
              <a:rPr lang="en-US" sz="1200" b="0" i="1" u="none" strike="noStrike" kern="1200" dirty="0">
                <a:solidFill>
                  <a:schemeClr val="tx1"/>
                </a:solidFill>
                <a:effectLst/>
                <a:latin typeface="+mn-lt"/>
                <a:ea typeface="+mn-ea"/>
                <a:cs typeface="+mn-cs"/>
              </a:rPr>
            </a:br>
            <a:r>
              <a:rPr lang="en-US" sz="1200" b="0" i="1" u="none" strike="noStrike" kern="1200" dirty="0">
                <a:solidFill>
                  <a:schemeClr val="tx1"/>
                </a:solidFill>
                <a:effectLst/>
                <a:latin typeface="+mn-lt"/>
                <a:ea typeface="+mn-ea"/>
                <a:cs typeface="+mn-cs"/>
              </a:rPr>
              <a:t>3. Do you have a well-thought out brand name, logo, and a Positioning statement?  (1 mark)</a:t>
            </a:r>
            <a:br>
              <a:rPr lang="en-US" sz="1200" b="0" i="1" u="none" strike="noStrike" kern="1200" dirty="0">
                <a:solidFill>
                  <a:schemeClr val="tx1"/>
                </a:solidFill>
                <a:effectLst/>
                <a:latin typeface="+mn-lt"/>
                <a:ea typeface="+mn-ea"/>
                <a:cs typeface="+mn-cs"/>
              </a:rPr>
            </a:br>
            <a:r>
              <a:rPr lang="en-US" sz="1200" b="0" i="1" u="none" strike="noStrike" kern="1200" dirty="0">
                <a:solidFill>
                  <a:schemeClr val="tx1"/>
                </a:solidFill>
                <a:effectLst/>
                <a:latin typeface="+mn-lt"/>
                <a:ea typeface="+mn-ea"/>
                <a:cs typeface="+mn-cs"/>
              </a:rPr>
              <a:t>4. Have you made an actual sale? (1 mark)</a:t>
            </a:r>
            <a:r>
              <a:rPr lang="en-US" i="1" dirty="0"/>
              <a:t> </a:t>
            </a:r>
            <a:endParaRPr lang="en-IN" i="1" dirty="0"/>
          </a:p>
        </p:txBody>
      </p:sp>
      <p:sp>
        <p:nvSpPr>
          <p:cNvPr id="4" name="Slide Number Placeholder 3"/>
          <p:cNvSpPr>
            <a:spLocks noGrp="1"/>
          </p:cNvSpPr>
          <p:nvPr>
            <p:ph type="sldNum" sz="quarter" idx="10"/>
          </p:nvPr>
        </p:nvSpPr>
        <p:spPr/>
        <p:txBody>
          <a:bodyPr/>
          <a:lstStyle/>
          <a:p>
            <a:fld id="{565F787C-D8F9-4047-8CC8-08AC13C2A058}" type="slidenum">
              <a:rPr lang="en-US" smtClean="0">
                <a:solidFill>
                  <a:prstClr val="black"/>
                </a:solidFill>
              </a:rPr>
            </a:fld>
            <a:endParaRPr lang="en-US">
              <a:solidFill>
                <a:prstClr val="black"/>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dirty="0"/>
              <a:t>My First Template</a:t>
            </a:r>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b="1" dirty="0"/>
              <a:t>Evaluation Criteria for slide 24</a:t>
            </a:r>
            <a:endParaRPr lang="en-IN" b="1" dirty="0"/>
          </a:p>
          <a:p>
            <a:endParaRPr lang="en-IN" i="1" dirty="0"/>
          </a:p>
          <a:p>
            <a:r>
              <a:rPr lang="en-US" sz="1200" b="0" i="1" u="none" strike="noStrike" kern="1200" dirty="0">
                <a:solidFill>
                  <a:schemeClr val="tx1"/>
                </a:solidFill>
                <a:effectLst/>
                <a:latin typeface="+mn-lt"/>
                <a:ea typeface="+mn-ea"/>
                <a:cs typeface="+mn-cs"/>
              </a:rPr>
              <a:t>1. Have you done their Unit Economics and come up with CAC, CLV, ARPU, Net and Gross Profit? (1 mark)</a:t>
            </a:r>
            <a:br>
              <a:rPr lang="en-US" sz="1200" b="0" i="1" u="none" strike="noStrike" kern="1200" dirty="0">
                <a:solidFill>
                  <a:schemeClr val="tx1"/>
                </a:solidFill>
                <a:effectLst/>
                <a:latin typeface="+mn-lt"/>
                <a:ea typeface="+mn-ea"/>
                <a:cs typeface="+mn-cs"/>
              </a:rPr>
            </a:br>
            <a:r>
              <a:rPr lang="en-US" sz="1200" b="0" i="1" u="none" strike="noStrike" kern="1200" dirty="0">
                <a:solidFill>
                  <a:schemeClr val="tx1"/>
                </a:solidFill>
                <a:effectLst/>
                <a:latin typeface="+mn-lt"/>
                <a:ea typeface="+mn-ea"/>
                <a:cs typeface="+mn-cs"/>
              </a:rPr>
              <a:t>2. Do you have a plan on how to reduce their CAC and churn rate, and increase their CLV, ARPU, and Net Profit Margin? (2 marks)</a:t>
            </a:r>
            <a:br>
              <a:rPr lang="en-US" sz="1200" b="0" i="1" u="none" strike="noStrike" kern="1200" dirty="0">
                <a:solidFill>
                  <a:schemeClr val="tx1"/>
                </a:solidFill>
                <a:effectLst/>
                <a:latin typeface="+mn-lt"/>
                <a:ea typeface="+mn-ea"/>
                <a:cs typeface="+mn-cs"/>
              </a:rPr>
            </a:br>
            <a:r>
              <a:rPr lang="en-US" sz="1200" b="0" i="1" u="none" strike="noStrike" kern="1200" dirty="0">
                <a:solidFill>
                  <a:schemeClr val="tx1"/>
                </a:solidFill>
                <a:effectLst/>
                <a:latin typeface="+mn-lt"/>
                <a:ea typeface="+mn-ea"/>
                <a:cs typeface="+mn-cs"/>
              </a:rPr>
              <a:t>3. Is the capital asked for as per the Funding plan in line with the business? (1 mark)</a:t>
            </a:r>
            <a:br>
              <a:rPr lang="en-US" sz="1200" b="0" i="1" u="none" strike="noStrike" kern="1200" dirty="0">
                <a:solidFill>
                  <a:schemeClr val="tx1"/>
                </a:solidFill>
                <a:effectLst/>
                <a:latin typeface="+mn-lt"/>
                <a:ea typeface="+mn-ea"/>
                <a:cs typeface="+mn-cs"/>
              </a:rPr>
            </a:br>
            <a:r>
              <a:rPr lang="en-US" sz="1200" b="0" i="1" u="none" strike="noStrike" kern="1200" dirty="0">
                <a:solidFill>
                  <a:schemeClr val="tx1"/>
                </a:solidFill>
                <a:effectLst/>
                <a:latin typeface="+mn-lt"/>
                <a:ea typeface="+mn-ea"/>
                <a:cs typeface="+mn-cs"/>
              </a:rPr>
              <a:t>4. How long will it take you to return the investment? (1 mark)</a:t>
            </a:r>
            <a:r>
              <a:rPr lang="en-US" i="1" dirty="0"/>
              <a:t> </a:t>
            </a:r>
            <a:endParaRPr lang="en-IN" i="1" dirty="0"/>
          </a:p>
        </p:txBody>
      </p:sp>
      <p:sp>
        <p:nvSpPr>
          <p:cNvPr id="4" name="Slide Number Placeholder 3"/>
          <p:cNvSpPr>
            <a:spLocks noGrp="1"/>
          </p:cNvSpPr>
          <p:nvPr>
            <p:ph type="sldNum" sz="quarter" idx="10"/>
          </p:nvPr>
        </p:nvSpPr>
        <p:spPr/>
        <p:txBody>
          <a:bodyPr/>
          <a:lstStyle/>
          <a:p>
            <a:fld id="{565F787C-D8F9-4047-8CC8-08AC13C2A058}" type="slidenum">
              <a:rPr lang="en-US" smtClean="0"/>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b="1" dirty="0"/>
              <a:t>Evaluation Criteria for slide 24</a:t>
            </a:r>
            <a:endParaRPr lang="en-IN" b="1" dirty="0"/>
          </a:p>
          <a:p>
            <a:endParaRPr lang="en-IN" i="1" dirty="0"/>
          </a:p>
          <a:p>
            <a:r>
              <a:rPr lang="en-US" sz="1200" b="0" i="1" u="none" strike="noStrike" kern="1200" dirty="0">
                <a:solidFill>
                  <a:schemeClr val="tx1"/>
                </a:solidFill>
                <a:effectLst/>
                <a:latin typeface="+mn-lt"/>
                <a:ea typeface="+mn-ea"/>
                <a:cs typeface="+mn-cs"/>
              </a:rPr>
              <a:t>1. Have you done their Unit Economics and come up with CAC, CLV, ARPU, Net and Gross Profit? (1 mark)</a:t>
            </a:r>
            <a:br>
              <a:rPr lang="en-US" sz="1200" b="0" i="1" u="none" strike="noStrike" kern="1200" dirty="0">
                <a:solidFill>
                  <a:schemeClr val="tx1"/>
                </a:solidFill>
                <a:effectLst/>
                <a:latin typeface="+mn-lt"/>
                <a:ea typeface="+mn-ea"/>
                <a:cs typeface="+mn-cs"/>
              </a:rPr>
            </a:br>
            <a:r>
              <a:rPr lang="en-US" sz="1200" b="0" i="1" u="none" strike="noStrike" kern="1200" dirty="0">
                <a:solidFill>
                  <a:schemeClr val="tx1"/>
                </a:solidFill>
                <a:effectLst/>
                <a:latin typeface="+mn-lt"/>
                <a:ea typeface="+mn-ea"/>
                <a:cs typeface="+mn-cs"/>
              </a:rPr>
              <a:t>2. Do you have a plan on how to reduce their CAC and churn rate, and increase their CLV, ARPU, and Net Profit Margin? (2 marks)</a:t>
            </a:r>
            <a:br>
              <a:rPr lang="en-US" sz="1200" b="0" i="1" u="none" strike="noStrike" kern="1200" dirty="0">
                <a:solidFill>
                  <a:schemeClr val="tx1"/>
                </a:solidFill>
                <a:effectLst/>
                <a:latin typeface="+mn-lt"/>
                <a:ea typeface="+mn-ea"/>
                <a:cs typeface="+mn-cs"/>
              </a:rPr>
            </a:br>
            <a:r>
              <a:rPr lang="en-US" sz="1200" b="0" i="1" u="none" strike="noStrike" kern="1200" dirty="0">
                <a:solidFill>
                  <a:schemeClr val="tx1"/>
                </a:solidFill>
                <a:effectLst/>
                <a:latin typeface="+mn-lt"/>
                <a:ea typeface="+mn-ea"/>
                <a:cs typeface="+mn-cs"/>
              </a:rPr>
              <a:t>3. Is the capital asked for as per the Funding plan in line with the business? (1 mark)</a:t>
            </a:r>
            <a:br>
              <a:rPr lang="en-US" sz="1200" b="0" i="1" u="none" strike="noStrike" kern="1200" dirty="0">
                <a:solidFill>
                  <a:schemeClr val="tx1"/>
                </a:solidFill>
                <a:effectLst/>
                <a:latin typeface="+mn-lt"/>
                <a:ea typeface="+mn-ea"/>
                <a:cs typeface="+mn-cs"/>
              </a:rPr>
            </a:br>
            <a:r>
              <a:rPr lang="en-US" sz="1200" b="0" i="1" u="none" strike="noStrike" kern="1200" dirty="0">
                <a:solidFill>
                  <a:schemeClr val="tx1"/>
                </a:solidFill>
                <a:effectLst/>
                <a:latin typeface="+mn-lt"/>
                <a:ea typeface="+mn-ea"/>
                <a:cs typeface="+mn-cs"/>
              </a:rPr>
              <a:t>4. How long will it take you to return the investment? (1 mark)</a:t>
            </a:r>
            <a:r>
              <a:rPr lang="en-US" i="1" dirty="0"/>
              <a:t> </a:t>
            </a:r>
            <a:endParaRPr lang="en-IN" i="1" dirty="0"/>
          </a:p>
        </p:txBody>
      </p:sp>
      <p:sp>
        <p:nvSpPr>
          <p:cNvPr id="4" name="Slide Number Placeholder 3"/>
          <p:cNvSpPr>
            <a:spLocks noGrp="1"/>
          </p:cNvSpPr>
          <p:nvPr>
            <p:ph type="sldNum" sz="quarter" idx="10"/>
          </p:nvPr>
        </p:nvSpPr>
        <p:spPr/>
        <p:txBody>
          <a:bodyPr/>
          <a:lstStyle/>
          <a:p>
            <a:fld id="{565F787C-D8F9-4047-8CC8-08AC13C2A058}"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and Foot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14400" y="547691"/>
            <a:ext cx="15773400" cy="652462"/>
          </a:xfrm>
          <a:prstGeom prst="rect">
            <a:avLst/>
          </a:prstGeom>
        </p:spPr>
        <p:txBody>
          <a:bodyPr/>
          <a:lstStyle>
            <a:lvl1pPr>
              <a:defRPr sz="3000" b="1">
                <a:solidFill>
                  <a:srgbClr val="9E0D20"/>
                </a:solidFill>
                <a:latin typeface="Raleway" pitchFamily="34" charset="0"/>
              </a:defRPr>
            </a:lvl1pPr>
          </a:lstStyle>
          <a:p>
            <a:r>
              <a:rPr lang="en-US"/>
              <a:t>CLICK TO EDIT MASTER TITLE STYLE</a:t>
            </a:r>
            <a:endParaRPr lang="en-US"/>
          </a:p>
        </p:txBody>
      </p:sp>
      <p:grpSp>
        <p:nvGrpSpPr>
          <p:cNvPr id="16" name="Group 15"/>
          <p:cNvGrpSpPr/>
          <p:nvPr userDrawn="1"/>
        </p:nvGrpSpPr>
        <p:grpSpPr>
          <a:xfrm>
            <a:off x="921228" y="9969693"/>
            <a:ext cx="16445552" cy="71646"/>
            <a:chOff x="532000" y="6640224"/>
            <a:chExt cx="9000000" cy="54000"/>
          </a:xfrm>
        </p:grpSpPr>
        <p:sp>
          <p:nvSpPr>
            <p:cNvPr id="11" name="Rectangle 10"/>
            <p:cNvSpPr/>
            <p:nvPr userDrawn="1"/>
          </p:nvSpPr>
          <p:spPr>
            <a:xfrm>
              <a:off x="532000" y="6640224"/>
              <a:ext cx="1800000" cy="54000"/>
            </a:xfrm>
            <a:prstGeom prst="rect">
              <a:avLst/>
            </a:prstGeom>
            <a:solidFill>
              <a:srgbClr val="9E0D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1600"/>
              <a:endParaRPr lang="en-IN" sz="2700">
                <a:solidFill>
                  <a:prstClr val="white"/>
                </a:solidFill>
              </a:endParaRPr>
            </a:p>
          </p:txBody>
        </p:sp>
        <p:sp>
          <p:nvSpPr>
            <p:cNvPr id="12" name="Rectangle 11"/>
            <p:cNvSpPr/>
            <p:nvPr userDrawn="1"/>
          </p:nvSpPr>
          <p:spPr>
            <a:xfrm>
              <a:off x="2332000" y="6640224"/>
              <a:ext cx="1800000" cy="54000"/>
            </a:xfrm>
            <a:prstGeom prst="rect">
              <a:avLst/>
            </a:prstGeom>
            <a:solidFill>
              <a:srgbClr val="2874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1600"/>
              <a:endParaRPr lang="en-IN" sz="2700">
                <a:solidFill>
                  <a:prstClr val="white"/>
                </a:solidFill>
              </a:endParaRPr>
            </a:p>
          </p:txBody>
        </p:sp>
        <p:sp>
          <p:nvSpPr>
            <p:cNvPr id="13" name="Rectangle 12"/>
            <p:cNvSpPr/>
            <p:nvPr userDrawn="1"/>
          </p:nvSpPr>
          <p:spPr>
            <a:xfrm>
              <a:off x="4132000" y="6640224"/>
              <a:ext cx="1800000" cy="54000"/>
            </a:xfrm>
            <a:prstGeom prst="rect">
              <a:avLst/>
            </a:prstGeom>
            <a:solidFill>
              <a:srgbClr val="F686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1600"/>
              <a:endParaRPr lang="en-IN" sz="2700">
                <a:solidFill>
                  <a:prstClr val="white"/>
                </a:solidFill>
              </a:endParaRPr>
            </a:p>
          </p:txBody>
        </p:sp>
        <p:sp>
          <p:nvSpPr>
            <p:cNvPr id="14" name="Rectangle 13"/>
            <p:cNvSpPr/>
            <p:nvPr userDrawn="1"/>
          </p:nvSpPr>
          <p:spPr>
            <a:xfrm>
              <a:off x="5932000" y="6640224"/>
              <a:ext cx="1800000" cy="54000"/>
            </a:xfrm>
            <a:prstGeom prst="rect">
              <a:avLst/>
            </a:prstGeom>
            <a:solidFill>
              <a:srgbClr val="1D43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1600"/>
              <a:endParaRPr lang="en-IN" sz="2700">
                <a:solidFill>
                  <a:prstClr val="white"/>
                </a:solidFill>
              </a:endParaRPr>
            </a:p>
          </p:txBody>
        </p:sp>
        <p:sp>
          <p:nvSpPr>
            <p:cNvPr id="15" name="Rectangle 14"/>
            <p:cNvSpPr/>
            <p:nvPr userDrawn="1"/>
          </p:nvSpPr>
          <p:spPr>
            <a:xfrm>
              <a:off x="7732000" y="6640224"/>
              <a:ext cx="1800000" cy="54000"/>
            </a:xfrm>
            <a:prstGeom prst="rect">
              <a:avLst/>
            </a:prstGeom>
            <a:solidFill>
              <a:srgbClr val="2EDA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1600"/>
              <a:endParaRPr lang="en-IN" sz="2700">
                <a:solidFill>
                  <a:prstClr val="white"/>
                </a:solidFill>
              </a:endParaRPr>
            </a:p>
          </p:txBody>
        </p:sp>
      </p:gr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lvl1pPr>
              <a:defRPr>
                <a:solidFill>
                  <a:schemeClr val="tx1">
                    <a:lumMod val="85000"/>
                    <a:lumOff val="15000"/>
                  </a:schemeClr>
                </a:solidFill>
              </a:defRPr>
            </a:lvl1pPr>
          </a:lstStyle>
          <a:p>
            <a:endParaRPr lang="en-IN"/>
          </a:p>
        </p:txBody>
      </p:sp>
      <p:sp>
        <p:nvSpPr>
          <p:cNvPr id="5" name="Slide Number Placeholder 4"/>
          <p:cNvSpPr>
            <a:spLocks noGrp="1"/>
          </p:cNvSpPr>
          <p:nvPr>
            <p:ph type="sldNum" sz="quarter" idx="12"/>
          </p:nvPr>
        </p:nvSpPr>
        <p:spPr/>
        <p:txBody>
          <a:bodyPr/>
          <a:lstStyle/>
          <a:p>
            <a:pPr marL="39370">
              <a:spcBef>
                <a:spcPts val="115"/>
              </a:spcBef>
            </a:pPr>
            <a:fld id="{81D60167-4931-47E6-BA6A-407CBD079E47}" type="slidenum">
              <a:rPr lang="en-IN" smtClean="0"/>
            </a:fld>
            <a:endParaRPr lang="en-IN" dirty="0"/>
          </a:p>
        </p:txBody>
      </p:sp>
      <p:sp>
        <p:nvSpPr>
          <p:cNvPr id="10" name="Title 1"/>
          <p:cNvSpPr>
            <a:spLocks noGrp="1"/>
          </p:cNvSpPr>
          <p:nvPr>
            <p:ph type="title"/>
          </p:nvPr>
        </p:nvSpPr>
        <p:spPr>
          <a:xfrm>
            <a:off x="716945" y="476343"/>
            <a:ext cx="15304106" cy="729948"/>
          </a:xfrm>
        </p:spPr>
        <p:txBody>
          <a:bodyPr>
            <a:noAutofit/>
          </a:bodyPr>
          <a:lstStyle>
            <a:lvl1pPr algn="l">
              <a:defRPr sz="3600">
                <a:solidFill>
                  <a:srgbClr val="C00000"/>
                </a:solidFill>
              </a:defRPr>
            </a:lvl1pPr>
          </a:lstStyle>
          <a:p>
            <a:r>
              <a:rPr lang="en-US" dirty="0"/>
              <a:t>Click to edit Master title style</a:t>
            </a:r>
            <a:endParaRPr lang="id-ID" dirty="0"/>
          </a:p>
        </p:txBody>
      </p:sp>
      <p:sp>
        <p:nvSpPr>
          <p:cNvPr id="11" name="Subtitle 2"/>
          <p:cNvSpPr>
            <a:spLocks noGrp="1"/>
          </p:cNvSpPr>
          <p:nvPr>
            <p:ph type="subTitle" idx="1"/>
          </p:nvPr>
        </p:nvSpPr>
        <p:spPr>
          <a:xfrm>
            <a:off x="716946" y="1293188"/>
            <a:ext cx="15304107" cy="345113"/>
          </a:xfrm>
        </p:spPr>
        <p:txBody>
          <a:bodyPr>
            <a:noAutofit/>
          </a:bodyPr>
          <a:lstStyle>
            <a:lvl1pPr marL="0" indent="0" algn="l">
              <a:buNone/>
              <a:defRPr sz="1800">
                <a:solidFill>
                  <a:schemeClr val="tx1">
                    <a:lumMod val="65000"/>
                    <a:lumOff val="35000"/>
                  </a:schemeClr>
                </a:solidFill>
              </a:defRPr>
            </a:lvl1pPr>
            <a:lvl2pPr marL="685800" indent="0" algn="ctr">
              <a:buNone/>
              <a:defRPr sz="3000"/>
            </a:lvl2pPr>
            <a:lvl3pPr marL="1370965" indent="0" algn="ctr">
              <a:buNone/>
              <a:defRPr sz="2700"/>
            </a:lvl3pPr>
            <a:lvl4pPr marL="2056765" indent="0" algn="ctr">
              <a:buNone/>
              <a:defRPr sz="2400"/>
            </a:lvl4pPr>
            <a:lvl5pPr marL="2742565" indent="0" algn="ctr">
              <a:buNone/>
              <a:defRPr sz="2400"/>
            </a:lvl5pPr>
            <a:lvl6pPr marL="3428365" indent="0" algn="ctr">
              <a:buNone/>
              <a:defRPr sz="2400"/>
            </a:lvl6pPr>
            <a:lvl7pPr marL="4113530" indent="0" algn="ctr">
              <a:buNone/>
              <a:defRPr sz="2400"/>
            </a:lvl7pPr>
            <a:lvl8pPr marL="4799330" indent="0" algn="ctr">
              <a:buNone/>
              <a:defRPr sz="2400"/>
            </a:lvl8pPr>
            <a:lvl9pPr marL="5485130" indent="0" algn="ctr">
              <a:buNone/>
              <a:defRPr sz="2400"/>
            </a:lvl9pPr>
          </a:lstStyle>
          <a:p>
            <a:r>
              <a:rPr lang="en-US" dirty="0"/>
              <a:t>Click to edit Master subtitle style</a:t>
            </a:r>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2_Custom Layout">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6057900" y="9926409"/>
            <a:ext cx="6172200" cy="547687"/>
          </a:xfrm>
        </p:spPr>
        <p:txBody>
          <a:bodyPr/>
          <a:lstStyle>
            <a:lvl1pPr>
              <a:defRPr sz="1500">
                <a:solidFill>
                  <a:schemeClr val="tx1">
                    <a:lumMod val="85000"/>
                    <a:lumOff val="15000"/>
                  </a:schemeClr>
                </a:solidFill>
              </a:defRPr>
            </a:lvl1pPr>
          </a:lstStyle>
          <a:p>
            <a:r>
              <a:rPr lang="en-US">
                <a:solidFill>
                  <a:prstClr val="black">
                    <a:lumMod val="85000"/>
                    <a:lumOff val="15000"/>
                  </a:prstClr>
                </a:solidFill>
              </a:rPr>
              <a:t>© Copyright Wadhwani Foundation</a:t>
            </a:r>
            <a:endParaRPr lang="en-US" dirty="0">
              <a:solidFill>
                <a:prstClr val="black">
                  <a:lumMod val="85000"/>
                  <a:lumOff val="15000"/>
                </a:prstClr>
              </a:solidFill>
            </a:endParaRPr>
          </a:p>
        </p:txBody>
      </p:sp>
      <p:sp>
        <p:nvSpPr>
          <p:cNvPr id="5" name="Slide Number Placeholder 4"/>
          <p:cNvSpPr>
            <a:spLocks noGrp="1"/>
          </p:cNvSpPr>
          <p:nvPr>
            <p:ph type="sldNum" sz="quarter" idx="12"/>
          </p:nvPr>
        </p:nvSpPr>
        <p:spPr>
          <a:xfrm>
            <a:off x="13456258" y="9926410"/>
            <a:ext cx="4114800" cy="547687"/>
          </a:xfrm>
        </p:spPr>
        <p:txBody>
          <a:bodyPr/>
          <a:lstStyle/>
          <a:p>
            <a:fld id="{8632F5CF-2680-48A4-8032-177420087341}" type="slidenum">
              <a:rPr lang="id-ID" smtClean="0">
                <a:solidFill>
                  <a:prstClr val="black">
                    <a:tint val="75000"/>
                  </a:prstClr>
                </a:solidFill>
              </a:rPr>
            </a:fld>
            <a:endParaRPr lang="id-ID">
              <a:solidFill>
                <a:prstClr val="black">
                  <a:tint val="75000"/>
                </a:prstClr>
              </a:solidFill>
            </a:endParaRPr>
          </a:p>
        </p:txBody>
      </p:sp>
      <p:sp>
        <p:nvSpPr>
          <p:cNvPr id="10" name="Title 1"/>
          <p:cNvSpPr>
            <a:spLocks noGrp="1"/>
          </p:cNvSpPr>
          <p:nvPr>
            <p:ph type="title"/>
          </p:nvPr>
        </p:nvSpPr>
        <p:spPr>
          <a:xfrm>
            <a:off x="716945" y="476343"/>
            <a:ext cx="15304106" cy="729948"/>
          </a:xfrm>
        </p:spPr>
        <p:txBody>
          <a:bodyPr>
            <a:noAutofit/>
          </a:bodyPr>
          <a:lstStyle>
            <a:lvl1pPr algn="l">
              <a:defRPr sz="3600">
                <a:solidFill>
                  <a:srgbClr val="C00000"/>
                </a:solidFill>
              </a:defRPr>
            </a:lvl1pPr>
          </a:lstStyle>
          <a:p>
            <a:r>
              <a:rPr lang="en-US" dirty="0"/>
              <a:t>Click to edit Master title style</a:t>
            </a:r>
            <a:endParaRPr lang="id-ID" dirty="0"/>
          </a:p>
        </p:txBody>
      </p:sp>
      <p:sp>
        <p:nvSpPr>
          <p:cNvPr id="11" name="Subtitle 2"/>
          <p:cNvSpPr>
            <a:spLocks noGrp="1"/>
          </p:cNvSpPr>
          <p:nvPr>
            <p:ph type="subTitle" idx="1"/>
          </p:nvPr>
        </p:nvSpPr>
        <p:spPr>
          <a:xfrm>
            <a:off x="716945" y="1293187"/>
            <a:ext cx="15304107" cy="345112"/>
          </a:xfrm>
        </p:spPr>
        <p:txBody>
          <a:bodyPr>
            <a:noAutofit/>
          </a:bodyPr>
          <a:lstStyle>
            <a:lvl1pPr marL="0" indent="0" algn="l">
              <a:buNone/>
              <a:defRPr sz="1800">
                <a:solidFill>
                  <a:schemeClr val="tx1">
                    <a:lumMod val="65000"/>
                    <a:lumOff val="35000"/>
                  </a:schemeClr>
                </a:solidFill>
              </a:defRPr>
            </a:lvl1pPr>
            <a:lvl2pPr marL="685800" indent="0" algn="ctr">
              <a:buNone/>
              <a:defRPr sz="3000"/>
            </a:lvl2pPr>
            <a:lvl3pPr marL="1370965" indent="0" algn="ctr">
              <a:buNone/>
              <a:defRPr sz="2700"/>
            </a:lvl3pPr>
            <a:lvl4pPr marL="2056765" indent="0" algn="ctr">
              <a:buNone/>
              <a:defRPr sz="2400"/>
            </a:lvl4pPr>
            <a:lvl5pPr marL="2742565" indent="0" algn="ctr">
              <a:buNone/>
              <a:defRPr sz="2400"/>
            </a:lvl5pPr>
            <a:lvl6pPr marL="3428365" indent="0" algn="ctr">
              <a:buNone/>
              <a:defRPr sz="2400"/>
            </a:lvl6pPr>
            <a:lvl7pPr marL="4113530" indent="0" algn="ctr">
              <a:buNone/>
              <a:defRPr sz="2400"/>
            </a:lvl7pPr>
            <a:lvl8pPr marL="4799330" indent="0" algn="ctr">
              <a:buNone/>
              <a:defRPr sz="2400"/>
            </a:lvl8pPr>
            <a:lvl9pPr marL="5485130" indent="0" algn="ctr">
              <a:buNone/>
              <a:defRPr sz="2400"/>
            </a:lvl9pPr>
          </a:lstStyle>
          <a:p>
            <a:r>
              <a:rPr lang="en-US" dirty="0"/>
              <a:t>Click to edit Master subtitle style</a:t>
            </a:r>
            <a:endParaRPr lang="en-US" dirty="0"/>
          </a:p>
        </p:txBody>
      </p:sp>
      <p:sp>
        <p:nvSpPr>
          <p:cNvPr id="8" name="Text Placeholder 2"/>
          <p:cNvSpPr>
            <a:spLocks noGrp="1"/>
          </p:cNvSpPr>
          <p:nvPr>
            <p:ph idx="13"/>
          </p:nvPr>
        </p:nvSpPr>
        <p:spPr>
          <a:xfrm>
            <a:off x="716943" y="1924050"/>
            <a:ext cx="16854116" cy="7341395"/>
          </a:xfrm>
          <a:prstGeom prst="rect">
            <a:avLst/>
          </a:prstGeom>
        </p:spPr>
        <p:txBody>
          <a:bodyPr vert="horz" lIns="91440" tIns="45720" rIns="91440" bIns="45720" rtlCol="0">
            <a:normAutofit/>
          </a:body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	</a:t>
            </a:r>
            <a:endParaRPr lang="en-US" dirty="0"/>
          </a:p>
          <a:p>
            <a:pPr lvl="4"/>
            <a:r>
              <a:rPr lang="en-US" dirty="0"/>
              <a:t>Fifth level</a:t>
            </a:r>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_Custom Layout">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716942" y="9534528"/>
            <a:ext cx="4114800" cy="547687"/>
          </a:xfrm>
          <a:prstGeom prst="rect">
            <a:avLst/>
          </a:prstGeom>
        </p:spPr>
        <p:txBody>
          <a:bodyPr/>
          <a:lstStyle/>
          <a:p>
            <a:pPr defTabSz="1371600"/>
            <a:fld id="{14112D9D-64C6-4E47-9018-0DB3950AA54C}" type="datetime1">
              <a:rPr lang="en-US" smtClean="0">
                <a:solidFill>
                  <a:prstClr val="black">
                    <a:tint val="75000"/>
                  </a:prstClr>
                </a:solidFill>
              </a:rPr>
            </a:fld>
            <a:endParaRPr lang="id-ID">
              <a:solidFill>
                <a:prstClr val="black">
                  <a:tint val="75000"/>
                </a:prstClr>
              </a:solidFill>
            </a:endParaRPr>
          </a:p>
        </p:txBody>
      </p:sp>
      <p:sp>
        <p:nvSpPr>
          <p:cNvPr id="4" name="Footer Placeholder 3"/>
          <p:cNvSpPr>
            <a:spLocks noGrp="1"/>
          </p:cNvSpPr>
          <p:nvPr>
            <p:ph type="ftr" sz="quarter" idx="11"/>
          </p:nvPr>
        </p:nvSpPr>
        <p:spPr>
          <a:xfrm>
            <a:off x="6057900" y="9534528"/>
            <a:ext cx="6172200" cy="547687"/>
          </a:xfrm>
          <a:prstGeom prst="rect">
            <a:avLst/>
          </a:prstGeom>
        </p:spPr>
        <p:txBody>
          <a:bodyPr/>
          <a:lstStyle/>
          <a:p>
            <a:pPr defTabSz="1371600"/>
            <a:r>
              <a:rPr lang="en-US" sz="2700">
                <a:solidFill>
                  <a:prstClr val="black">
                    <a:tint val="75000"/>
                  </a:prstClr>
                </a:solidFill>
              </a:rPr>
              <a:t>© Copyright Wadhwani Foundation</a:t>
            </a:r>
            <a:endParaRPr lang="en-US" sz="2700">
              <a:solidFill>
                <a:prstClr val="black">
                  <a:tint val="75000"/>
                </a:prstClr>
              </a:solidFill>
            </a:endParaRPr>
          </a:p>
        </p:txBody>
      </p:sp>
      <p:sp>
        <p:nvSpPr>
          <p:cNvPr id="5" name="Slide Number Placeholder 4"/>
          <p:cNvSpPr>
            <a:spLocks noGrp="1"/>
          </p:cNvSpPr>
          <p:nvPr>
            <p:ph type="sldNum" sz="quarter" idx="12"/>
          </p:nvPr>
        </p:nvSpPr>
        <p:spPr>
          <a:xfrm>
            <a:off x="13456259" y="9534528"/>
            <a:ext cx="4114800" cy="547687"/>
          </a:xfrm>
          <a:prstGeom prst="rect">
            <a:avLst/>
          </a:prstGeom>
        </p:spPr>
        <p:txBody>
          <a:bodyPr/>
          <a:lstStyle/>
          <a:p>
            <a:pPr defTabSz="1371600"/>
            <a:fld id="{8632F5CF-2680-48A4-8032-177420087341}" type="slidenum">
              <a:rPr lang="id-ID" sz="2700" smtClean="0">
                <a:solidFill>
                  <a:prstClr val="black">
                    <a:tint val="75000"/>
                  </a:prstClr>
                </a:solidFill>
              </a:rPr>
            </a:fld>
            <a:endParaRPr lang="id-ID" sz="2700">
              <a:solidFill>
                <a:prstClr val="black">
                  <a:tint val="75000"/>
                </a:prstClr>
              </a:solidFil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7_Custom Layout">
    <p:spTree>
      <p:nvGrpSpPr>
        <p:cNvPr id="1" name=""/>
        <p:cNvGrpSpPr/>
        <p:nvPr/>
      </p:nvGrpSpPr>
      <p:grpSpPr>
        <a:xfrm>
          <a:off x="0" y="0"/>
          <a:ext cx="0" cy="0"/>
          <a:chOff x="0" y="0"/>
          <a:chExt cx="0" cy="0"/>
        </a:xfrm>
      </p:grpSpPr>
      <p:sp>
        <p:nvSpPr>
          <p:cNvPr id="11" name="Picture Placeholder 10"/>
          <p:cNvSpPr>
            <a:spLocks noGrp="1"/>
          </p:cNvSpPr>
          <p:nvPr>
            <p:ph type="pic" sz="quarter" idx="11"/>
          </p:nvPr>
        </p:nvSpPr>
        <p:spPr>
          <a:xfrm>
            <a:off x="10972800" y="0"/>
            <a:ext cx="7315200" cy="10287000"/>
          </a:xfrm>
          <a:custGeom>
            <a:avLst/>
            <a:gdLst>
              <a:gd name="connsiteX0" fmla="*/ 0 w 4876800"/>
              <a:gd name="connsiteY0" fmla="*/ 0 h 6858000"/>
              <a:gd name="connsiteX1" fmla="*/ 4876800 w 4876800"/>
              <a:gd name="connsiteY1" fmla="*/ 0 h 6858000"/>
              <a:gd name="connsiteX2" fmla="*/ 4876800 w 4876800"/>
              <a:gd name="connsiteY2" fmla="*/ 6858000 h 6858000"/>
              <a:gd name="connsiteX3" fmla="*/ 0 w 48768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876800" h="6858000">
                <a:moveTo>
                  <a:pt x="0" y="0"/>
                </a:moveTo>
                <a:lnTo>
                  <a:pt x="4876800" y="0"/>
                </a:lnTo>
                <a:lnTo>
                  <a:pt x="4876800" y="6858000"/>
                </a:lnTo>
                <a:lnTo>
                  <a:pt x="0" y="6858000"/>
                </a:lnTo>
                <a:close/>
              </a:path>
            </a:pathLst>
          </a:custGeom>
          <a:pattFill prst="solidDmnd">
            <a:fgClr>
              <a:schemeClr val="bg1">
                <a:lumMod val="85000"/>
              </a:schemeClr>
            </a:fgClr>
            <a:bgClr>
              <a:schemeClr val="bg1"/>
            </a:bgClr>
          </a:pattFill>
        </p:spPr>
        <p:txBody>
          <a:bodyPr wrap="square" anchor="ctr">
            <a:noAutofit/>
          </a:bodyPr>
          <a:lstStyle>
            <a:lvl1pPr algn="ctr">
              <a:defRPr sz="2400"/>
            </a:lvl1pPr>
          </a:lstStyle>
          <a:p>
            <a:endParaRPr lang="en-US"/>
          </a:p>
        </p:txBody>
      </p:sp>
      <p:sp>
        <p:nvSpPr>
          <p:cNvPr id="10" name="Picture Placeholder 9"/>
          <p:cNvSpPr>
            <a:spLocks noGrp="1"/>
          </p:cNvSpPr>
          <p:nvPr>
            <p:ph type="pic" sz="quarter" idx="12"/>
          </p:nvPr>
        </p:nvSpPr>
        <p:spPr>
          <a:xfrm>
            <a:off x="0" y="6715124"/>
            <a:ext cx="3314700" cy="3571876"/>
          </a:xfrm>
          <a:custGeom>
            <a:avLst/>
            <a:gdLst>
              <a:gd name="connsiteX0" fmla="*/ 0 w 2209800"/>
              <a:gd name="connsiteY0" fmla="*/ 0 h 2381250"/>
              <a:gd name="connsiteX1" fmla="*/ 2209800 w 2209800"/>
              <a:gd name="connsiteY1" fmla="*/ 0 h 2381250"/>
              <a:gd name="connsiteX2" fmla="*/ 2209800 w 2209800"/>
              <a:gd name="connsiteY2" fmla="*/ 2381250 h 2381250"/>
              <a:gd name="connsiteX3" fmla="*/ 0 w 2209800"/>
              <a:gd name="connsiteY3" fmla="*/ 2381250 h 2381250"/>
            </a:gdLst>
            <a:ahLst/>
            <a:cxnLst>
              <a:cxn ang="0">
                <a:pos x="connsiteX0" y="connsiteY0"/>
              </a:cxn>
              <a:cxn ang="0">
                <a:pos x="connsiteX1" y="connsiteY1"/>
              </a:cxn>
              <a:cxn ang="0">
                <a:pos x="connsiteX2" y="connsiteY2"/>
              </a:cxn>
              <a:cxn ang="0">
                <a:pos x="connsiteX3" y="connsiteY3"/>
              </a:cxn>
            </a:cxnLst>
            <a:rect l="l" t="t" r="r" b="b"/>
            <a:pathLst>
              <a:path w="2209800" h="2381250">
                <a:moveTo>
                  <a:pt x="0" y="0"/>
                </a:moveTo>
                <a:lnTo>
                  <a:pt x="2209800" y="0"/>
                </a:lnTo>
                <a:lnTo>
                  <a:pt x="2209800" y="2381250"/>
                </a:lnTo>
                <a:lnTo>
                  <a:pt x="0" y="2381250"/>
                </a:lnTo>
                <a:close/>
              </a:path>
            </a:pathLst>
          </a:custGeom>
          <a:pattFill prst="solidDmnd">
            <a:fgClr>
              <a:schemeClr val="bg1">
                <a:lumMod val="85000"/>
              </a:schemeClr>
            </a:fgClr>
            <a:bgClr>
              <a:schemeClr val="bg1"/>
            </a:bgClr>
          </a:pattFill>
        </p:spPr>
        <p:txBody>
          <a:bodyPr wrap="square" anchor="ctr">
            <a:noAutofit/>
          </a:bodyPr>
          <a:lstStyle>
            <a:lvl1pPr algn="ctr">
              <a:defRPr sz="2400"/>
            </a:lvl1pPr>
          </a:lstStyle>
          <a:p>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7" Type="http://schemas.openxmlformats.org/officeDocument/2006/relationships/theme" Target="../theme/theme1.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4" Type="http://schemas.openxmlformats.org/officeDocument/2006/relationships/slideLayout" Target="../slideLayouts/slideLayout12.xml"/><Relationship Id="rId3" Type="http://schemas.openxmlformats.org/officeDocument/2006/relationships/image" Target="../media/image4.png"/><Relationship Id="rId2" Type="http://schemas.openxmlformats.org/officeDocument/2006/relationships/image" Target="../media/image6.svg"/><Relationship Id="rId1" Type="http://schemas.openxmlformats.org/officeDocument/2006/relationships/image" Target="../media/image5.png"/></Relationships>
</file>

<file path=ppt/slides/_rels/slide11.xml.rels><?xml version="1.0" encoding="UTF-8" standalone="yes"?>
<Relationships xmlns="http://schemas.openxmlformats.org/package/2006/relationships"><Relationship Id="rId4" Type="http://schemas.openxmlformats.org/officeDocument/2006/relationships/slideLayout" Target="../slideLayouts/slideLayout12.xml"/><Relationship Id="rId3" Type="http://schemas.openxmlformats.org/officeDocument/2006/relationships/image" Target="../media/image4.png"/><Relationship Id="rId2" Type="http://schemas.openxmlformats.org/officeDocument/2006/relationships/image" Target="../media/image6.svg"/><Relationship Id="rId1" Type="http://schemas.openxmlformats.org/officeDocument/2006/relationships/image" Target="../media/image5.png"/></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2.xml"/><Relationship Id="rId2" Type="http://schemas.openxmlformats.org/officeDocument/2006/relationships/image" Target="../media/image6.svg"/><Relationship Id="rId1" Type="http://schemas.openxmlformats.org/officeDocument/2006/relationships/image" Target="../media/image5.png"/></Relationships>
</file>

<file path=ppt/slides/_rels/slide13.xml.rels><?xml version="1.0" encoding="UTF-8" standalone="yes"?>
<Relationships xmlns="http://schemas.openxmlformats.org/package/2006/relationships"><Relationship Id="rId9" Type="http://schemas.openxmlformats.org/officeDocument/2006/relationships/image" Target="../media/image4.png"/><Relationship Id="rId8" Type="http://schemas.openxmlformats.org/officeDocument/2006/relationships/image" Target="../media/image6.svg"/><Relationship Id="rId7" Type="http://schemas.openxmlformats.org/officeDocument/2006/relationships/image" Target="../media/image5.png"/><Relationship Id="rId6" Type="http://schemas.openxmlformats.org/officeDocument/2006/relationships/tags" Target="../tags/tag2.xml"/><Relationship Id="rId5" Type="http://schemas.microsoft.com/office/2007/relationships/diagramDrawing" Target="../diagrams/drawing2.xml"/><Relationship Id="rId4" Type="http://schemas.openxmlformats.org/officeDocument/2006/relationships/diagramColors" Target="../diagrams/colors2.xml"/><Relationship Id="rId3" Type="http://schemas.openxmlformats.org/officeDocument/2006/relationships/diagramQuickStyle" Target="../diagrams/quickStyle2.xml"/><Relationship Id="rId2" Type="http://schemas.openxmlformats.org/officeDocument/2006/relationships/diagramLayout" Target="../diagrams/layout2.xml"/><Relationship Id="rId11" Type="http://schemas.openxmlformats.org/officeDocument/2006/relationships/notesSlide" Target="../notesSlides/notesSlide4.xml"/><Relationship Id="rId10" Type="http://schemas.openxmlformats.org/officeDocument/2006/relationships/slideLayout" Target="../slideLayouts/slideLayout2.xml"/><Relationship Id="rId1" Type="http://schemas.openxmlformats.org/officeDocument/2006/relationships/diagramData" Target="../diagrams/data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15.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12.xml"/><Relationship Id="rId2" Type="http://schemas.openxmlformats.org/officeDocument/2006/relationships/image" Target="../media/image4.png"/><Relationship Id="rId1" Type="http://schemas.openxmlformats.org/officeDocument/2006/relationships/image" Target="../media/image14.png"/></Relationships>
</file>

<file path=ppt/slides/_rels/slide16.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12.xml"/><Relationship Id="rId2" Type="http://schemas.openxmlformats.org/officeDocument/2006/relationships/image" Target="../media/image4.png"/><Relationship Id="rId1" Type="http://schemas.openxmlformats.org/officeDocument/2006/relationships/image" Target="../media/image15.emf"/></Relationships>
</file>

<file path=ppt/slides/_rels/slide17.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image" Target="../media/image19.png"/><Relationship Id="rId5" Type="http://schemas.openxmlformats.org/officeDocument/2006/relationships/image" Target="../media/image18.jpeg"/><Relationship Id="rId4" Type="http://schemas.openxmlformats.org/officeDocument/2006/relationships/image" Target="../media/image17.jpeg"/><Relationship Id="rId3" Type="http://schemas.openxmlformats.org/officeDocument/2006/relationships/image" Target="../media/image16.jpeg"/><Relationship Id="rId2" Type="http://schemas.openxmlformats.org/officeDocument/2006/relationships/image" Target="../media/image6.svg"/><Relationship Id="rId1" Type="http://schemas.openxmlformats.org/officeDocument/2006/relationships/image" Target="../media/image5.png"/></Relationships>
</file>

<file path=ppt/slides/_rels/slide18.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8" Type="http://schemas.openxmlformats.org/officeDocument/2006/relationships/slideLayout" Target="../slideLayouts/slideLayout16.xml"/><Relationship Id="rId7" Type="http://schemas.openxmlformats.org/officeDocument/2006/relationships/image" Target="../media/image4.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13.xml"/><Relationship Id="rId3" Type="http://schemas.openxmlformats.org/officeDocument/2006/relationships/image" Target="../media/image4.png"/><Relationship Id="rId2" Type="http://schemas.openxmlformats.org/officeDocument/2006/relationships/image" Target="../media/image6.svg"/><Relationship Id="rId1" Type="http://schemas.openxmlformats.org/officeDocument/2006/relationships/image" Target="../media/image5.png"/></Relationships>
</file>

<file path=ppt/slides/_rels/slide4.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4.png"/><Relationship Id="rId2" Type="http://schemas.openxmlformats.org/officeDocument/2006/relationships/image" Target="../media/image6.svg"/><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9" Type="http://schemas.openxmlformats.org/officeDocument/2006/relationships/slideLayout" Target="../slideLayouts/slideLayout14.xml"/><Relationship Id="rId8" Type="http://schemas.openxmlformats.org/officeDocument/2006/relationships/image" Target="../media/image4.png"/><Relationship Id="rId7" Type="http://schemas.openxmlformats.org/officeDocument/2006/relationships/image" Target="../media/image6.svg"/><Relationship Id="rId6" Type="http://schemas.openxmlformats.org/officeDocument/2006/relationships/image" Target="../media/image5.png"/><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6.xml.rels><?xml version="1.0" encoding="UTF-8" standalone="yes"?>
<Relationships xmlns="http://schemas.openxmlformats.org/package/2006/relationships"><Relationship Id="rId7" Type="http://schemas.openxmlformats.org/officeDocument/2006/relationships/notesSlide" Target="../notesSlides/notesSlide1.xml"/><Relationship Id="rId6" Type="http://schemas.openxmlformats.org/officeDocument/2006/relationships/slideLayout" Target="../slideLayouts/slideLayout15.xml"/><Relationship Id="rId5" Type="http://schemas.openxmlformats.org/officeDocument/2006/relationships/image" Target="../media/image13.jpeg"/><Relationship Id="rId4" Type="http://schemas.openxmlformats.org/officeDocument/2006/relationships/image" Target="../media/image6.svg"/><Relationship Id="rId3" Type="http://schemas.openxmlformats.org/officeDocument/2006/relationships/image" Target="../media/image5.png"/><Relationship Id="rId2" Type="http://schemas.openxmlformats.org/officeDocument/2006/relationships/image" Target="../media/image12.emf"/><Relationship Id="rId1" Type="http://schemas.openxmlformats.org/officeDocument/2006/relationships/image" Target="../media/image11.emf"/></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4.png"/><Relationship Id="rId2" Type="http://schemas.openxmlformats.org/officeDocument/2006/relationships/image" Target="../media/image6.svg"/><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6.xml"/><Relationship Id="rId1" Type="http://schemas.openxmlformats.org/officeDocument/2006/relationships/image" Target="../media/image4.png"/></Relationships>
</file>

<file path=ppt/slides/_rels/slide9.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4.png"/><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tags" Target="../tags/tag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31" y="-114300"/>
            <a:ext cx="18310194" cy="10287000"/>
          </a:xfrm>
          <a:prstGeom prst="rect">
            <a:avLst/>
          </a:prstGeom>
        </p:spPr>
      </p:pic>
      <p:grpSp>
        <p:nvGrpSpPr>
          <p:cNvPr id="4" name="Group 4"/>
          <p:cNvGrpSpPr>
            <a:grpSpLocks noChangeAspect="1"/>
          </p:cNvGrpSpPr>
          <p:nvPr/>
        </p:nvGrpSpPr>
        <p:grpSpPr>
          <a:xfrm>
            <a:off x="10228234" y="5024845"/>
            <a:ext cx="495300" cy="495300"/>
            <a:chOff x="0" y="0"/>
            <a:chExt cx="6355080" cy="6355080"/>
          </a:xfrm>
        </p:grpSpPr>
        <p:sp>
          <p:nvSpPr>
            <p:cNvPr id="5" name="Freeform 5"/>
            <p:cNvSpPr/>
            <p:nvPr/>
          </p:nvSpPr>
          <p:spPr>
            <a:xfrm>
              <a:off x="0" y="0"/>
              <a:ext cx="6355080" cy="6355080"/>
            </a:xfrm>
            <a:custGeom>
              <a:avLst/>
              <a:gdLst/>
              <a:ahLst/>
              <a:cxnLst/>
              <a:rect l="l" t="t" r="r" b="b"/>
              <a:pathLst>
                <a:path w="6355080" h="635508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rgbClr val="FFFFFF"/>
            </a:solidFill>
          </p:spPr>
          <p:txBody>
            <a:bodyPr/>
            <a:lstStyle/>
            <a:p>
              <a:endParaRPr lang="en-US"/>
            </a:p>
          </p:txBody>
        </p:sp>
      </p:grpSp>
      <p:pic>
        <p:nvPicPr>
          <p:cNvPr id="12" name="Picture 12"/>
          <p:cNvPicPr>
            <a:picLocks noChangeAspect="1"/>
          </p:cNvPicPr>
          <p:nvPr/>
        </p:nvPicPr>
        <p:blipFill>
          <a:blip r:embed="rId3"/>
          <a:srcRect/>
          <a:stretch>
            <a:fillRect/>
          </a:stretch>
        </p:blipFill>
        <p:spPr>
          <a:xfrm>
            <a:off x="15314576" y="509277"/>
            <a:ext cx="2278599" cy="1131276"/>
          </a:xfrm>
          <a:prstGeom prst="rect">
            <a:avLst/>
          </a:prstGeom>
        </p:spPr>
      </p:pic>
      <p:sp>
        <p:nvSpPr>
          <p:cNvPr id="19" name="TextBox 19"/>
          <p:cNvSpPr txBox="1"/>
          <p:nvPr/>
        </p:nvSpPr>
        <p:spPr>
          <a:xfrm>
            <a:off x="1343156" y="3511470"/>
            <a:ext cx="6928588" cy="2851230"/>
          </a:xfrm>
          <a:prstGeom prst="rect">
            <a:avLst/>
          </a:prstGeom>
        </p:spPr>
        <p:txBody>
          <a:bodyPr lIns="0" tIns="0" rIns="0" bIns="0" rtlCol="0" anchor="t">
            <a:spAutoFit/>
          </a:bodyPr>
          <a:lstStyle/>
          <a:p>
            <a:pPr>
              <a:lnSpc>
                <a:spcPts val="11040"/>
              </a:lnSpc>
            </a:pPr>
            <a:r>
              <a:rPr lang="en-US" sz="12000" dirty="0">
                <a:solidFill>
                  <a:srgbClr val="FFFFFF"/>
                </a:solidFill>
                <a:latin typeface="Antonio Bold" panose="02000803000000000000"/>
              </a:rPr>
              <a:t>IGNITE</a:t>
            </a:r>
            <a:endParaRPr lang="en-US" sz="12000" dirty="0">
              <a:solidFill>
                <a:srgbClr val="FFFFFF"/>
              </a:solidFill>
              <a:latin typeface="Antonio Bold" panose="02000803000000000000"/>
            </a:endParaRPr>
          </a:p>
          <a:p>
            <a:pPr>
              <a:lnSpc>
                <a:spcPts val="11040"/>
              </a:lnSpc>
            </a:pPr>
            <a:r>
              <a:rPr lang="en-US" sz="12000" dirty="0">
                <a:solidFill>
                  <a:srgbClr val="FFFFFF"/>
                </a:solidFill>
                <a:latin typeface="Antonio Bold" panose="02000803000000000000"/>
              </a:rPr>
              <a:t>Pitch Deck</a:t>
            </a:r>
            <a:endParaRPr lang="en-US" sz="12000" dirty="0">
              <a:solidFill>
                <a:srgbClr val="FFFFFF"/>
              </a:solidFill>
              <a:latin typeface="Antonio Bold" panose="02000803000000000000"/>
            </a:endParaRPr>
          </a:p>
        </p:txBody>
      </p:sp>
      <p:sp>
        <p:nvSpPr>
          <p:cNvPr id="7" name="Rectangle 6"/>
          <p:cNvSpPr/>
          <p:nvPr/>
        </p:nvSpPr>
        <p:spPr>
          <a:xfrm>
            <a:off x="1343156" y="6953250"/>
            <a:ext cx="8628034" cy="13716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IN" altLang="en-US" sz="4000" b="1" dirty="0">
                <a:ln w="0"/>
                <a:solidFill>
                  <a:schemeClr val="tx1"/>
                </a:solidFill>
                <a:effectLst>
                  <a:outerShdw blurRad="38100" dist="19050" dir="2700000" algn="tl" rotWithShape="0">
                    <a:schemeClr val="dk1">
                      <a:alpha val="40000"/>
                    </a:schemeClr>
                  </a:outerShdw>
                </a:effectLst>
              </a:rPr>
              <a:t>KOOC EASE</a:t>
            </a:r>
            <a:endParaRPr lang="en-IN" altLang="en-US" sz="4000" b="1" dirty="0">
              <a:ln w="0"/>
              <a:solidFill>
                <a:schemeClr val="tx1"/>
              </a:solidFill>
              <a:effectLst>
                <a:outerShdw blurRad="38100" dist="19050" dir="2700000" algn="tl" rotWithShape="0">
                  <a:schemeClr val="dk1">
                    <a:alpha val="40000"/>
                  </a:schemeClr>
                </a:outerShdw>
              </a:effectLst>
            </a:endParaRPr>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rcRect l="13701" t="12801" r="15890" b="19990"/>
          <a:stretch>
            <a:fillRect/>
          </a:stretch>
        </p:blipFill>
        <p:spPr>
          <a:xfrm>
            <a:off x="12344401" y="3924299"/>
            <a:ext cx="3352800" cy="3200401"/>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15"/>
          <p:cNvSpPr txBox="1"/>
          <p:nvPr/>
        </p:nvSpPr>
        <p:spPr>
          <a:xfrm>
            <a:off x="837905" y="513855"/>
            <a:ext cx="12338484" cy="1115690"/>
          </a:xfrm>
          <a:prstGeom prst="rect">
            <a:avLst/>
          </a:prstGeom>
        </p:spPr>
        <p:txBody>
          <a:bodyPr wrap="square" lIns="0" tIns="0" rIns="0" bIns="0" rtlCol="0" anchor="t">
            <a:spAutoFit/>
          </a:bodyPr>
          <a:lstStyle/>
          <a:p>
            <a:pPr>
              <a:lnSpc>
                <a:spcPts val="8745"/>
              </a:lnSpc>
            </a:pPr>
            <a:r>
              <a:rPr lang="en-US" sz="6000" b="1" dirty="0"/>
              <a:t>Lean Canvas</a:t>
            </a:r>
            <a:endParaRPr lang="en-US" sz="6000" b="1" dirty="0"/>
          </a:p>
        </p:txBody>
      </p:sp>
      <p:sp>
        <p:nvSpPr>
          <p:cNvPr id="14" name="TextBox 13"/>
          <p:cNvSpPr txBox="1"/>
          <p:nvPr/>
        </p:nvSpPr>
        <p:spPr>
          <a:xfrm>
            <a:off x="14537690" y="1485900"/>
            <a:ext cx="3571240" cy="8208010"/>
          </a:xfrm>
          <a:prstGeom prst="rect">
            <a:avLst/>
          </a:prstGeom>
          <a:noFill/>
          <a:ln>
            <a:solidFill>
              <a:schemeClr val="bg2">
                <a:lumMod val="50000"/>
              </a:schemeClr>
            </a:solidFill>
          </a:ln>
        </p:spPr>
        <p:txBody>
          <a:bodyPr wrap="square" rtlCol="0">
            <a:noAutofit/>
          </a:bodyPr>
          <a:lstStyle/>
          <a:p>
            <a:r>
              <a:rPr lang="en-IN" b="1" dirty="0"/>
              <a:t>Business Model </a:t>
            </a:r>
            <a:r>
              <a:rPr lang="en-IN" sz="1200" dirty="0"/>
              <a:t>(Explain with a process diagram)</a:t>
            </a:r>
            <a:endParaRPr lang="en-IN" sz="1200" dirty="0"/>
          </a:p>
          <a:p>
            <a:r>
              <a:rPr lang="en-IN" dirty="0">
                <a:solidFill>
                  <a:srgbClr val="002060"/>
                </a:solidFill>
              </a:rPr>
              <a:t>[User Acquisition]</a:t>
            </a:r>
            <a:endParaRPr lang="en-IN" dirty="0">
              <a:solidFill>
                <a:srgbClr val="002060"/>
              </a:solidFill>
            </a:endParaRPr>
          </a:p>
          <a:p>
            <a:r>
              <a:rPr lang="en-IN" dirty="0">
                <a:solidFill>
                  <a:srgbClr val="002060"/>
                </a:solidFill>
              </a:rPr>
              <a:t>    |</a:t>
            </a:r>
            <a:endParaRPr lang="en-IN" dirty="0">
              <a:solidFill>
                <a:srgbClr val="002060"/>
              </a:solidFill>
            </a:endParaRPr>
          </a:p>
          <a:p>
            <a:r>
              <a:rPr lang="en-IN" dirty="0">
                <a:solidFill>
                  <a:srgbClr val="002060"/>
                </a:solidFill>
              </a:rPr>
              <a:t>    v</a:t>
            </a:r>
            <a:endParaRPr lang="en-IN" dirty="0">
              <a:solidFill>
                <a:srgbClr val="002060"/>
              </a:solidFill>
            </a:endParaRPr>
          </a:p>
          <a:p>
            <a:r>
              <a:rPr lang="en-IN" dirty="0">
                <a:solidFill>
                  <a:srgbClr val="002060"/>
                </a:solidFill>
              </a:rPr>
              <a:t>[User Interaction] &lt;---&gt; [Recipe Database &amp; Curation] &lt;---&gt; [Content Creation]</a:t>
            </a:r>
            <a:endParaRPr lang="en-IN" dirty="0">
              <a:solidFill>
                <a:srgbClr val="002060"/>
              </a:solidFill>
            </a:endParaRPr>
          </a:p>
          <a:p>
            <a:r>
              <a:rPr lang="en-IN" dirty="0">
                <a:solidFill>
                  <a:srgbClr val="002060"/>
                </a:solidFill>
              </a:rPr>
              <a:t>    |</a:t>
            </a:r>
            <a:endParaRPr lang="en-IN" dirty="0">
              <a:solidFill>
                <a:srgbClr val="002060"/>
              </a:solidFill>
            </a:endParaRPr>
          </a:p>
          <a:p>
            <a:r>
              <a:rPr lang="en-IN" dirty="0">
                <a:solidFill>
                  <a:srgbClr val="002060"/>
                </a:solidFill>
              </a:rPr>
              <a:t>    v</a:t>
            </a:r>
            <a:endParaRPr lang="en-IN" dirty="0">
              <a:solidFill>
                <a:srgbClr val="002060"/>
              </a:solidFill>
            </a:endParaRPr>
          </a:p>
          <a:p>
            <a:r>
              <a:rPr lang="en-IN" dirty="0">
                <a:solidFill>
                  <a:srgbClr val="002060"/>
                </a:solidFill>
              </a:rPr>
              <a:t>[Monetization Channels] (Ads, Subscriptions, Affiliate, Partnerships)</a:t>
            </a:r>
            <a:endParaRPr lang="en-IN" dirty="0">
              <a:solidFill>
                <a:srgbClr val="002060"/>
              </a:solidFill>
            </a:endParaRPr>
          </a:p>
          <a:p>
            <a:r>
              <a:rPr lang="en-IN" dirty="0">
                <a:solidFill>
                  <a:srgbClr val="002060"/>
                </a:solidFill>
              </a:rPr>
              <a:t>    |</a:t>
            </a:r>
            <a:endParaRPr lang="en-IN" dirty="0">
              <a:solidFill>
                <a:srgbClr val="002060"/>
              </a:solidFill>
            </a:endParaRPr>
          </a:p>
          <a:p>
            <a:r>
              <a:rPr lang="en-IN" dirty="0">
                <a:solidFill>
                  <a:srgbClr val="002060"/>
                </a:solidFill>
              </a:rPr>
              <a:t>    v</a:t>
            </a:r>
            <a:endParaRPr lang="en-IN" dirty="0">
              <a:solidFill>
                <a:srgbClr val="002060"/>
              </a:solidFill>
            </a:endParaRPr>
          </a:p>
          <a:p>
            <a:r>
              <a:rPr lang="en-IN" dirty="0">
                <a:solidFill>
                  <a:srgbClr val="002060"/>
                </a:solidFill>
              </a:rPr>
              <a:t>[User Retention] &lt;---&gt; [Push Notifications, Social Sharing, Gamification]</a:t>
            </a:r>
            <a:endParaRPr lang="en-IN" dirty="0">
              <a:solidFill>
                <a:srgbClr val="002060"/>
              </a:solidFill>
            </a:endParaRPr>
          </a:p>
          <a:p>
            <a:r>
              <a:rPr lang="en-IN" dirty="0">
                <a:solidFill>
                  <a:srgbClr val="002060"/>
                </a:solidFill>
              </a:rPr>
              <a:t>    |</a:t>
            </a:r>
            <a:endParaRPr lang="en-IN" dirty="0">
              <a:solidFill>
                <a:srgbClr val="002060"/>
              </a:solidFill>
            </a:endParaRPr>
          </a:p>
          <a:p>
            <a:r>
              <a:rPr lang="en-IN" dirty="0">
                <a:solidFill>
                  <a:srgbClr val="002060"/>
                </a:solidFill>
              </a:rPr>
              <a:t>    v</a:t>
            </a:r>
            <a:endParaRPr lang="en-IN" dirty="0">
              <a:solidFill>
                <a:srgbClr val="002060"/>
              </a:solidFill>
            </a:endParaRPr>
          </a:p>
          <a:p>
            <a:r>
              <a:rPr lang="en-IN" dirty="0">
                <a:solidFill>
                  <a:srgbClr val="002060"/>
                </a:solidFill>
              </a:rPr>
              <a:t>[Revenue Flow] (Direct &amp; Indirect Revenue Streams)</a:t>
            </a:r>
            <a:endParaRPr lang="en-IN" dirty="0">
              <a:solidFill>
                <a:srgbClr val="002060"/>
              </a:solidFill>
            </a:endParaRPr>
          </a:p>
          <a:p>
            <a:r>
              <a:rPr lang="en-IN" dirty="0">
                <a:solidFill>
                  <a:srgbClr val="002060"/>
                </a:solidFill>
              </a:rPr>
              <a:t>    |</a:t>
            </a:r>
            <a:endParaRPr lang="en-IN" dirty="0">
              <a:solidFill>
                <a:srgbClr val="002060"/>
              </a:solidFill>
            </a:endParaRPr>
          </a:p>
          <a:p>
            <a:r>
              <a:rPr lang="en-IN" dirty="0">
                <a:solidFill>
                  <a:srgbClr val="002060"/>
                </a:solidFill>
              </a:rPr>
              <a:t>    v</a:t>
            </a:r>
            <a:endParaRPr lang="en-IN" dirty="0">
              <a:solidFill>
                <a:srgbClr val="002060"/>
              </a:solidFill>
            </a:endParaRPr>
          </a:p>
          <a:p>
            <a:r>
              <a:rPr lang="en-IN" dirty="0">
                <a:solidFill>
                  <a:srgbClr val="002060"/>
                </a:solidFill>
              </a:rPr>
              <a:t>[Operational Support] &lt;---&gt; [Data Analytics, Content Moderation, Customer Support]</a:t>
            </a:r>
            <a:endParaRPr lang="en-IN" dirty="0">
              <a:solidFill>
                <a:srgbClr val="002060"/>
              </a:solidFill>
            </a:endParaRPr>
          </a:p>
          <a:p>
            <a:r>
              <a:rPr lang="en-IN" dirty="0">
                <a:solidFill>
                  <a:srgbClr val="002060"/>
                </a:solidFill>
              </a:rPr>
              <a:t>    |</a:t>
            </a:r>
            <a:endParaRPr lang="en-IN" dirty="0">
              <a:solidFill>
                <a:srgbClr val="002060"/>
              </a:solidFill>
            </a:endParaRPr>
          </a:p>
          <a:p>
            <a:r>
              <a:rPr lang="en-IN" dirty="0">
                <a:solidFill>
                  <a:srgbClr val="002060"/>
                </a:solidFill>
              </a:rPr>
              <a:t>    v</a:t>
            </a:r>
            <a:endParaRPr lang="en-IN" dirty="0">
              <a:solidFill>
                <a:srgbClr val="002060"/>
              </a:solidFill>
            </a:endParaRPr>
          </a:p>
          <a:p>
            <a:r>
              <a:rPr lang="en-IN" dirty="0">
                <a:solidFill>
                  <a:srgbClr val="002060"/>
                </a:solidFill>
              </a:rPr>
              <a:t>[User Exit/Churn] &lt;---&gt; [Feedback Collection, Retention Strategies]</a:t>
            </a:r>
            <a:endParaRPr lang="en-IN" dirty="0">
              <a:solidFill>
                <a:srgbClr val="002060"/>
              </a:solidFill>
            </a:endParaRPr>
          </a:p>
          <a:p>
            <a:endParaRPr lang="en-IN" dirty="0">
              <a:solidFill>
                <a:srgbClr val="002060"/>
              </a:solidFill>
            </a:endParaRPr>
          </a:p>
          <a:p>
            <a:endParaRPr lang="en-IN" dirty="0">
              <a:solidFill>
                <a:srgbClr val="002060"/>
              </a:solidFill>
            </a:endParaRPr>
          </a:p>
          <a:p>
            <a:endParaRPr lang="en-IN" dirty="0">
              <a:solidFill>
                <a:srgbClr val="002060"/>
              </a:solidFill>
            </a:endParaRPr>
          </a:p>
          <a:p>
            <a:endParaRPr lang="en-IN" dirty="0">
              <a:solidFill>
                <a:srgbClr val="002060"/>
              </a:solidFill>
            </a:endParaRPr>
          </a:p>
          <a:p>
            <a:endParaRPr lang="en-IN" dirty="0">
              <a:solidFill>
                <a:srgbClr val="002060"/>
              </a:solidFill>
            </a:endParaRPr>
          </a:p>
          <a:p>
            <a:endParaRPr lang="en-IN" dirty="0">
              <a:solidFill>
                <a:srgbClr val="002060"/>
              </a:solidFill>
            </a:endParaRPr>
          </a:p>
          <a:p>
            <a:endParaRPr lang="en-IN" dirty="0">
              <a:solidFill>
                <a:srgbClr val="002060"/>
              </a:solidFill>
            </a:endParaRPr>
          </a:p>
          <a:p>
            <a:endParaRPr lang="en-IN" dirty="0">
              <a:solidFill>
                <a:srgbClr val="002060"/>
              </a:solidFill>
            </a:endParaRPr>
          </a:p>
          <a:p>
            <a:endParaRPr lang="en-IN" dirty="0">
              <a:solidFill>
                <a:srgbClr val="002060"/>
              </a:solidFill>
            </a:endParaRPr>
          </a:p>
          <a:p>
            <a:endParaRPr lang="en-IN" dirty="0">
              <a:solidFill>
                <a:srgbClr val="002060"/>
              </a:solidFill>
            </a:endParaRPr>
          </a:p>
          <a:p>
            <a:endParaRPr lang="en-IN" dirty="0">
              <a:solidFill>
                <a:srgbClr val="002060"/>
              </a:solidFill>
            </a:endParaRPr>
          </a:p>
          <a:p>
            <a:endParaRPr lang="en-IN" dirty="0">
              <a:solidFill>
                <a:srgbClr val="002060"/>
              </a:solidFill>
            </a:endParaRPr>
          </a:p>
          <a:p>
            <a:endParaRPr lang="en-IN" dirty="0">
              <a:solidFill>
                <a:srgbClr val="002060"/>
              </a:solidFill>
            </a:endParaRPr>
          </a:p>
        </p:txBody>
      </p:sp>
      <p:sp>
        <p:nvSpPr>
          <p:cNvPr id="22" name="TextBox 21"/>
          <p:cNvSpPr txBox="1"/>
          <p:nvPr/>
        </p:nvSpPr>
        <p:spPr>
          <a:xfrm>
            <a:off x="16426366" y="799815"/>
            <a:ext cx="1422954" cy="623248"/>
          </a:xfrm>
          <a:prstGeom prst="rect">
            <a:avLst/>
          </a:prstGeom>
          <a:noFill/>
        </p:spPr>
        <p:txBody>
          <a:bodyPr wrap="square" lIns="68580" tIns="34290" rIns="68580" bIns="34290" rtlCol="0" anchor="t">
            <a:spAutoFit/>
          </a:bodyPr>
          <a:lstStyle/>
          <a:p>
            <a:pPr algn="ctr"/>
            <a:r>
              <a:rPr lang="en-US" b="1" dirty="0"/>
              <a:t>Place your logo here</a:t>
            </a:r>
            <a:endParaRPr lang="en-ZA" b="1" dirty="0"/>
          </a:p>
        </p:txBody>
      </p:sp>
      <p:sp>
        <p:nvSpPr>
          <p:cNvPr id="23" name="Rectangle 22"/>
          <p:cNvSpPr/>
          <p:nvPr/>
        </p:nvSpPr>
        <p:spPr>
          <a:xfrm>
            <a:off x="16230600" y="398995"/>
            <a:ext cx="1695221" cy="1288685"/>
          </a:xfrm>
          <a:prstGeom prst="rect">
            <a:avLst/>
          </a:prstGeom>
          <a:noFill/>
          <a:ln>
            <a:solidFill>
              <a:schemeClr val="accent6"/>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sz="1100"/>
          </a:p>
        </p:txBody>
      </p:sp>
      <p:grpSp>
        <p:nvGrpSpPr>
          <p:cNvPr id="24" name="Group 23"/>
          <p:cNvGrpSpPr/>
          <p:nvPr/>
        </p:nvGrpSpPr>
        <p:grpSpPr>
          <a:xfrm>
            <a:off x="457078" y="1714748"/>
            <a:ext cx="13956098" cy="8280718"/>
            <a:chOff x="1054493" y="891151"/>
            <a:chExt cx="9304065" cy="5520478"/>
          </a:xfrm>
          <a:noFill/>
        </p:grpSpPr>
        <p:sp>
          <p:nvSpPr>
            <p:cNvPr id="25" name="Rectangle 24"/>
            <p:cNvSpPr/>
            <p:nvPr/>
          </p:nvSpPr>
          <p:spPr>
            <a:xfrm>
              <a:off x="1054493" y="891151"/>
              <a:ext cx="1872827" cy="4126653"/>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endParaRPr lang="en-GB" dirty="0">
                <a:solidFill>
                  <a:schemeClr val="tx1"/>
                </a:solidFill>
              </a:endParaRPr>
            </a:p>
          </p:txBody>
        </p:sp>
        <p:sp>
          <p:nvSpPr>
            <p:cNvPr id="26" name="Rectangle 25"/>
            <p:cNvSpPr/>
            <p:nvPr/>
          </p:nvSpPr>
          <p:spPr>
            <a:xfrm>
              <a:off x="3032477" y="2637347"/>
              <a:ext cx="1608198" cy="236883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0">
                <a:buFont typeface="Arial" panose="020B0604020202020204" pitchFamily="34" charset="0"/>
                <a:buNone/>
              </a:pPr>
              <a:r>
                <a:rPr lang="en-IN" altLang="en-US" b="1" dirty="0">
                  <a:solidFill>
                    <a:schemeClr val="tx1"/>
                  </a:solidFill>
                  <a:sym typeface="+mn-ea"/>
                </a:rPr>
                <a:t>KEY</a:t>
              </a:r>
              <a:r>
                <a:rPr lang="en-US" b="1" dirty="0">
                  <a:solidFill>
                    <a:schemeClr val="tx1"/>
                  </a:solidFill>
                  <a:sym typeface="+mn-ea"/>
                </a:rPr>
                <a:t> METRICS</a:t>
              </a:r>
              <a:endParaRPr lang="en-US" b="1" dirty="0">
                <a:solidFill>
                  <a:schemeClr val="tx1"/>
                </a:solidFill>
              </a:endParaRPr>
            </a:p>
            <a:p>
              <a:pPr indent="0">
                <a:buFont typeface="Arial" panose="020B0604020202020204" pitchFamily="34" charset="0"/>
                <a:buNone/>
              </a:pPr>
              <a:endParaRPr lang="en-US" dirty="0">
                <a:solidFill>
                  <a:schemeClr val="tx1"/>
                </a:solidFill>
              </a:endParaRPr>
            </a:p>
            <a:p>
              <a:pPr indent="0">
                <a:buFont typeface="Arial" panose="020B0604020202020204" pitchFamily="34" charset="0"/>
                <a:buNone/>
              </a:pPr>
              <a:endParaRPr lang="en-US">
                <a:solidFill>
                  <a:schemeClr val="tx1"/>
                </a:solidFill>
              </a:endParaRPr>
            </a:p>
            <a:p>
              <a:pPr indent="0">
                <a:buFont typeface="Arial" panose="020B0604020202020204" pitchFamily="34" charset="0"/>
                <a:buNone/>
              </a:pPr>
              <a:endParaRPr lang="en-US">
                <a:solidFill>
                  <a:schemeClr val="tx1"/>
                </a:solidFill>
              </a:endParaRPr>
            </a:p>
            <a:p>
              <a:pPr marL="257175" indent="-257175">
                <a:buFont typeface="Arial" panose="020B0604020202020204" pitchFamily="34" charset="0"/>
                <a:buChar char="•"/>
              </a:pPr>
              <a:endParaRPr lang="en-US">
                <a:solidFill>
                  <a:schemeClr val="tx1"/>
                </a:solidFill>
              </a:endParaRPr>
            </a:p>
            <a:p>
              <a:pPr marL="257175" indent="-257175">
                <a:buFont typeface="Arial" panose="020B0604020202020204" pitchFamily="34" charset="0"/>
                <a:buChar char="•"/>
              </a:pPr>
              <a:endParaRPr lang="en-US">
                <a:solidFill>
                  <a:schemeClr val="tx1"/>
                </a:solidFill>
              </a:endParaRPr>
            </a:p>
            <a:p>
              <a:pPr marL="257175" indent="-257175">
                <a:buFont typeface="Arial" panose="020B0604020202020204" pitchFamily="34" charset="0"/>
                <a:buChar char="•"/>
              </a:pPr>
              <a:endParaRPr lang="en-US">
                <a:solidFill>
                  <a:schemeClr val="tx1"/>
                </a:solidFill>
              </a:endParaRPr>
            </a:p>
            <a:p>
              <a:endParaRPr lang="en-US">
                <a:solidFill>
                  <a:schemeClr val="tx1"/>
                </a:solidFill>
              </a:endParaRPr>
            </a:p>
            <a:p>
              <a:pPr marL="257175" indent="-257175">
                <a:buFont typeface="Arial" panose="020B0604020202020204" pitchFamily="34" charset="0"/>
                <a:buChar char="•"/>
              </a:pPr>
              <a:endParaRPr lang="en-US">
                <a:solidFill>
                  <a:schemeClr val="tx1"/>
                </a:solidFill>
              </a:endParaRPr>
            </a:p>
            <a:p>
              <a:pPr marL="257175" indent="-257175">
                <a:buFont typeface="Arial" panose="020B0604020202020204" pitchFamily="34" charset="0"/>
                <a:buChar char="•"/>
              </a:pPr>
              <a:endParaRPr lang="en-US">
                <a:solidFill>
                  <a:schemeClr val="tx1"/>
                </a:solidFill>
              </a:endParaRPr>
            </a:p>
            <a:p>
              <a:endParaRPr lang="en-ZA" b="1">
                <a:solidFill>
                  <a:schemeClr val="tx1"/>
                </a:solidFill>
              </a:endParaRPr>
            </a:p>
          </p:txBody>
        </p:sp>
        <p:sp>
          <p:nvSpPr>
            <p:cNvPr id="27" name="Rectangle 26"/>
            <p:cNvSpPr/>
            <p:nvPr/>
          </p:nvSpPr>
          <p:spPr>
            <a:xfrm>
              <a:off x="3036352" y="956345"/>
              <a:ext cx="1608198" cy="1610685"/>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solidFill>
                  <a:schemeClr val="tx1"/>
                </a:solidFill>
              </a:endParaRPr>
            </a:p>
            <a:p>
              <a:endParaRPr lang="en-US">
                <a:solidFill>
                  <a:schemeClr val="tx1"/>
                </a:solidFill>
              </a:endParaRPr>
            </a:p>
            <a:p>
              <a:endParaRPr lang="en-ZA">
                <a:solidFill>
                  <a:schemeClr val="tx1"/>
                </a:solidFill>
              </a:endParaRPr>
            </a:p>
          </p:txBody>
        </p:sp>
        <p:sp>
          <p:nvSpPr>
            <p:cNvPr id="28" name="Rectangle 27"/>
            <p:cNvSpPr/>
            <p:nvPr/>
          </p:nvSpPr>
          <p:spPr>
            <a:xfrm>
              <a:off x="4752681" y="956344"/>
              <a:ext cx="1835913" cy="4061613"/>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b="1">
                <a:solidFill>
                  <a:schemeClr val="tx1"/>
                </a:solidFill>
              </a:endParaRPr>
            </a:p>
            <a:p>
              <a:endParaRPr lang="en-US" b="1">
                <a:solidFill>
                  <a:schemeClr val="tx1"/>
                </a:solidFill>
              </a:endParaRPr>
            </a:p>
          </p:txBody>
        </p:sp>
        <p:sp>
          <p:nvSpPr>
            <p:cNvPr id="29" name="Rectangle 28"/>
            <p:cNvSpPr/>
            <p:nvPr/>
          </p:nvSpPr>
          <p:spPr>
            <a:xfrm>
              <a:off x="6723349" y="930521"/>
              <a:ext cx="1662007" cy="1636607"/>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ZA" dirty="0">
                <a:solidFill>
                  <a:schemeClr val="tx1"/>
                </a:solidFill>
              </a:endParaRPr>
            </a:p>
            <a:p>
              <a:pPr indent="0">
                <a:buFont typeface="Arial" panose="020B0604020202020204" pitchFamily="34" charset="0"/>
                <a:buNone/>
              </a:pPr>
              <a:endParaRPr lang="en-ZA">
                <a:solidFill>
                  <a:schemeClr val="tx1"/>
                </a:solidFill>
              </a:endParaRPr>
            </a:p>
            <a:p>
              <a:endParaRPr lang="en-ZA">
                <a:solidFill>
                  <a:schemeClr val="tx1"/>
                </a:solidFill>
              </a:endParaRPr>
            </a:p>
            <a:p>
              <a:endParaRPr lang="en-ZA">
                <a:solidFill>
                  <a:schemeClr val="tx1"/>
                </a:solidFill>
              </a:endParaRPr>
            </a:p>
          </p:txBody>
        </p:sp>
        <p:sp>
          <p:nvSpPr>
            <p:cNvPr id="30" name="Rectangle 29"/>
            <p:cNvSpPr/>
            <p:nvPr/>
          </p:nvSpPr>
          <p:spPr>
            <a:xfrm>
              <a:off x="6686843" y="2644352"/>
              <a:ext cx="1657072" cy="2373605"/>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solidFill>
                  <a:schemeClr val="tx1"/>
                </a:solidFill>
              </a:endParaRPr>
            </a:p>
            <a:p>
              <a:pPr marL="257175" indent="-257175">
                <a:buFont typeface="Arial" panose="020B0604020202020204" pitchFamily="34" charset="0"/>
                <a:buChar char="•"/>
              </a:pPr>
              <a:endParaRPr lang="en-US">
                <a:solidFill>
                  <a:schemeClr val="tx1"/>
                </a:solidFill>
              </a:endParaRPr>
            </a:p>
            <a:p>
              <a:pPr marL="257175" indent="-257175">
                <a:buFont typeface="Arial" panose="020B0604020202020204" pitchFamily="34" charset="0"/>
                <a:buChar char="•"/>
              </a:pPr>
              <a:endParaRPr lang="en-US">
                <a:solidFill>
                  <a:schemeClr val="tx1"/>
                </a:solidFill>
              </a:endParaRPr>
            </a:p>
            <a:p>
              <a:pPr marL="257175" indent="-257175">
                <a:buFont typeface="Arial" panose="020B0604020202020204" pitchFamily="34" charset="0"/>
                <a:buChar char="•"/>
              </a:pPr>
              <a:endParaRPr lang="en-US">
                <a:solidFill>
                  <a:schemeClr val="tx1"/>
                </a:solidFill>
              </a:endParaRPr>
            </a:p>
            <a:p>
              <a:pPr marL="257175" indent="-257175">
                <a:buFont typeface="Arial" panose="020B0604020202020204" pitchFamily="34" charset="0"/>
                <a:buChar char="•"/>
              </a:pPr>
              <a:endParaRPr lang="en-US">
                <a:solidFill>
                  <a:schemeClr val="tx1"/>
                </a:solidFill>
              </a:endParaRPr>
            </a:p>
            <a:p>
              <a:endParaRPr lang="en-US">
                <a:solidFill>
                  <a:schemeClr val="tx1"/>
                </a:solidFill>
              </a:endParaRPr>
            </a:p>
            <a:p>
              <a:endParaRPr lang="en-ZA" b="1">
                <a:solidFill>
                  <a:schemeClr val="tx1"/>
                </a:solidFill>
              </a:endParaRPr>
            </a:p>
          </p:txBody>
        </p:sp>
        <p:sp>
          <p:nvSpPr>
            <p:cNvPr id="31" name="Rectangle 30"/>
            <p:cNvSpPr/>
            <p:nvPr/>
          </p:nvSpPr>
          <p:spPr>
            <a:xfrm>
              <a:off x="5781668" y="5124246"/>
              <a:ext cx="4576890" cy="1287383"/>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b="1">
                <a:solidFill>
                  <a:schemeClr val="tx1"/>
                </a:solidFill>
              </a:endParaRPr>
            </a:p>
            <a:p>
              <a:pPr marL="257175" indent="-257175">
                <a:buFont typeface="Arial" panose="020B0604020202020204" pitchFamily="34" charset="0"/>
                <a:buChar char="•"/>
              </a:pPr>
              <a:endParaRPr lang="en-US">
                <a:solidFill>
                  <a:schemeClr val="tx1"/>
                </a:solidFill>
              </a:endParaRPr>
            </a:p>
          </p:txBody>
        </p:sp>
        <p:sp>
          <p:nvSpPr>
            <p:cNvPr id="32" name="Rectangle 31"/>
            <p:cNvSpPr/>
            <p:nvPr/>
          </p:nvSpPr>
          <p:spPr>
            <a:xfrm>
              <a:off x="8464027" y="956344"/>
              <a:ext cx="1894531" cy="4049833"/>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solidFill>
                  <a:schemeClr val="tx1"/>
                </a:solidFill>
              </a:endParaRPr>
            </a:p>
            <a:p>
              <a:endParaRPr lang="en-US">
                <a:solidFill>
                  <a:schemeClr val="tx1"/>
                </a:solidFill>
              </a:endParaRPr>
            </a:p>
            <a:p>
              <a:endParaRPr lang="en-US">
                <a:solidFill>
                  <a:schemeClr val="tx1"/>
                </a:solidFill>
              </a:endParaRPr>
            </a:p>
            <a:p>
              <a:endParaRPr lang="en-US">
                <a:solidFill>
                  <a:schemeClr val="tx1"/>
                </a:solidFill>
              </a:endParaRPr>
            </a:p>
            <a:p>
              <a:endParaRPr lang="en-US">
                <a:solidFill>
                  <a:schemeClr val="tx1"/>
                </a:solidFill>
              </a:endParaRPr>
            </a:p>
            <a:p>
              <a:endParaRPr lang="en-US">
                <a:solidFill>
                  <a:schemeClr val="tx1"/>
                </a:solidFill>
              </a:endParaRPr>
            </a:p>
            <a:p>
              <a:endParaRPr lang="en-US">
                <a:solidFill>
                  <a:schemeClr val="tx1"/>
                </a:solidFill>
              </a:endParaRPr>
            </a:p>
            <a:p>
              <a:endParaRPr lang="en-US" b="1">
                <a:solidFill>
                  <a:schemeClr val="tx1"/>
                </a:solidFill>
              </a:endParaRPr>
            </a:p>
          </p:txBody>
        </p:sp>
        <p:sp>
          <p:nvSpPr>
            <p:cNvPr id="33" name="Rectangle 32"/>
            <p:cNvSpPr/>
            <p:nvPr/>
          </p:nvSpPr>
          <p:spPr>
            <a:xfrm>
              <a:off x="1057033" y="5132637"/>
              <a:ext cx="4599726" cy="1278992"/>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b="1">
                <a:solidFill>
                  <a:schemeClr val="tx1"/>
                </a:solidFill>
              </a:endParaRPr>
            </a:p>
            <a:p>
              <a:pPr marL="257175" indent="-257175">
                <a:buFont typeface="Arial" panose="020B0604020202020204" pitchFamily="34" charset="0"/>
                <a:buChar char="•"/>
              </a:pPr>
              <a:r>
                <a:rPr lang="en-ZA">
                  <a:solidFill>
                    <a:schemeClr val="tx1"/>
                  </a:solidFill>
                </a:rPr>
                <a:t>?</a:t>
              </a:r>
              <a:endParaRPr lang="en-ZA">
                <a:solidFill>
                  <a:schemeClr val="tx1"/>
                </a:solidFill>
              </a:endParaRPr>
            </a:p>
            <a:p>
              <a:pPr marL="257175" indent="-257175">
                <a:buFont typeface="Arial" panose="020B0604020202020204" pitchFamily="34" charset="0"/>
                <a:buChar char="•"/>
              </a:pPr>
              <a:r>
                <a:rPr lang="en-ZA">
                  <a:solidFill>
                    <a:schemeClr val="tx1"/>
                  </a:solidFill>
                </a:rPr>
                <a:t>?</a:t>
              </a:r>
              <a:endParaRPr lang="en-ZA">
                <a:solidFill>
                  <a:schemeClr val="tx1"/>
                </a:solidFill>
              </a:endParaRPr>
            </a:p>
            <a:p>
              <a:pPr marL="257175" indent="-257175">
                <a:buFont typeface="Arial" panose="020B0604020202020204" pitchFamily="34" charset="0"/>
                <a:buChar char="•"/>
              </a:pPr>
              <a:r>
                <a:rPr lang="en-ZA">
                  <a:solidFill>
                    <a:schemeClr val="tx1"/>
                  </a:solidFill>
                </a:rPr>
                <a:t>?</a:t>
              </a:r>
              <a:endParaRPr lang="en-ZA">
                <a:solidFill>
                  <a:schemeClr val="tx1"/>
                </a:solidFill>
              </a:endParaRPr>
            </a:p>
            <a:p>
              <a:pPr marL="257175" indent="-257175">
                <a:buFont typeface="Arial" panose="020B0604020202020204" pitchFamily="34" charset="0"/>
                <a:buChar char="•"/>
              </a:pPr>
              <a:r>
                <a:rPr lang="en-ZA">
                  <a:solidFill>
                    <a:schemeClr val="tx1"/>
                  </a:solidFill>
                </a:rPr>
                <a:t>?</a:t>
              </a:r>
              <a:endParaRPr lang="en-ZA">
                <a:solidFill>
                  <a:schemeClr val="tx1"/>
                </a:solidFill>
              </a:endParaRPr>
            </a:p>
            <a:p>
              <a:pPr marL="257175" indent="-257175">
                <a:buFont typeface="Arial" panose="020B0604020202020204" pitchFamily="34" charset="0"/>
                <a:buChar char="•"/>
              </a:pPr>
              <a:endParaRPr lang="en-ZA">
                <a:solidFill>
                  <a:schemeClr val="tx1"/>
                </a:solidFill>
              </a:endParaRPr>
            </a:p>
            <a:p>
              <a:endParaRPr lang="en-ZA">
                <a:solidFill>
                  <a:schemeClr val="tx1"/>
                </a:solidFill>
              </a:endParaRPr>
            </a:p>
          </p:txBody>
        </p:sp>
      </p:grpSp>
      <p:sp>
        <p:nvSpPr>
          <p:cNvPr id="2" name="Rectangle 1"/>
          <p:cNvSpPr/>
          <p:nvPr/>
        </p:nvSpPr>
        <p:spPr>
          <a:xfrm>
            <a:off x="14679930" y="8784590"/>
            <a:ext cx="3535680" cy="939800"/>
          </a:xfrm>
          <a:prstGeom prst="rect">
            <a:avLst/>
          </a:prstGeom>
          <a:solidFill>
            <a:srgbClr val="FFC000"/>
          </a:solidFill>
        </p:spPr>
        <p:txBody>
          <a:bodyPr wrap="square">
            <a:noAutofit/>
          </a:bodyPr>
          <a:lstStyle/>
          <a:p>
            <a:r>
              <a:rPr lang="en-US" dirty="0">
                <a:solidFill>
                  <a:srgbClr val="000000"/>
                </a:solidFill>
                <a:latin typeface="Calibri" panose="020F0502020204030204" pitchFamily="34" charset="0"/>
                <a:ea typeface="Times New Roman" panose="02020603050405020304" pitchFamily="18" charset="0"/>
              </a:rPr>
              <a:t>	This canvas explains how the venture makes money (attracts, serves and keeps customers) </a:t>
            </a:r>
            <a:endParaRPr lang="en-US" dirty="0"/>
          </a:p>
        </p:txBody>
      </p:sp>
      <p:pic>
        <p:nvPicPr>
          <p:cNvPr id="17" name="Graphic 27" descr="Target with solid fill"/>
          <p:cNvPicPr>
            <a:picLocks noChangeAspect="1"/>
          </p:cNvPicPr>
          <p:nvPr/>
        </p:nvPicPr>
        <p:blipFill>
          <a:blip r:embed="rId1" cstate="print">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p:blipFill>
        <p:spPr>
          <a:xfrm flipV="1">
            <a:off x="15163800" y="8799195"/>
            <a:ext cx="612775" cy="337185"/>
          </a:xfrm>
          <a:prstGeom prst="rect">
            <a:avLst/>
          </a:prstGeom>
        </p:spPr>
      </p:pic>
      <p:sp>
        <p:nvSpPr>
          <p:cNvPr id="7" name="Text Box 6"/>
          <p:cNvSpPr txBox="1"/>
          <p:nvPr/>
        </p:nvSpPr>
        <p:spPr>
          <a:xfrm>
            <a:off x="518795" y="1687830"/>
            <a:ext cx="2806065" cy="6485255"/>
          </a:xfrm>
          <a:prstGeom prst="rect">
            <a:avLst/>
          </a:prstGeom>
          <a:noFill/>
        </p:spPr>
        <p:txBody>
          <a:bodyPr wrap="square" rtlCol="0">
            <a:noAutofit/>
          </a:bodyPr>
          <a:p>
            <a:endParaRPr lang="en-GB" b="1" dirty="0">
              <a:sym typeface="+mn-ea"/>
            </a:endParaRPr>
          </a:p>
          <a:p>
            <a:r>
              <a:rPr lang="en-IN" altLang="en-GB" b="1" dirty="0">
                <a:sym typeface="+mn-ea"/>
              </a:rPr>
              <a:t>PROBLEM</a:t>
            </a:r>
            <a:endParaRPr lang="en-GB" b="1" dirty="0">
              <a:solidFill>
                <a:schemeClr val="tx1"/>
              </a:solidFill>
            </a:endParaRPr>
          </a:p>
          <a:p>
            <a:endParaRPr lang="en-GB" dirty="0">
              <a:solidFill>
                <a:schemeClr val="tx1"/>
              </a:solidFill>
            </a:endParaRPr>
          </a:p>
          <a:p>
            <a:pPr marL="285750" indent="-285750" algn="just">
              <a:buFont typeface="Arial" panose="020B0604020202020204" pitchFamily="34" charset="0"/>
              <a:buChar char="•"/>
            </a:pPr>
            <a:r>
              <a:rPr lang="en-US" dirty="0">
                <a:sym typeface="+mn-ea"/>
              </a:rPr>
              <a:t>Limited access to healthy, personalized meal options.</a:t>
            </a:r>
            <a:endParaRPr lang="en-US" dirty="0">
              <a:solidFill>
                <a:schemeClr val="tx1"/>
              </a:solidFill>
            </a:endParaRPr>
          </a:p>
          <a:p>
            <a:pPr marL="285750" indent="-285750" algn="just">
              <a:buFont typeface="Arial" panose="020B0604020202020204" pitchFamily="34" charset="0"/>
              <a:buChar char="•"/>
            </a:pPr>
            <a:r>
              <a:rPr lang="en-US" dirty="0">
                <a:sym typeface="+mn-ea"/>
              </a:rPr>
              <a:t>Time constraints prevent home cooking and meal preparation.</a:t>
            </a:r>
            <a:endParaRPr lang="en-US" dirty="0">
              <a:solidFill>
                <a:schemeClr val="tx1"/>
              </a:solidFill>
            </a:endParaRPr>
          </a:p>
          <a:p>
            <a:pPr marL="285750" indent="-285750" algn="just">
              <a:buFont typeface="Arial" panose="020B0604020202020204" pitchFamily="34" charset="0"/>
              <a:buChar char="•"/>
            </a:pPr>
            <a:r>
              <a:rPr lang="en-US" dirty="0">
                <a:sym typeface="+mn-ea"/>
              </a:rPr>
              <a:t>Generic food delivery services doesn’t provide customization and also the  nutritional focus.</a:t>
            </a:r>
            <a:endParaRPr lang="en-GB" dirty="0">
              <a:solidFill>
                <a:schemeClr val="tx1"/>
              </a:solidFill>
            </a:endParaRPr>
          </a:p>
          <a:p>
            <a:endParaRPr lang="en-GB" dirty="0">
              <a:solidFill>
                <a:schemeClr val="tx1"/>
              </a:solidFill>
            </a:endParaRPr>
          </a:p>
          <a:p>
            <a:pPr algn="just"/>
            <a:r>
              <a:rPr lang="en-GB" b="1" dirty="0">
                <a:sym typeface="+mn-ea"/>
              </a:rPr>
              <a:t>EXISTING ALTERNATIVES</a:t>
            </a:r>
            <a:endParaRPr lang="en-GB" b="1" dirty="0">
              <a:solidFill>
                <a:schemeClr val="tx1"/>
              </a:solidFill>
            </a:endParaRPr>
          </a:p>
          <a:p>
            <a:pPr marL="285750" indent="-285750" algn="just">
              <a:buFont typeface="Arial" panose="020B0604020202020204" pitchFamily="34" charset="0"/>
              <a:buChar char="•"/>
            </a:pPr>
            <a:r>
              <a:rPr lang="en-US" dirty="0">
                <a:sym typeface="+mn-ea"/>
              </a:rPr>
              <a:t>Traditional food delivery apps (example, </a:t>
            </a:r>
            <a:r>
              <a:rPr lang="en-US" dirty="0" err="1">
                <a:sym typeface="+mn-ea"/>
              </a:rPr>
              <a:t>Swiggy</a:t>
            </a:r>
            <a:r>
              <a:rPr lang="en-US" dirty="0">
                <a:sym typeface="+mn-ea"/>
              </a:rPr>
              <a:t>, Zomato).</a:t>
            </a:r>
            <a:endParaRPr lang="en-US" dirty="0">
              <a:solidFill>
                <a:schemeClr val="tx1"/>
              </a:solidFill>
            </a:endParaRPr>
          </a:p>
          <a:p>
            <a:pPr marL="285750" indent="-285750" algn="just">
              <a:buFont typeface="Arial" panose="020B0604020202020204" pitchFamily="34" charset="0"/>
              <a:buChar char="•"/>
            </a:pPr>
            <a:r>
              <a:rPr lang="en-US" dirty="0">
                <a:sym typeface="+mn-ea"/>
              </a:rPr>
              <a:t>Meal prep services or home cooking.</a:t>
            </a:r>
            <a:endParaRPr lang="en-US" dirty="0">
              <a:solidFill>
                <a:schemeClr val="tx1"/>
              </a:solidFill>
            </a:endParaRPr>
          </a:p>
          <a:p>
            <a:pPr marL="285750" indent="-285750" algn="just">
              <a:buFont typeface="Arial" panose="020B0604020202020204" pitchFamily="34" charset="0"/>
              <a:buChar char="•"/>
            </a:pPr>
            <a:r>
              <a:rPr lang="en-US" dirty="0">
                <a:sym typeface="+mn-ea"/>
              </a:rPr>
              <a:t>Health-specific restaurants.</a:t>
            </a:r>
            <a:endParaRPr lang="en-GB" dirty="0">
              <a:solidFill>
                <a:schemeClr val="tx1"/>
              </a:solidFill>
            </a:endParaRPr>
          </a:p>
          <a:p>
            <a:endParaRPr lang="en-US"/>
          </a:p>
        </p:txBody>
      </p:sp>
      <p:sp>
        <p:nvSpPr>
          <p:cNvPr id="9" name="Text Box 8"/>
          <p:cNvSpPr txBox="1"/>
          <p:nvPr/>
        </p:nvSpPr>
        <p:spPr>
          <a:xfrm>
            <a:off x="3436620" y="1923415"/>
            <a:ext cx="2492375" cy="2296795"/>
          </a:xfrm>
          <a:prstGeom prst="rect">
            <a:avLst/>
          </a:prstGeom>
          <a:noFill/>
        </p:spPr>
        <p:txBody>
          <a:bodyPr wrap="square" rtlCol="0">
            <a:noAutofit/>
          </a:bodyPr>
          <a:p>
            <a:r>
              <a:rPr lang="en-IN" altLang="en-US" b="1" dirty="0">
                <a:sym typeface="+mn-ea"/>
              </a:rPr>
              <a:t>SO</a:t>
            </a:r>
            <a:r>
              <a:rPr lang="en-US" b="1" dirty="0">
                <a:sym typeface="+mn-ea"/>
              </a:rPr>
              <a:t>LUTION</a:t>
            </a:r>
            <a:endParaRPr lang="en-US" b="1" dirty="0">
              <a:solidFill>
                <a:schemeClr val="tx1"/>
              </a:solidFill>
            </a:endParaRPr>
          </a:p>
          <a:p>
            <a:endParaRPr lang="en-US" b="1" dirty="0">
              <a:solidFill>
                <a:schemeClr val="tx1"/>
              </a:solidFill>
            </a:endParaRPr>
          </a:p>
          <a:p>
            <a:pPr marL="285750" indent="-285750" algn="just">
              <a:buFont typeface="Arial" panose="020B0604020202020204" pitchFamily="34" charset="0"/>
              <a:buChar char="•"/>
            </a:pPr>
            <a:r>
              <a:rPr lang="en-US" dirty="0">
                <a:sym typeface="+mn-ea"/>
              </a:rPr>
              <a:t>Provide personalized meal plans tailored to dietary nee</a:t>
            </a:r>
            <a:r>
              <a:rPr lang="en-IN" altLang="en-US" dirty="0">
                <a:sym typeface="+mn-ea"/>
              </a:rPr>
              <a:t>ds </a:t>
            </a:r>
            <a:endParaRPr lang="en-IN" altLang="en-US" dirty="0">
              <a:sym typeface="+mn-ea"/>
            </a:endParaRPr>
          </a:p>
          <a:p>
            <a:pPr marL="285750" indent="-285750" algn="just">
              <a:buFont typeface="Arial" panose="020B0604020202020204" pitchFamily="34" charset="0"/>
              <a:buChar char="•"/>
            </a:pPr>
            <a:r>
              <a:rPr lang="en-IN" altLang="en-US" dirty="0">
                <a:sym typeface="+mn-ea"/>
              </a:rPr>
              <a:t>integrate nutritional </a:t>
            </a:r>
            <a:r>
              <a:rPr lang="en-US" dirty="0">
                <a:sym typeface="+mn-ea"/>
              </a:rPr>
              <a:t>tracking, convenient and fast delivery.</a:t>
            </a:r>
            <a:endParaRPr lang="en-US"/>
          </a:p>
        </p:txBody>
      </p:sp>
      <p:sp>
        <p:nvSpPr>
          <p:cNvPr id="12" name="Text Box 11"/>
          <p:cNvSpPr txBox="1"/>
          <p:nvPr/>
        </p:nvSpPr>
        <p:spPr>
          <a:xfrm>
            <a:off x="3635375" y="4994910"/>
            <a:ext cx="2167255" cy="2056130"/>
          </a:xfrm>
          <a:prstGeom prst="rect">
            <a:avLst/>
          </a:prstGeom>
          <a:noFill/>
        </p:spPr>
        <p:txBody>
          <a:bodyPr wrap="square" rtlCol="0">
            <a:noAutofit/>
          </a:bodyPr>
          <a:p>
            <a:pPr marL="257175" indent="-257175" algn="just">
              <a:buFont typeface="Arial" panose="020B0604020202020204" pitchFamily="34" charset="0"/>
              <a:buChar char="•"/>
            </a:pPr>
            <a:r>
              <a:rPr lang="en-US" dirty="0">
                <a:sym typeface="+mn-ea"/>
              </a:rPr>
              <a:t>Customer retention and repeat orders.</a:t>
            </a:r>
            <a:endParaRPr lang="en-US" dirty="0">
              <a:solidFill>
                <a:schemeClr val="tx1"/>
              </a:solidFill>
            </a:endParaRPr>
          </a:p>
          <a:p>
            <a:pPr marL="257175" indent="-257175" algn="just">
              <a:buFont typeface="Arial" panose="020B0604020202020204" pitchFamily="34" charset="0"/>
              <a:buChar char="•"/>
            </a:pPr>
            <a:r>
              <a:rPr lang="en-US" dirty="0">
                <a:sym typeface="+mn-ea"/>
              </a:rPr>
              <a:t>Subscription plan sign-ups.</a:t>
            </a:r>
            <a:endParaRPr lang="en-US" dirty="0">
              <a:solidFill>
                <a:schemeClr val="tx1"/>
              </a:solidFill>
            </a:endParaRPr>
          </a:p>
          <a:p>
            <a:pPr marL="257175" indent="-257175" algn="just">
              <a:buFont typeface="Arial" panose="020B0604020202020204" pitchFamily="34" charset="0"/>
              <a:buChar char="•"/>
            </a:pPr>
            <a:r>
              <a:rPr lang="en-US" dirty="0">
                <a:sym typeface="+mn-ea"/>
              </a:rPr>
              <a:t>Customer satisfaction scores (NPS).</a:t>
            </a:r>
            <a:endParaRPr lang="en-US" dirty="0">
              <a:solidFill>
                <a:schemeClr val="tx1"/>
              </a:solidFill>
            </a:endParaRPr>
          </a:p>
          <a:p>
            <a:endParaRPr lang="en-US"/>
          </a:p>
        </p:txBody>
      </p:sp>
      <p:sp>
        <p:nvSpPr>
          <p:cNvPr id="13" name="Text Box 12"/>
          <p:cNvSpPr txBox="1"/>
          <p:nvPr/>
        </p:nvSpPr>
        <p:spPr>
          <a:xfrm>
            <a:off x="4222115" y="4609465"/>
            <a:ext cx="5693410" cy="432435"/>
          </a:xfrm>
          <a:prstGeom prst="rect">
            <a:avLst/>
          </a:prstGeom>
          <a:noFill/>
        </p:spPr>
        <p:txBody>
          <a:bodyPr wrap="square" rtlCol="0">
            <a:noAutofit/>
          </a:bodyPr>
          <a:p>
            <a:endParaRPr lang="en-IN" altLang="en-US"/>
          </a:p>
        </p:txBody>
      </p:sp>
      <p:sp>
        <p:nvSpPr>
          <p:cNvPr id="19" name="Text Box 18"/>
          <p:cNvSpPr txBox="1"/>
          <p:nvPr/>
        </p:nvSpPr>
        <p:spPr>
          <a:xfrm>
            <a:off x="11496040" y="1713865"/>
            <a:ext cx="2902585" cy="5938520"/>
          </a:xfrm>
          <a:prstGeom prst="rect">
            <a:avLst/>
          </a:prstGeom>
          <a:noFill/>
        </p:spPr>
        <p:txBody>
          <a:bodyPr wrap="square" rtlCol="0">
            <a:noAutofit/>
          </a:bodyPr>
          <a:p>
            <a:r>
              <a:rPr lang="en-US" b="1" dirty="0">
                <a:sym typeface="+mn-ea"/>
              </a:rPr>
              <a:t>CUSTOMER SEGMENTS</a:t>
            </a:r>
            <a:endParaRPr lang="en-US" b="1" dirty="0">
              <a:solidFill>
                <a:schemeClr val="tx1"/>
              </a:solidFill>
            </a:endParaRPr>
          </a:p>
          <a:p>
            <a:endParaRPr lang="en-US" b="1" dirty="0">
              <a:solidFill>
                <a:schemeClr val="tx1"/>
              </a:solidFill>
            </a:endParaRPr>
          </a:p>
          <a:p>
            <a:pPr marL="285750" indent="-285750" algn="just">
              <a:buFont typeface="Arial" panose="020B0604020202020204" pitchFamily="34" charset="0"/>
              <a:buChar char="•"/>
            </a:pPr>
            <a:r>
              <a:rPr lang="en-US" dirty="0">
                <a:sym typeface="+mn-ea"/>
              </a:rPr>
              <a:t>Health-conscious individuals and fitness enthusiasts.</a:t>
            </a:r>
            <a:endParaRPr lang="en-US" dirty="0">
              <a:solidFill>
                <a:schemeClr val="tx1"/>
              </a:solidFill>
            </a:endParaRPr>
          </a:p>
          <a:p>
            <a:pPr marL="285750" indent="-285750" algn="just">
              <a:buFont typeface="Arial" panose="020B0604020202020204" pitchFamily="34" charset="0"/>
              <a:buChar char="•"/>
            </a:pPr>
            <a:r>
              <a:rPr lang="en-US" dirty="0">
                <a:sym typeface="+mn-ea"/>
              </a:rPr>
              <a:t>Busy professionals and working parents.</a:t>
            </a:r>
            <a:endParaRPr lang="en-US" dirty="0">
              <a:solidFill>
                <a:schemeClr val="tx1"/>
              </a:solidFill>
            </a:endParaRPr>
          </a:p>
          <a:p>
            <a:pPr marL="285750" indent="-285750" algn="just">
              <a:buFont typeface="Arial" panose="020B0604020202020204" pitchFamily="34" charset="0"/>
              <a:buChar char="•"/>
            </a:pPr>
            <a:r>
              <a:rPr lang="en-US" dirty="0">
                <a:sym typeface="+mn-ea"/>
              </a:rPr>
              <a:t>Individuals with dietary restrictions (e.g., vegan, gluten-free).</a:t>
            </a:r>
            <a:endParaRPr lang="en-US" dirty="0">
              <a:solidFill>
                <a:schemeClr val="tx1"/>
              </a:solidFill>
            </a:endParaRPr>
          </a:p>
          <a:p>
            <a:endParaRPr lang="en-US" dirty="0">
              <a:solidFill>
                <a:schemeClr val="tx1"/>
              </a:solidFill>
            </a:endParaRPr>
          </a:p>
          <a:p>
            <a:endParaRPr lang="en-US" dirty="0">
              <a:solidFill>
                <a:schemeClr val="tx1"/>
              </a:solidFill>
            </a:endParaRPr>
          </a:p>
          <a:p>
            <a:r>
              <a:rPr lang="en-US" b="1" dirty="0">
                <a:sym typeface="+mn-ea"/>
              </a:rPr>
              <a:t>EARLY ADOPTERS</a:t>
            </a:r>
            <a:endParaRPr lang="en-US" b="1" dirty="0">
              <a:solidFill>
                <a:schemeClr val="tx1"/>
              </a:solidFill>
            </a:endParaRPr>
          </a:p>
          <a:p>
            <a:pPr algn="just"/>
            <a:endParaRPr lang="en-US" dirty="0">
              <a:solidFill>
                <a:schemeClr val="tx1"/>
              </a:solidFill>
            </a:endParaRPr>
          </a:p>
          <a:p>
            <a:pPr marL="285750" indent="-285750" algn="just">
              <a:buFont typeface="Arial" panose="020B0604020202020204" pitchFamily="34" charset="0"/>
              <a:buChar char="•"/>
            </a:pPr>
            <a:r>
              <a:rPr lang="en-US" dirty="0">
                <a:sym typeface="+mn-ea"/>
              </a:rPr>
              <a:t>Young professionals in urban areas.</a:t>
            </a:r>
            <a:endParaRPr lang="en-US" dirty="0">
              <a:solidFill>
                <a:schemeClr val="tx1"/>
              </a:solidFill>
            </a:endParaRPr>
          </a:p>
          <a:p>
            <a:pPr marL="285750" indent="-285750" algn="just">
              <a:buFont typeface="Arial" panose="020B0604020202020204" pitchFamily="34" charset="0"/>
              <a:buChar char="•"/>
            </a:pPr>
            <a:r>
              <a:rPr lang="en-US" dirty="0">
                <a:sym typeface="+mn-ea"/>
              </a:rPr>
              <a:t>Fitness enthusiasts seeking convenient, nutritious meals.</a:t>
            </a:r>
            <a:endParaRPr lang="en-US" dirty="0">
              <a:solidFill>
                <a:schemeClr val="tx1"/>
              </a:solidFill>
            </a:endParaRPr>
          </a:p>
          <a:p>
            <a:pPr marL="285750" indent="-285750" algn="just">
              <a:buFont typeface="Arial" panose="020B0604020202020204" pitchFamily="34" charset="0"/>
              <a:buChar char="•"/>
            </a:pPr>
            <a:r>
              <a:rPr lang="en-US" dirty="0">
                <a:sym typeface="+mn-ea"/>
              </a:rPr>
              <a:t>People with specific dietary needs or health goals.</a:t>
            </a:r>
            <a:endParaRPr lang="en-US" dirty="0">
              <a:solidFill>
                <a:schemeClr val="tx1"/>
              </a:solidFill>
            </a:endParaRPr>
          </a:p>
          <a:p>
            <a:endParaRPr lang="en-US"/>
          </a:p>
        </p:txBody>
      </p:sp>
      <p:pic>
        <p:nvPicPr>
          <p:cNvPr id="20" name="Picture 19"/>
          <p:cNvPicPr>
            <a:picLocks noChangeAspect="1"/>
          </p:cNvPicPr>
          <p:nvPr/>
        </p:nvPicPr>
        <p:blipFill>
          <a:blip r:embed="rId3">
            <a:extLst>
              <a:ext uri="{28A0092B-C50C-407E-A947-70E740481C1C}">
                <a14:useLocalDpi xmlns:a14="http://schemas.microsoft.com/office/drawing/2010/main" val="0"/>
              </a:ext>
            </a:extLst>
          </a:blip>
          <a:srcRect l="13701" t="12801" r="15890" b="19990"/>
          <a:stretch>
            <a:fillRect/>
          </a:stretch>
        </p:blipFill>
        <p:spPr>
          <a:xfrm>
            <a:off x="16257905" y="403225"/>
            <a:ext cx="1668145" cy="1409700"/>
          </a:xfrm>
          <a:prstGeom prst="rect">
            <a:avLst/>
          </a:prstGeom>
        </p:spPr>
      </p:pic>
      <p:sp>
        <p:nvSpPr>
          <p:cNvPr id="21" name="Text Box 20"/>
          <p:cNvSpPr txBox="1"/>
          <p:nvPr/>
        </p:nvSpPr>
        <p:spPr>
          <a:xfrm>
            <a:off x="9034780" y="1782445"/>
            <a:ext cx="2310130" cy="2515235"/>
          </a:xfrm>
          <a:prstGeom prst="rect">
            <a:avLst/>
          </a:prstGeom>
          <a:noFill/>
        </p:spPr>
        <p:txBody>
          <a:bodyPr wrap="square" rtlCol="0">
            <a:noAutofit/>
          </a:bodyPr>
          <a:p>
            <a:r>
              <a:rPr lang="en-US" b="1" dirty="0">
                <a:sym typeface="+mn-ea"/>
              </a:rPr>
              <a:t>UNFAIR ADVANTAGE</a:t>
            </a:r>
            <a:endParaRPr lang="en-US" b="1" dirty="0">
              <a:solidFill>
                <a:schemeClr val="tx1"/>
              </a:solidFill>
            </a:endParaRPr>
          </a:p>
          <a:p>
            <a:endParaRPr lang="en-US" dirty="0">
              <a:solidFill>
                <a:schemeClr val="tx1"/>
              </a:solidFill>
            </a:endParaRPr>
          </a:p>
          <a:p>
            <a:pPr marL="257175" indent="-257175">
              <a:buFont typeface="Arial" panose="020B0604020202020204" pitchFamily="34" charset="0"/>
              <a:buChar char="•"/>
            </a:pPr>
            <a:r>
              <a:rPr lang="en-US" dirty="0">
                <a:sym typeface="+mn-ea"/>
              </a:rPr>
              <a:t>Proprietary algorithm for meal personalization and nutritional tracking.</a:t>
            </a:r>
            <a:endParaRPr lang="en-US" dirty="0">
              <a:solidFill>
                <a:schemeClr val="tx1"/>
              </a:solidFill>
            </a:endParaRPr>
          </a:p>
          <a:p>
            <a:pPr marL="257175" indent="-257175">
              <a:buFont typeface="Arial" panose="020B0604020202020204" pitchFamily="34" charset="0"/>
              <a:buChar char="•"/>
            </a:pPr>
            <a:r>
              <a:rPr lang="en-US" dirty="0">
                <a:sym typeface="+mn-ea"/>
              </a:rPr>
              <a:t>Strong focus on eco-conscious delivery practices.</a:t>
            </a:r>
            <a:endParaRPr lang="en-ZA" dirty="0">
              <a:solidFill>
                <a:schemeClr val="tx1"/>
              </a:solidFill>
            </a:endParaRPr>
          </a:p>
          <a:p>
            <a:endParaRPr lang="en-US"/>
          </a:p>
        </p:txBody>
      </p:sp>
      <p:sp>
        <p:nvSpPr>
          <p:cNvPr id="35" name="Text Box 34"/>
          <p:cNvSpPr txBox="1"/>
          <p:nvPr/>
        </p:nvSpPr>
        <p:spPr>
          <a:xfrm>
            <a:off x="9056370" y="4372610"/>
            <a:ext cx="2355215" cy="2191385"/>
          </a:xfrm>
          <a:prstGeom prst="rect">
            <a:avLst/>
          </a:prstGeom>
          <a:noFill/>
        </p:spPr>
        <p:txBody>
          <a:bodyPr wrap="square" rtlCol="0">
            <a:noAutofit/>
          </a:bodyPr>
          <a:p>
            <a:r>
              <a:rPr lang="en-US" b="1" dirty="0">
                <a:sym typeface="+mn-ea"/>
              </a:rPr>
              <a:t>CHANNELS</a:t>
            </a:r>
            <a:endParaRPr lang="en-US" b="1" dirty="0">
              <a:solidFill>
                <a:schemeClr val="tx1"/>
              </a:solidFill>
            </a:endParaRPr>
          </a:p>
          <a:p>
            <a:endParaRPr lang="en-US" b="1" dirty="0">
              <a:solidFill>
                <a:schemeClr val="tx1"/>
              </a:solidFill>
            </a:endParaRPr>
          </a:p>
          <a:p>
            <a:pPr marL="257175" indent="-257175">
              <a:buFont typeface="Arial" panose="020B0604020202020204" pitchFamily="34" charset="0"/>
              <a:buChar char="•"/>
            </a:pPr>
            <a:r>
              <a:rPr lang="en-US" dirty="0">
                <a:sym typeface="+mn-ea"/>
              </a:rPr>
              <a:t>Mobile app (iOS and Android).</a:t>
            </a:r>
            <a:endParaRPr lang="en-US" dirty="0">
              <a:solidFill>
                <a:schemeClr val="tx1"/>
              </a:solidFill>
            </a:endParaRPr>
          </a:p>
          <a:p>
            <a:pPr marL="257175" indent="-257175" algn="just">
              <a:buFont typeface="Arial" panose="020B0604020202020204" pitchFamily="34" charset="0"/>
              <a:buChar char="•"/>
            </a:pPr>
            <a:r>
              <a:rPr lang="en-US" dirty="0">
                <a:sym typeface="+mn-ea"/>
              </a:rPr>
              <a:t>Media marketing and celebrity partnership.</a:t>
            </a:r>
            <a:endParaRPr lang="en-US" dirty="0">
              <a:solidFill>
                <a:schemeClr val="tx1"/>
              </a:solidFill>
            </a:endParaRPr>
          </a:p>
          <a:p>
            <a:pPr marL="257175" indent="-257175" algn="just">
              <a:buFont typeface="Arial" panose="020B0604020202020204" pitchFamily="34" charset="0"/>
              <a:buChar char="•"/>
            </a:pPr>
            <a:r>
              <a:rPr lang="en-US" dirty="0">
                <a:sym typeface="+mn-ea"/>
              </a:rPr>
              <a:t>Corporate wellness programs and affiliate marketing.</a:t>
            </a:r>
            <a:endParaRPr lang="en-US" dirty="0">
              <a:solidFill>
                <a:schemeClr val="tx1"/>
              </a:solidFill>
            </a:endParaRPr>
          </a:p>
          <a:p>
            <a:pPr algn="just"/>
            <a:endParaRPr lang="en-US" dirty="0">
              <a:solidFill>
                <a:schemeClr val="tx1"/>
              </a:solidFill>
            </a:endParaRPr>
          </a:p>
          <a:p>
            <a:endParaRPr lang="en-US"/>
          </a:p>
        </p:txBody>
      </p:sp>
      <p:sp>
        <p:nvSpPr>
          <p:cNvPr id="36" name="Text Box 35"/>
          <p:cNvSpPr txBox="1"/>
          <p:nvPr/>
        </p:nvSpPr>
        <p:spPr>
          <a:xfrm>
            <a:off x="6144260" y="1883410"/>
            <a:ext cx="2656840" cy="3232150"/>
          </a:xfrm>
          <a:prstGeom prst="rect">
            <a:avLst/>
          </a:prstGeom>
          <a:noFill/>
        </p:spPr>
        <p:txBody>
          <a:bodyPr wrap="square" rtlCol="0">
            <a:noAutofit/>
          </a:bodyPr>
          <a:p>
            <a:r>
              <a:rPr lang="en-US" b="1" dirty="0">
                <a:sym typeface="+mn-ea"/>
              </a:rPr>
              <a:t>UNIQUE VALUE PROPOSITION</a:t>
            </a:r>
            <a:endParaRPr lang="en-US" b="1" dirty="0">
              <a:solidFill>
                <a:schemeClr val="tx1"/>
              </a:solidFill>
            </a:endParaRPr>
          </a:p>
          <a:p>
            <a:endParaRPr lang="en-US" b="1" dirty="0">
              <a:solidFill>
                <a:schemeClr val="tx1"/>
              </a:solidFill>
            </a:endParaRPr>
          </a:p>
          <a:p>
            <a:pPr marL="285750" indent="-285750" algn="just">
              <a:buFont typeface="Arial" panose="020B0604020202020204" pitchFamily="34" charset="0"/>
              <a:buChar char="•"/>
            </a:pPr>
            <a:r>
              <a:rPr lang="en-US" dirty="0">
                <a:sym typeface="+mn-ea"/>
              </a:rPr>
              <a:t>Fully customizable meals with nutrition tracking.</a:t>
            </a:r>
            <a:endParaRPr lang="en-US" dirty="0">
              <a:solidFill>
                <a:schemeClr val="tx1"/>
              </a:solidFill>
            </a:endParaRPr>
          </a:p>
          <a:p>
            <a:pPr marL="285750" indent="-285750" algn="just">
              <a:buFont typeface="Arial" panose="020B0604020202020204" pitchFamily="34" charset="0"/>
              <a:buChar char="•"/>
            </a:pPr>
            <a:r>
              <a:rPr lang="en-US" dirty="0">
                <a:sym typeface="+mn-ea"/>
              </a:rPr>
              <a:t>Convenient access to healthy food options.</a:t>
            </a:r>
            <a:endParaRPr lang="en-US" dirty="0">
              <a:solidFill>
                <a:schemeClr val="tx1"/>
              </a:solidFill>
            </a:endParaRPr>
          </a:p>
          <a:p>
            <a:pPr marL="285750" indent="-285750" algn="just">
              <a:buFont typeface="Arial" panose="020B0604020202020204" pitchFamily="34" charset="0"/>
              <a:buChar char="•"/>
            </a:pPr>
            <a:r>
              <a:rPr lang="en-US" dirty="0">
                <a:sym typeface="+mn-ea"/>
              </a:rPr>
              <a:t>Focus on sustainability through farm-to-table practices.</a:t>
            </a:r>
            <a:endParaRPr lang="en-US" dirty="0">
              <a:solidFill>
                <a:schemeClr val="tx1"/>
              </a:solidFill>
            </a:endParaRPr>
          </a:p>
          <a:p>
            <a:pPr marL="285750" indent="-285750" algn="just">
              <a:buFont typeface="Arial" panose="020B0604020202020204" pitchFamily="34" charset="0"/>
              <a:buChar char="•"/>
            </a:pPr>
            <a:endParaRPr lang="en-US" dirty="0">
              <a:solidFill>
                <a:schemeClr val="tx1"/>
              </a:solidFill>
            </a:endParaRPr>
          </a:p>
          <a:p>
            <a:r>
              <a:rPr lang="en-US" b="1" dirty="0">
                <a:sym typeface="+mn-ea"/>
              </a:rPr>
              <a:t>HIGH-LEVEL CONCEPT</a:t>
            </a:r>
            <a:endParaRPr lang="en-US" b="1" dirty="0">
              <a:solidFill>
                <a:schemeClr val="tx1"/>
              </a:solidFill>
            </a:endParaRPr>
          </a:p>
          <a:p>
            <a:endParaRPr lang="en-US" b="1" dirty="0">
              <a:solidFill>
                <a:schemeClr val="tx1"/>
              </a:solidFill>
            </a:endParaRPr>
          </a:p>
          <a:p>
            <a:pPr algn="just"/>
            <a:r>
              <a:rPr lang="en-US" dirty="0">
                <a:sym typeface="+mn-ea"/>
              </a:rPr>
              <a:t>“Your personalized nutrition, delivered”—a food delivery app that offers healthy, tailor-made meals to fit any lifestyle.</a:t>
            </a:r>
            <a:endParaRPr lang="en-US"/>
          </a:p>
        </p:txBody>
      </p:sp>
      <p:sp>
        <p:nvSpPr>
          <p:cNvPr id="47" name="Text Box 46"/>
          <p:cNvSpPr txBox="1"/>
          <p:nvPr/>
        </p:nvSpPr>
        <p:spPr>
          <a:xfrm>
            <a:off x="434975" y="8127365"/>
            <a:ext cx="6653530" cy="2258695"/>
          </a:xfrm>
          <a:prstGeom prst="rect">
            <a:avLst/>
          </a:prstGeom>
          <a:noFill/>
        </p:spPr>
        <p:txBody>
          <a:bodyPr wrap="square" rtlCol="0">
            <a:noAutofit/>
          </a:bodyPr>
          <a:p>
            <a:r>
              <a:rPr lang="en-US" b="1" dirty="0">
                <a:sym typeface="+mn-ea"/>
              </a:rPr>
              <a:t>COST STRUCTUR</a:t>
            </a:r>
            <a:r>
              <a:rPr lang="en-IN" altLang="en-US" b="1" dirty="0">
                <a:sym typeface="+mn-ea"/>
              </a:rPr>
              <a:t>E </a:t>
            </a:r>
            <a:endParaRPr lang="en-IN" altLang="en-US" b="1" dirty="0">
              <a:sym typeface="+mn-ea"/>
            </a:endParaRPr>
          </a:p>
          <a:p>
            <a:r>
              <a:rPr lang="en-IN" altLang="en-US" dirty="0">
                <a:sym typeface="+mn-ea"/>
              </a:rPr>
              <a:t>    A</a:t>
            </a:r>
            <a:r>
              <a:rPr lang="en-US" dirty="0">
                <a:sym typeface="+mn-ea"/>
              </a:rPr>
              <a:t>pp development and maintenance.</a:t>
            </a:r>
            <a:endParaRPr lang="en-US" dirty="0">
              <a:solidFill>
                <a:schemeClr val="tx1"/>
              </a:solidFill>
            </a:endParaRPr>
          </a:p>
          <a:p>
            <a:pPr marL="257175" indent="-257175">
              <a:buFont typeface="Arial" panose="020B0604020202020204" pitchFamily="34" charset="0"/>
              <a:buChar char="•"/>
            </a:pPr>
            <a:r>
              <a:rPr lang="en-US" dirty="0">
                <a:sym typeface="+mn-ea"/>
              </a:rPr>
              <a:t>Delivery operations and logistics.</a:t>
            </a:r>
            <a:endParaRPr lang="en-US" dirty="0">
              <a:solidFill>
                <a:schemeClr val="tx1"/>
              </a:solidFill>
            </a:endParaRPr>
          </a:p>
          <a:p>
            <a:pPr marL="257175" indent="-257175">
              <a:buFont typeface="Arial" panose="020B0604020202020204" pitchFamily="34" charset="0"/>
              <a:buChar char="•"/>
            </a:pPr>
            <a:r>
              <a:rPr lang="en-US" dirty="0">
                <a:sym typeface="+mn-ea"/>
              </a:rPr>
              <a:t>Marketing and advertising expenses.</a:t>
            </a:r>
            <a:endParaRPr lang="en-US" dirty="0">
              <a:solidFill>
                <a:schemeClr val="tx1"/>
              </a:solidFill>
            </a:endParaRPr>
          </a:p>
          <a:p>
            <a:pPr marL="257175" indent="-257175">
              <a:buFont typeface="Arial" panose="020B0604020202020204" pitchFamily="34" charset="0"/>
              <a:buChar char="•"/>
            </a:pPr>
            <a:r>
              <a:rPr lang="en-US" dirty="0">
                <a:sym typeface="+mn-ea"/>
              </a:rPr>
              <a:t>Chef and restaurant partnerships.</a:t>
            </a:r>
            <a:endParaRPr lang="en-ZA" dirty="0">
              <a:solidFill>
                <a:schemeClr val="tx1"/>
              </a:solidFill>
            </a:endParaRPr>
          </a:p>
          <a:p>
            <a:endParaRPr lang="en-US"/>
          </a:p>
        </p:txBody>
      </p:sp>
      <p:sp>
        <p:nvSpPr>
          <p:cNvPr id="49" name="Text Box 48"/>
          <p:cNvSpPr txBox="1"/>
          <p:nvPr/>
        </p:nvSpPr>
        <p:spPr>
          <a:xfrm>
            <a:off x="7620635" y="8145145"/>
            <a:ext cx="6830695" cy="2640965"/>
          </a:xfrm>
          <a:prstGeom prst="rect">
            <a:avLst/>
          </a:prstGeom>
          <a:noFill/>
        </p:spPr>
        <p:txBody>
          <a:bodyPr wrap="square" rtlCol="0">
            <a:noAutofit/>
          </a:bodyPr>
          <a:p>
            <a:r>
              <a:rPr lang="en-US" b="1" dirty="0">
                <a:sym typeface="+mn-ea"/>
              </a:rPr>
              <a:t>REVENUE STREAMS</a:t>
            </a:r>
            <a:endParaRPr lang="en-US" b="1" dirty="0">
              <a:solidFill>
                <a:schemeClr val="tx1"/>
              </a:solidFill>
            </a:endParaRPr>
          </a:p>
          <a:p>
            <a:pPr marL="257175" indent="-257175">
              <a:buFont typeface="Arial" panose="020B0604020202020204" pitchFamily="34" charset="0"/>
              <a:buChar char="•"/>
            </a:pPr>
            <a:r>
              <a:rPr lang="en-US" dirty="0">
                <a:sym typeface="+mn-ea"/>
              </a:rPr>
              <a:t>Delivery fees and commissions from partner restaurants.</a:t>
            </a:r>
            <a:endParaRPr lang="en-US" dirty="0">
              <a:solidFill>
                <a:schemeClr val="tx1"/>
              </a:solidFill>
            </a:endParaRPr>
          </a:p>
          <a:p>
            <a:pPr marL="257175" indent="-257175">
              <a:buFont typeface="Arial" panose="020B0604020202020204" pitchFamily="34" charset="0"/>
              <a:buChar char="•"/>
            </a:pPr>
            <a:r>
              <a:rPr lang="en-US" dirty="0">
                <a:sym typeface="+mn-ea"/>
              </a:rPr>
              <a:t>Subscription plans for personalized meal plans.</a:t>
            </a:r>
            <a:endParaRPr lang="en-US" dirty="0">
              <a:solidFill>
                <a:schemeClr val="tx1"/>
              </a:solidFill>
            </a:endParaRPr>
          </a:p>
          <a:p>
            <a:pPr marL="257175" indent="-257175">
              <a:buFont typeface="Arial" panose="020B0604020202020204" pitchFamily="34" charset="0"/>
              <a:buChar char="•"/>
            </a:pPr>
            <a:r>
              <a:rPr lang="en-US" dirty="0">
                <a:sym typeface="+mn-ea"/>
              </a:rPr>
              <a:t>Premium features like dietary consultations or exclusive meals.</a:t>
            </a:r>
            <a:endParaRPr lang="en-US" dirty="0">
              <a:solidFill>
                <a:schemeClr val="tx1"/>
              </a:solidFill>
            </a:endParaRPr>
          </a:p>
          <a:p>
            <a:pPr marL="257175" indent="-257175">
              <a:buFont typeface="Arial" panose="020B0604020202020204" pitchFamily="34" charset="0"/>
              <a:buChar char="•"/>
            </a:pPr>
            <a:endParaRPr lang="en-US" dirty="0">
              <a:solidFill>
                <a:schemeClr val="tx1"/>
              </a:solidFill>
            </a:endParaRPr>
          </a:p>
          <a:p>
            <a:pPr marL="257175" indent="-257175">
              <a:buFont typeface="Arial" panose="020B0604020202020204" pitchFamily="34" charset="0"/>
              <a:buChar char="•"/>
            </a:pPr>
            <a:endParaRPr lang="en-US" dirty="0">
              <a:solidFill>
                <a:schemeClr val="tx1"/>
              </a:solidFill>
            </a:endParaRPr>
          </a:p>
          <a:p>
            <a:endParaRPr 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495300"/>
            <a:ext cx="4191000" cy="652462"/>
          </a:xfrm>
        </p:spPr>
        <p:txBody>
          <a:bodyPr>
            <a:normAutofit fontScale="90000"/>
          </a:bodyPr>
          <a:lstStyle/>
          <a:p>
            <a:pPr algn="l"/>
            <a:r>
              <a:rPr lang="en-US" sz="4400" dirty="0">
                <a:solidFill>
                  <a:schemeClr val="tx1"/>
                </a:solidFill>
              </a:rPr>
              <a:t>MVP</a:t>
            </a:r>
            <a:endParaRPr lang="en-US" dirty="0">
              <a:solidFill>
                <a:schemeClr val="tx1"/>
              </a:solidFill>
            </a:endParaRPr>
          </a:p>
        </p:txBody>
      </p:sp>
      <p:sp>
        <p:nvSpPr>
          <p:cNvPr id="3" name="TextBox 2"/>
          <p:cNvSpPr txBox="1"/>
          <p:nvPr/>
        </p:nvSpPr>
        <p:spPr>
          <a:xfrm>
            <a:off x="1143000" y="2122281"/>
            <a:ext cx="13182600" cy="5093702"/>
          </a:xfrm>
          <a:prstGeom prst="rect">
            <a:avLst/>
          </a:prstGeom>
          <a:noFill/>
        </p:spPr>
        <p:txBody>
          <a:bodyPr wrap="square" rtlCol="0">
            <a:spAutoFit/>
          </a:bodyPr>
          <a:lstStyle/>
          <a:p>
            <a:pPr marL="457200" indent="-457200">
              <a:buClrTx/>
              <a:buFont typeface="Arial" panose="020B0604020202020204" pitchFamily="34" charset="0"/>
              <a:buChar char="•"/>
            </a:pPr>
            <a:r>
              <a:rPr lang="en-US" sz="2700" b="1" dirty="0"/>
              <a:t>Provide Full product/service description</a:t>
            </a:r>
            <a:endParaRPr lang="en-IN" sz="2700" b="1" dirty="0">
              <a:solidFill>
                <a:prstClr val="black"/>
              </a:solidFill>
              <a:latin typeface="Calibri" panose="020F0502020204030204"/>
            </a:endParaRPr>
          </a:p>
          <a:p>
            <a:pPr marL="457200" indent="-457200">
              <a:buClrTx/>
              <a:buFont typeface="Arial" panose="020B0604020202020204" pitchFamily="34" charset="0"/>
              <a:buChar char="•"/>
            </a:pPr>
            <a:r>
              <a:rPr lang="en-IN" sz="2700" b="1" dirty="0">
                <a:solidFill>
                  <a:prstClr val="black"/>
                </a:solidFill>
                <a:latin typeface="Calibri" panose="020F0502020204030204"/>
              </a:rPr>
              <a:t>Insert a picture of the prototype</a:t>
            </a:r>
            <a:endParaRPr lang="en-IN" sz="2700" b="1" dirty="0">
              <a:solidFill>
                <a:prstClr val="black"/>
              </a:solidFill>
              <a:latin typeface="Calibri" panose="020F0502020204030204"/>
            </a:endParaRPr>
          </a:p>
          <a:p>
            <a:pPr marL="457200" indent="-457200">
              <a:buClrTx/>
              <a:buFont typeface="Arial" panose="020B0604020202020204" pitchFamily="34" charset="0"/>
              <a:buChar char="•"/>
            </a:pPr>
            <a:r>
              <a:rPr lang="en-IN" sz="2700" b="1" dirty="0">
                <a:solidFill>
                  <a:prstClr val="black"/>
                </a:solidFill>
                <a:latin typeface="Calibri" panose="020F0502020204030204"/>
              </a:rPr>
              <a:t>Provide video link of the working prototype, if any</a:t>
            </a:r>
            <a:endParaRPr lang="en-IN" sz="2700" b="1" dirty="0">
              <a:solidFill>
                <a:prstClr val="black"/>
              </a:solidFill>
              <a:latin typeface="Calibri" panose="020F0502020204030204"/>
            </a:endParaRPr>
          </a:p>
          <a:p>
            <a:pPr marL="457200" indent="-457200">
              <a:buFont typeface="Arial" panose="020B0604020202020204" pitchFamily="34" charset="0"/>
              <a:buChar char="•"/>
            </a:pPr>
            <a:r>
              <a:rPr lang="en-IN" sz="2700" b="1" dirty="0">
                <a:solidFill>
                  <a:prstClr val="black"/>
                </a:solidFill>
                <a:latin typeface="Calibri" panose="020F0502020204030204"/>
              </a:rPr>
              <a:t>Share screenshots of website ( Landing page, testimony etc.,).</a:t>
            </a:r>
            <a:r>
              <a:rPr lang="en-US" sz="2800" dirty="0"/>
              <a:t> If the venture is in any online business, it must definitely showcase a functional website</a:t>
            </a:r>
            <a:r>
              <a:rPr lang="en-US" sz="2800" b="1" dirty="0"/>
              <a:t>.</a:t>
            </a:r>
            <a:endParaRPr lang="en-IN" sz="2700" b="1" dirty="0">
              <a:solidFill>
                <a:prstClr val="black"/>
              </a:solidFill>
              <a:latin typeface="Calibri" panose="020F0502020204030204"/>
            </a:endParaRPr>
          </a:p>
          <a:p>
            <a:pPr marL="457200" indent="-457200">
              <a:buFont typeface="Arial" panose="020B0604020202020204" pitchFamily="34" charset="0"/>
              <a:buChar char="•"/>
            </a:pPr>
            <a:r>
              <a:rPr lang="en-IN" sz="2700" b="1" dirty="0">
                <a:solidFill>
                  <a:prstClr val="black"/>
                </a:solidFill>
              </a:rPr>
              <a:t>Share website link (</a:t>
            </a:r>
            <a:r>
              <a:rPr lang="en-US" sz="2400" dirty="0"/>
              <a:t>If the venture is in any online business, it must definitely showcase a functional website</a:t>
            </a:r>
            <a:r>
              <a:rPr lang="en-US" sz="2400" b="1" dirty="0"/>
              <a:t>.</a:t>
            </a:r>
            <a:r>
              <a:rPr lang="en-IN" sz="2400" b="1" dirty="0">
                <a:solidFill>
                  <a:prstClr val="black"/>
                </a:solidFill>
              </a:rPr>
              <a:t>)</a:t>
            </a:r>
            <a:endParaRPr lang="en-IN" sz="2700" b="1" dirty="0">
              <a:solidFill>
                <a:prstClr val="black"/>
              </a:solidFill>
            </a:endParaRPr>
          </a:p>
          <a:p>
            <a:pPr marL="457200" indent="-457200">
              <a:buFont typeface="Arial" panose="020B0604020202020204" pitchFamily="34" charset="0"/>
              <a:buChar char="•"/>
            </a:pPr>
            <a:r>
              <a:rPr lang="en-IN" sz="2700" b="1" dirty="0">
                <a:solidFill>
                  <a:prstClr val="black"/>
                </a:solidFill>
              </a:rPr>
              <a:t>Share App link</a:t>
            </a:r>
            <a:endParaRPr lang="en-IN" sz="2700" b="1" dirty="0">
              <a:solidFill>
                <a:prstClr val="black"/>
              </a:solidFill>
            </a:endParaRPr>
          </a:p>
          <a:p>
            <a:pPr marL="457200" indent="-457200">
              <a:buFont typeface="Arial" panose="020B0604020202020204" pitchFamily="34" charset="0"/>
              <a:buChar char="•"/>
            </a:pPr>
            <a:r>
              <a:rPr lang="en-US" sz="2800" b="1" dirty="0"/>
              <a:t>Description of how the product will work and steps the customer will follow</a:t>
            </a:r>
            <a:endParaRPr lang="en-US" sz="2800" b="1" dirty="0"/>
          </a:p>
          <a:p>
            <a:pPr marL="457200" indent="-457200">
              <a:buFont typeface="Arial" panose="020B0604020202020204" pitchFamily="34" charset="0"/>
              <a:buChar char="•"/>
            </a:pPr>
            <a:r>
              <a:rPr lang="en-US" sz="2800" b="1" dirty="0"/>
              <a:t>Any other information</a:t>
            </a:r>
            <a:endParaRPr lang="en-US" sz="2800" b="1" dirty="0"/>
          </a:p>
          <a:p>
            <a:pPr marL="457200" indent="-457200">
              <a:buFont typeface="Arial" panose="020B0604020202020204" pitchFamily="34" charset="0"/>
              <a:buChar char="•"/>
            </a:pPr>
            <a:endParaRPr lang="en-IN" sz="2700" b="1" dirty="0">
              <a:solidFill>
                <a:prstClr val="black"/>
              </a:solidFill>
            </a:endParaRPr>
          </a:p>
          <a:p>
            <a:pPr marL="457200" indent="-457200">
              <a:buClrTx/>
              <a:buFont typeface="Arial" panose="020B0604020202020204" pitchFamily="34" charset="0"/>
              <a:buChar char="•"/>
            </a:pPr>
            <a:endParaRPr lang="en-IN" sz="2700" b="1" dirty="0">
              <a:solidFill>
                <a:prstClr val="black"/>
              </a:solidFill>
              <a:latin typeface="Calibri" panose="020F0502020204030204"/>
            </a:endParaRPr>
          </a:p>
        </p:txBody>
      </p:sp>
      <p:sp>
        <p:nvSpPr>
          <p:cNvPr id="4" name="Rectangle 3"/>
          <p:cNvSpPr/>
          <p:nvPr/>
        </p:nvSpPr>
        <p:spPr>
          <a:xfrm>
            <a:off x="15925800" y="315439"/>
            <a:ext cx="1695221" cy="1288685"/>
          </a:xfrm>
          <a:prstGeom prst="rect">
            <a:avLst/>
          </a:prstGeom>
          <a:noFill/>
          <a:ln>
            <a:solidFill>
              <a:schemeClr val="accent6"/>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5" name="TextBox 4"/>
          <p:cNvSpPr txBox="1"/>
          <p:nvPr/>
        </p:nvSpPr>
        <p:spPr>
          <a:xfrm>
            <a:off x="16173748" y="648157"/>
            <a:ext cx="1422954" cy="623248"/>
          </a:xfrm>
          <a:prstGeom prst="rect">
            <a:avLst/>
          </a:prstGeom>
          <a:noFill/>
        </p:spPr>
        <p:txBody>
          <a:bodyPr wrap="square" lIns="68580" tIns="34290" rIns="68580" bIns="34290" rtlCol="0" anchor="t">
            <a:spAutoFit/>
          </a:bodyPr>
          <a:lstStyle/>
          <a:p>
            <a:pPr algn="ctr"/>
            <a:r>
              <a:rPr lang="en-US" b="1" dirty="0"/>
              <a:t>Place your logo here</a:t>
            </a:r>
            <a:endParaRPr lang="en-ZA" b="1" dirty="0"/>
          </a:p>
        </p:txBody>
      </p:sp>
      <p:sp>
        <p:nvSpPr>
          <p:cNvPr id="6" name="Rectangle 5"/>
          <p:cNvSpPr/>
          <p:nvPr/>
        </p:nvSpPr>
        <p:spPr>
          <a:xfrm>
            <a:off x="12344400" y="7197498"/>
            <a:ext cx="5629701" cy="1200329"/>
          </a:xfrm>
          <a:prstGeom prst="rect">
            <a:avLst/>
          </a:prstGeom>
          <a:solidFill>
            <a:srgbClr val="FFC000"/>
          </a:solidFill>
        </p:spPr>
        <p:txBody>
          <a:bodyPr wrap="square">
            <a:spAutoFit/>
          </a:bodyPr>
          <a:lstStyle/>
          <a:p>
            <a:pPr algn="just"/>
            <a:r>
              <a:rPr lang="en-US" sz="2400" dirty="0"/>
              <a:t>	</a:t>
            </a:r>
            <a:endParaRPr lang="en-US" sz="2400" dirty="0"/>
          </a:p>
          <a:p>
            <a:pPr algn="just"/>
            <a:r>
              <a:rPr lang="en-US" sz="2400" dirty="0"/>
              <a:t>	The slide helps to see your vision in action with a clear demonstration</a:t>
            </a:r>
            <a:endParaRPr lang="en-US" sz="2400" b="1" dirty="0">
              <a:latin typeface="+mj-lt"/>
            </a:endParaRPr>
          </a:p>
        </p:txBody>
      </p:sp>
      <p:pic>
        <p:nvPicPr>
          <p:cNvPr id="7" name="Graphic 27" descr="Target with solid fill"/>
          <p:cNvPicPr>
            <a:picLocks noChangeAspect="1"/>
          </p:cNvPicPr>
          <p:nvPr/>
        </p:nvPicPr>
        <p:blipFill>
          <a:blip r:embed="rId1" cstate="print">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p:blipFill>
        <p:spPr>
          <a:xfrm>
            <a:off x="12649200" y="7197498"/>
            <a:ext cx="655576" cy="858078"/>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rcRect l="13701" t="12801" r="15890" b="19990"/>
          <a:stretch>
            <a:fillRect/>
          </a:stretch>
        </p:blipFill>
        <p:spPr>
          <a:xfrm>
            <a:off x="15697200" y="271723"/>
            <a:ext cx="1990610" cy="168192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3"/>
          <p:cNvSpPr txBox="1"/>
          <p:nvPr/>
        </p:nvSpPr>
        <p:spPr>
          <a:xfrm>
            <a:off x="376232" y="330449"/>
            <a:ext cx="15087600" cy="1266400"/>
          </a:xfrm>
          <a:prstGeom prst="rect">
            <a:avLst/>
          </a:prstGeom>
        </p:spPr>
        <p:txBody>
          <a:bodyPr vert="horz" lIns="137160" tIns="68580" rIns="137160" bIns="6858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ts val="8745"/>
              </a:lnSpc>
              <a:buClrTx/>
              <a:buFontTx/>
              <a:buNone/>
            </a:pPr>
            <a:r>
              <a:rPr lang="en-GB" sz="3000" b="1" dirty="0">
                <a:solidFill>
                  <a:prstClr val="black"/>
                </a:solidFill>
                <a:latin typeface="Raleway"/>
              </a:rPr>
              <a:t>  </a:t>
            </a:r>
            <a:r>
              <a:rPr lang="en-GB" sz="6000" dirty="0">
                <a:solidFill>
                  <a:schemeClr val="accent2"/>
                </a:solidFill>
                <a:latin typeface="Antonio Bold" panose="02000803000000000000"/>
                <a:ea typeface="+mn-ea"/>
                <a:cs typeface="+mn-cs"/>
              </a:rPr>
              <a:t>MVP Validation</a:t>
            </a:r>
            <a:endParaRPr lang="en-US" sz="6000" dirty="0">
              <a:solidFill>
                <a:schemeClr val="accent2"/>
              </a:solidFill>
              <a:latin typeface="Antonio Bold" panose="02000803000000000000"/>
              <a:ea typeface="+mn-ea"/>
              <a:cs typeface="+mn-cs"/>
            </a:endParaRPr>
          </a:p>
        </p:txBody>
      </p:sp>
      <p:sp>
        <p:nvSpPr>
          <p:cNvPr id="110" name="Rectangle 109"/>
          <p:cNvSpPr/>
          <p:nvPr/>
        </p:nvSpPr>
        <p:spPr>
          <a:xfrm>
            <a:off x="228563" y="1943039"/>
            <a:ext cx="16709136" cy="8294121"/>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dirty="0">
              <a:latin typeface="Barlow" panose="00000500000000000000" pitchFamily="2" charset="0"/>
            </a:endParaRPr>
          </a:p>
        </p:txBody>
      </p:sp>
      <p:cxnSp>
        <p:nvCxnSpPr>
          <p:cNvPr id="133" name="Straight Connector 132"/>
          <p:cNvCxnSpPr/>
          <p:nvPr/>
        </p:nvCxnSpPr>
        <p:spPr>
          <a:xfrm flipH="1" flipV="1">
            <a:off x="9486473" y="2138069"/>
            <a:ext cx="0" cy="795843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34" name="TextBox 133"/>
          <p:cNvSpPr txBox="1"/>
          <p:nvPr/>
        </p:nvSpPr>
        <p:spPr>
          <a:xfrm>
            <a:off x="774065" y="2620645"/>
            <a:ext cx="8210550" cy="1278890"/>
          </a:xfrm>
          <a:prstGeom prst="rect">
            <a:avLst/>
          </a:prstGeom>
          <a:noFill/>
        </p:spPr>
        <p:txBody>
          <a:bodyPr wrap="square" rtlCol="0">
            <a:noAutofit/>
          </a:bodyPr>
          <a:lstStyle/>
          <a:p>
            <a:r>
              <a:rPr lang="en-GB" sz="1600" b="1" dirty="0">
                <a:latin typeface="Barlow" panose="00000500000000000000" pitchFamily="2" charset="0"/>
              </a:rPr>
              <a:t>Test Details:</a:t>
            </a:r>
            <a:r>
              <a:rPr lang="en-GB" sz="1600" b="1" dirty="0">
                <a:latin typeface="Barlow" panose="00000500000000000000" pitchFamily="2" charset="0"/>
                <a:sym typeface="+mn-ea"/>
              </a:rPr>
              <a:t> </a:t>
            </a:r>
            <a:r>
              <a:rPr lang="en-US" sz="1600" dirty="0">
                <a:solidFill>
                  <a:srgbClr val="222222"/>
                </a:solidFill>
                <a:effectLst/>
                <a:latin typeface="Arial" panose="020B0604020202020204" pitchFamily="34" charset="0"/>
                <a:sym typeface="+mn-ea"/>
              </a:rPr>
              <a:t>A personalized food delivery app offering tailored meal plans with nutritional tracking and eco-friendly packaging.</a:t>
            </a:r>
            <a:endParaRPr lang="en-GB" sz="1600" b="1" dirty="0">
              <a:latin typeface="Barlow" panose="00000500000000000000" pitchFamily="2" charset="0"/>
            </a:endParaRPr>
          </a:p>
          <a:p>
            <a:endParaRPr lang="en-GB" sz="1600" b="1" dirty="0">
              <a:latin typeface="Barlow" panose="00000500000000000000" pitchFamily="2" charset="0"/>
            </a:endParaRPr>
          </a:p>
        </p:txBody>
      </p:sp>
      <p:sp>
        <p:nvSpPr>
          <p:cNvPr id="135" name="TextBox 134"/>
          <p:cNvSpPr txBox="1"/>
          <p:nvPr/>
        </p:nvSpPr>
        <p:spPr>
          <a:xfrm>
            <a:off x="730785" y="4945627"/>
            <a:ext cx="3299254" cy="338554"/>
          </a:xfrm>
          <a:prstGeom prst="rect">
            <a:avLst/>
          </a:prstGeom>
          <a:noFill/>
        </p:spPr>
        <p:txBody>
          <a:bodyPr wrap="square" rtlCol="0">
            <a:spAutoFit/>
          </a:bodyPr>
          <a:lstStyle/>
          <a:p>
            <a:r>
              <a:rPr lang="en-GB" sz="1600" b="1" dirty="0">
                <a:latin typeface="Barlow" panose="00000500000000000000" pitchFamily="2" charset="0"/>
              </a:rPr>
              <a:t>Results of Test:</a:t>
            </a:r>
            <a:endParaRPr lang="en-GB" sz="1600" b="1" dirty="0">
              <a:latin typeface="Barlow" panose="00000500000000000000" pitchFamily="2" charset="0"/>
            </a:endParaRPr>
          </a:p>
        </p:txBody>
      </p:sp>
      <p:sp>
        <p:nvSpPr>
          <p:cNvPr id="136" name="TextBox 135"/>
          <p:cNvSpPr txBox="1"/>
          <p:nvPr/>
        </p:nvSpPr>
        <p:spPr>
          <a:xfrm>
            <a:off x="9993726" y="2292334"/>
            <a:ext cx="3299254" cy="338554"/>
          </a:xfrm>
          <a:prstGeom prst="rect">
            <a:avLst/>
          </a:prstGeom>
          <a:noFill/>
        </p:spPr>
        <p:txBody>
          <a:bodyPr wrap="square" rtlCol="0">
            <a:spAutoFit/>
          </a:bodyPr>
          <a:lstStyle/>
          <a:p>
            <a:r>
              <a:rPr lang="en-GB" sz="1600" b="1" dirty="0">
                <a:latin typeface="Barlow" panose="00000500000000000000" pitchFamily="2" charset="0"/>
              </a:rPr>
              <a:t>Conclusion:</a:t>
            </a:r>
            <a:endParaRPr lang="en-GB" sz="1600" b="1" dirty="0">
              <a:latin typeface="Barlow" panose="00000500000000000000" pitchFamily="2" charset="0"/>
            </a:endParaRPr>
          </a:p>
        </p:txBody>
      </p:sp>
      <p:sp>
        <p:nvSpPr>
          <p:cNvPr id="137" name="TextBox 136"/>
          <p:cNvSpPr txBox="1"/>
          <p:nvPr/>
        </p:nvSpPr>
        <p:spPr>
          <a:xfrm>
            <a:off x="9858375" y="4906010"/>
            <a:ext cx="5113020" cy="1693545"/>
          </a:xfrm>
          <a:prstGeom prst="rect">
            <a:avLst/>
          </a:prstGeom>
          <a:noFill/>
        </p:spPr>
        <p:txBody>
          <a:bodyPr wrap="square" rtlCol="0">
            <a:noAutofit/>
          </a:bodyPr>
          <a:lstStyle/>
          <a:p>
            <a:r>
              <a:rPr lang="en-GB" sz="1600" b="1" dirty="0">
                <a:latin typeface="Barlow" panose="00000500000000000000" pitchFamily="2" charset="0"/>
              </a:rPr>
              <a:t>Realizations / Insights:</a:t>
            </a:r>
            <a:r>
              <a:rPr lang="en-IN" altLang="en-GB" sz="1600" b="1" dirty="0">
                <a:latin typeface="Barlow" panose="00000500000000000000" pitchFamily="2" charset="0"/>
              </a:rPr>
              <a:t> </a:t>
            </a:r>
            <a:endParaRPr lang="en-IN" altLang="en-GB" sz="1600" b="1" dirty="0">
              <a:latin typeface="Barlow" panose="00000500000000000000" pitchFamily="2" charset="0"/>
            </a:endParaRPr>
          </a:p>
          <a:p>
            <a:r>
              <a:rPr lang="en-IN" altLang="en-GB" sz="1600" b="1" dirty="0">
                <a:latin typeface="Barlow" panose="00000500000000000000" pitchFamily="2" charset="0"/>
              </a:rPr>
              <a:t> </a:t>
            </a:r>
            <a:endParaRPr lang="en-IN" altLang="en-GB" sz="1600" b="1" dirty="0">
              <a:latin typeface="Barlow" panose="00000500000000000000" pitchFamily="2" charset="0"/>
            </a:endParaRPr>
          </a:p>
          <a:p>
            <a:pPr marL="285750" indent="-285750">
              <a:lnSpc>
                <a:spcPct val="150000"/>
              </a:lnSpc>
              <a:buFont typeface="Arial" panose="020B0604020202020204" pitchFamily="34" charset="0"/>
              <a:buChar char="•"/>
            </a:pPr>
            <a:r>
              <a:rPr lang="en-US" sz="1600" dirty="0">
                <a:sym typeface="+mn-ea"/>
              </a:rPr>
              <a:t>Customers highly value customization and sustainability.</a:t>
            </a:r>
            <a:endParaRPr lang="en-US" sz="1600" dirty="0"/>
          </a:p>
          <a:p>
            <a:pPr marL="285750" indent="-285750">
              <a:lnSpc>
                <a:spcPct val="150000"/>
              </a:lnSpc>
              <a:buFont typeface="Arial" panose="020B0604020202020204" pitchFamily="34" charset="0"/>
              <a:buChar char="•"/>
            </a:pPr>
            <a:r>
              <a:rPr lang="en-US" sz="1600" dirty="0">
                <a:sym typeface="+mn-ea"/>
              </a:rPr>
              <a:t>A more affordable pricing model could attract a wider audience.</a:t>
            </a:r>
            <a:endParaRPr lang="en-US" sz="1600" dirty="0"/>
          </a:p>
          <a:p>
            <a:pPr marL="285750" indent="-285750">
              <a:lnSpc>
                <a:spcPct val="150000"/>
              </a:lnSpc>
              <a:buFont typeface="Arial" panose="020B0604020202020204" pitchFamily="34" charset="0"/>
              <a:buChar char="•"/>
            </a:pPr>
            <a:r>
              <a:rPr lang="en-US" sz="1600" dirty="0">
                <a:sym typeface="+mn-ea"/>
              </a:rPr>
              <a:t>Subscription-based offerings increase user retention.</a:t>
            </a:r>
            <a:endParaRPr lang="en-US" sz="1600" dirty="0"/>
          </a:p>
          <a:p>
            <a:endParaRPr lang="en-IN" altLang="en-GB" sz="1600" b="1" dirty="0">
              <a:latin typeface="Barlow" panose="00000500000000000000" pitchFamily="2" charset="0"/>
            </a:endParaRPr>
          </a:p>
        </p:txBody>
      </p:sp>
      <p:sp>
        <p:nvSpPr>
          <p:cNvPr id="138" name="TextBox 137"/>
          <p:cNvSpPr txBox="1"/>
          <p:nvPr/>
        </p:nvSpPr>
        <p:spPr>
          <a:xfrm>
            <a:off x="10134600" y="7353300"/>
            <a:ext cx="3183890" cy="2812415"/>
          </a:xfrm>
          <a:prstGeom prst="rect">
            <a:avLst/>
          </a:prstGeom>
          <a:noFill/>
        </p:spPr>
        <p:txBody>
          <a:bodyPr wrap="square" rtlCol="0">
            <a:noAutofit/>
          </a:bodyPr>
          <a:lstStyle/>
          <a:p>
            <a:r>
              <a:rPr lang="en-GB" sz="1600" b="1" dirty="0">
                <a:latin typeface="Barlow" panose="00000500000000000000" pitchFamily="2" charset="0"/>
              </a:rPr>
              <a:t>Next Steps:</a:t>
            </a:r>
            <a:endParaRPr lang="en-GB" sz="1600" b="1" dirty="0">
              <a:latin typeface="Barlow" panose="00000500000000000000" pitchFamily="2" charset="0"/>
            </a:endParaRPr>
          </a:p>
          <a:p>
            <a:pPr marL="285750" indent="-285750" algn="l">
              <a:lnSpc>
                <a:spcPct val="150000"/>
              </a:lnSpc>
              <a:buFont typeface="Arial" panose="020B0604020202020204" pitchFamily="34" charset="0"/>
              <a:buChar char="•"/>
            </a:pPr>
            <a:r>
              <a:rPr lang="en-US" sz="1600" dirty="0">
                <a:solidFill>
                  <a:srgbClr val="222222"/>
                </a:solidFill>
                <a:effectLst/>
                <a:latin typeface="Arial" panose="020B0604020202020204" pitchFamily="34" charset="0"/>
                <a:sym typeface="+mn-ea"/>
              </a:rPr>
              <a:t>Explore additional pricing tiers to cater to a broader audience.</a:t>
            </a:r>
            <a:endParaRPr lang="en-US" sz="1600" b="0" i="0" dirty="0">
              <a:solidFill>
                <a:srgbClr val="222222"/>
              </a:solidFill>
              <a:effectLst/>
              <a:latin typeface="Arial" panose="020B0604020202020204" pitchFamily="34" charset="0"/>
            </a:endParaRPr>
          </a:p>
          <a:p>
            <a:pPr marL="285750" indent="-285750" algn="l">
              <a:lnSpc>
                <a:spcPct val="150000"/>
              </a:lnSpc>
              <a:buFont typeface="Arial" panose="020B0604020202020204" pitchFamily="34" charset="0"/>
              <a:buChar char="•"/>
            </a:pPr>
            <a:r>
              <a:rPr lang="en-US" sz="1600" dirty="0">
                <a:solidFill>
                  <a:srgbClr val="222222"/>
                </a:solidFill>
                <a:effectLst/>
                <a:latin typeface="Arial" panose="020B0604020202020204" pitchFamily="34" charset="0"/>
                <a:sym typeface="+mn-ea"/>
              </a:rPr>
              <a:t>Strengthen marketing partnerships with fitness influencers.</a:t>
            </a:r>
            <a:endParaRPr lang="en-US" sz="1600" b="0" i="0" dirty="0">
              <a:solidFill>
                <a:srgbClr val="222222"/>
              </a:solidFill>
              <a:effectLst/>
              <a:latin typeface="Arial" panose="020B0604020202020204" pitchFamily="34" charset="0"/>
            </a:endParaRPr>
          </a:p>
          <a:p>
            <a:pPr marL="285750" indent="-285750" algn="l">
              <a:lnSpc>
                <a:spcPct val="150000"/>
              </a:lnSpc>
              <a:buFont typeface="Arial" panose="020B0604020202020204" pitchFamily="34" charset="0"/>
              <a:buChar char="•"/>
            </a:pPr>
            <a:r>
              <a:rPr lang="en-US" sz="1600" dirty="0">
                <a:solidFill>
                  <a:srgbClr val="222222"/>
                </a:solidFill>
                <a:effectLst/>
                <a:latin typeface="Arial" panose="020B0604020202020204" pitchFamily="34" charset="0"/>
                <a:sym typeface="+mn-ea"/>
              </a:rPr>
              <a:t>Optimize delivery times for better customer satisfaction.</a:t>
            </a:r>
            <a:endParaRPr lang="en-US" sz="1600" b="0" i="0" dirty="0">
              <a:solidFill>
                <a:srgbClr val="222222"/>
              </a:solidFill>
              <a:effectLst/>
              <a:latin typeface="Arial" panose="020B0604020202020204" pitchFamily="34" charset="0"/>
            </a:endParaRPr>
          </a:p>
          <a:p>
            <a:endParaRPr lang="en-GB" sz="1600" b="1" dirty="0">
              <a:latin typeface="Barlow" panose="00000500000000000000" pitchFamily="2" charset="0"/>
            </a:endParaRPr>
          </a:p>
        </p:txBody>
      </p:sp>
      <p:sp>
        <p:nvSpPr>
          <p:cNvPr id="139" name="TextBox 138"/>
          <p:cNvSpPr txBox="1"/>
          <p:nvPr/>
        </p:nvSpPr>
        <p:spPr>
          <a:xfrm>
            <a:off x="739477" y="3279691"/>
            <a:ext cx="3794125" cy="337185"/>
          </a:xfrm>
          <a:prstGeom prst="rect">
            <a:avLst/>
          </a:prstGeom>
          <a:noFill/>
        </p:spPr>
        <p:txBody>
          <a:bodyPr wrap="none" rtlCol="0">
            <a:spAutoFit/>
          </a:bodyPr>
          <a:lstStyle/>
          <a:p>
            <a:pPr algn="l"/>
            <a:r>
              <a:rPr lang="en-GB" sz="1600" b="1" dirty="0">
                <a:latin typeface="Barlow" panose="00000500000000000000" pitchFamily="2" charset="0"/>
              </a:rPr>
              <a:t>How long will we test this MVP?</a:t>
            </a:r>
            <a:r>
              <a:rPr lang="en-GB" sz="1600" b="1" dirty="0">
                <a:latin typeface="Barlow" panose="00000500000000000000" pitchFamily="2" charset="0"/>
                <a:sym typeface="+mn-ea"/>
              </a:rPr>
              <a:t> </a:t>
            </a:r>
            <a:r>
              <a:rPr lang="en-GB" sz="1600" dirty="0">
                <a:latin typeface="Barlow" panose="00000500000000000000" pitchFamily="2" charset="0"/>
                <a:sym typeface="+mn-ea"/>
              </a:rPr>
              <a:t>2 Weeks</a:t>
            </a:r>
            <a:endParaRPr lang="en-IN" altLang="en-GB" sz="1600" b="1" dirty="0">
              <a:latin typeface="Barlow" panose="00000500000000000000" pitchFamily="2" charset="0"/>
            </a:endParaRPr>
          </a:p>
        </p:txBody>
      </p:sp>
      <p:sp>
        <p:nvSpPr>
          <p:cNvPr id="140" name="TextBox 139"/>
          <p:cNvSpPr txBox="1"/>
          <p:nvPr/>
        </p:nvSpPr>
        <p:spPr>
          <a:xfrm>
            <a:off x="692150" y="4233545"/>
            <a:ext cx="7815580" cy="1471295"/>
          </a:xfrm>
          <a:prstGeom prst="rect">
            <a:avLst/>
          </a:prstGeom>
          <a:noFill/>
        </p:spPr>
        <p:txBody>
          <a:bodyPr wrap="none" rtlCol="0">
            <a:noAutofit/>
          </a:bodyPr>
          <a:lstStyle/>
          <a:p>
            <a:pPr algn="l"/>
            <a:r>
              <a:rPr lang="en-GB" sz="1600" b="1" dirty="0">
                <a:latin typeface="Barlow" panose="00000500000000000000" pitchFamily="2" charset="0"/>
              </a:rPr>
              <a:t>How will we get to that audience?</a:t>
            </a:r>
            <a:r>
              <a:rPr lang="en-US" sz="1600" dirty="0">
                <a:sym typeface="+mn-ea"/>
              </a:rPr>
              <a:t>Through social media campaigns, fitness communities,</a:t>
            </a:r>
            <a:endParaRPr lang="en-US" sz="1600" dirty="0"/>
          </a:p>
          <a:p>
            <a:pPr algn="l"/>
            <a:r>
              <a:rPr lang="en-US" sz="1600" dirty="0">
                <a:sym typeface="+mn-ea"/>
              </a:rPr>
              <a:t> and partnerships with co-working spaces and gyms.</a:t>
            </a:r>
            <a:endParaRPr lang="en-US" sz="1600" dirty="0"/>
          </a:p>
          <a:p>
            <a:endParaRPr lang="en-GB" sz="1600" b="1" dirty="0">
              <a:latin typeface="Barlow" panose="00000500000000000000" pitchFamily="2" charset="0"/>
            </a:endParaRPr>
          </a:p>
        </p:txBody>
      </p:sp>
      <p:sp>
        <p:nvSpPr>
          <p:cNvPr id="141" name="TextBox 140"/>
          <p:cNvSpPr txBox="1"/>
          <p:nvPr/>
        </p:nvSpPr>
        <p:spPr>
          <a:xfrm>
            <a:off x="708660" y="3695700"/>
            <a:ext cx="6659880" cy="720090"/>
          </a:xfrm>
          <a:prstGeom prst="rect">
            <a:avLst/>
          </a:prstGeom>
          <a:noFill/>
        </p:spPr>
        <p:txBody>
          <a:bodyPr wrap="none" rtlCol="0">
            <a:noAutofit/>
          </a:bodyPr>
          <a:lstStyle/>
          <a:p>
            <a:pPr algn="l"/>
            <a:r>
              <a:rPr lang="en-GB" sz="1600" b="1" dirty="0">
                <a:latin typeface="Barlow" panose="00000500000000000000" pitchFamily="2" charset="0"/>
              </a:rPr>
              <a:t>Who is our target audience for the test? How many of them?</a:t>
            </a:r>
            <a:endParaRPr lang="en-GB" sz="1600" b="1" dirty="0">
              <a:latin typeface="Barlow" panose="00000500000000000000" pitchFamily="2" charset="0"/>
            </a:endParaRPr>
          </a:p>
          <a:p>
            <a:pPr algn="l"/>
            <a:r>
              <a:rPr lang="en-US" sz="1600" dirty="0">
                <a:solidFill>
                  <a:srgbClr val="222222"/>
                </a:solidFill>
                <a:effectLst/>
                <a:latin typeface="Arial" panose="020B0604020202020204" pitchFamily="34" charset="0"/>
                <a:sym typeface="+mn-ea"/>
              </a:rPr>
              <a:t>Health-conscious individuals and working professionals. Sample size</a:t>
            </a:r>
            <a:endParaRPr lang="en-GB" sz="1600" b="1" dirty="0">
              <a:latin typeface="Barlow" panose="00000500000000000000" pitchFamily="2" charset="0"/>
            </a:endParaRPr>
          </a:p>
        </p:txBody>
      </p:sp>
      <p:sp>
        <p:nvSpPr>
          <p:cNvPr id="142" name="Rectangle 141"/>
          <p:cNvSpPr/>
          <p:nvPr/>
        </p:nvSpPr>
        <p:spPr>
          <a:xfrm>
            <a:off x="10171430" y="3106420"/>
            <a:ext cx="269875" cy="189865"/>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ltLang="en-GB" sz="1600">
                <a:latin typeface="Barlow" panose="00000500000000000000" pitchFamily="2" charset="0"/>
              </a:rPr>
              <a:t>....h</a:t>
            </a:r>
            <a:endParaRPr lang="en-IN" altLang="en-GB" sz="1600">
              <a:latin typeface="Barlow" panose="00000500000000000000" pitchFamily="2" charset="0"/>
            </a:endParaRPr>
          </a:p>
        </p:txBody>
      </p:sp>
      <p:sp>
        <p:nvSpPr>
          <p:cNvPr id="143" name="TextBox 142"/>
          <p:cNvSpPr txBox="1"/>
          <p:nvPr/>
        </p:nvSpPr>
        <p:spPr>
          <a:xfrm>
            <a:off x="10412440" y="2673706"/>
            <a:ext cx="1295547" cy="338554"/>
          </a:xfrm>
          <a:prstGeom prst="rect">
            <a:avLst/>
          </a:prstGeom>
          <a:noFill/>
        </p:spPr>
        <p:txBody>
          <a:bodyPr wrap="none" rtlCol="0">
            <a:spAutoFit/>
          </a:bodyPr>
          <a:lstStyle/>
          <a:p>
            <a:r>
              <a:rPr lang="en-GB" sz="1600" dirty="0">
                <a:latin typeface="Barlow" panose="00000500000000000000" pitchFamily="2" charset="0"/>
              </a:rPr>
              <a:t>Persevere</a:t>
            </a:r>
            <a:endParaRPr lang="en-GB" sz="1600" dirty="0">
              <a:latin typeface="Barlow" panose="00000500000000000000" pitchFamily="2" charset="0"/>
            </a:endParaRPr>
          </a:p>
        </p:txBody>
      </p:sp>
      <p:sp>
        <p:nvSpPr>
          <p:cNvPr id="144" name="TextBox 143"/>
          <p:cNvSpPr txBox="1"/>
          <p:nvPr/>
        </p:nvSpPr>
        <p:spPr>
          <a:xfrm>
            <a:off x="10412440" y="3030521"/>
            <a:ext cx="801823" cy="338554"/>
          </a:xfrm>
          <a:prstGeom prst="rect">
            <a:avLst/>
          </a:prstGeom>
          <a:noFill/>
        </p:spPr>
        <p:txBody>
          <a:bodyPr wrap="none" rtlCol="0">
            <a:spAutoFit/>
          </a:bodyPr>
          <a:lstStyle/>
          <a:p>
            <a:r>
              <a:rPr lang="en-GB" sz="1600" dirty="0">
                <a:latin typeface="Barlow" panose="00000500000000000000" pitchFamily="2" charset="0"/>
              </a:rPr>
              <a:t>Pivot</a:t>
            </a:r>
            <a:endParaRPr lang="en-GB" sz="1600" dirty="0">
              <a:latin typeface="Barlow" panose="00000500000000000000" pitchFamily="2" charset="0"/>
            </a:endParaRPr>
          </a:p>
        </p:txBody>
      </p:sp>
      <p:sp>
        <p:nvSpPr>
          <p:cNvPr id="145" name="TextBox 144"/>
          <p:cNvSpPr txBox="1"/>
          <p:nvPr/>
        </p:nvSpPr>
        <p:spPr>
          <a:xfrm>
            <a:off x="10388995" y="3390844"/>
            <a:ext cx="1912703" cy="338554"/>
          </a:xfrm>
          <a:prstGeom prst="rect">
            <a:avLst/>
          </a:prstGeom>
          <a:noFill/>
        </p:spPr>
        <p:txBody>
          <a:bodyPr wrap="none" rtlCol="0">
            <a:spAutoFit/>
          </a:bodyPr>
          <a:lstStyle/>
          <a:p>
            <a:r>
              <a:rPr lang="en-GB" sz="1600" dirty="0">
                <a:latin typeface="Barlow" panose="00000500000000000000" pitchFamily="2" charset="0"/>
              </a:rPr>
              <a:t>Not conclusive</a:t>
            </a:r>
            <a:endParaRPr lang="en-GB" sz="1600" dirty="0">
              <a:latin typeface="Barlow" panose="00000500000000000000" pitchFamily="2" charset="0"/>
            </a:endParaRPr>
          </a:p>
        </p:txBody>
      </p:sp>
      <p:sp>
        <p:nvSpPr>
          <p:cNvPr id="146" name="Rectangle 145"/>
          <p:cNvSpPr/>
          <p:nvPr/>
        </p:nvSpPr>
        <p:spPr>
          <a:xfrm>
            <a:off x="10170879" y="3439245"/>
            <a:ext cx="212991" cy="20762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a:latin typeface="Barlow" panose="00000500000000000000" pitchFamily="2" charset="0"/>
            </a:endParaRPr>
          </a:p>
        </p:txBody>
      </p:sp>
      <p:sp>
        <p:nvSpPr>
          <p:cNvPr id="147" name="Rectangle 146"/>
          <p:cNvSpPr/>
          <p:nvPr/>
        </p:nvSpPr>
        <p:spPr>
          <a:xfrm>
            <a:off x="10169611" y="2711009"/>
            <a:ext cx="212991" cy="20762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a:latin typeface="Barlow" panose="00000500000000000000" pitchFamily="2" charset="0"/>
            </a:endParaRPr>
          </a:p>
        </p:txBody>
      </p:sp>
      <p:sp>
        <p:nvSpPr>
          <p:cNvPr id="148" name="TextBox 147"/>
          <p:cNvSpPr txBox="1"/>
          <p:nvPr/>
        </p:nvSpPr>
        <p:spPr>
          <a:xfrm>
            <a:off x="708403" y="2160985"/>
            <a:ext cx="3299254" cy="338554"/>
          </a:xfrm>
          <a:prstGeom prst="rect">
            <a:avLst/>
          </a:prstGeom>
          <a:noFill/>
        </p:spPr>
        <p:txBody>
          <a:bodyPr wrap="square" rtlCol="0">
            <a:spAutoFit/>
          </a:bodyPr>
          <a:lstStyle/>
          <a:p>
            <a:r>
              <a:rPr lang="en-GB" sz="1600" b="1" dirty="0">
                <a:latin typeface="Barlow" panose="00000500000000000000" pitchFamily="2" charset="0"/>
              </a:rPr>
              <a:t>What is your MVP</a:t>
            </a:r>
            <a:endParaRPr lang="en-GB" sz="1600" b="1" dirty="0">
              <a:latin typeface="Barlow" panose="00000500000000000000" pitchFamily="2" charset="0"/>
            </a:endParaRPr>
          </a:p>
        </p:txBody>
      </p:sp>
      <p:sp>
        <p:nvSpPr>
          <p:cNvPr id="149" name="TextBox 148"/>
          <p:cNvSpPr txBox="1"/>
          <p:nvPr/>
        </p:nvSpPr>
        <p:spPr>
          <a:xfrm>
            <a:off x="708403" y="5423538"/>
            <a:ext cx="6875780" cy="1076325"/>
          </a:xfrm>
          <a:prstGeom prst="rect">
            <a:avLst/>
          </a:prstGeom>
          <a:noFill/>
        </p:spPr>
        <p:txBody>
          <a:bodyPr wrap="none" rtlCol="0">
            <a:spAutoFit/>
          </a:bodyPr>
          <a:lstStyle/>
          <a:p>
            <a:pPr algn="l"/>
            <a:r>
              <a:rPr lang="en-GB" sz="1600" b="1" dirty="0">
                <a:latin typeface="Barlow" panose="00000500000000000000" pitchFamily="2" charset="0"/>
              </a:rPr>
              <a:t>Did enough customers buy? Why or why not?</a:t>
            </a:r>
            <a:endParaRPr lang="en-GB" sz="1600" b="1" dirty="0">
              <a:latin typeface="Barlow" panose="00000500000000000000" pitchFamily="2" charset="0"/>
            </a:endParaRPr>
          </a:p>
          <a:p>
            <a:pPr algn="l"/>
            <a:r>
              <a:rPr lang="en-US" sz="1600" dirty="0">
                <a:solidFill>
                  <a:srgbClr val="222222"/>
                </a:solidFill>
                <a:effectLst/>
                <a:latin typeface="Arial" panose="020B0604020202020204" pitchFamily="34" charset="0"/>
                <a:sym typeface="+mn-ea"/>
              </a:rPr>
              <a:t>Yes, 65% of participants purchased meals, mainly due to the convenience </a:t>
            </a:r>
            <a:endParaRPr lang="en-US" sz="1600" b="0" i="0" dirty="0">
              <a:solidFill>
                <a:srgbClr val="222222"/>
              </a:solidFill>
              <a:effectLst/>
              <a:latin typeface="Arial" panose="020B0604020202020204" pitchFamily="34" charset="0"/>
            </a:endParaRPr>
          </a:p>
          <a:p>
            <a:pPr algn="l"/>
            <a:r>
              <a:rPr lang="en-US" sz="1600" dirty="0">
                <a:solidFill>
                  <a:srgbClr val="222222"/>
                </a:solidFill>
                <a:effectLst/>
                <a:latin typeface="Arial" panose="020B0604020202020204" pitchFamily="34" charset="0"/>
                <a:sym typeface="+mn-ea"/>
              </a:rPr>
              <a:t>and personalization.</a:t>
            </a:r>
            <a:endParaRPr lang="en-GB" sz="1600" b="1" dirty="0">
              <a:latin typeface="Barlow" panose="00000500000000000000" pitchFamily="2" charset="0"/>
            </a:endParaRPr>
          </a:p>
          <a:p>
            <a:endParaRPr lang="en-GB" sz="1600" b="1" dirty="0">
              <a:latin typeface="Barlow" panose="00000500000000000000" pitchFamily="2" charset="0"/>
            </a:endParaRPr>
          </a:p>
        </p:txBody>
      </p:sp>
      <p:sp>
        <p:nvSpPr>
          <p:cNvPr id="150" name="TextBox 149"/>
          <p:cNvSpPr txBox="1"/>
          <p:nvPr/>
        </p:nvSpPr>
        <p:spPr>
          <a:xfrm>
            <a:off x="715010" y="6239510"/>
            <a:ext cx="9456420" cy="848360"/>
          </a:xfrm>
          <a:prstGeom prst="rect">
            <a:avLst/>
          </a:prstGeom>
          <a:noFill/>
        </p:spPr>
        <p:txBody>
          <a:bodyPr wrap="none" rtlCol="0">
            <a:noAutofit/>
          </a:bodyPr>
          <a:lstStyle/>
          <a:p>
            <a:pPr algn="l"/>
            <a:r>
              <a:rPr lang="en-GB" sz="1600" b="1" dirty="0">
                <a:latin typeface="Barlow" panose="00000500000000000000" pitchFamily="2" charset="0"/>
              </a:rPr>
              <a:t>Did customers pay the price we expected? Why or why not?</a:t>
            </a:r>
            <a:endParaRPr lang="en-GB" sz="1600" b="1" dirty="0">
              <a:latin typeface="Barlow" panose="00000500000000000000" pitchFamily="2" charset="0"/>
            </a:endParaRPr>
          </a:p>
          <a:p>
            <a:pPr algn="l"/>
            <a:r>
              <a:rPr lang="en-US" sz="1600" dirty="0">
                <a:solidFill>
                  <a:srgbClr val="222222"/>
                </a:solidFill>
                <a:effectLst/>
                <a:latin typeface="Arial" panose="020B0604020202020204" pitchFamily="34" charset="0"/>
                <a:sym typeface="+mn-ea"/>
              </a:rPr>
              <a:t>Some found the pricing slightly high but accepted it due to the subscription discounts and </a:t>
            </a:r>
            <a:endParaRPr lang="en-US" sz="1600" dirty="0">
              <a:solidFill>
                <a:srgbClr val="222222"/>
              </a:solidFill>
              <a:effectLst/>
              <a:latin typeface="Arial" panose="020B0604020202020204" pitchFamily="34" charset="0"/>
              <a:sym typeface="+mn-ea"/>
            </a:endParaRPr>
          </a:p>
          <a:p>
            <a:pPr algn="l"/>
            <a:r>
              <a:rPr lang="en-IN" altLang="en-US" sz="1600" dirty="0">
                <a:solidFill>
                  <a:srgbClr val="222222"/>
                </a:solidFill>
                <a:effectLst/>
                <a:latin typeface="Arial" panose="020B0604020202020204" pitchFamily="34" charset="0"/>
                <a:sym typeface="+mn-ea"/>
              </a:rPr>
              <a:t>quality of meals</a:t>
            </a:r>
            <a:r>
              <a:rPr lang="en-US" sz="1600" dirty="0">
                <a:solidFill>
                  <a:srgbClr val="222222"/>
                </a:solidFill>
                <a:effectLst/>
                <a:latin typeface="Arial" panose="020B0604020202020204" pitchFamily="34" charset="0"/>
                <a:sym typeface="+mn-ea"/>
              </a:rPr>
              <a:t>.</a:t>
            </a:r>
            <a:endParaRPr lang="en-GB" sz="1600" b="1" dirty="0">
              <a:latin typeface="Barlow" panose="00000500000000000000" pitchFamily="2" charset="0"/>
            </a:endParaRPr>
          </a:p>
          <a:p>
            <a:endParaRPr lang="en-GB" sz="1600" b="1" dirty="0">
              <a:latin typeface="Barlow" panose="00000500000000000000" pitchFamily="2" charset="0"/>
            </a:endParaRPr>
          </a:p>
        </p:txBody>
      </p:sp>
      <p:sp>
        <p:nvSpPr>
          <p:cNvPr id="151" name="TextBox 150"/>
          <p:cNvSpPr txBox="1"/>
          <p:nvPr/>
        </p:nvSpPr>
        <p:spPr>
          <a:xfrm>
            <a:off x="708403" y="7294893"/>
            <a:ext cx="7222042" cy="1076325"/>
          </a:xfrm>
          <a:prstGeom prst="rect">
            <a:avLst/>
          </a:prstGeom>
          <a:noFill/>
        </p:spPr>
        <p:txBody>
          <a:bodyPr wrap="square" rtlCol="0">
            <a:spAutoFit/>
          </a:bodyPr>
          <a:lstStyle/>
          <a:p>
            <a:r>
              <a:rPr lang="en-GB" sz="1600" b="1" dirty="0">
                <a:latin typeface="Barlow" panose="00000500000000000000" pitchFamily="2" charset="0"/>
              </a:rPr>
              <a:t>Did customers come back to our product or show interest in doing so? Why or why not?</a:t>
            </a:r>
            <a:r>
              <a:rPr lang="en-US" sz="1600" dirty="0">
                <a:solidFill>
                  <a:srgbClr val="222222"/>
                </a:solidFill>
                <a:effectLst/>
                <a:latin typeface="Arial" panose="020B0604020202020204" pitchFamily="34" charset="0"/>
                <a:sym typeface="+mn-ea"/>
              </a:rPr>
              <a:t>Yes, 70% showed interest in re-ordering. They liked the nutrition tracking feature and eco-friendly packaging.</a:t>
            </a:r>
            <a:endParaRPr lang="en-GB" sz="1600" b="1" dirty="0">
              <a:latin typeface="Barlow" panose="00000500000000000000" pitchFamily="2" charset="0"/>
            </a:endParaRPr>
          </a:p>
          <a:p>
            <a:endParaRPr lang="en-GB" sz="1600" b="1" dirty="0">
              <a:latin typeface="Barlow" panose="00000500000000000000" pitchFamily="2" charset="0"/>
            </a:endParaRPr>
          </a:p>
        </p:txBody>
      </p:sp>
      <p:sp>
        <p:nvSpPr>
          <p:cNvPr id="152" name="TextBox 151"/>
          <p:cNvSpPr txBox="1"/>
          <p:nvPr/>
        </p:nvSpPr>
        <p:spPr>
          <a:xfrm>
            <a:off x="652488" y="8865768"/>
            <a:ext cx="6321323" cy="1322070"/>
          </a:xfrm>
          <a:prstGeom prst="rect">
            <a:avLst/>
          </a:prstGeom>
          <a:noFill/>
        </p:spPr>
        <p:txBody>
          <a:bodyPr wrap="square" rtlCol="0">
            <a:spAutoFit/>
          </a:bodyPr>
          <a:lstStyle/>
          <a:p>
            <a:r>
              <a:rPr lang="en-GB" sz="1600" b="1" dirty="0">
                <a:latin typeface="Barlow" panose="00000500000000000000" pitchFamily="2" charset="0"/>
              </a:rPr>
              <a:t>Did customers recommend our product to others or evangelize about it? Why or why not? </a:t>
            </a:r>
            <a:endParaRPr lang="en-GB" sz="1600" b="1" dirty="0">
              <a:latin typeface="Barlow" panose="00000500000000000000" pitchFamily="2" charset="0"/>
            </a:endParaRPr>
          </a:p>
          <a:p>
            <a:r>
              <a:rPr lang="en-US" sz="1600" dirty="0">
                <a:solidFill>
                  <a:srgbClr val="222222"/>
                </a:solidFill>
                <a:effectLst/>
                <a:latin typeface="Arial" panose="020B0604020202020204" pitchFamily="34" charset="0"/>
                <a:sym typeface="+mn-ea"/>
              </a:rPr>
              <a:t>Yes, some recommended it to friends through social media, highlighting the meal customization and environmental focus.</a:t>
            </a:r>
            <a:endParaRPr lang="en-GB" sz="1600" b="1" dirty="0">
              <a:latin typeface="Barlow" panose="00000500000000000000" pitchFamily="2" charset="0"/>
            </a:endParaRPr>
          </a:p>
          <a:p>
            <a:endParaRPr lang="en-GB" sz="1600" b="1" dirty="0">
              <a:latin typeface="Barlow" panose="00000500000000000000" pitchFamily="2" charset="0"/>
            </a:endParaRPr>
          </a:p>
        </p:txBody>
      </p:sp>
      <p:cxnSp>
        <p:nvCxnSpPr>
          <p:cNvPr id="153" name="Straight Connector 152"/>
          <p:cNvCxnSpPr/>
          <p:nvPr/>
        </p:nvCxnSpPr>
        <p:spPr>
          <a:xfrm flipV="1">
            <a:off x="714912" y="4762500"/>
            <a:ext cx="1643413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13670915" y="7287260"/>
            <a:ext cx="4608195" cy="2677795"/>
          </a:xfrm>
          <a:prstGeom prst="rect">
            <a:avLst/>
          </a:prstGeom>
          <a:solidFill>
            <a:srgbClr val="FFC000"/>
          </a:solidFill>
        </p:spPr>
        <p:txBody>
          <a:bodyPr wrap="square">
            <a:noAutofit/>
          </a:bodyPr>
          <a:lstStyle/>
          <a:p>
            <a:pPr algn="just"/>
            <a:r>
              <a:rPr lang="en-US" sz="2400" dirty="0"/>
              <a:t>	</a:t>
            </a:r>
            <a:endParaRPr lang="en-US" sz="2400" dirty="0"/>
          </a:p>
          <a:p>
            <a:pPr algn="just"/>
            <a:r>
              <a:rPr lang="en-US" sz="2400" dirty="0"/>
              <a:t>	Conduct MVP validation interview with early adopters (&gt;10 interviews). Provide clear evidence to validate/ invalidate your solution with conclusive learning statements, and demonstrable interest in buying through this slide</a:t>
            </a:r>
            <a:endParaRPr lang="en-US" sz="2400" b="1" dirty="0">
              <a:latin typeface="+mj-lt"/>
            </a:endParaRPr>
          </a:p>
        </p:txBody>
      </p:sp>
      <p:pic>
        <p:nvPicPr>
          <p:cNvPr id="3" name="Graphic 27" descr="Target with solid fill"/>
          <p:cNvPicPr>
            <a:picLocks noChangeAspect="1"/>
          </p:cNvPicPr>
          <p:nvPr/>
        </p:nvPicPr>
        <p:blipFill>
          <a:blip r:embed="rId1" cstate="print">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p:blipFill>
        <p:spPr>
          <a:xfrm>
            <a:off x="13639555" y="7353399"/>
            <a:ext cx="655576" cy="858078"/>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3"/>
          <p:cNvSpPr txBox="1"/>
          <p:nvPr/>
        </p:nvSpPr>
        <p:spPr>
          <a:xfrm>
            <a:off x="480767" y="151003"/>
            <a:ext cx="6787299" cy="1266401"/>
          </a:xfrm>
          <a:prstGeom prst="rect">
            <a:avLst/>
          </a:prstGeom>
        </p:spPr>
        <p:txBody>
          <a:bodyPr vert="horz" lIns="137160" tIns="68580" rIns="137160" bIns="6858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3000" dirty="0">
                <a:solidFill>
                  <a:prstClr val="black"/>
                </a:solidFill>
                <a:latin typeface="Raleway"/>
              </a:rPr>
              <a:t>  </a:t>
            </a:r>
            <a:r>
              <a:rPr lang="en-GB" sz="6000" dirty="0">
                <a:solidFill>
                  <a:srgbClr val="C00000"/>
                </a:solidFill>
                <a:latin typeface="Antonio Bold" panose="02000803000000000000"/>
                <a:ea typeface="+mn-ea"/>
                <a:cs typeface="+mn-cs"/>
              </a:rPr>
              <a:t>Sales Plan</a:t>
            </a:r>
            <a:endParaRPr lang="en-US" sz="6000" dirty="0">
              <a:solidFill>
                <a:srgbClr val="C00000"/>
              </a:solidFill>
              <a:latin typeface="Antonio Bold" panose="02000803000000000000"/>
              <a:ea typeface="+mn-ea"/>
              <a:cs typeface="+mn-cs"/>
            </a:endParaRPr>
          </a:p>
        </p:txBody>
      </p:sp>
      <p:graphicFrame>
        <p:nvGraphicFramePr>
          <p:cNvPr id="8" name="Diagramm 2"/>
          <p:cNvGraphicFramePr/>
          <p:nvPr/>
        </p:nvGraphicFramePr>
        <p:xfrm>
          <a:off x="202373" y="2924767"/>
          <a:ext cx="5665027" cy="6047939"/>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10" name="Rectangle 9"/>
          <p:cNvSpPr/>
          <p:nvPr/>
        </p:nvSpPr>
        <p:spPr>
          <a:xfrm>
            <a:off x="182880" y="1870451"/>
            <a:ext cx="4031873" cy="507831"/>
          </a:xfrm>
          <a:prstGeom prst="rect">
            <a:avLst/>
          </a:prstGeom>
        </p:spPr>
        <p:txBody>
          <a:bodyPr wrap="none">
            <a:spAutoFit/>
          </a:bodyPr>
          <a:lstStyle/>
          <a:p>
            <a:r>
              <a:rPr lang="en-GB" sz="2700" b="1" dirty="0">
                <a:solidFill>
                  <a:prstClr val="black"/>
                </a:solidFill>
                <a:latin typeface="Raleway"/>
              </a:rPr>
              <a:t>Customer Sales Funnel</a:t>
            </a:r>
            <a:endParaRPr lang="en-US" sz="2700" b="1" dirty="0">
              <a:solidFill>
                <a:prstClr val="black"/>
              </a:solidFill>
              <a:latin typeface="Raleway"/>
            </a:endParaRPr>
          </a:p>
        </p:txBody>
      </p:sp>
      <p:sp>
        <p:nvSpPr>
          <p:cNvPr id="19" name="TextBox 18"/>
          <p:cNvSpPr txBox="1"/>
          <p:nvPr/>
        </p:nvSpPr>
        <p:spPr>
          <a:xfrm>
            <a:off x="16453578" y="783486"/>
            <a:ext cx="1422954" cy="623248"/>
          </a:xfrm>
          <a:prstGeom prst="rect">
            <a:avLst/>
          </a:prstGeom>
          <a:noFill/>
        </p:spPr>
        <p:txBody>
          <a:bodyPr wrap="square" lIns="68580" tIns="34290" rIns="68580" bIns="34290" rtlCol="0" anchor="t">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sz="1800" b="1" i="0" u="none" strike="noStrike" kern="0" cap="none" spc="0" normalizeH="0" baseline="0" noProof="0" dirty="0">
                <a:ln>
                  <a:noFill/>
                </a:ln>
                <a:solidFill>
                  <a:prstClr val="black"/>
                </a:solidFill>
                <a:effectLst/>
                <a:uLnTx/>
                <a:uFillTx/>
              </a:rPr>
              <a:t>Place your logo here</a:t>
            </a:r>
            <a:endParaRPr kumimoji="0" lang="en-ZA" sz="1800" b="1" i="0" u="none" strike="noStrike" kern="0" cap="none" spc="0" normalizeH="0" baseline="0" noProof="0" dirty="0">
              <a:ln>
                <a:noFill/>
              </a:ln>
              <a:solidFill>
                <a:prstClr val="black"/>
              </a:solidFill>
              <a:effectLst/>
              <a:uLnTx/>
              <a:uFillTx/>
            </a:endParaRPr>
          </a:p>
        </p:txBody>
      </p:sp>
      <p:sp>
        <p:nvSpPr>
          <p:cNvPr id="20" name="Rectangle 19"/>
          <p:cNvSpPr/>
          <p:nvPr/>
        </p:nvSpPr>
        <p:spPr>
          <a:xfrm>
            <a:off x="16257812" y="382666"/>
            <a:ext cx="1695221" cy="1288685"/>
          </a:xfrm>
          <a:prstGeom prst="rect">
            <a:avLst/>
          </a:prstGeom>
          <a:noFill/>
          <a:ln w="25400" cap="flat" cmpd="sng" algn="ctr">
            <a:solidFill>
              <a:srgbClr val="F79646"/>
            </a:solidFill>
            <a:prstDash val="solid"/>
          </a:ln>
          <a:effectLst>
            <a:outerShdw blurRad="50800" dist="38100" algn="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ZA" sz="1100" b="0" i="0" u="none" strike="noStrike" kern="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17" name="Table 16"/>
          <p:cNvGraphicFramePr>
            <a:graphicFrameLocks noGrp="1"/>
          </p:cNvGraphicFramePr>
          <p:nvPr>
            <p:custDataLst>
              <p:tags r:id="rId6"/>
            </p:custDataLst>
          </p:nvPr>
        </p:nvGraphicFramePr>
        <p:xfrm>
          <a:off x="5943600" y="1683385"/>
          <a:ext cx="12288520" cy="9192260"/>
        </p:xfrm>
        <a:graphic>
          <a:graphicData uri="http://schemas.openxmlformats.org/drawingml/2006/table">
            <a:tbl>
              <a:tblPr firstRow="1" firstCol="1" bandRow="1">
                <a:tableStyleId>{00A15C55-8517-42AA-B614-E9B94910E393}</a:tableStyleId>
              </a:tblPr>
              <a:tblGrid>
                <a:gridCol w="2178050"/>
                <a:gridCol w="2415540"/>
                <a:gridCol w="2732405"/>
                <a:gridCol w="2508885"/>
                <a:gridCol w="2453640"/>
              </a:tblGrid>
              <a:tr h="293370">
                <a:tc>
                  <a:txBody>
                    <a:bodyPr/>
                    <a:lstStyle/>
                    <a:p>
                      <a:pPr marL="0" marR="0">
                        <a:lnSpc>
                          <a:spcPct val="107000"/>
                        </a:lnSpc>
                        <a:spcBef>
                          <a:spcPts val="0"/>
                        </a:spcBef>
                        <a:spcAft>
                          <a:spcPts val="800"/>
                        </a:spcAft>
                      </a:pPr>
                      <a:r>
                        <a:rPr lang="en-US" sz="1800" dirty="0">
                          <a:effectLst/>
                        </a:rPr>
                        <a:t>1</a:t>
                      </a:r>
                      <a:endParaRPr lang="en-IN" sz="2700" b="1" dirty="0">
                        <a:solidFill>
                          <a:srgbClr val="2D498D"/>
                        </a:solidFill>
                        <a:effectLst/>
                        <a:latin typeface="Calibri" panose="020F0502020204030204" pitchFamily="34" charset="0"/>
                        <a:ea typeface="Calibri" panose="020F0502020204030204" pitchFamily="34" charset="0"/>
                        <a:cs typeface="Mangal" panose="02040503050203030202" pitchFamily="18" charset="0"/>
                      </a:endParaRPr>
                    </a:p>
                  </a:txBody>
                  <a:tcPr marL="102866" marR="102866" marT="0" marB="0">
                    <a:solidFill>
                      <a:srgbClr val="FF9933"/>
                    </a:solidFill>
                  </a:tcPr>
                </a:tc>
                <a:tc>
                  <a:txBody>
                    <a:bodyPr/>
                    <a:lstStyle/>
                    <a:p>
                      <a:pPr marL="0" marR="0">
                        <a:lnSpc>
                          <a:spcPct val="107000"/>
                        </a:lnSpc>
                        <a:spcBef>
                          <a:spcPts val="0"/>
                        </a:spcBef>
                        <a:spcAft>
                          <a:spcPts val="800"/>
                        </a:spcAft>
                      </a:pPr>
                      <a:r>
                        <a:rPr lang="en-US" sz="1800">
                          <a:effectLst/>
                        </a:rPr>
                        <a:t>2</a:t>
                      </a:r>
                      <a:endParaRPr lang="en-IN" sz="2700" b="1">
                        <a:solidFill>
                          <a:srgbClr val="2D498D"/>
                        </a:solidFill>
                        <a:effectLst/>
                        <a:latin typeface="Calibri" panose="020F0502020204030204" pitchFamily="34" charset="0"/>
                        <a:ea typeface="Calibri" panose="020F0502020204030204" pitchFamily="34" charset="0"/>
                        <a:cs typeface="Mangal" panose="02040503050203030202" pitchFamily="18" charset="0"/>
                      </a:endParaRPr>
                    </a:p>
                  </a:txBody>
                  <a:tcPr marL="102866" marR="102866" marT="0" marB="0">
                    <a:solidFill>
                      <a:srgbClr val="FF9933"/>
                    </a:solidFill>
                  </a:tcPr>
                </a:tc>
                <a:tc>
                  <a:txBody>
                    <a:bodyPr/>
                    <a:lstStyle/>
                    <a:p>
                      <a:pPr marL="0" marR="0">
                        <a:lnSpc>
                          <a:spcPct val="107000"/>
                        </a:lnSpc>
                        <a:spcBef>
                          <a:spcPts val="0"/>
                        </a:spcBef>
                        <a:spcAft>
                          <a:spcPts val="800"/>
                        </a:spcAft>
                      </a:pPr>
                      <a:r>
                        <a:rPr lang="en-US" sz="1800" dirty="0">
                          <a:effectLst/>
                        </a:rPr>
                        <a:t>3</a:t>
                      </a:r>
                      <a:endParaRPr lang="en-IN" sz="2700" b="1" dirty="0">
                        <a:solidFill>
                          <a:srgbClr val="2D498D"/>
                        </a:solidFill>
                        <a:effectLst/>
                        <a:latin typeface="Calibri" panose="020F0502020204030204" pitchFamily="34" charset="0"/>
                        <a:ea typeface="Calibri" panose="020F0502020204030204" pitchFamily="34" charset="0"/>
                        <a:cs typeface="Mangal" panose="02040503050203030202" pitchFamily="18" charset="0"/>
                      </a:endParaRPr>
                    </a:p>
                  </a:txBody>
                  <a:tcPr marL="102866" marR="102866" marT="0" marB="0">
                    <a:solidFill>
                      <a:srgbClr val="FF9933"/>
                    </a:solidFill>
                  </a:tcPr>
                </a:tc>
                <a:tc>
                  <a:txBody>
                    <a:bodyPr/>
                    <a:lstStyle/>
                    <a:p>
                      <a:pPr marL="0" marR="0">
                        <a:lnSpc>
                          <a:spcPct val="107000"/>
                        </a:lnSpc>
                        <a:spcBef>
                          <a:spcPts val="0"/>
                        </a:spcBef>
                        <a:spcAft>
                          <a:spcPts val="800"/>
                        </a:spcAft>
                      </a:pPr>
                      <a:r>
                        <a:rPr lang="en-US" sz="1800">
                          <a:effectLst/>
                        </a:rPr>
                        <a:t>4</a:t>
                      </a:r>
                      <a:endParaRPr lang="en-IN" sz="2700" b="1">
                        <a:solidFill>
                          <a:srgbClr val="2D498D"/>
                        </a:solidFill>
                        <a:effectLst/>
                        <a:latin typeface="Calibri" panose="020F0502020204030204" pitchFamily="34" charset="0"/>
                        <a:ea typeface="Calibri" panose="020F0502020204030204" pitchFamily="34" charset="0"/>
                        <a:cs typeface="Mangal" panose="02040503050203030202" pitchFamily="18" charset="0"/>
                      </a:endParaRPr>
                    </a:p>
                  </a:txBody>
                  <a:tcPr marL="102866" marR="102866" marT="0" marB="0">
                    <a:solidFill>
                      <a:srgbClr val="FF9933"/>
                    </a:solidFill>
                  </a:tcPr>
                </a:tc>
                <a:tc>
                  <a:txBody>
                    <a:bodyPr/>
                    <a:lstStyle/>
                    <a:p>
                      <a:pPr marL="0" marR="0">
                        <a:lnSpc>
                          <a:spcPct val="107000"/>
                        </a:lnSpc>
                        <a:spcBef>
                          <a:spcPts val="0"/>
                        </a:spcBef>
                        <a:spcAft>
                          <a:spcPts val="800"/>
                        </a:spcAft>
                      </a:pPr>
                      <a:r>
                        <a:rPr lang="en-US" sz="1800" dirty="0">
                          <a:effectLst/>
                        </a:rPr>
                        <a:t>5</a:t>
                      </a:r>
                      <a:endParaRPr lang="en-IN" sz="2700" b="1" dirty="0">
                        <a:solidFill>
                          <a:srgbClr val="2D498D"/>
                        </a:solidFill>
                        <a:effectLst/>
                        <a:latin typeface="Calibri" panose="020F0502020204030204" pitchFamily="34" charset="0"/>
                        <a:ea typeface="Calibri" panose="020F0502020204030204" pitchFamily="34" charset="0"/>
                        <a:cs typeface="Mangal" panose="02040503050203030202" pitchFamily="18" charset="0"/>
                      </a:endParaRPr>
                    </a:p>
                  </a:txBody>
                  <a:tcPr marL="102866" marR="102866" marT="0" marB="0">
                    <a:solidFill>
                      <a:srgbClr val="FF9933"/>
                    </a:solidFill>
                  </a:tcPr>
                </a:tc>
              </a:tr>
              <a:tr h="880110">
                <a:tc>
                  <a:txBody>
                    <a:bodyPr/>
                    <a:lstStyle/>
                    <a:p>
                      <a:pPr marL="0" marR="0">
                        <a:lnSpc>
                          <a:spcPct val="107000"/>
                        </a:lnSpc>
                        <a:spcBef>
                          <a:spcPts val="0"/>
                        </a:spcBef>
                        <a:spcAft>
                          <a:spcPts val="800"/>
                        </a:spcAft>
                      </a:pPr>
                      <a:r>
                        <a:rPr lang="en-US" sz="1800" dirty="0">
                          <a:effectLst/>
                        </a:rPr>
                        <a:t>Target Customer Segment (Type)</a:t>
                      </a:r>
                      <a:endParaRPr lang="en-IN" sz="2700" b="1" dirty="0">
                        <a:solidFill>
                          <a:srgbClr val="2D498D"/>
                        </a:solidFill>
                        <a:effectLst/>
                        <a:latin typeface="Calibri" panose="020F0502020204030204" pitchFamily="34" charset="0"/>
                        <a:ea typeface="Calibri" panose="020F0502020204030204" pitchFamily="34" charset="0"/>
                        <a:cs typeface="Mangal" panose="02040503050203030202" pitchFamily="18" charset="0"/>
                      </a:endParaRPr>
                    </a:p>
                  </a:txBody>
                  <a:tcPr marL="102866" marR="102866" marT="0" marB="0">
                    <a:solidFill>
                      <a:srgbClr val="FF9933"/>
                    </a:solidFill>
                  </a:tcPr>
                </a:tc>
                <a:tc>
                  <a:txBody>
                    <a:bodyPr/>
                    <a:lstStyle/>
                    <a:p>
                      <a:pPr marL="0" marR="0">
                        <a:lnSpc>
                          <a:spcPct val="107000"/>
                        </a:lnSpc>
                        <a:spcBef>
                          <a:spcPts val="0"/>
                        </a:spcBef>
                        <a:spcAft>
                          <a:spcPts val="800"/>
                        </a:spcAft>
                      </a:pPr>
                      <a:r>
                        <a:rPr lang="en-US" sz="1800">
                          <a:effectLst/>
                        </a:rPr>
                        <a:t>Target Customer Segment  (Number)</a:t>
                      </a:r>
                      <a:endParaRPr lang="en-IN" sz="2700" b="1">
                        <a:solidFill>
                          <a:srgbClr val="2D498D"/>
                        </a:solidFill>
                        <a:effectLst/>
                        <a:latin typeface="Calibri" panose="020F0502020204030204" pitchFamily="34" charset="0"/>
                        <a:ea typeface="Calibri" panose="020F0502020204030204" pitchFamily="34" charset="0"/>
                        <a:cs typeface="Mangal" panose="02040503050203030202" pitchFamily="18" charset="0"/>
                      </a:endParaRPr>
                    </a:p>
                  </a:txBody>
                  <a:tcPr marL="102866" marR="102866" marT="0" marB="0">
                    <a:solidFill>
                      <a:srgbClr val="FF9933"/>
                    </a:solidFill>
                  </a:tcPr>
                </a:tc>
                <a:tc>
                  <a:txBody>
                    <a:bodyPr/>
                    <a:lstStyle/>
                    <a:p>
                      <a:pPr marL="0" marR="0">
                        <a:lnSpc>
                          <a:spcPct val="107000"/>
                        </a:lnSpc>
                        <a:spcBef>
                          <a:spcPts val="0"/>
                        </a:spcBef>
                        <a:spcAft>
                          <a:spcPts val="800"/>
                        </a:spcAft>
                      </a:pPr>
                      <a:r>
                        <a:rPr lang="en-US" sz="1800">
                          <a:effectLst/>
                        </a:rPr>
                        <a:t>Channels to be used to attract the target customer segment</a:t>
                      </a:r>
                      <a:endParaRPr lang="en-IN" sz="2700" b="1">
                        <a:solidFill>
                          <a:srgbClr val="2D498D"/>
                        </a:solidFill>
                        <a:effectLst/>
                        <a:latin typeface="Calibri" panose="020F0502020204030204" pitchFamily="34" charset="0"/>
                        <a:ea typeface="Calibri" panose="020F0502020204030204" pitchFamily="34" charset="0"/>
                        <a:cs typeface="Mangal" panose="02040503050203030202" pitchFamily="18" charset="0"/>
                      </a:endParaRPr>
                    </a:p>
                  </a:txBody>
                  <a:tcPr marL="102866" marR="102866" marT="0" marB="0">
                    <a:solidFill>
                      <a:srgbClr val="FF9933"/>
                    </a:solidFill>
                  </a:tcPr>
                </a:tc>
                <a:tc>
                  <a:txBody>
                    <a:bodyPr/>
                    <a:lstStyle/>
                    <a:p>
                      <a:pPr marL="0" marR="0">
                        <a:lnSpc>
                          <a:spcPct val="107000"/>
                        </a:lnSpc>
                        <a:spcBef>
                          <a:spcPts val="0"/>
                        </a:spcBef>
                        <a:spcAft>
                          <a:spcPts val="800"/>
                        </a:spcAft>
                      </a:pPr>
                      <a:r>
                        <a:rPr lang="en-US" sz="1800" dirty="0">
                          <a:effectLst/>
                        </a:rPr>
                        <a:t>Estimated number of leads</a:t>
                      </a:r>
                      <a:endParaRPr lang="en-IN" sz="2700" b="1" dirty="0">
                        <a:solidFill>
                          <a:srgbClr val="2D498D"/>
                        </a:solidFill>
                        <a:effectLst/>
                        <a:latin typeface="Calibri" panose="020F0502020204030204" pitchFamily="34" charset="0"/>
                        <a:ea typeface="Calibri" panose="020F0502020204030204" pitchFamily="34" charset="0"/>
                        <a:cs typeface="Mangal" panose="02040503050203030202" pitchFamily="18" charset="0"/>
                      </a:endParaRPr>
                    </a:p>
                  </a:txBody>
                  <a:tcPr marL="102866" marR="102866" marT="0" marB="0">
                    <a:solidFill>
                      <a:srgbClr val="FF9933"/>
                    </a:solidFill>
                  </a:tcPr>
                </a:tc>
                <a:tc>
                  <a:txBody>
                    <a:bodyPr/>
                    <a:lstStyle/>
                    <a:p>
                      <a:pPr marL="0" marR="0">
                        <a:lnSpc>
                          <a:spcPct val="107000"/>
                        </a:lnSpc>
                        <a:spcBef>
                          <a:spcPts val="0"/>
                        </a:spcBef>
                        <a:spcAft>
                          <a:spcPts val="800"/>
                        </a:spcAft>
                      </a:pPr>
                      <a:r>
                        <a:rPr lang="en-US" sz="1800" dirty="0">
                          <a:effectLst/>
                        </a:rPr>
                        <a:t>Estimated cost to convert these leads to actual customers</a:t>
                      </a:r>
                      <a:endParaRPr lang="en-IN" sz="2700" b="1" dirty="0">
                        <a:solidFill>
                          <a:srgbClr val="2D498D"/>
                        </a:solidFill>
                        <a:effectLst/>
                        <a:latin typeface="Calibri" panose="020F0502020204030204" pitchFamily="34" charset="0"/>
                        <a:ea typeface="Calibri" panose="020F0502020204030204" pitchFamily="34" charset="0"/>
                        <a:cs typeface="Mangal" panose="02040503050203030202" pitchFamily="18" charset="0"/>
                      </a:endParaRPr>
                    </a:p>
                  </a:txBody>
                  <a:tcPr marL="102866" marR="102866" marT="0" marB="0">
                    <a:solidFill>
                      <a:srgbClr val="FF9933"/>
                    </a:solidFill>
                  </a:tcPr>
                </a:tc>
              </a:tr>
              <a:tr h="1955800">
                <a:tc>
                  <a:txBody>
                    <a:bodyPr/>
                    <a:lstStyle/>
                    <a:p>
                      <a:pPr marL="0" marR="0">
                        <a:lnSpc>
                          <a:spcPct val="107000"/>
                        </a:lnSpc>
                        <a:spcBef>
                          <a:spcPts val="0"/>
                        </a:spcBef>
                        <a:spcAft>
                          <a:spcPts val="800"/>
                        </a:spcAft>
                      </a:pPr>
                      <a:r>
                        <a:rPr lang="en-US" sz="2400" dirty="0">
                          <a:effectLst/>
                        </a:rPr>
                        <a:t> </a:t>
                      </a:r>
                      <a:r>
                        <a:rPr lang="en-IN" altLang="en-US" sz="2400" dirty="0">
                          <a:effectLst/>
                        </a:rPr>
                        <a:t>Home cooks</a:t>
                      </a:r>
                      <a:endParaRPr lang="en-IN" altLang="en-US" sz="2400" b="1" dirty="0">
                        <a:solidFill>
                          <a:srgbClr val="2D498D"/>
                        </a:solidFill>
                        <a:effectLst/>
                        <a:latin typeface="Calibri" panose="020F0502020204030204" pitchFamily="34" charset="0"/>
                        <a:ea typeface="Calibri" panose="020F0502020204030204" pitchFamily="34" charset="0"/>
                        <a:cs typeface="Mangal" panose="02040503050203030202" pitchFamily="18" charset="0"/>
                      </a:endParaRPr>
                    </a:p>
                  </a:txBody>
                  <a:tcPr marL="102866" marR="102866" marT="0" marB="0">
                    <a:solidFill>
                      <a:srgbClr val="FF9933"/>
                    </a:solidFill>
                  </a:tcPr>
                </a:tc>
                <a:tc>
                  <a:txBody>
                    <a:bodyPr/>
                    <a:lstStyle/>
                    <a:p>
                      <a:pPr marL="0" marR="0">
                        <a:lnSpc>
                          <a:spcPct val="107000"/>
                        </a:lnSpc>
                        <a:spcBef>
                          <a:spcPts val="0"/>
                        </a:spcBef>
                        <a:spcAft>
                          <a:spcPts val="800"/>
                        </a:spcAft>
                      </a:pPr>
                      <a:r>
                        <a:rPr lang="en-US" sz="2400" dirty="0">
                          <a:effectLst/>
                        </a:rPr>
                        <a:t> </a:t>
                      </a:r>
                      <a:r>
                        <a:rPr lang="en-IN" altLang="en-US" sz="2400" dirty="0">
                          <a:effectLst/>
                        </a:rPr>
                        <a:t>156-182 million people</a:t>
                      </a:r>
                      <a:endParaRPr lang="en-IN" altLang="en-US" sz="2400" b="1" dirty="0">
                        <a:solidFill>
                          <a:srgbClr val="2D498D"/>
                        </a:solidFill>
                        <a:effectLst/>
                        <a:latin typeface="Calibri" panose="020F0502020204030204" pitchFamily="34" charset="0"/>
                        <a:ea typeface="Calibri" panose="020F0502020204030204" pitchFamily="34" charset="0"/>
                        <a:cs typeface="Mangal" panose="02040503050203030202" pitchFamily="18" charset="0"/>
                      </a:endParaRPr>
                    </a:p>
                  </a:txBody>
                  <a:tcPr marL="102866" marR="102866" marT="0" marB="0">
                    <a:solidFill>
                      <a:schemeClr val="accent6">
                        <a:lumMod val="20000"/>
                        <a:lumOff val="80000"/>
                      </a:schemeClr>
                    </a:solidFill>
                  </a:tcPr>
                </a:tc>
                <a:tc>
                  <a:txBody>
                    <a:bodyPr/>
                    <a:lstStyle/>
                    <a:p>
                      <a:pPr marL="0" marR="0">
                        <a:lnSpc>
                          <a:spcPct val="107000"/>
                        </a:lnSpc>
                        <a:spcBef>
                          <a:spcPts val="0"/>
                        </a:spcBef>
                        <a:spcAft>
                          <a:spcPts val="800"/>
                        </a:spcAft>
                      </a:pPr>
                      <a:r>
                        <a:rPr lang="en-US" sz="2400" dirty="0">
                          <a:effectLst/>
                        </a:rPr>
                        <a:t>digital marketing, content marketing, and strategic partnerships </a:t>
                      </a:r>
                      <a:r>
                        <a:rPr lang="en-IN" altLang="en-US" sz="2400" dirty="0">
                          <a:effectLst/>
                        </a:rPr>
                        <a:t>with food bloggers</a:t>
                      </a:r>
                      <a:endParaRPr lang="en-IN" altLang="en-US" sz="2400" b="1" dirty="0">
                        <a:solidFill>
                          <a:srgbClr val="2D498D"/>
                        </a:solidFill>
                        <a:effectLst/>
                        <a:latin typeface="Calibri" panose="020F0502020204030204" pitchFamily="34" charset="0"/>
                        <a:ea typeface="Calibri" panose="020F0502020204030204" pitchFamily="34" charset="0"/>
                        <a:cs typeface="Mangal" panose="02040503050203030202" pitchFamily="18" charset="0"/>
                      </a:endParaRPr>
                    </a:p>
                  </a:txBody>
                  <a:tcPr marL="102866" marR="102866" marT="0" marB="0">
                    <a:solidFill>
                      <a:schemeClr val="accent6">
                        <a:lumMod val="20000"/>
                        <a:lumOff val="80000"/>
                      </a:schemeClr>
                    </a:solidFill>
                  </a:tcPr>
                </a:tc>
                <a:tc>
                  <a:txBody>
                    <a:bodyPr/>
                    <a:lstStyle/>
                    <a:p>
                      <a:pPr marL="0" marR="0">
                        <a:lnSpc>
                          <a:spcPct val="107000"/>
                        </a:lnSpc>
                        <a:spcBef>
                          <a:spcPts val="0"/>
                        </a:spcBef>
                        <a:spcAft>
                          <a:spcPts val="800"/>
                        </a:spcAft>
                      </a:pPr>
                      <a:r>
                        <a:rPr lang="en-IN" altLang="en-US" sz="2400">
                          <a:effectLst/>
                        </a:rPr>
                        <a:t>750-1400 leads per month</a:t>
                      </a:r>
                      <a:r>
                        <a:rPr lang="en-US" sz="2400">
                          <a:effectLst/>
                        </a:rPr>
                        <a:t> </a:t>
                      </a:r>
                      <a:endParaRPr lang="en-IN" sz="2700" b="1">
                        <a:solidFill>
                          <a:srgbClr val="2D498D"/>
                        </a:solidFill>
                        <a:effectLst/>
                        <a:latin typeface="Calibri" panose="020F0502020204030204" pitchFamily="34" charset="0"/>
                        <a:ea typeface="Calibri" panose="020F0502020204030204" pitchFamily="34" charset="0"/>
                        <a:cs typeface="Mangal" panose="02040503050203030202" pitchFamily="18" charset="0"/>
                      </a:endParaRPr>
                    </a:p>
                  </a:txBody>
                  <a:tcPr marL="102866" marR="102866" marT="0" marB="0">
                    <a:solidFill>
                      <a:schemeClr val="accent6">
                        <a:lumMod val="20000"/>
                        <a:lumOff val="80000"/>
                      </a:schemeClr>
                    </a:solidFill>
                  </a:tcPr>
                </a:tc>
                <a:tc>
                  <a:txBody>
                    <a:bodyPr/>
                    <a:lstStyle/>
                    <a:p>
                      <a:pPr marL="0" marR="0">
                        <a:lnSpc>
                          <a:spcPct val="107000"/>
                        </a:lnSpc>
                        <a:spcBef>
                          <a:spcPts val="0"/>
                        </a:spcBef>
                        <a:spcAft>
                          <a:spcPts val="800"/>
                        </a:spcAft>
                      </a:pPr>
                      <a:r>
                        <a:rPr lang="en-US" sz="2400">
                          <a:effectLst/>
                        </a:rPr>
                        <a:t> </a:t>
                      </a:r>
                      <a:r>
                        <a:rPr lang="en-IN" altLang="en-US" sz="2400">
                          <a:effectLst/>
                        </a:rPr>
                        <a:t>$3,750-$7,000</a:t>
                      </a:r>
                      <a:endParaRPr lang="en-IN" altLang="en-US" sz="2400" b="1">
                        <a:solidFill>
                          <a:srgbClr val="2D498D"/>
                        </a:solidFill>
                        <a:effectLst/>
                        <a:latin typeface="Calibri" panose="020F0502020204030204" pitchFamily="34" charset="0"/>
                        <a:ea typeface="Calibri" panose="020F0502020204030204" pitchFamily="34" charset="0"/>
                        <a:cs typeface="Mangal" panose="02040503050203030202" pitchFamily="18" charset="0"/>
                      </a:endParaRPr>
                    </a:p>
                  </a:txBody>
                  <a:tcPr marL="102866" marR="102866" marT="0" marB="0">
                    <a:solidFill>
                      <a:schemeClr val="accent6">
                        <a:lumMod val="20000"/>
                        <a:lumOff val="80000"/>
                      </a:schemeClr>
                    </a:solidFill>
                  </a:tcPr>
                </a:tc>
              </a:tr>
              <a:tr h="1173480">
                <a:tc>
                  <a:txBody>
                    <a:bodyPr/>
                    <a:lstStyle/>
                    <a:p>
                      <a:pPr marL="0" marR="0">
                        <a:lnSpc>
                          <a:spcPct val="107000"/>
                        </a:lnSpc>
                        <a:spcBef>
                          <a:spcPts val="0"/>
                        </a:spcBef>
                        <a:spcAft>
                          <a:spcPts val="800"/>
                        </a:spcAft>
                      </a:pPr>
                      <a:r>
                        <a:rPr lang="en-US" sz="2400">
                          <a:effectLst/>
                        </a:rPr>
                        <a:t> </a:t>
                      </a:r>
                      <a:r>
                        <a:rPr lang="en-IN" altLang="en-US" sz="2400">
                          <a:effectLst/>
                        </a:rPr>
                        <a:t>Beginner cooks</a:t>
                      </a:r>
                      <a:endParaRPr lang="en-IN" altLang="en-US" sz="2400" b="1">
                        <a:solidFill>
                          <a:srgbClr val="2D498D"/>
                        </a:solidFill>
                        <a:effectLst/>
                        <a:latin typeface="Calibri" panose="020F0502020204030204" pitchFamily="34" charset="0"/>
                        <a:ea typeface="Calibri" panose="020F0502020204030204" pitchFamily="34" charset="0"/>
                        <a:cs typeface="Mangal" panose="02040503050203030202" pitchFamily="18" charset="0"/>
                      </a:endParaRPr>
                    </a:p>
                  </a:txBody>
                  <a:tcPr marL="102866" marR="102866" marT="0" marB="0">
                    <a:solidFill>
                      <a:srgbClr val="FF9933"/>
                    </a:solidFill>
                  </a:tcPr>
                </a:tc>
                <a:tc>
                  <a:txBody>
                    <a:bodyPr/>
                    <a:lstStyle/>
                    <a:p>
                      <a:pPr marL="0" marR="0">
                        <a:lnSpc>
                          <a:spcPct val="107000"/>
                        </a:lnSpc>
                        <a:spcBef>
                          <a:spcPts val="0"/>
                        </a:spcBef>
                        <a:spcAft>
                          <a:spcPts val="800"/>
                        </a:spcAft>
                      </a:pPr>
                      <a:r>
                        <a:rPr lang="en-US" sz="2400">
                          <a:effectLst/>
                        </a:rPr>
                        <a:t> </a:t>
                      </a:r>
                      <a:r>
                        <a:rPr lang="en-IN" altLang="en-US" sz="2400">
                          <a:effectLst/>
                        </a:rPr>
                        <a:t>26-54 million people</a:t>
                      </a:r>
                      <a:endParaRPr lang="en-IN" altLang="en-US" sz="2400" b="1">
                        <a:solidFill>
                          <a:srgbClr val="2D498D"/>
                        </a:solidFill>
                        <a:effectLst/>
                        <a:latin typeface="Calibri" panose="020F0502020204030204" pitchFamily="34" charset="0"/>
                        <a:ea typeface="Calibri" panose="020F0502020204030204" pitchFamily="34" charset="0"/>
                        <a:cs typeface="Mangal" panose="02040503050203030202" pitchFamily="18" charset="0"/>
                      </a:endParaRPr>
                    </a:p>
                  </a:txBody>
                  <a:tcPr marL="102866" marR="102866" marT="0" marB="0">
                    <a:solidFill>
                      <a:schemeClr val="accent6">
                        <a:lumMod val="20000"/>
                        <a:lumOff val="80000"/>
                      </a:schemeClr>
                    </a:solidFill>
                  </a:tcPr>
                </a:tc>
                <a:tc>
                  <a:txBody>
                    <a:bodyPr/>
                    <a:lstStyle/>
                    <a:p>
                      <a:pPr marL="0" marR="0">
                        <a:lnSpc>
                          <a:spcPct val="107000"/>
                        </a:lnSpc>
                        <a:spcBef>
                          <a:spcPts val="0"/>
                        </a:spcBef>
                        <a:spcAft>
                          <a:spcPts val="800"/>
                        </a:spcAft>
                      </a:pPr>
                      <a:r>
                        <a:rPr lang="en-US" sz="2400" dirty="0">
                          <a:effectLst/>
                        </a:rPr>
                        <a:t> </a:t>
                      </a:r>
                      <a:r>
                        <a:rPr lang="en-IN" altLang="en-US" sz="2400" dirty="0">
                          <a:effectLst/>
                        </a:rPr>
                        <a:t>email marketing,influencer marketing</a:t>
                      </a:r>
                      <a:endParaRPr lang="en-IN" altLang="en-US" sz="2400" b="1" dirty="0">
                        <a:solidFill>
                          <a:srgbClr val="2D498D"/>
                        </a:solidFill>
                        <a:effectLst/>
                        <a:latin typeface="Calibri" panose="020F0502020204030204" pitchFamily="34" charset="0"/>
                        <a:ea typeface="Calibri" panose="020F0502020204030204" pitchFamily="34" charset="0"/>
                        <a:cs typeface="Mangal" panose="02040503050203030202" pitchFamily="18" charset="0"/>
                      </a:endParaRPr>
                    </a:p>
                  </a:txBody>
                  <a:tcPr marL="102866" marR="102866" marT="0" marB="0">
                    <a:solidFill>
                      <a:schemeClr val="accent6">
                        <a:lumMod val="20000"/>
                        <a:lumOff val="80000"/>
                      </a:schemeClr>
                    </a:solidFill>
                  </a:tcPr>
                </a:tc>
                <a:tc>
                  <a:txBody>
                    <a:bodyPr/>
                    <a:lstStyle/>
                    <a:p>
                      <a:pPr marL="0" marR="0">
                        <a:lnSpc>
                          <a:spcPct val="107000"/>
                        </a:lnSpc>
                        <a:spcBef>
                          <a:spcPts val="0"/>
                        </a:spcBef>
                        <a:spcAft>
                          <a:spcPts val="800"/>
                        </a:spcAft>
                      </a:pPr>
                      <a:r>
                        <a:rPr lang="en-US" sz="2400" dirty="0">
                          <a:effectLst/>
                        </a:rPr>
                        <a:t> </a:t>
                      </a:r>
                      <a:r>
                        <a:rPr lang="en-IN" altLang="en-US" sz="2400" dirty="0">
                          <a:effectLst/>
                        </a:rPr>
                        <a:t>450-1700 leads per month</a:t>
                      </a:r>
                      <a:endParaRPr lang="en-IN" altLang="en-US" sz="2400" b="1" dirty="0">
                        <a:solidFill>
                          <a:srgbClr val="2D498D"/>
                        </a:solidFill>
                        <a:effectLst/>
                        <a:latin typeface="Calibri" panose="020F0502020204030204" pitchFamily="34" charset="0"/>
                        <a:ea typeface="Calibri" panose="020F0502020204030204" pitchFamily="34" charset="0"/>
                        <a:cs typeface="Mangal" panose="02040503050203030202" pitchFamily="18" charset="0"/>
                      </a:endParaRPr>
                    </a:p>
                  </a:txBody>
                  <a:tcPr marL="102866" marR="102866" marT="0" marB="0">
                    <a:solidFill>
                      <a:schemeClr val="accent6">
                        <a:lumMod val="20000"/>
                        <a:lumOff val="80000"/>
                      </a:schemeClr>
                    </a:solidFill>
                  </a:tcPr>
                </a:tc>
                <a:tc>
                  <a:txBody>
                    <a:bodyPr/>
                    <a:lstStyle/>
                    <a:p>
                      <a:pPr marL="0" marR="0">
                        <a:lnSpc>
                          <a:spcPct val="107000"/>
                        </a:lnSpc>
                        <a:spcBef>
                          <a:spcPts val="0"/>
                        </a:spcBef>
                        <a:spcAft>
                          <a:spcPts val="800"/>
                        </a:spcAft>
                      </a:pPr>
                      <a:r>
                        <a:rPr lang="en-US" sz="2400">
                          <a:effectLst/>
                        </a:rPr>
                        <a:t> </a:t>
                      </a:r>
                      <a:r>
                        <a:rPr lang="en-IN" altLang="en-US" sz="2400">
                          <a:effectLst/>
                        </a:rPr>
                        <a:t>$2,250-$8,500</a:t>
                      </a:r>
                      <a:endParaRPr lang="en-IN" altLang="en-US" sz="2400" b="1">
                        <a:solidFill>
                          <a:srgbClr val="2D498D"/>
                        </a:solidFill>
                        <a:effectLst/>
                        <a:latin typeface="Calibri" panose="020F0502020204030204" pitchFamily="34" charset="0"/>
                        <a:ea typeface="Calibri" panose="020F0502020204030204" pitchFamily="34" charset="0"/>
                        <a:cs typeface="Mangal" panose="02040503050203030202" pitchFamily="18" charset="0"/>
                      </a:endParaRPr>
                    </a:p>
                  </a:txBody>
                  <a:tcPr marL="102866" marR="102866" marT="0" marB="0">
                    <a:solidFill>
                      <a:schemeClr val="accent6">
                        <a:lumMod val="20000"/>
                        <a:lumOff val="80000"/>
                      </a:schemeClr>
                    </a:solidFill>
                  </a:tcPr>
                </a:tc>
              </a:tr>
              <a:tr h="1173480">
                <a:tc>
                  <a:txBody>
                    <a:bodyPr/>
                    <a:lstStyle/>
                    <a:p>
                      <a:pPr marL="0" marR="0">
                        <a:lnSpc>
                          <a:spcPct val="107000"/>
                        </a:lnSpc>
                        <a:spcBef>
                          <a:spcPts val="0"/>
                        </a:spcBef>
                        <a:spcAft>
                          <a:spcPts val="800"/>
                        </a:spcAft>
                      </a:pPr>
                      <a:r>
                        <a:rPr lang="en-US" sz="2400">
                          <a:effectLst/>
                        </a:rPr>
                        <a:t> </a:t>
                      </a:r>
                      <a:r>
                        <a:rPr lang="en-IN" altLang="en-US" sz="2400">
                          <a:effectLst/>
                        </a:rPr>
                        <a:t>Diet specific users</a:t>
                      </a:r>
                      <a:endParaRPr lang="en-IN" altLang="en-US" sz="2400" b="1">
                        <a:solidFill>
                          <a:srgbClr val="2D498D"/>
                        </a:solidFill>
                        <a:effectLst/>
                        <a:latin typeface="Calibri" panose="020F0502020204030204" pitchFamily="34" charset="0"/>
                        <a:ea typeface="Calibri" panose="020F0502020204030204" pitchFamily="34" charset="0"/>
                        <a:cs typeface="Mangal" panose="02040503050203030202" pitchFamily="18" charset="0"/>
                      </a:endParaRPr>
                    </a:p>
                  </a:txBody>
                  <a:tcPr marL="102866" marR="102866" marT="0" marB="0">
                    <a:solidFill>
                      <a:srgbClr val="FF9933"/>
                    </a:solidFill>
                  </a:tcPr>
                </a:tc>
                <a:tc>
                  <a:txBody>
                    <a:bodyPr/>
                    <a:lstStyle/>
                    <a:p>
                      <a:pPr marL="0" marR="0">
                        <a:lnSpc>
                          <a:spcPct val="107000"/>
                        </a:lnSpc>
                        <a:spcBef>
                          <a:spcPts val="0"/>
                        </a:spcBef>
                        <a:spcAft>
                          <a:spcPts val="800"/>
                        </a:spcAft>
                      </a:pPr>
                      <a:r>
                        <a:rPr lang="en-IN" sz="2700" b="1">
                          <a:solidFill>
                            <a:srgbClr val="2D498D"/>
                          </a:solidFill>
                          <a:effectLst/>
                          <a:latin typeface="Calibri" panose="020F0502020204030204" pitchFamily="34" charset="0"/>
                          <a:ea typeface="Calibri" panose="020F0502020204030204" pitchFamily="34" charset="0"/>
                          <a:cs typeface="Mangal" panose="02040503050203030202" pitchFamily="18" charset="0"/>
                        </a:rPr>
                        <a:t>50 -70 million people</a:t>
                      </a:r>
                      <a:endParaRPr lang="en-IN" sz="2700" b="1">
                        <a:solidFill>
                          <a:srgbClr val="2D498D"/>
                        </a:solidFill>
                        <a:effectLst/>
                        <a:latin typeface="Calibri" panose="020F0502020204030204" pitchFamily="34" charset="0"/>
                        <a:ea typeface="Calibri" panose="020F0502020204030204" pitchFamily="34" charset="0"/>
                        <a:cs typeface="Mangal" panose="02040503050203030202" pitchFamily="18" charset="0"/>
                      </a:endParaRPr>
                    </a:p>
                  </a:txBody>
                  <a:tcPr marL="102866" marR="102866" marT="0" marB="0">
                    <a:solidFill>
                      <a:schemeClr val="accent6">
                        <a:lumMod val="20000"/>
                        <a:lumOff val="80000"/>
                      </a:schemeClr>
                    </a:solidFill>
                  </a:tcPr>
                </a:tc>
                <a:tc>
                  <a:txBody>
                    <a:bodyPr/>
                    <a:lstStyle/>
                    <a:p>
                      <a:pPr marL="0" marR="0">
                        <a:lnSpc>
                          <a:spcPct val="107000"/>
                        </a:lnSpc>
                        <a:spcBef>
                          <a:spcPts val="0"/>
                        </a:spcBef>
                        <a:spcAft>
                          <a:spcPts val="800"/>
                        </a:spcAft>
                      </a:pPr>
                      <a:r>
                        <a:rPr lang="en-US" sz="2400">
                          <a:effectLst/>
                        </a:rPr>
                        <a:t> </a:t>
                      </a:r>
                      <a:r>
                        <a:rPr lang="en-IN" altLang="en-US" sz="2400">
                          <a:effectLst/>
                        </a:rPr>
                        <a:t>social media marketing,paid advertising</a:t>
                      </a:r>
                      <a:endParaRPr lang="en-IN" altLang="en-US" sz="2400" b="1">
                        <a:solidFill>
                          <a:srgbClr val="2D498D"/>
                        </a:solidFill>
                        <a:effectLst/>
                        <a:latin typeface="Calibri" panose="020F0502020204030204" pitchFamily="34" charset="0"/>
                        <a:ea typeface="Calibri" panose="020F0502020204030204" pitchFamily="34" charset="0"/>
                        <a:cs typeface="Mangal" panose="02040503050203030202" pitchFamily="18" charset="0"/>
                      </a:endParaRPr>
                    </a:p>
                  </a:txBody>
                  <a:tcPr marL="102866" marR="102866" marT="0" marB="0">
                    <a:solidFill>
                      <a:schemeClr val="accent6">
                        <a:lumMod val="20000"/>
                        <a:lumOff val="80000"/>
                      </a:schemeClr>
                    </a:solidFill>
                  </a:tcPr>
                </a:tc>
                <a:tc>
                  <a:txBody>
                    <a:bodyPr/>
                    <a:lstStyle/>
                    <a:p>
                      <a:pPr marL="0" marR="0">
                        <a:lnSpc>
                          <a:spcPct val="107000"/>
                        </a:lnSpc>
                        <a:spcBef>
                          <a:spcPts val="0"/>
                        </a:spcBef>
                        <a:spcAft>
                          <a:spcPts val="800"/>
                        </a:spcAft>
                      </a:pPr>
                      <a:r>
                        <a:rPr lang="en-US" sz="2400" dirty="0">
                          <a:effectLst/>
                        </a:rPr>
                        <a:t> </a:t>
                      </a:r>
                      <a:r>
                        <a:rPr lang="en-IN" altLang="en-US" sz="2400" dirty="0">
                          <a:effectLst/>
                        </a:rPr>
                        <a:t>1150-8000 leads per month</a:t>
                      </a:r>
                      <a:endParaRPr lang="en-IN" altLang="en-US" sz="2400" b="1" dirty="0">
                        <a:solidFill>
                          <a:srgbClr val="2D498D"/>
                        </a:solidFill>
                        <a:effectLst/>
                        <a:latin typeface="Calibri" panose="020F0502020204030204" pitchFamily="34" charset="0"/>
                        <a:ea typeface="Calibri" panose="020F0502020204030204" pitchFamily="34" charset="0"/>
                        <a:cs typeface="Mangal" panose="02040503050203030202" pitchFamily="18" charset="0"/>
                      </a:endParaRPr>
                    </a:p>
                  </a:txBody>
                  <a:tcPr marL="102866" marR="102866" marT="0" marB="0">
                    <a:solidFill>
                      <a:schemeClr val="accent6">
                        <a:lumMod val="20000"/>
                        <a:lumOff val="80000"/>
                      </a:schemeClr>
                    </a:solidFill>
                  </a:tcPr>
                </a:tc>
                <a:tc>
                  <a:txBody>
                    <a:bodyPr/>
                    <a:lstStyle/>
                    <a:p>
                      <a:pPr marL="0" marR="0">
                        <a:lnSpc>
                          <a:spcPct val="107000"/>
                        </a:lnSpc>
                        <a:spcBef>
                          <a:spcPts val="0"/>
                        </a:spcBef>
                        <a:spcAft>
                          <a:spcPts val="800"/>
                        </a:spcAft>
                      </a:pPr>
                      <a:r>
                        <a:rPr lang="en-US" sz="2400">
                          <a:effectLst/>
                        </a:rPr>
                        <a:t> </a:t>
                      </a:r>
                      <a:r>
                        <a:rPr lang="en-IN" altLang="en-US" sz="2400">
                          <a:effectLst/>
                        </a:rPr>
                        <a:t>$5,750-$40,000</a:t>
                      </a:r>
                      <a:endParaRPr lang="en-IN" altLang="en-US" sz="2400" b="1">
                        <a:solidFill>
                          <a:srgbClr val="2D498D"/>
                        </a:solidFill>
                        <a:effectLst/>
                        <a:latin typeface="Calibri" panose="020F0502020204030204" pitchFamily="34" charset="0"/>
                        <a:ea typeface="Calibri" panose="020F0502020204030204" pitchFamily="34" charset="0"/>
                        <a:cs typeface="Mangal" panose="02040503050203030202" pitchFamily="18" charset="0"/>
                      </a:endParaRPr>
                    </a:p>
                  </a:txBody>
                  <a:tcPr marL="102866" marR="102866" marT="0" marB="0">
                    <a:solidFill>
                      <a:schemeClr val="accent6">
                        <a:lumMod val="20000"/>
                        <a:lumOff val="80000"/>
                      </a:schemeClr>
                    </a:solidFill>
                  </a:tcPr>
                </a:tc>
              </a:tr>
              <a:tr h="880110">
                <a:tc>
                  <a:txBody>
                    <a:bodyPr/>
                    <a:lstStyle/>
                    <a:p>
                      <a:pPr marL="0" marR="0">
                        <a:lnSpc>
                          <a:spcPct val="107000"/>
                        </a:lnSpc>
                        <a:spcBef>
                          <a:spcPts val="0"/>
                        </a:spcBef>
                        <a:spcAft>
                          <a:spcPts val="800"/>
                        </a:spcAft>
                      </a:pPr>
                      <a:r>
                        <a:rPr lang="en-US" sz="2400">
                          <a:effectLst/>
                        </a:rPr>
                        <a:t> </a:t>
                      </a:r>
                      <a:r>
                        <a:rPr lang="en-IN" altLang="en-US" sz="2400">
                          <a:effectLst/>
                        </a:rPr>
                        <a:t>Busy professionals</a:t>
                      </a:r>
                      <a:endParaRPr lang="en-IN" altLang="en-US" sz="2400" b="1">
                        <a:solidFill>
                          <a:srgbClr val="2D498D"/>
                        </a:solidFill>
                        <a:effectLst/>
                        <a:latin typeface="Calibri" panose="020F0502020204030204" pitchFamily="34" charset="0"/>
                        <a:ea typeface="Calibri" panose="020F0502020204030204" pitchFamily="34" charset="0"/>
                        <a:cs typeface="Mangal" panose="02040503050203030202" pitchFamily="18" charset="0"/>
                      </a:endParaRPr>
                    </a:p>
                  </a:txBody>
                  <a:tcPr marL="102866" marR="102866" marT="0" marB="0">
                    <a:solidFill>
                      <a:srgbClr val="FF9933"/>
                    </a:solidFill>
                  </a:tcPr>
                </a:tc>
                <a:tc>
                  <a:txBody>
                    <a:bodyPr/>
                    <a:lstStyle/>
                    <a:p>
                      <a:pPr marL="0" marR="0">
                        <a:lnSpc>
                          <a:spcPct val="107000"/>
                        </a:lnSpc>
                        <a:spcBef>
                          <a:spcPts val="0"/>
                        </a:spcBef>
                        <a:spcAft>
                          <a:spcPts val="800"/>
                        </a:spcAft>
                      </a:pPr>
                      <a:r>
                        <a:rPr lang="en-IN" sz="2700" b="1">
                          <a:solidFill>
                            <a:srgbClr val="2D498D"/>
                          </a:solidFill>
                          <a:effectLst/>
                          <a:latin typeface="Calibri" panose="020F0502020204030204" pitchFamily="34" charset="0"/>
                          <a:ea typeface="Calibri" panose="020F0502020204030204" pitchFamily="34" charset="0"/>
                          <a:cs typeface="Mangal" panose="02040503050203030202" pitchFamily="18" charset="0"/>
                        </a:rPr>
                        <a:t>64 to 74 million people</a:t>
                      </a:r>
                      <a:endParaRPr lang="en-IN" sz="2700" b="1">
                        <a:solidFill>
                          <a:srgbClr val="2D498D"/>
                        </a:solidFill>
                        <a:effectLst/>
                        <a:latin typeface="Calibri" panose="020F0502020204030204" pitchFamily="34" charset="0"/>
                        <a:ea typeface="Calibri" panose="020F0502020204030204" pitchFamily="34" charset="0"/>
                        <a:cs typeface="Mangal" panose="02040503050203030202" pitchFamily="18" charset="0"/>
                      </a:endParaRPr>
                    </a:p>
                  </a:txBody>
                  <a:tcPr marL="102866" marR="102866" marT="0" marB="0">
                    <a:solidFill>
                      <a:schemeClr val="accent6">
                        <a:lumMod val="20000"/>
                        <a:lumOff val="80000"/>
                      </a:schemeClr>
                    </a:solidFill>
                  </a:tcPr>
                </a:tc>
                <a:tc>
                  <a:txBody>
                    <a:bodyPr/>
                    <a:lstStyle/>
                    <a:p>
                      <a:pPr marL="0" marR="0">
                        <a:lnSpc>
                          <a:spcPct val="107000"/>
                        </a:lnSpc>
                        <a:spcBef>
                          <a:spcPts val="0"/>
                        </a:spcBef>
                        <a:spcAft>
                          <a:spcPts val="800"/>
                        </a:spcAft>
                      </a:pPr>
                      <a:r>
                        <a:rPr lang="en-US" sz="2400">
                          <a:effectLst/>
                        </a:rPr>
                        <a:t> </a:t>
                      </a:r>
                      <a:r>
                        <a:rPr lang="en-IN" altLang="en-US" sz="2400">
                          <a:effectLst/>
                        </a:rPr>
                        <a:t>corporate discounts and B2B marketing</a:t>
                      </a:r>
                      <a:endParaRPr lang="en-IN" altLang="en-US" sz="2400" b="1">
                        <a:solidFill>
                          <a:srgbClr val="2D498D"/>
                        </a:solidFill>
                        <a:effectLst/>
                        <a:latin typeface="Calibri" panose="020F0502020204030204" pitchFamily="34" charset="0"/>
                        <a:ea typeface="Calibri" panose="020F0502020204030204" pitchFamily="34" charset="0"/>
                        <a:cs typeface="Mangal" panose="02040503050203030202" pitchFamily="18" charset="0"/>
                      </a:endParaRPr>
                    </a:p>
                  </a:txBody>
                  <a:tcPr marL="102866" marR="102866" marT="0" marB="0">
                    <a:solidFill>
                      <a:schemeClr val="accent6">
                        <a:lumMod val="20000"/>
                        <a:lumOff val="80000"/>
                      </a:schemeClr>
                    </a:solidFill>
                  </a:tcPr>
                </a:tc>
                <a:tc>
                  <a:txBody>
                    <a:bodyPr/>
                    <a:lstStyle/>
                    <a:p>
                      <a:pPr marL="0" marR="0">
                        <a:lnSpc>
                          <a:spcPct val="107000"/>
                        </a:lnSpc>
                        <a:spcBef>
                          <a:spcPts val="0"/>
                        </a:spcBef>
                        <a:spcAft>
                          <a:spcPts val="800"/>
                        </a:spcAft>
                      </a:pPr>
                      <a:r>
                        <a:rPr lang="en-US" sz="2400">
                          <a:effectLst/>
                        </a:rPr>
                        <a:t> </a:t>
                      </a:r>
                      <a:r>
                        <a:rPr lang="en-IN" altLang="en-US" sz="2400">
                          <a:effectLst/>
                        </a:rPr>
                        <a:t>1300-8250 leads per month</a:t>
                      </a:r>
                      <a:endParaRPr lang="en-IN" altLang="en-US" sz="2400" b="1">
                        <a:solidFill>
                          <a:srgbClr val="2D498D"/>
                        </a:solidFill>
                        <a:effectLst/>
                        <a:latin typeface="Calibri" panose="020F0502020204030204" pitchFamily="34" charset="0"/>
                        <a:ea typeface="Calibri" panose="020F0502020204030204" pitchFamily="34" charset="0"/>
                        <a:cs typeface="Mangal" panose="02040503050203030202" pitchFamily="18" charset="0"/>
                      </a:endParaRPr>
                    </a:p>
                  </a:txBody>
                  <a:tcPr marL="102866" marR="102866" marT="0" marB="0">
                    <a:solidFill>
                      <a:schemeClr val="accent6">
                        <a:lumMod val="20000"/>
                        <a:lumOff val="80000"/>
                      </a:schemeClr>
                    </a:solidFill>
                  </a:tcPr>
                </a:tc>
                <a:tc>
                  <a:txBody>
                    <a:bodyPr/>
                    <a:lstStyle/>
                    <a:p>
                      <a:pPr marL="0" marR="0">
                        <a:lnSpc>
                          <a:spcPct val="107000"/>
                        </a:lnSpc>
                        <a:spcBef>
                          <a:spcPts val="0"/>
                        </a:spcBef>
                        <a:spcAft>
                          <a:spcPts val="800"/>
                        </a:spcAft>
                      </a:pPr>
                      <a:r>
                        <a:rPr lang="en-US" sz="2400" dirty="0">
                          <a:effectLst/>
                        </a:rPr>
                        <a:t> </a:t>
                      </a:r>
                      <a:r>
                        <a:rPr lang="en-IN" altLang="en-US" sz="2400" dirty="0">
                          <a:effectLst/>
                        </a:rPr>
                        <a:t>$6,500-$41,250</a:t>
                      </a:r>
                      <a:endParaRPr lang="en-IN" altLang="en-US" sz="2400" b="1" dirty="0">
                        <a:solidFill>
                          <a:srgbClr val="2D498D"/>
                        </a:solidFill>
                        <a:effectLst/>
                        <a:latin typeface="Calibri" panose="020F0502020204030204" pitchFamily="34" charset="0"/>
                        <a:ea typeface="Calibri" panose="020F0502020204030204" pitchFamily="34" charset="0"/>
                        <a:cs typeface="Mangal" panose="02040503050203030202" pitchFamily="18" charset="0"/>
                      </a:endParaRPr>
                    </a:p>
                  </a:txBody>
                  <a:tcPr marL="102866" marR="102866" marT="0" marB="0">
                    <a:solidFill>
                      <a:schemeClr val="accent6">
                        <a:lumMod val="20000"/>
                        <a:lumOff val="80000"/>
                      </a:schemeClr>
                    </a:solidFill>
                  </a:tcPr>
                </a:tc>
              </a:tr>
              <a:tr h="1173480">
                <a:tc>
                  <a:txBody>
                    <a:bodyPr/>
                    <a:lstStyle/>
                    <a:p>
                      <a:pPr marL="0" marR="0">
                        <a:lnSpc>
                          <a:spcPct val="107000"/>
                        </a:lnSpc>
                        <a:spcBef>
                          <a:spcPts val="0"/>
                        </a:spcBef>
                        <a:spcAft>
                          <a:spcPts val="800"/>
                        </a:spcAft>
                      </a:pPr>
                      <a:r>
                        <a:rPr lang="en-US" sz="2400">
                          <a:effectLst/>
                        </a:rPr>
                        <a:t> </a:t>
                      </a:r>
                      <a:r>
                        <a:rPr lang="en-IN" altLang="en-US" sz="2400">
                          <a:effectLst/>
                        </a:rPr>
                        <a:t>Health-conscious individuals</a:t>
                      </a:r>
                      <a:endParaRPr lang="en-IN" altLang="en-US" sz="2400" b="1">
                        <a:solidFill>
                          <a:srgbClr val="2D498D"/>
                        </a:solidFill>
                        <a:effectLst/>
                        <a:latin typeface="Calibri" panose="020F0502020204030204" pitchFamily="34" charset="0"/>
                        <a:ea typeface="Calibri" panose="020F0502020204030204" pitchFamily="34" charset="0"/>
                        <a:cs typeface="Mangal" panose="02040503050203030202" pitchFamily="18" charset="0"/>
                      </a:endParaRPr>
                    </a:p>
                  </a:txBody>
                  <a:tcPr marL="102866" marR="102866" marT="0" marB="0">
                    <a:solidFill>
                      <a:srgbClr val="FF9933"/>
                    </a:solidFill>
                  </a:tcPr>
                </a:tc>
                <a:tc>
                  <a:txBody>
                    <a:bodyPr/>
                    <a:lstStyle/>
                    <a:p>
                      <a:pPr marL="0" marR="0">
                        <a:lnSpc>
                          <a:spcPct val="107000"/>
                        </a:lnSpc>
                        <a:spcBef>
                          <a:spcPts val="0"/>
                        </a:spcBef>
                        <a:spcAft>
                          <a:spcPts val="800"/>
                        </a:spcAft>
                      </a:pPr>
                      <a:r>
                        <a:rPr lang="en-IN" altLang="en-US" sz="2400" b="1">
                          <a:solidFill>
                            <a:srgbClr val="2D498D"/>
                          </a:solidFill>
                          <a:effectLst/>
                          <a:latin typeface="Calibri" panose="020F0502020204030204" pitchFamily="34" charset="0"/>
                          <a:ea typeface="Calibri" panose="020F0502020204030204" pitchFamily="34" charset="0"/>
                          <a:cs typeface="Mangal" panose="02040503050203030202" pitchFamily="18" charset="0"/>
                        </a:rPr>
                        <a:t>200-300 million people</a:t>
                      </a:r>
                      <a:endParaRPr lang="en-IN" altLang="en-US" sz="2400" b="1">
                        <a:solidFill>
                          <a:srgbClr val="2D498D"/>
                        </a:solidFill>
                        <a:effectLst/>
                        <a:latin typeface="Calibri" panose="020F0502020204030204" pitchFamily="34" charset="0"/>
                        <a:ea typeface="Calibri" panose="020F0502020204030204" pitchFamily="34" charset="0"/>
                        <a:cs typeface="Mangal" panose="02040503050203030202" pitchFamily="18" charset="0"/>
                      </a:endParaRPr>
                    </a:p>
                  </a:txBody>
                  <a:tcPr marL="102866" marR="102866" marT="0" marB="0">
                    <a:solidFill>
                      <a:schemeClr val="accent6">
                        <a:lumMod val="20000"/>
                        <a:lumOff val="80000"/>
                      </a:schemeClr>
                    </a:solidFill>
                  </a:tcPr>
                </a:tc>
                <a:tc>
                  <a:txBody>
                    <a:bodyPr/>
                    <a:lstStyle/>
                    <a:p>
                      <a:pPr marL="0" marR="0">
                        <a:lnSpc>
                          <a:spcPct val="107000"/>
                        </a:lnSpc>
                        <a:spcBef>
                          <a:spcPts val="0"/>
                        </a:spcBef>
                        <a:spcAft>
                          <a:spcPts val="800"/>
                        </a:spcAft>
                      </a:pPr>
                      <a:r>
                        <a:rPr lang="en-US" sz="2400">
                          <a:effectLst/>
                        </a:rPr>
                        <a:t> </a:t>
                      </a:r>
                      <a:r>
                        <a:rPr lang="en-IN" altLang="en-US" sz="2400">
                          <a:effectLst/>
                        </a:rPr>
                        <a:t>health focused events and weibinar</a:t>
                      </a:r>
                      <a:endParaRPr lang="en-IN" altLang="en-US" sz="2400" b="1">
                        <a:solidFill>
                          <a:srgbClr val="2D498D"/>
                        </a:solidFill>
                        <a:effectLst/>
                        <a:latin typeface="Calibri" panose="020F0502020204030204" pitchFamily="34" charset="0"/>
                        <a:ea typeface="Calibri" panose="020F0502020204030204" pitchFamily="34" charset="0"/>
                        <a:cs typeface="Mangal" panose="02040503050203030202" pitchFamily="18" charset="0"/>
                      </a:endParaRPr>
                    </a:p>
                  </a:txBody>
                  <a:tcPr marL="102866" marR="102866" marT="0" marB="0">
                    <a:solidFill>
                      <a:schemeClr val="accent6">
                        <a:lumMod val="20000"/>
                        <a:lumOff val="80000"/>
                      </a:schemeClr>
                    </a:solidFill>
                  </a:tcPr>
                </a:tc>
                <a:tc>
                  <a:txBody>
                    <a:bodyPr/>
                    <a:lstStyle/>
                    <a:p>
                      <a:pPr marL="0" marR="0">
                        <a:lnSpc>
                          <a:spcPct val="107000"/>
                        </a:lnSpc>
                        <a:spcBef>
                          <a:spcPts val="0"/>
                        </a:spcBef>
                        <a:spcAft>
                          <a:spcPts val="800"/>
                        </a:spcAft>
                      </a:pPr>
                      <a:r>
                        <a:rPr lang="en-US" sz="2400">
                          <a:effectLst/>
                        </a:rPr>
                        <a:t> </a:t>
                      </a:r>
                      <a:r>
                        <a:rPr lang="en-IN" altLang="en-US" sz="2400">
                          <a:effectLst/>
                        </a:rPr>
                        <a:t>1550-9250 leads per month</a:t>
                      </a:r>
                      <a:endParaRPr lang="en-IN" altLang="en-US" sz="2400" b="1">
                        <a:solidFill>
                          <a:srgbClr val="2D498D"/>
                        </a:solidFill>
                        <a:effectLst/>
                        <a:latin typeface="Calibri" panose="020F0502020204030204" pitchFamily="34" charset="0"/>
                        <a:ea typeface="Calibri" panose="020F0502020204030204" pitchFamily="34" charset="0"/>
                        <a:cs typeface="Mangal" panose="02040503050203030202" pitchFamily="18" charset="0"/>
                      </a:endParaRPr>
                    </a:p>
                  </a:txBody>
                  <a:tcPr marL="102866" marR="102866" marT="0" marB="0">
                    <a:solidFill>
                      <a:schemeClr val="accent6">
                        <a:lumMod val="20000"/>
                        <a:lumOff val="80000"/>
                      </a:schemeClr>
                    </a:solidFill>
                  </a:tcPr>
                </a:tc>
                <a:tc>
                  <a:txBody>
                    <a:bodyPr/>
                    <a:lstStyle/>
                    <a:p>
                      <a:pPr marL="0" marR="0">
                        <a:lnSpc>
                          <a:spcPct val="107000"/>
                        </a:lnSpc>
                        <a:spcBef>
                          <a:spcPts val="0"/>
                        </a:spcBef>
                        <a:spcAft>
                          <a:spcPts val="800"/>
                        </a:spcAft>
                      </a:pPr>
                      <a:r>
                        <a:rPr lang="en-US" sz="2400" dirty="0">
                          <a:effectLst/>
                        </a:rPr>
                        <a:t> $7,750</a:t>
                      </a:r>
                      <a:r>
                        <a:rPr lang="en-IN" altLang="en-US" sz="2400" dirty="0">
                          <a:effectLst/>
                        </a:rPr>
                        <a:t>-$46,250</a:t>
                      </a:r>
                      <a:endParaRPr lang="en-IN" altLang="en-US" sz="2400" dirty="0">
                        <a:effectLst/>
                      </a:endParaRPr>
                    </a:p>
                  </a:txBody>
                  <a:tcPr marL="102866" marR="102866" marT="0" marB="0">
                    <a:solidFill>
                      <a:schemeClr val="accent6">
                        <a:lumMod val="20000"/>
                        <a:lumOff val="80000"/>
                      </a:schemeClr>
                    </a:solidFill>
                  </a:tcPr>
                </a:tc>
              </a:tr>
              <a:tr h="880110">
                <a:tc>
                  <a:txBody>
                    <a:bodyPr/>
                    <a:lstStyle/>
                    <a:p>
                      <a:pPr marL="0" marR="0">
                        <a:lnSpc>
                          <a:spcPct val="107000"/>
                        </a:lnSpc>
                        <a:spcBef>
                          <a:spcPts val="0"/>
                        </a:spcBef>
                        <a:spcAft>
                          <a:spcPts val="800"/>
                        </a:spcAft>
                      </a:pPr>
                      <a:r>
                        <a:rPr lang="en-US" sz="2400">
                          <a:effectLst/>
                        </a:rPr>
                        <a:t> </a:t>
                      </a:r>
                      <a:r>
                        <a:rPr lang="en-IN" altLang="en-US" sz="2400">
                          <a:effectLst/>
                        </a:rPr>
                        <a:t>Food enthusiasts</a:t>
                      </a:r>
                      <a:endParaRPr lang="en-IN" altLang="en-US" sz="2400" b="1">
                        <a:solidFill>
                          <a:srgbClr val="2D498D"/>
                        </a:solidFill>
                        <a:effectLst/>
                        <a:latin typeface="Calibri" panose="020F0502020204030204" pitchFamily="34" charset="0"/>
                        <a:ea typeface="Calibri" panose="020F0502020204030204" pitchFamily="34" charset="0"/>
                        <a:cs typeface="Mangal" panose="02040503050203030202" pitchFamily="18" charset="0"/>
                      </a:endParaRPr>
                    </a:p>
                  </a:txBody>
                  <a:tcPr marL="102866" marR="102866" marT="0" marB="0">
                    <a:solidFill>
                      <a:srgbClr val="FF9933"/>
                    </a:solidFill>
                  </a:tcPr>
                </a:tc>
                <a:tc>
                  <a:txBody>
                    <a:bodyPr/>
                    <a:lstStyle/>
                    <a:p>
                      <a:pPr marL="0" marR="0">
                        <a:lnSpc>
                          <a:spcPct val="107000"/>
                        </a:lnSpc>
                        <a:spcBef>
                          <a:spcPts val="0"/>
                        </a:spcBef>
                        <a:spcAft>
                          <a:spcPts val="800"/>
                        </a:spcAft>
                      </a:pPr>
                      <a:r>
                        <a:rPr lang="en-IN" sz="2700" b="1">
                          <a:solidFill>
                            <a:srgbClr val="2D498D"/>
                          </a:solidFill>
                          <a:effectLst/>
                          <a:latin typeface="Calibri" panose="020F0502020204030204" pitchFamily="34" charset="0"/>
                          <a:ea typeface="Calibri" panose="020F0502020204030204" pitchFamily="34" charset="0"/>
                          <a:cs typeface="Mangal" panose="02040503050203030202" pitchFamily="18" charset="0"/>
                        </a:rPr>
                        <a:t>104 -130 million people</a:t>
                      </a:r>
                      <a:endParaRPr lang="en-IN" sz="2700" b="1">
                        <a:solidFill>
                          <a:srgbClr val="2D498D"/>
                        </a:solidFill>
                        <a:effectLst/>
                        <a:latin typeface="Calibri" panose="020F0502020204030204" pitchFamily="34" charset="0"/>
                        <a:ea typeface="Calibri" panose="020F0502020204030204" pitchFamily="34" charset="0"/>
                        <a:cs typeface="Mangal" panose="02040503050203030202" pitchFamily="18" charset="0"/>
                      </a:endParaRPr>
                    </a:p>
                  </a:txBody>
                  <a:tcPr marL="102866" marR="102866" marT="0" marB="0">
                    <a:solidFill>
                      <a:schemeClr val="accent6">
                        <a:lumMod val="20000"/>
                        <a:lumOff val="80000"/>
                      </a:schemeClr>
                    </a:solidFill>
                  </a:tcPr>
                </a:tc>
                <a:tc>
                  <a:txBody>
                    <a:bodyPr/>
                    <a:lstStyle/>
                    <a:p>
                      <a:pPr marL="0" marR="0">
                        <a:lnSpc>
                          <a:spcPct val="107000"/>
                        </a:lnSpc>
                        <a:spcBef>
                          <a:spcPts val="0"/>
                        </a:spcBef>
                        <a:spcAft>
                          <a:spcPts val="800"/>
                        </a:spcAft>
                      </a:pPr>
                      <a:r>
                        <a:rPr lang="en-US" sz="2400">
                          <a:effectLst/>
                        </a:rPr>
                        <a:t> </a:t>
                      </a:r>
                      <a:r>
                        <a:rPr lang="en-IN" altLang="en-US" sz="2400">
                          <a:effectLst/>
                        </a:rPr>
                        <a:t>food bloggs and recipe webinar</a:t>
                      </a:r>
                      <a:endParaRPr lang="en-IN" altLang="en-US" sz="2400" b="1">
                        <a:solidFill>
                          <a:srgbClr val="2D498D"/>
                        </a:solidFill>
                        <a:effectLst/>
                        <a:latin typeface="Calibri" panose="020F0502020204030204" pitchFamily="34" charset="0"/>
                        <a:ea typeface="Calibri" panose="020F0502020204030204" pitchFamily="34" charset="0"/>
                        <a:cs typeface="Mangal" panose="02040503050203030202" pitchFamily="18" charset="0"/>
                      </a:endParaRPr>
                    </a:p>
                  </a:txBody>
                  <a:tcPr marL="102866" marR="102866" marT="0" marB="0">
                    <a:solidFill>
                      <a:schemeClr val="accent6">
                        <a:lumMod val="20000"/>
                        <a:lumOff val="80000"/>
                      </a:schemeClr>
                    </a:solidFill>
                  </a:tcPr>
                </a:tc>
                <a:tc>
                  <a:txBody>
                    <a:bodyPr/>
                    <a:lstStyle/>
                    <a:p>
                      <a:pPr marL="0" marR="0">
                        <a:lnSpc>
                          <a:spcPct val="107000"/>
                        </a:lnSpc>
                        <a:spcBef>
                          <a:spcPts val="0"/>
                        </a:spcBef>
                        <a:spcAft>
                          <a:spcPts val="800"/>
                        </a:spcAft>
                      </a:pPr>
                      <a:r>
                        <a:rPr lang="en-US" sz="2400">
                          <a:effectLst/>
                        </a:rPr>
                        <a:t> </a:t>
                      </a:r>
                      <a:r>
                        <a:rPr lang="en-IN" altLang="en-US" sz="2400">
                          <a:effectLst/>
                        </a:rPr>
                        <a:t>450-12500 leads per month</a:t>
                      </a:r>
                      <a:endParaRPr lang="en-IN" altLang="en-US" sz="2400" b="1">
                        <a:solidFill>
                          <a:srgbClr val="2D498D"/>
                        </a:solidFill>
                        <a:effectLst/>
                        <a:latin typeface="Calibri" panose="020F0502020204030204" pitchFamily="34" charset="0"/>
                        <a:ea typeface="Calibri" panose="020F0502020204030204" pitchFamily="34" charset="0"/>
                        <a:cs typeface="Mangal" panose="02040503050203030202" pitchFamily="18" charset="0"/>
                      </a:endParaRPr>
                    </a:p>
                  </a:txBody>
                  <a:tcPr marL="102866" marR="102866" marT="0" marB="0">
                    <a:solidFill>
                      <a:schemeClr val="accent6">
                        <a:lumMod val="20000"/>
                        <a:lumOff val="80000"/>
                      </a:schemeClr>
                    </a:solidFill>
                  </a:tcPr>
                </a:tc>
                <a:tc>
                  <a:txBody>
                    <a:bodyPr/>
                    <a:lstStyle/>
                    <a:p>
                      <a:pPr marL="0" marR="0">
                        <a:lnSpc>
                          <a:spcPct val="107000"/>
                        </a:lnSpc>
                        <a:spcBef>
                          <a:spcPts val="0"/>
                        </a:spcBef>
                        <a:spcAft>
                          <a:spcPts val="800"/>
                        </a:spcAft>
                      </a:pPr>
                      <a:r>
                        <a:rPr lang="en-US" sz="2400" dirty="0">
                          <a:effectLst/>
                        </a:rPr>
                        <a:t> $2,250</a:t>
                      </a:r>
                      <a:r>
                        <a:rPr lang="en-IN" altLang="en-US" sz="2400" dirty="0">
                          <a:effectLst/>
                        </a:rPr>
                        <a:t>-$62,500</a:t>
                      </a:r>
                      <a:endParaRPr lang="en-IN" altLang="en-US" sz="2400" dirty="0">
                        <a:effectLst/>
                      </a:endParaRPr>
                    </a:p>
                  </a:txBody>
                  <a:tcPr marL="102866" marR="102866" marT="0" marB="0">
                    <a:solidFill>
                      <a:schemeClr val="accent6">
                        <a:lumMod val="20000"/>
                        <a:lumOff val="80000"/>
                      </a:schemeClr>
                    </a:solidFill>
                  </a:tcPr>
                </a:tc>
              </a:tr>
              <a:tr h="782320">
                <a:tc>
                  <a:txBody>
                    <a:bodyPr/>
                    <a:lstStyle/>
                    <a:p>
                      <a:pPr marL="0" marR="0">
                        <a:lnSpc>
                          <a:spcPct val="107000"/>
                        </a:lnSpc>
                        <a:spcBef>
                          <a:spcPts val="0"/>
                        </a:spcBef>
                        <a:spcAft>
                          <a:spcPts val="800"/>
                        </a:spcAft>
                      </a:pPr>
                      <a:r>
                        <a:rPr lang="en-US" sz="2400">
                          <a:effectLst/>
                        </a:rPr>
                        <a:t> </a:t>
                      </a:r>
                      <a:r>
                        <a:rPr lang="en-IN" altLang="en-US" sz="2400">
                          <a:effectLst/>
                        </a:rPr>
                        <a:t>young families</a:t>
                      </a:r>
                      <a:endParaRPr lang="en-IN" altLang="en-US" sz="2400" b="1">
                        <a:solidFill>
                          <a:srgbClr val="2D498D"/>
                        </a:solidFill>
                        <a:effectLst/>
                        <a:latin typeface="Calibri" panose="020F0502020204030204" pitchFamily="34" charset="0"/>
                        <a:ea typeface="Calibri" panose="020F0502020204030204" pitchFamily="34" charset="0"/>
                        <a:cs typeface="Mangal" panose="02040503050203030202" pitchFamily="18" charset="0"/>
                      </a:endParaRPr>
                    </a:p>
                  </a:txBody>
                  <a:tcPr marL="102866" marR="102866" marT="0" marB="0">
                    <a:solidFill>
                      <a:srgbClr val="FF9933"/>
                    </a:solidFill>
                  </a:tcPr>
                </a:tc>
                <a:tc>
                  <a:txBody>
                    <a:bodyPr/>
                    <a:lstStyle/>
                    <a:p>
                      <a:pPr marL="0" marR="0">
                        <a:lnSpc>
                          <a:spcPct val="107000"/>
                        </a:lnSpc>
                        <a:spcBef>
                          <a:spcPts val="0"/>
                        </a:spcBef>
                        <a:spcAft>
                          <a:spcPts val="800"/>
                        </a:spcAft>
                      </a:pPr>
                      <a:r>
                        <a:rPr lang="en-US" sz="2400">
                          <a:effectLst/>
                        </a:rPr>
                        <a:t> </a:t>
                      </a:r>
                      <a:r>
                        <a:rPr lang="en-IN" altLang="en-US" sz="2400">
                          <a:effectLst/>
                        </a:rPr>
                        <a:t>128 million househols</a:t>
                      </a:r>
                      <a:endParaRPr lang="en-IN" altLang="en-US" sz="2400" b="1">
                        <a:solidFill>
                          <a:srgbClr val="2D498D"/>
                        </a:solidFill>
                        <a:effectLst/>
                        <a:latin typeface="Calibri" panose="020F0502020204030204" pitchFamily="34" charset="0"/>
                        <a:ea typeface="Calibri" panose="020F0502020204030204" pitchFamily="34" charset="0"/>
                        <a:cs typeface="Mangal" panose="02040503050203030202" pitchFamily="18" charset="0"/>
                      </a:endParaRPr>
                    </a:p>
                  </a:txBody>
                  <a:tcPr marL="102866" marR="102866" marT="0" marB="0">
                    <a:solidFill>
                      <a:schemeClr val="accent6">
                        <a:lumMod val="20000"/>
                        <a:lumOff val="80000"/>
                      </a:schemeClr>
                    </a:solidFill>
                  </a:tcPr>
                </a:tc>
                <a:tc>
                  <a:txBody>
                    <a:bodyPr/>
                    <a:lstStyle/>
                    <a:p>
                      <a:pPr marL="0" marR="0">
                        <a:lnSpc>
                          <a:spcPct val="107000"/>
                        </a:lnSpc>
                        <a:spcBef>
                          <a:spcPts val="0"/>
                        </a:spcBef>
                        <a:spcAft>
                          <a:spcPts val="800"/>
                        </a:spcAft>
                      </a:pPr>
                      <a:r>
                        <a:rPr lang="en-US" sz="2400" dirty="0">
                          <a:effectLst/>
                        </a:rPr>
                        <a:t> </a:t>
                      </a:r>
                      <a:r>
                        <a:rPr lang="en-IN" altLang="en-US" sz="2400" dirty="0">
                          <a:effectLst/>
                        </a:rPr>
                        <a:t>paid advertising </a:t>
                      </a:r>
                      <a:endParaRPr lang="en-IN" altLang="en-US" sz="2400" b="1" dirty="0">
                        <a:solidFill>
                          <a:srgbClr val="2D498D"/>
                        </a:solidFill>
                        <a:effectLst/>
                        <a:latin typeface="Calibri" panose="020F0502020204030204" pitchFamily="34" charset="0"/>
                        <a:ea typeface="Calibri" panose="020F0502020204030204" pitchFamily="34" charset="0"/>
                        <a:cs typeface="Mangal" panose="02040503050203030202" pitchFamily="18" charset="0"/>
                      </a:endParaRPr>
                    </a:p>
                  </a:txBody>
                  <a:tcPr marL="102866" marR="102866" marT="0" marB="0">
                    <a:solidFill>
                      <a:schemeClr val="accent6">
                        <a:lumMod val="20000"/>
                        <a:lumOff val="80000"/>
                      </a:schemeClr>
                    </a:solidFill>
                  </a:tcPr>
                </a:tc>
                <a:tc>
                  <a:txBody>
                    <a:bodyPr/>
                    <a:lstStyle/>
                    <a:p>
                      <a:pPr marL="0" marR="0">
                        <a:lnSpc>
                          <a:spcPct val="107000"/>
                        </a:lnSpc>
                        <a:spcBef>
                          <a:spcPts val="0"/>
                        </a:spcBef>
                        <a:spcAft>
                          <a:spcPts val="800"/>
                        </a:spcAft>
                      </a:pPr>
                      <a:r>
                        <a:rPr lang="en-US" sz="2400">
                          <a:effectLst/>
                        </a:rPr>
                        <a:t> </a:t>
                      </a:r>
                      <a:r>
                        <a:rPr lang="en-IN" altLang="en-US" sz="2400">
                          <a:effectLst/>
                        </a:rPr>
                        <a:t>1550-9000 leads per month</a:t>
                      </a:r>
                      <a:endParaRPr lang="en-IN" altLang="en-US" sz="2400" b="1">
                        <a:solidFill>
                          <a:srgbClr val="2D498D"/>
                        </a:solidFill>
                        <a:effectLst/>
                        <a:latin typeface="Calibri" panose="020F0502020204030204" pitchFamily="34" charset="0"/>
                        <a:ea typeface="Calibri" panose="020F0502020204030204" pitchFamily="34" charset="0"/>
                        <a:cs typeface="Mangal" panose="02040503050203030202" pitchFamily="18" charset="0"/>
                      </a:endParaRPr>
                    </a:p>
                  </a:txBody>
                  <a:tcPr marL="102866" marR="102866" marT="0" marB="0">
                    <a:solidFill>
                      <a:schemeClr val="accent6">
                        <a:lumMod val="20000"/>
                        <a:lumOff val="80000"/>
                      </a:schemeClr>
                    </a:solidFill>
                  </a:tcPr>
                </a:tc>
                <a:tc>
                  <a:txBody>
                    <a:bodyPr/>
                    <a:lstStyle/>
                    <a:p>
                      <a:pPr marL="0" marR="0">
                        <a:lnSpc>
                          <a:spcPct val="107000"/>
                        </a:lnSpc>
                        <a:spcBef>
                          <a:spcPts val="0"/>
                        </a:spcBef>
                        <a:spcAft>
                          <a:spcPts val="800"/>
                        </a:spcAft>
                      </a:pPr>
                      <a:r>
                        <a:rPr lang="en-US" sz="2400" dirty="0">
                          <a:effectLst/>
                        </a:rPr>
                        <a:t> $7,750</a:t>
                      </a:r>
                      <a:r>
                        <a:rPr lang="en-IN" altLang="en-US" sz="2400" dirty="0">
                          <a:effectLst/>
                        </a:rPr>
                        <a:t>-$45,000</a:t>
                      </a:r>
                      <a:endParaRPr lang="en-IN" altLang="en-US" sz="2400" dirty="0">
                        <a:effectLst/>
                      </a:endParaRPr>
                    </a:p>
                  </a:txBody>
                  <a:tcPr marL="102866" marR="102866" marT="0" marB="0">
                    <a:solidFill>
                      <a:schemeClr val="accent6">
                        <a:lumMod val="20000"/>
                        <a:lumOff val="80000"/>
                      </a:schemeClr>
                    </a:solidFill>
                  </a:tcPr>
                </a:tc>
              </a:tr>
            </a:tbl>
          </a:graphicData>
        </a:graphic>
      </p:graphicFrame>
      <p:sp>
        <p:nvSpPr>
          <p:cNvPr id="18" name="Rectangle 17"/>
          <p:cNvSpPr/>
          <p:nvPr/>
        </p:nvSpPr>
        <p:spPr>
          <a:xfrm>
            <a:off x="8301990" y="619125"/>
            <a:ext cx="5666740" cy="2012950"/>
          </a:xfrm>
          <a:prstGeom prst="rect">
            <a:avLst/>
          </a:prstGeom>
        </p:spPr>
        <p:txBody>
          <a:bodyPr wrap="none">
            <a:noAutofit/>
          </a:bodyPr>
          <a:lstStyle/>
          <a:p>
            <a:r>
              <a:rPr lang="en-GB" sz="2700" b="1" dirty="0">
                <a:solidFill>
                  <a:prstClr val="black"/>
                </a:solidFill>
                <a:latin typeface="Raleway"/>
              </a:rPr>
              <a:t>Customer Acquisition Plan</a:t>
            </a:r>
            <a:endParaRPr lang="en-US" sz="2700" b="1" dirty="0">
              <a:solidFill>
                <a:prstClr val="black"/>
              </a:solidFill>
              <a:latin typeface="Raleway"/>
            </a:endParaRPr>
          </a:p>
        </p:txBody>
      </p:sp>
      <p:sp>
        <p:nvSpPr>
          <p:cNvPr id="9" name="Rectangle 8"/>
          <p:cNvSpPr/>
          <p:nvPr/>
        </p:nvSpPr>
        <p:spPr>
          <a:xfrm>
            <a:off x="-193040" y="8663305"/>
            <a:ext cx="5970270" cy="1390650"/>
          </a:xfrm>
          <a:prstGeom prst="rect">
            <a:avLst/>
          </a:prstGeom>
          <a:solidFill>
            <a:srgbClr val="FFC000"/>
          </a:solidFill>
        </p:spPr>
        <p:txBody>
          <a:bodyPr wrap="square">
            <a:noAutofit/>
          </a:bodyPr>
          <a:lstStyle/>
          <a:p>
            <a:r>
              <a:rPr lang="en-GB" sz="2700" b="1" dirty="0">
                <a:solidFill>
                  <a:prstClr val="black"/>
                </a:solidFill>
                <a:latin typeface="Calibri" panose="020F0502020204030204" pitchFamily="34" charset="0"/>
                <a:cs typeface="Calibri" panose="020F0502020204030204" pitchFamily="34" charset="0"/>
              </a:rPr>
              <a:t>	</a:t>
            </a:r>
            <a:r>
              <a:rPr lang="en-GB" b="1" dirty="0">
                <a:solidFill>
                  <a:prstClr val="black"/>
                </a:solidFill>
                <a:latin typeface="Calibri" panose="020F0502020204030204" pitchFamily="34" charset="0"/>
                <a:cs typeface="Calibri" panose="020F0502020204030204" pitchFamily="34" charset="0"/>
              </a:rPr>
              <a:t>Ensure that the target market numbers are aligned with market sizing . The sales funnel is for one year </a:t>
            </a:r>
            <a:endParaRPr lang="en-US" b="1" dirty="0">
              <a:solidFill>
                <a:prstClr val="black"/>
              </a:solidFill>
              <a:latin typeface="Calibri" panose="020F0502020204030204" pitchFamily="34" charset="0"/>
              <a:cs typeface="Calibri" panose="020F0502020204030204" pitchFamily="34" charset="0"/>
            </a:endParaRPr>
          </a:p>
        </p:txBody>
      </p:sp>
      <p:pic>
        <p:nvPicPr>
          <p:cNvPr id="11" name="Graphic 27" descr="Target with solid fill"/>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87842" y="9265275"/>
            <a:ext cx="655576" cy="507831"/>
          </a:xfrm>
          <a:prstGeom prst="rect">
            <a:avLst/>
          </a:prstGeom>
        </p:spPr>
      </p:pic>
      <p:sp>
        <p:nvSpPr>
          <p:cNvPr id="2" name="Text Box 1"/>
          <p:cNvSpPr txBox="1"/>
          <p:nvPr/>
        </p:nvSpPr>
        <p:spPr>
          <a:xfrm>
            <a:off x="10695305" y="73025"/>
            <a:ext cx="6096000" cy="368300"/>
          </a:xfrm>
          <a:prstGeom prst="rect">
            <a:avLst/>
          </a:prstGeom>
          <a:noFill/>
        </p:spPr>
        <p:txBody>
          <a:bodyPr wrap="square" rtlCol="0">
            <a:spAutoFit/>
          </a:bodyPr>
          <a:p>
            <a:endParaRPr lang="en-US"/>
          </a:p>
        </p:txBody>
      </p:sp>
      <p:pic>
        <p:nvPicPr>
          <p:cNvPr id="4" name="Picture 3"/>
          <p:cNvPicPr>
            <a:picLocks noChangeAspect="1"/>
          </p:cNvPicPr>
          <p:nvPr/>
        </p:nvPicPr>
        <p:blipFill>
          <a:blip r:embed="rId9">
            <a:extLst>
              <a:ext uri="{28A0092B-C50C-407E-A947-70E740481C1C}">
                <a14:useLocalDpi xmlns:a14="http://schemas.microsoft.com/office/drawing/2010/main" val="0"/>
              </a:ext>
            </a:extLst>
          </a:blip>
          <a:srcRect l="13701" t="12801" r="15890" b="19990"/>
          <a:stretch>
            <a:fillRect/>
          </a:stretch>
        </p:blipFill>
        <p:spPr>
          <a:xfrm>
            <a:off x="16154400" y="73025"/>
            <a:ext cx="1869440" cy="157988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894247" y="1771809"/>
            <a:ext cx="1377754" cy="76041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dirty="0"/>
          </a:p>
        </p:txBody>
      </p:sp>
      <p:sp>
        <p:nvSpPr>
          <p:cNvPr id="15" name="Title 14"/>
          <p:cNvSpPr>
            <a:spLocks noGrp="1"/>
          </p:cNvSpPr>
          <p:nvPr>
            <p:ph type="title"/>
          </p:nvPr>
        </p:nvSpPr>
        <p:spPr>
          <a:xfrm>
            <a:off x="914400" y="478597"/>
            <a:ext cx="15773400" cy="652462"/>
          </a:xfrm>
          <a:noFill/>
        </p:spPr>
        <p:txBody>
          <a:bodyPr>
            <a:normAutofit fontScale="90000"/>
          </a:bodyPr>
          <a:lstStyle/>
          <a:p>
            <a:r>
              <a:rPr lang="en-US" sz="4000" dirty="0"/>
              <a:t>Go-to-Market Strategy</a:t>
            </a:r>
            <a:endParaRPr lang="en-US" sz="4000" dirty="0"/>
          </a:p>
        </p:txBody>
      </p:sp>
      <p:sp>
        <p:nvSpPr>
          <p:cNvPr id="16" name="TextBox 15"/>
          <p:cNvSpPr txBox="1"/>
          <p:nvPr/>
        </p:nvSpPr>
        <p:spPr>
          <a:xfrm>
            <a:off x="914400" y="1771809"/>
            <a:ext cx="16357600" cy="6740307"/>
          </a:xfrm>
          <a:prstGeom prst="rect">
            <a:avLst/>
          </a:prstGeom>
          <a:noFill/>
        </p:spPr>
        <p:txBody>
          <a:bodyPr wrap="square" rtlCol="0" anchor="t">
            <a:spAutoFit/>
          </a:bodyPr>
          <a:lstStyle/>
          <a:p>
            <a:pPr marL="685800" indent="-685800">
              <a:buFont typeface="Arial" panose="020B0604020202020204" pitchFamily="34" charset="0"/>
              <a:buChar char="•"/>
            </a:pPr>
            <a:r>
              <a:rPr lang="en-US" sz="3600" i="1" dirty="0"/>
              <a:t>Ensure that you have active social media presence on </a:t>
            </a:r>
            <a:r>
              <a:rPr lang="en-US" sz="3600" b="1" i="1" dirty="0"/>
              <a:t>multiple platforms</a:t>
            </a:r>
            <a:r>
              <a:rPr lang="en-US" sz="3600" i="1" dirty="0"/>
              <a:t> – Facebook, LinkedIn, Instagram, Twitter, and others.</a:t>
            </a:r>
            <a:endParaRPr lang="en-US" sz="3600" i="1" dirty="0">
              <a:cs typeface="Calibri" panose="020F0502020204030204"/>
            </a:endParaRPr>
          </a:p>
          <a:p>
            <a:pPr marL="685800" indent="-685800">
              <a:buFont typeface="Arial" panose="020B0604020202020204" pitchFamily="34" charset="0"/>
              <a:buChar char="•"/>
            </a:pPr>
            <a:r>
              <a:rPr lang="en-US" sz="3600" i="1" dirty="0"/>
              <a:t>Show your </a:t>
            </a:r>
            <a:r>
              <a:rPr lang="en-US" sz="3600" b="1" i="1" dirty="0"/>
              <a:t>branding video</a:t>
            </a:r>
            <a:r>
              <a:rPr lang="en-US" sz="3600" i="1" dirty="0"/>
              <a:t>. Ensure that it:</a:t>
            </a:r>
            <a:endParaRPr lang="en-US" sz="3600" i="1" dirty="0"/>
          </a:p>
          <a:p>
            <a:pPr marL="1717040" lvl="1" indent="-685800">
              <a:buFont typeface="Arial" panose="020B0604020202020204" pitchFamily="34" charset="0"/>
              <a:buChar char="•"/>
            </a:pPr>
            <a:r>
              <a:rPr lang="en-US" sz="3600" i="1" dirty="0"/>
              <a:t>Is </a:t>
            </a:r>
            <a:r>
              <a:rPr lang="en-US" sz="3600" b="1" i="1" dirty="0"/>
              <a:t>crisp and engaging</a:t>
            </a:r>
            <a:endParaRPr lang="en-US" sz="3600" b="1" i="1" dirty="0">
              <a:cs typeface="Calibri" panose="020F0502020204030204"/>
            </a:endParaRPr>
          </a:p>
          <a:p>
            <a:pPr marL="1717040" lvl="1" indent="-685800">
              <a:buFont typeface="Arial" panose="020B0604020202020204" pitchFamily="34" charset="0"/>
              <a:buChar char="•"/>
            </a:pPr>
            <a:r>
              <a:rPr lang="en-US" sz="3600" i="1" dirty="0"/>
              <a:t>Clearly explains the brand, the venture, its target customers, and unique value proposition.</a:t>
            </a:r>
            <a:endParaRPr lang="en-US" sz="3600" i="1" dirty="0">
              <a:cs typeface="Calibri" panose="020F0502020204030204"/>
            </a:endParaRPr>
          </a:p>
          <a:p>
            <a:pPr marL="685800" indent="-685800">
              <a:buFont typeface="Arial" panose="020B0604020202020204" pitchFamily="34" charset="0"/>
              <a:buChar char="•"/>
            </a:pPr>
            <a:r>
              <a:rPr lang="en-US" sz="3600" i="1" dirty="0"/>
              <a:t>Show your </a:t>
            </a:r>
            <a:r>
              <a:rPr lang="en-US" sz="3600" b="1" i="1" dirty="0"/>
              <a:t>Positioning Statement</a:t>
            </a:r>
            <a:r>
              <a:rPr lang="en-US" sz="3600" i="1" dirty="0"/>
              <a:t>. Ensure that it </a:t>
            </a:r>
            <a:r>
              <a:rPr lang="en-US" sz="3600" b="1" i="1" dirty="0"/>
              <a:t>clearly states </a:t>
            </a:r>
            <a:r>
              <a:rPr lang="en-US" sz="3600" i="1" dirty="0"/>
              <a:t>what your product is and what value it brings to the customer</a:t>
            </a:r>
            <a:endParaRPr lang="en-US" sz="3600" i="1" dirty="0"/>
          </a:p>
          <a:p>
            <a:pPr marL="685800" indent="-685800">
              <a:buFont typeface="Arial,Sans-Serif" panose="020B0604020202020204" pitchFamily="34" charset="0"/>
              <a:buChar char="•"/>
            </a:pPr>
            <a:r>
              <a:rPr lang="en-US" sz="3600" i="1" dirty="0">
                <a:cs typeface="Calibri" panose="020F0502020204030204"/>
              </a:rPr>
              <a:t>Action plan to reach your sales/customer target for the next one year. </a:t>
            </a:r>
            <a:endParaRPr lang="en-US" sz="3600" dirty="0">
              <a:ea typeface="+mn-lt"/>
              <a:cs typeface="+mn-lt"/>
            </a:endParaRPr>
          </a:p>
          <a:p>
            <a:pPr marL="685800" indent="-685800">
              <a:buFont typeface="Arial,Sans-Serif" panose="020B0604020202020204" pitchFamily="34" charset="0"/>
              <a:buChar char="•"/>
            </a:pPr>
            <a:r>
              <a:rPr lang="en-US" sz="3600" i="1" dirty="0">
                <a:ea typeface="+mn-lt"/>
                <a:cs typeface="+mn-lt"/>
              </a:rPr>
              <a:t>Show your Sales &amp; Distribution model, clearly listing down your channels for both sales and distribution.</a:t>
            </a:r>
            <a:endParaRPr lang="en-US" sz="3600" dirty="0">
              <a:ea typeface="+mn-lt"/>
              <a:cs typeface="+mn-lt"/>
            </a:endParaRPr>
          </a:p>
          <a:p>
            <a:pPr marL="685800" indent="-685800">
              <a:buFont typeface="Arial" panose="020B0604020202020204" pitchFamily="34" charset="0"/>
              <a:buChar char="•"/>
            </a:pPr>
            <a:endParaRPr lang="en-US" sz="3600" i="1" dirty="0">
              <a:cs typeface="Calibri" panose="020F0502020204030204"/>
            </a:endParaRPr>
          </a:p>
        </p:txBody>
      </p:sp>
      <p:sp>
        <p:nvSpPr>
          <p:cNvPr id="6" name="TextBox 5"/>
          <p:cNvSpPr txBox="1"/>
          <p:nvPr/>
        </p:nvSpPr>
        <p:spPr>
          <a:xfrm>
            <a:off x="1120116" y="8298705"/>
            <a:ext cx="15463008" cy="1077218"/>
          </a:xfrm>
          <a:prstGeom prst="rect">
            <a:avLst/>
          </a:prstGeom>
          <a:noFill/>
        </p:spPr>
        <p:txBody>
          <a:bodyPr wrap="square" rtlCol="0">
            <a:spAutoFit/>
          </a:bodyPr>
          <a:lstStyle/>
          <a:p>
            <a:r>
              <a:rPr lang="en-US" sz="3200" b="1" dirty="0">
                <a:solidFill>
                  <a:srgbClr val="C00000"/>
                </a:solidFill>
              </a:rPr>
              <a:t>Note: </a:t>
            </a:r>
            <a:r>
              <a:rPr lang="en-US" sz="3200" dirty="0"/>
              <a:t>You may use any other template of your choice to pitch for your venture as long as you cover all information being sought here.</a:t>
            </a:r>
            <a:endParaRPr lang="en-IN" sz="3600" dirty="0"/>
          </a:p>
        </p:txBody>
      </p:sp>
      <p:sp>
        <p:nvSpPr>
          <p:cNvPr id="7" name="Rectangle 6"/>
          <p:cNvSpPr/>
          <p:nvPr/>
        </p:nvSpPr>
        <p:spPr>
          <a:xfrm>
            <a:off x="16002000" y="419100"/>
            <a:ext cx="1695221" cy="1288685"/>
          </a:xfrm>
          <a:prstGeom prst="rect">
            <a:avLst/>
          </a:prstGeom>
          <a:noFill/>
          <a:ln w="25400" cap="flat" cmpd="sng" algn="ctr">
            <a:solidFill>
              <a:srgbClr val="F79646"/>
            </a:solidFill>
            <a:prstDash val="solid"/>
          </a:ln>
          <a:effectLst>
            <a:outerShdw blurRad="50800" dist="38100" algn="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ZA" sz="11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8" name="TextBox 7"/>
          <p:cNvSpPr txBox="1"/>
          <p:nvPr/>
        </p:nvSpPr>
        <p:spPr>
          <a:xfrm>
            <a:off x="16478654" y="606868"/>
            <a:ext cx="1370665" cy="623248"/>
          </a:xfrm>
          <a:prstGeom prst="rect">
            <a:avLst/>
          </a:prstGeom>
          <a:noFill/>
        </p:spPr>
        <p:txBody>
          <a:bodyPr wrap="square" lIns="68580" tIns="34290" rIns="68580" bIns="34290" rtlCol="0" anchor="t">
            <a:spAutoFit/>
          </a:bodyPr>
          <a:lstStyle/>
          <a:p>
            <a:pPr algn="ctr">
              <a:defRPr/>
            </a:pPr>
            <a:r>
              <a:rPr lang="en-US" b="1" kern="0" dirty="0">
                <a:solidFill>
                  <a:prstClr val="black"/>
                </a:solidFill>
              </a:rPr>
              <a:t>Place your logo here</a:t>
            </a:r>
            <a:endParaRPr lang="en-ZA" b="1" kern="0" dirty="0">
              <a:solidFill>
                <a:prstClr val="black"/>
              </a:solidFill>
            </a:endParaRPr>
          </a:p>
        </p:txBody>
      </p:sp>
      <p:pic>
        <p:nvPicPr>
          <p:cNvPr id="4" name="Picture 3"/>
          <p:cNvPicPr>
            <a:picLocks noChangeAspect="1"/>
          </p:cNvPicPr>
          <p:nvPr/>
        </p:nvPicPr>
        <p:blipFill>
          <a:blip r:embed="rId1">
            <a:extLst>
              <a:ext uri="{28A0092B-C50C-407E-A947-70E740481C1C}">
                <a14:useLocalDpi xmlns:a14="http://schemas.microsoft.com/office/drawing/2010/main" val="0"/>
              </a:ext>
            </a:extLst>
          </a:blip>
          <a:srcRect l="13701" t="12801" r="15890" b="19990"/>
          <a:stretch>
            <a:fillRect/>
          </a:stretch>
        </p:blipFill>
        <p:spPr>
          <a:xfrm>
            <a:off x="15926060" y="222062"/>
            <a:ext cx="1990610" cy="168192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txBox="1"/>
          <p:nvPr/>
        </p:nvSpPr>
        <p:spPr>
          <a:xfrm>
            <a:off x="-4953000" y="257385"/>
            <a:ext cx="15773400" cy="652462"/>
          </a:xfrm>
          <a:prstGeom prst="rect">
            <a:avLst/>
          </a:prstGeom>
        </p:spPr>
        <p:txBody>
          <a:bodyPr vert="horz" lIns="182880" tIns="91440" rIns="182880" bIns="91440" rtlCol="0" anchor="t">
            <a:noAutofit/>
          </a:bodyPr>
          <a:lstStyle>
            <a:lvl1pPr algn="ctr" defTabSz="914400" rtl="0" eaLnBrk="1" latinLnBrk="0" hangingPunct="1">
              <a:spcBef>
                <a:spcPct val="0"/>
              </a:spcBef>
              <a:buNone/>
              <a:defRPr sz="3000" b="1" kern="1200">
                <a:solidFill>
                  <a:srgbClr val="9E0D20"/>
                </a:solidFill>
                <a:latin typeface="Raleway" pitchFamily="34" charset="0"/>
                <a:ea typeface="+mj-ea"/>
                <a:cs typeface="+mj-cs"/>
              </a:defRPr>
            </a:lvl1pPr>
          </a:lstStyle>
          <a:p>
            <a:r>
              <a:rPr lang="en-US" sz="6000" dirty="0">
                <a:solidFill>
                  <a:srgbClr val="C00000"/>
                </a:solidFill>
                <a:latin typeface="Antonio Bold" panose="02000803000000000000"/>
              </a:rPr>
              <a:t>FINANCIAL PLAN</a:t>
            </a:r>
            <a:endParaRPr lang="en-US" sz="6000" dirty="0">
              <a:solidFill>
                <a:srgbClr val="C00000"/>
              </a:solidFill>
              <a:latin typeface="Antonio Bold" panose="02000803000000000000"/>
            </a:endParaRPr>
          </a:p>
        </p:txBody>
      </p:sp>
      <p:sp>
        <p:nvSpPr>
          <p:cNvPr id="30" name="Rectangle 29"/>
          <p:cNvSpPr/>
          <p:nvPr/>
        </p:nvSpPr>
        <p:spPr>
          <a:xfrm>
            <a:off x="16002000" y="1431770"/>
            <a:ext cx="1695221" cy="1288685"/>
          </a:xfrm>
          <a:prstGeom prst="rect">
            <a:avLst/>
          </a:prstGeom>
          <a:noFill/>
          <a:ln>
            <a:solidFill>
              <a:schemeClr val="accent6"/>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31" name="TextBox 30"/>
          <p:cNvSpPr txBox="1"/>
          <p:nvPr/>
        </p:nvSpPr>
        <p:spPr>
          <a:xfrm>
            <a:off x="16197766" y="1832590"/>
            <a:ext cx="1422954" cy="623248"/>
          </a:xfrm>
          <a:prstGeom prst="rect">
            <a:avLst/>
          </a:prstGeom>
          <a:noFill/>
        </p:spPr>
        <p:txBody>
          <a:bodyPr wrap="square" lIns="68580" tIns="34290" rIns="68580" bIns="34290" rtlCol="0" anchor="t">
            <a:spAutoFit/>
          </a:bodyPr>
          <a:lstStyle/>
          <a:p>
            <a:pPr algn="ctr"/>
            <a:r>
              <a:rPr lang="en-US" b="1" dirty="0"/>
              <a:t>Place your logo here</a:t>
            </a:r>
            <a:endParaRPr lang="en-ZA" b="1" dirty="0"/>
          </a:p>
        </p:txBody>
      </p:sp>
      <p:sp>
        <p:nvSpPr>
          <p:cNvPr id="21" name="TextBox 20"/>
          <p:cNvSpPr txBox="1"/>
          <p:nvPr/>
        </p:nvSpPr>
        <p:spPr>
          <a:xfrm>
            <a:off x="1066800" y="1636383"/>
            <a:ext cx="5675839" cy="507831"/>
          </a:xfrm>
          <a:prstGeom prst="rect">
            <a:avLst/>
          </a:prstGeom>
          <a:noFill/>
        </p:spPr>
        <p:txBody>
          <a:bodyPr wrap="square" rtlCol="0">
            <a:spAutoFit/>
          </a:bodyPr>
          <a:lstStyle/>
          <a:p>
            <a:pPr defTabSz="685800"/>
            <a:r>
              <a:rPr lang="en-US" sz="2700" b="1" dirty="0">
                <a:solidFill>
                  <a:prstClr val="black">
                    <a:lumMod val="85000"/>
                    <a:lumOff val="15000"/>
                  </a:prstClr>
                </a:solidFill>
                <a:latin typeface="Montserrat" panose="00000500000000000000"/>
              </a:rPr>
              <a:t>Start-up Costs </a:t>
            </a:r>
            <a:endParaRPr lang="en-US" sz="2700" b="1" dirty="0">
              <a:solidFill>
                <a:prstClr val="black">
                  <a:lumMod val="85000"/>
                  <a:lumOff val="15000"/>
                </a:prstClr>
              </a:solidFill>
              <a:latin typeface="Montserrat" panose="00000500000000000000"/>
            </a:endParaRPr>
          </a:p>
        </p:txBody>
      </p:sp>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66800" y="2455838"/>
            <a:ext cx="9349050" cy="6954862"/>
          </a:xfrm>
          <a:prstGeom prst="rect">
            <a:avLst/>
          </a:prstGeom>
        </p:spPr>
      </p:pic>
      <p:sp>
        <p:nvSpPr>
          <p:cNvPr id="5" name="Rectangle 4"/>
          <p:cNvSpPr/>
          <p:nvPr/>
        </p:nvSpPr>
        <p:spPr>
          <a:xfrm>
            <a:off x="11118850" y="7488555"/>
            <a:ext cx="6501765" cy="2798445"/>
          </a:xfrm>
          <a:prstGeom prst="rect">
            <a:avLst/>
          </a:prstGeom>
          <a:ln>
            <a:solidFill>
              <a:schemeClr val="tx1"/>
            </a:solidFill>
          </a:ln>
        </p:spPr>
        <p:txBody>
          <a:bodyPr wrap="square">
            <a:noAutofit/>
          </a:bodyPr>
          <a:lstStyle/>
          <a:p>
            <a:r>
              <a:rPr lang="en-US" dirty="0"/>
              <a:t>Explanation: </a:t>
            </a:r>
            <a:endParaRPr lang="en-US" dirty="0"/>
          </a:p>
          <a:p>
            <a:endParaRPr lang="en-US" dirty="0"/>
          </a:p>
          <a:p>
            <a:endParaRPr lang="en-US" dirty="0"/>
          </a:p>
          <a:p>
            <a:endParaRPr lang="en-US" dirty="0"/>
          </a:p>
          <a:p>
            <a:endParaRPr lang="en-US" dirty="0"/>
          </a:p>
          <a:p>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rcRect l="13701" t="12801" r="15890" b="19990"/>
          <a:stretch>
            <a:fillRect/>
          </a:stretch>
        </p:blipFill>
        <p:spPr>
          <a:xfrm>
            <a:off x="15854940" y="1038037"/>
            <a:ext cx="1990610" cy="1681920"/>
          </a:xfrm>
          <a:prstGeom prst="rect">
            <a:avLst/>
          </a:prstGeom>
        </p:spPr>
      </p:pic>
      <p:sp>
        <p:nvSpPr>
          <p:cNvPr id="8" name="Text Box 7"/>
          <p:cNvSpPr txBox="1"/>
          <p:nvPr/>
        </p:nvSpPr>
        <p:spPr>
          <a:xfrm>
            <a:off x="11315065" y="7694295"/>
            <a:ext cx="6250305" cy="2215515"/>
          </a:xfrm>
          <a:prstGeom prst="rect">
            <a:avLst/>
          </a:prstGeom>
          <a:noFill/>
        </p:spPr>
        <p:txBody>
          <a:bodyPr wrap="square" rtlCol="0">
            <a:noAutofit/>
          </a:bodyPr>
          <a:p>
            <a:r>
              <a:rPr lang="en-US"/>
              <a:t>Startup costs for a recipe app include **development expenses** (iOS/Android app design, coding, and testing) ranging from $30,000 to $100,000. **Marketing costs** (ads, influencers) may be $5,000 to $20,000 for launch. **Operational costs** (servers, cloud hosting) can range from $500 to $2,000 per month. **Content creation** (chefs, photographers) may cost $5,000 to $15,000. **Legal setup** and **miscellaneous costs**  could add $3,000 to $10,000.</a:t>
            </a:r>
            <a:endParaRPr 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29"/>
          <p:cNvSpPr/>
          <p:nvPr/>
        </p:nvSpPr>
        <p:spPr>
          <a:xfrm>
            <a:off x="16002000" y="1431770"/>
            <a:ext cx="1695221" cy="1288685"/>
          </a:xfrm>
          <a:prstGeom prst="rect">
            <a:avLst/>
          </a:prstGeom>
          <a:noFill/>
          <a:ln>
            <a:solidFill>
              <a:schemeClr val="accent6"/>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31" name="TextBox 30"/>
          <p:cNvSpPr txBox="1"/>
          <p:nvPr/>
        </p:nvSpPr>
        <p:spPr>
          <a:xfrm>
            <a:off x="16197766" y="1832590"/>
            <a:ext cx="1422954" cy="623248"/>
          </a:xfrm>
          <a:prstGeom prst="rect">
            <a:avLst/>
          </a:prstGeom>
          <a:noFill/>
        </p:spPr>
        <p:txBody>
          <a:bodyPr wrap="square" lIns="68580" tIns="34290" rIns="68580" bIns="34290" rtlCol="0" anchor="t">
            <a:spAutoFit/>
          </a:bodyPr>
          <a:lstStyle/>
          <a:p>
            <a:pPr algn="ctr"/>
            <a:r>
              <a:rPr lang="en-US" b="1" dirty="0"/>
              <a:t>Place your logo here</a:t>
            </a:r>
            <a:endParaRPr lang="en-ZA" b="1" dirty="0"/>
          </a:p>
        </p:txBody>
      </p:sp>
      <p:pic>
        <p:nvPicPr>
          <p:cNvPr id="6" name="Picture 5"/>
          <p:cNvPicPr>
            <a:picLocks noChangeAspect="1"/>
          </p:cNvPicPr>
          <p:nvPr/>
        </p:nvPicPr>
        <p:blipFill>
          <a:blip r:embed="rId1"/>
          <a:stretch>
            <a:fillRect/>
          </a:stretch>
        </p:blipFill>
        <p:spPr>
          <a:xfrm>
            <a:off x="609600" y="1204440"/>
            <a:ext cx="14811284" cy="7269066"/>
          </a:xfrm>
          <a:prstGeom prst="rect">
            <a:avLst/>
          </a:prstGeom>
        </p:spPr>
      </p:pic>
      <p:sp>
        <p:nvSpPr>
          <p:cNvPr id="12" name="TextBox 11"/>
          <p:cNvSpPr txBox="1"/>
          <p:nvPr/>
        </p:nvSpPr>
        <p:spPr>
          <a:xfrm>
            <a:off x="609600" y="485895"/>
            <a:ext cx="5675839" cy="646331"/>
          </a:xfrm>
          <a:prstGeom prst="rect">
            <a:avLst/>
          </a:prstGeom>
          <a:noFill/>
        </p:spPr>
        <p:txBody>
          <a:bodyPr wrap="square" rtlCol="0">
            <a:spAutoFit/>
          </a:bodyPr>
          <a:lstStyle/>
          <a:p>
            <a:pPr defTabSz="685800"/>
            <a:r>
              <a:rPr lang="en-US" sz="3600" b="1" dirty="0">
                <a:solidFill>
                  <a:prstClr val="black">
                    <a:lumMod val="85000"/>
                    <a:lumOff val="15000"/>
                  </a:prstClr>
                </a:solidFill>
                <a:latin typeface="Montserrat" panose="00000500000000000000"/>
              </a:rPr>
              <a:t>Forecast P&amp;L </a:t>
            </a:r>
            <a:endParaRPr lang="en-US" sz="3600" b="1" dirty="0">
              <a:solidFill>
                <a:prstClr val="black">
                  <a:lumMod val="85000"/>
                  <a:lumOff val="15000"/>
                </a:prstClr>
              </a:solidFill>
              <a:latin typeface="Montserrat" panose="00000500000000000000"/>
            </a:endParaRPr>
          </a:p>
        </p:txBody>
      </p:sp>
      <p:sp>
        <p:nvSpPr>
          <p:cNvPr id="14" name="Rectangle 13"/>
          <p:cNvSpPr/>
          <p:nvPr/>
        </p:nvSpPr>
        <p:spPr>
          <a:xfrm>
            <a:off x="652780" y="8497570"/>
            <a:ext cx="15544800" cy="1229360"/>
          </a:xfrm>
          <a:prstGeom prst="rect">
            <a:avLst/>
          </a:prstGeom>
          <a:ln>
            <a:solidFill>
              <a:schemeClr val="tx1"/>
            </a:solidFill>
          </a:ln>
        </p:spPr>
        <p:txBody>
          <a:bodyPr wrap="square">
            <a:noAutofit/>
          </a:bodyPr>
          <a:lstStyle/>
          <a:p>
            <a:r>
              <a:rPr lang="en-US" dirty="0"/>
              <a:t>Explanation: App Development: Initial development costs can range from $30,000 to $100,000. Monthly maintenance costs are around $5,000 to $10,000.</a:t>
            </a:r>
            <a:endParaRPr lang="en-US" dirty="0"/>
          </a:p>
          <a:p>
            <a:r>
              <a:rPr lang="en-US" dirty="0"/>
              <a:t>Marketing: Early marketing spend is significant (social media ads, influencer collaborations) in the first few months, usually $5,000 to $15,000 per month.</a:t>
            </a:r>
            <a:endParaRPr lang="en-US" dirty="0"/>
          </a:p>
          <a:p>
            <a:r>
              <a:rPr lang="en-US" dirty="0"/>
              <a:t>Server &amp; Operational Costs: Hosting, data storage, and backend systems, typically around $500 to $2,000 per month.</a:t>
            </a:r>
            <a:endParaRPr lang="en-US" dirty="0"/>
          </a:p>
          <a:p>
            <a:r>
              <a:rPr lang="en-US" dirty="0"/>
              <a:t>Employee Salaries: If you hire a team for development, marketing, and customer support, costs will increase</a:t>
            </a:r>
            <a:endParaRPr lang="en-US" dirty="0"/>
          </a:p>
          <a:p>
            <a:endParaRPr lang="en-US" dirty="0"/>
          </a:p>
          <a:p>
            <a:endParaRPr lang="en-US" dirty="0"/>
          </a:p>
          <a:p>
            <a:endParaRPr lang="en-US" dirty="0"/>
          </a:p>
          <a:p>
            <a:r>
              <a:rPr lang="en-US" dirty="0"/>
              <a:t>Insert the link of your Financial template</a:t>
            </a:r>
            <a:endParaRPr lang="en-US" dirty="0"/>
          </a:p>
          <a:p>
            <a:endParaRPr lang="en-US" dirty="0"/>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rcRect l="13701" t="12801" r="15890" b="19990"/>
          <a:stretch>
            <a:fillRect/>
          </a:stretch>
        </p:blipFill>
        <p:spPr>
          <a:xfrm>
            <a:off x="15872460" y="1208405"/>
            <a:ext cx="1931670" cy="163385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5"/>
          <p:cNvSpPr txBox="1"/>
          <p:nvPr/>
        </p:nvSpPr>
        <p:spPr>
          <a:xfrm>
            <a:off x="204200" y="-13647"/>
            <a:ext cx="12338484" cy="1019574"/>
          </a:xfrm>
          <a:prstGeom prst="rect">
            <a:avLst/>
          </a:prstGeom>
        </p:spPr>
        <p:txBody>
          <a:bodyPr wrap="square" lIns="0" tIns="0" rIns="0" bIns="0" rtlCol="0" anchor="t">
            <a:spAutoFit/>
          </a:bodyPr>
          <a:lstStyle/>
          <a:p>
            <a:pPr>
              <a:lnSpc>
                <a:spcPts val="8745"/>
              </a:lnSpc>
            </a:pPr>
            <a:r>
              <a:rPr lang="en-US" sz="5400" b="1" dirty="0">
                <a:cs typeface="Times New Roman" panose="02020603050405020304" pitchFamily="18" charset="0"/>
              </a:rPr>
              <a:t>Team Composition</a:t>
            </a:r>
            <a:endParaRPr lang="en-US" sz="5400" b="1" dirty="0">
              <a:cs typeface="Times New Roman" panose="02020603050405020304" pitchFamily="18" charset="0"/>
            </a:endParaRPr>
          </a:p>
        </p:txBody>
      </p:sp>
      <p:sp>
        <p:nvSpPr>
          <p:cNvPr id="36" name="TextBox 35"/>
          <p:cNvSpPr txBox="1"/>
          <p:nvPr/>
        </p:nvSpPr>
        <p:spPr>
          <a:xfrm>
            <a:off x="16315796" y="1216402"/>
            <a:ext cx="1422954" cy="623248"/>
          </a:xfrm>
          <a:prstGeom prst="rect">
            <a:avLst/>
          </a:prstGeom>
          <a:noFill/>
        </p:spPr>
        <p:txBody>
          <a:bodyPr wrap="square" lIns="68580" tIns="34290" rIns="68580" bIns="34290" rtlCol="0" anchor="t">
            <a:spAutoFit/>
          </a:bodyPr>
          <a:lstStyle/>
          <a:p>
            <a:pPr algn="ctr"/>
            <a:r>
              <a:rPr lang="en-US" b="1" dirty="0"/>
              <a:t>Place your logo here</a:t>
            </a:r>
            <a:endParaRPr lang="en-ZA" b="1" dirty="0"/>
          </a:p>
        </p:txBody>
      </p:sp>
      <p:sp>
        <p:nvSpPr>
          <p:cNvPr id="37" name="Rectangle 36"/>
          <p:cNvSpPr/>
          <p:nvPr/>
        </p:nvSpPr>
        <p:spPr>
          <a:xfrm>
            <a:off x="16120030" y="815582"/>
            <a:ext cx="1695221" cy="1288685"/>
          </a:xfrm>
          <a:prstGeom prst="rect">
            <a:avLst/>
          </a:prstGeom>
          <a:noFill/>
          <a:ln>
            <a:solidFill>
              <a:schemeClr val="accent6"/>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45" name="Rectangle 44"/>
          <p:cNvSpPr/>
          <p:nvPr/>
        </p:nvSpPr>
        <p:spPr>
          <a:xfrm>
            <a:off x="811195" y="2963972"/>
            <a:ext cx="1581539" cy="1477000"/>
          </a:xfrm>
          <a:prstGeom prst="rect">
            <a:avLst/>
          </a:prstGeom>
          <a:noFill/>
          <a:ln w="25400" cap="flat" cmpd="sng" algn="ctr">
            <a:solidFill>
              <a:schemeClr val="accent6"/>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panose="020B0604020202020204"/>
              <a:buNone/>
              <a:defRPr/>
            </a:pPr>
            <a:endParaRPr kumimoji="0" lang="en-ZA" sz="1050" b="0" i="0" u="none" strike="noStrike" kern="0" cap="none" spc="0" normalizeH="0" baseline="0" noProof="0">
              <a:ln>
                <a:noFill/>
              </a:ln>
              <a:solidFill>
                <a:srgbClr val="FFFFFF"/>
              </a:solidFill>
              <a:effectLst/>
              <a:uLnTx/>
              <a:uFillTx/>
              <a:latin typeface="Arial" panose="020B0604020202020204"/>
              <a:ea typeface="+mn-ea"/>
              <a:cs typeface="+mn-cs"/>
              <a:sym typeface="Arial" panose="020B0604020202020204"/>
            </a:endParaRPr>
          </a:p>
        </p:txBody>
      </p:sp>
      <p:sp>
        <p:nvSpPr>
          <p:cNvPr id="46" name="Rectangle 45"/>
          <p:cNvSpPr/>
          <p:nvPr/>
        </p:nvSpPr>
        <p:spPr>
          <a:xfrm>
            <a:off x="4469322" y="2977960"/>
            <a:ext cx="1475128" cy="1477580"/>
          </a:xfrm>
          <a:prstGeom prst="rect">
            <a:avLst/>
          </a:prstGeom>
          <a:noFill/>
          <a:ln w="25400" cap="flat" cmpd="sng" algn="ctr">
            <a:solidFill>
              <a:schemeClr val="accent6"/>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panose="020B0604020202020204"/>
              <a:buNone/>
              <a:defRPr/>
            </a:pPr>
            <a:endParaRPr kumimoji="0" lang="en-ZA" sz="1050" b="0" i="0" u="none" strike="noStrike" kern="0" cap="none" spc="0" normalizeH="0" baseline="0" noProof="0">
              <a:ln>
                <a:noFill/>
              </a:ln>
              <a:solidFill>
                <a:srgbClr val="FFFFFF"/>
              </a:solidFill>
              <a:effectLst/>
              <a:uLnTx/>
              <a:uFillTx/>
              <a:latin typeface="Arial" panose="020B0604020202020204"/>
              <a:ea typeface="+mn-ea"/>
              <a:cs typeface="+mn-cs"/>
              <a:sym typeface="Arial" panose="020B0604020202020204"/>
            </a:endParaRPr>
          </a:p>
        </p:txBody>
      </p:sp>
      <p:sp>
        <p:nvSpPr>
          <p:cNvPr id="47" name="TextBox 46"/>
          <p:cNvSpPr txBox="1"/>
          <p:nvPr/>
        </p:nvSpPr>
        <p:spPr>
          <a:xfrm>
            <a:off x="4603488" y="3240807"/>
            <a:ext cx="1340111" cy="461665"/>
          </a:xfrm>
          <a:prstGeom prst="rect">
            <a:avLst/>
          </a:prstGeom>
          <a:noFill/>
        </p:spPr>
        <p:txBody>
          <a:bodyPr wrap="square" rtlCol="0">
            <a:spAutoFit/>
          </a:bodyPr>
          <a:lstStyle/>
          <a:p>
            <a:pPr algn="ctr">
              <a:buClr>
                <a:srgbClr val="000000"/>
              </a:buClr>
              <a:buFont typeface="Arial" panose="020B0604020202020204"/>
              <a:buNone/>
            </a:pPr>
            <a:r>
              <a:rPr lang="en-US" sz="2400" kern="0" dirty="0">
                <a:solidFill>
                  <a:schemeClr val="accent2"/>
                </a:solidFill>
                <a:latin typeface="Arial" panose="020B0604020202020204"/>
                <a:cs typeface="Arial" panose="020B0604020202020204"/>
                <a:sym typeface="Arial" panose="020B0604020202020204"/>
              </a:rPr>
              <a:t>Picture</a:t>
            </a:r>
            <a:endParaRPr lang="en-ZA" sz="2400" kern="0" dirty="0">
              <a:solidFill>
                <a:schemeClr val="accent2"/>
              </a:solidFill>
              <a:latin typeface="Arial" panose="020B0604020202020204"/>
              <a:cs typeface="Arial" panose="020B0604020202020204"/>
              <a:sym typeface="Arial" panose="020B0604020202020204"/>
            </a:endParaRPr>
          </a:p>
        </p:txBody>
      </p:sp>
      <p:sp>
        <p:nvSpPr>
          <p:cNvPr id="48" name="Rectangle 47"/>
          <p:cNvSpPr/>
          <p:nvPr/>
        </p:nvSpPr>
        <p:spPr>
          <a:xfrm>
            <a:off x="7467069" y="2901151"/>
            <a:ext cx="1581539" cy="1477000"/>
          </a:xfrm>
          <a:prstGeom prst="rect">
            <a:avLst/>
          </a:prstGeom>
          <a:noFill/>
          <a:ln w="25400" cap="flat" cmpd="sng" algn="ctr">
            <a:solidFill>
              <a:schemeClr val="accent6"/>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panose="020B0604020202020204"/>
              <a:buNone/>
              <a:defRPr/>
            </a:pPr>
            <a:endParaRPr kumimoji="0" lang="en-ZA" sz="1050" b="0" i="0" u="none" strike="noStrike" kern="0" cap="none" spc="0" normalizeH="0" baseline="0" noProof="0">
              <a:ln>
                <a:noFill/>
              </a:ln>
              <a:solidFill>
                <a:srgbClr val="FFFFFF"/>
              </a:solidFill>
              <a:effectLst/>
              <a:uLnTx/>
              <a:uFillTx/>
              <a:latin typeface="Arial" panose="020B0604020202020204"/>
              <a:ea typeface="+mn-ea"/>
              <a:cs typeface="+mn-cs"/>
              <a:sym typeface="Arial" panose="020B0604020202020204"/>
            </a:endParaRPr>
          </a:p>
        </p:txBody>
      </p:sp>
      <p:sp>
        <p:nvSpPr>
          <p:cNvPr id="49" name="TextBox 48"/>
          <p:cNvSpPr txBox="1"/>
          <p:nvPr/>
        </p:nvSpPr>
        <p:spPr>
          <a:xfrm>
            <a:off x="7630905" y="3245343"/>
            <a:ext cx="1340111" cy="461665"/>
          </a:xfrm>
          <a:prstGeom prst="rect">
            <a:avLst/>
          </a:prstGeom>
          <a:noFill/>
        </p:spPr>
        <p:txBody>
          <a:bodyPr wrap="square" rtlCol="0">
            <a:spAutoFit/>
          </a:bodyPr>
          <a:lstStyle/>
          <a:p>
            <a:pPr algn="ctr">
              <a:buClr>
                <a:srgbClr val="000000"/>
              </a:buClr>
              <a:buFont typeface="Arial" panose="020B0604020202020204"/>
              <a:buNone/>
            </a:pPr>
            <a:r>
              <a:rPr lang="en-US" sz="2400" kern="0" dirty="0">
                <a:solidFill>
                  <a:schemeClr val="accent2"/>
                </a:solidFill>
                <a:latin typeface="Arial" panose="020B0604020202020204"/>
                <a:cs typeface="Arial" panose="020B0604020202020204"/>
                <a:sym typeface="Arial" panose="020B0604020202020204"/>
              </a:rPr>
              <a:t>Picture</a:t>
            </a:r>
            <a:endParaRPr lang="en-ZA" sz="2400" kern="0" dirty="0">
              <a:solidFill>
                <a:schemeClr val="accent2"/>
              </a:solidFill>
              <a:latin typeface="Arial" panose="020B0604020202020204"/>
              <a:cs typeface="Arial" panose="020B0604020202020204"/>
              <a:sym typeface="Arial" panose="020B0604020202020204"/>
            </a:endParaRPr>
          </a:p>
        </p:txBody>
      </p:sp>
      <p:sp>
        <p:nvSpPr>
          <p:cNvPr id="50" name="TextBox 49"/>
          <p:cNvSpPr txBox="1"/>
          <p:nvPr/>
        </p:nvSpPr>
        <p:spPr>
          <a:xfrm>
            <a:off x="970345" y="3126173"/>
            <a:ext cx="1340111" cy="461665"/>
          </a:xfrm>
          <a:prstGeom prst="rect">
            <a:avLst/>
          </a:prstGeom>
          <a:noFill/>
        </p:spPr>
        <p:txBody>
          <a:bodyPr wrap="square" rtlCol="0">
            <a:spAutoFit/>
          </a:bodyPr>
          <a:lstStyle/>
          <a:p>
            <a:pPr algn="ctr">
              <a:buClr>
                <a:srgbClr val="000000"/>
              </a:buClr>
              <a:buFont typeface="Arial" panose="020B0604020202020204"/>
              <a:buNone/>
            </a:pPr>
            <a:r>
              <a:rPr lang="en-US" sz="2400" kern="0" dirty="0">
                <a:solidFill>
                  <a:schemeClr val="accent2"/>
                </a:solidFill>
                <a:latin typeface="Arial" panose="020B0604020202020204"/>
                <a:cs typeface="Arial" panose="020B0604020202020204"/>
                <a:sym typeface="Arial" panose="020B0604020202020204"/>
              </a:rPr>
              <a:t>Picture</a:t>
            </a:r>
            <a:endParaRPr lang="en-ZA" sz="2400" kern="0" dirty="0">
              <a:solidFill>
                <a:schemeClr val="accent2"/>
              </a:solidFill>
              <a:latin typeface="Arial" panose="020B0604020202020204"/>
              <a:cs typeface="Arial" panose="020B0604020202020204"/>
              <a:sym typeface="Arial" panose="020B0604020202020204"/>
            </a:endParaRPr>
          </a:p>
        </p:txBody>
      </p:sp>
      <p:sp>
        <p:nvSpPr>
          <p:cNvPr id="7" name="Rectangle 6"/>
          <p:cNvSpPr/>
          <p:nvPr/>
        </p:nvSpPr>
        <p:spPr>
          <a:xfrm>
            <a:off x="758428" y="2098215"/>
            <a:ext cx="1763944" cy="369332"/>
          </a:xfrm>
          <a:prstGeom prst="rect">
            <a:avLst/>
          </a:prstGeom>
        </p:spPr>
        <p:txBody>
          <a:bodyPr wrap="none">
            <a:spAutoFit/>
          </a:bodyPr>
          <a:lstStyle/>
          <a:p>
            <a:r>
              <a:rPr lang="en-US" dirty="0"/>
              <a:t>Team member 1 </a:t>
            </a:r>
            <a:endParaRPr lang="en-US" dirty="0"/>
          </a:p>
        </p:txBody>
      </p:sp>
      <p:sp>
        <p:nvSpPr>
          <p:cNvPr id="24" name="Rectangle 23"/>
          <p:cNvSpPr/>
          <p:nvPr/>
        </p:nvSpPr>
        <p:spPr>
          <a:xfrm>
            <a:off x="4422856" y="2098215"/>
            <a:ext cx="2052535" cy="369332"/>
          </a:xfrm>
          <a:prstGeom prst="rect">
            <a:avLst/>
          </a:prstGeom>
        </p:spPr>
        <p:txBody>
          <a:bodyPr wrap="square">
            <a:spAutoFit/>
          </a:bodyPr>
          <a:lstStyle/>
          <a:p>
            <a:r>
              <a:rPr lang="en-US" dirty="0"/>
              <a:t>Team  member 2 </a:t>
            </a:r>
            <a:endParaRPr lang="en-US" dirty="0"/>
          </a:p>
        </p:txBody>
      </p:sp>
      <p:sp>
        <p:nvSpPr>
          <p:cNvPr id="25" name="Rectangle 24"/>
          <p:cNvSpPr/>
          <p:nvPr/>
        </p:nvSpPr>
        <p:spPr>
          <a:xfrm>
            <a:off x="7059549" y="2058047"/>
            <a:ext cx="2389251" cy="369332"/>
          </a:xfrm>
          <a:prstGeom prst="rect">
            <a:avLst/>
          </a:prstGeom>
        </p:spPr>
        <p:txBody>
          <a:bodyPr wrap="square">
            <a:spAutoFit/>
          </a:bodyPr>
          <a:lstStyle/>
          <a:p>
            <a:pPr algn="ctr"/>
            <a:r>
              <a:rPr lang="en-US" dirty="0"/>
              <a:t>Team member 3 </a:t>
            </a:r>
            <a:endParaRPr lang="en-US" dirty="0"/>
          </a:p>
        </p:txBody>
      </p:sp>
      <p:sp>
        <p:nvSpPr>
          <p:cNvPr id="8" name="Rectangle 7"/>
          <p:cNvSpPr/>
          <p:nvPr/>
        </p:nvSpPr>
        <p:spPr>
          <a:xfrm>
            <a:off x="811195" y="5121768"/>
            <a:ext cx="1552284" cy="646331"/>
          </a:xfrm>
          <a:prstGeom prst="rect">
            <a:avLst/>
          </a:prstGeom>
          <a:ln>
            <a:solidFill>
              <a:schemeClr val="tx1"/>
            </a:solidFill>
          </a:ln>
        </p:spPr>
        <p:txBody>
          <a:bodyPr wrap="none">
            <a:spAutoFit/>
          </a:bodyPr>
          <a:lstStyle/>
          <a:p>
            <a:pPr algn="ctr"/>
            <a:r>
              <a:rPr lang="en-US" dirty="0"/>
              <a:t>Role/Position: </a:t>
            </a:r>
            <a:endParaRPr lang="en-US" dirty="0"/>
          </a:p>
          <a:p>
            <a:pPr algn="ctr"/>
            <a:r>
              <a:rPr lang="en-US" dirty="0"/>
              <a:t>CEO</a:t>
            </a:r>
            <a:endParaRPr lang="en-US" dirty="0"/>
          </a:p>
        </p:txBody>
      </p:sp>
      <p:sp>
        <p:nvSpPr>
          <p:cNvPr id="29" name="Rectangle 28"/>
          <p:cNvSpPr/>
          <p:nvPr/>
        </p:nvSpPr>
        <p:spPr>
          <a:xfrm>
            <a:off x="4469189" y="5160608"/>
            <a:ext cx="1552284" cy="646331"/>
          </a:xfrm>
          <a:prstGeom prst="rect">
            <a:avLst/>
          </a:prstGeom>
          <a:ln>
            <a:solidFill>
              <a:schemeClr val="tx1"/>
            </a:solidFill>
          </a:ln>
        </p:spPr>
        <p:txBody>
          <a:bodyPr wrap="none">
            <a:spAutoFit/>
          </a:bodyPr>
          <a:lstStyle/>
          <a:p>
            <a:r>
              <a:rPr lang="en-US" dirty="0"/>
              <a:t>Role/Position: </a:t>
            </a:r>
            <a:endParaRPr lang="en-US" dirty="0"/>
          </a:p>
          <a:p>
            <a:pPr algn="ctr"/>
            <a:r>
              <a:rPr lang="en-US" dirty="0"/>
              <a:t>COO/CTO</a:t>
            </a:r>
            <a:endParaRPr lang="en-US" dirty="0"/>
          </a:p>
        </p:txBody>
      </p:sp>
      <p:sp>
        <p:nvSpPr>
          <p:cNvPr id="30" name="Rectangle 29"/>
          <p:cNvSpPr/>
          <p:nvPr/>
        </p:nvSpPr>
        <p:spPr>
          <a:xfrm>
            <a:off x="7672547" y="5149464"/>
            <a:ext cx="1552284" cy="646331"/>
          </a:xfrm>
          <a:prstGeom prst="rect">
            <a:avLst/>
          </a:prstGeom>
          <a:ln>
            <a:solidFill>
              <a:schemeClr val="tx1"/>
            </a:solidFill>
          </a:ln>
        </p:spPr>
        <p:txBody>
          <a:bodyPr wrap="none">
            <a:spAutoFit/>
          </a:bodyPr>
          <a:lstStyle/>
          <a:p>
            <a:pPr algn="ctr"/>
            <a:r>
              <a:rPr lang="en-US" dirty="0"/>
              <a:t>Role/Position: </a:t>
            </a:r>
            <a:endParaRPr lang="en-US" dirty="0"/>
          </a:p>
          <a:p>
            <a:pPr algn="ctr"/>
            <a:r>
              <a:rPr lang="en-US" dirty="0"/>
              <a:t>CFO/CMO</a:t>
            </a:r>
            <a:endParaRPr lang="en-US" dirty="0"/>
          </a:p>
        </p:txBody>
      </p:sp>
      <p:sp>
        <p:nvSpPr>
          <p:cNvPr id="31" name="Rectangle 30"/>
          <p:cNvSpPr/>
          <p:nvPr/>
        </p:nvSpPr>
        <p:spPr>
          <a:xfrm>
            <a:off x="204470" y="6515100"/>
            <a:ext cx="2923540" cy="2883535"/>
          </a:xfrm>
          <a:prstGeom prst="rect">
            <a:avLst/>
          </a:prstGeom>
          <a:ln>
            <a:solidFill>
              <a:schemeClr val="tx1"/>
            </a:solidFill>
          </a:ln>
        </p:spPr>
        <p:txBody>
          <a:bodyPr wrap="square">
            <a:noAutofit/>
          </a:bodyPr>
          <a:lstStyle/>
          <a:p>
            <a:r>
              <a:rPr lang="en-US" dirty="0"/>
              <a:t>Key Strengths and abilities </a:t>
            </a:r>
            <a:endParaRPr lang="en-US" dirty="0"/>
          </a:p>
          <a:p>
            <a:endParaRPr lang="en-US" dirty="0"/>
          </a:p>
          <a:p>
            <a:pPr marL="342900" indent="-342900">
              <a:buFont typeface="+mj-lt"/>
              <a:buAutoNum type="arabicPeriod"/>
            </a:pPr>
            <a:r>
              <a:rPr lang="en-US" dirty="0">
                <a:sym typeface="+mn-ea"/>
              </a:rPr>
              <a:t>Strong leadership skills</a:t>
            </a:r>
            <a:endParaRPr lang="en-US" dirty="0"/>
          </a:p>
          <a:p>
            <a:pPr marL="342900" indent="-342900">
              <a:buFont typeface="+mj-lt"/>
              <a:buAutoNum type="arabicPeriod"/>
            </a:pPr>
            <a:r>
              <a:rPr lang="en-US" dirty="0">
                <a:sym typeface="+mn-ea"/>
              </a:rPr>
              <a:t>Strategic planner</a:t>
            </a:r>
            <a:endParaRPr lang="en-US" dirty="0"/>
          </a:p>
          <a:p>
            <a:pPr marL="342900" indent="-342900">
              <a:buFont typeface="+mj-lt"/>
              <a:buAutoNum type="arabicPeriod"/>
            </a:pPr>
            <a:r>
              <a:rPr lang="en-US" dirty="0">
                <a:sym typeface="+mn-ea"/>
              </a:rPr>
              <a:t>Agile thinker</a:t>
            </a:r>
            <a:endParaRPr lang="en-US" dirty="0"/>
          </a:p>
          <a:p>
            <a:pPr marL="342900" indent="-342900">
              <a:buFont typeface="+mj-lt"/>
              <a:buAutoNum type="arabicPeriod"/>
            </a:pPr>
            <a:r>
              <a:rPr lang="en-US" dirty="0">
                <a:sym typeface="+mn-ea"/>
              </a:rPr>
              <a:t>Adaptability</a:t>
            </a:r>
            <a:endParaRPr lang="en-US" dirty="0"/>
          </a:p>
          <a:p>
            <a:pPr marL="342900" indent="-342900">
              <a:buFont typeface="+mj-lt"/>
              <a:buAutoNum type="arabicPeriod"/>
            </a:pPr>
            <a:r>
              <a:rPr lang="en-US" dirty="0">
                <a:sym typeface="+mn-ea"/>
              </a:rPr>
              <a:t>Problem solving</a:t>
            </a:r>
            <a:endParaRPr lang="en-US" dirty="0"/>
          </a:p>
          <a:p>
            <a:pPr marL="342900" indent="-342900">
              <a:buFont typeface="+mj-lt"/>
              <a:buAutoNum type="arabicPeriod"/>
            </a:pPr>
            <a:r>
              <a:rPr lang="en-US" dirty="0">
                <a:sym typeface="+mn-ea"/>
              </a:rPr>
              <a:t>Stress management</a:t>
            </a:r>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
        <p:nvSpPr>
          <p:cNvPr id="32" name="Rectangle 31"/>
          <p:cNvSpPr/>
          <p:nvPr/>
        </p:nvSpPr>
        <p:spPr>
          <a:xfrm>
            <a:off x="3784600" y="6515100"/>
            <a:ext cx="3034665" cy="2893060"/>
          </a:xfrm>
          <a:prstGeom prst="rect">
            <a:avLst/>
          </a:prstGeom>
          <a:ln>
            <a:solidFill>
              <a:schemeClr val="tx1"/>
            </a:solidFill>
          </a:ln>
        </p:spPr>
        <p:txBody>
          <a:bodyPr wrap="square">
            <a:noAutofit/>
          </a:bodyPr>
          <a:lstStyle/>
          <a:p>
            <a:r>
              <a:rPr lang="en-US" dirty="0"/>
              <a:t>Key Strengths and abilities </a:t>
            </a:r>
            <a:endParaRPr lang="en-US" dirty="0"/>
          </a:p>
          <a:p>
            <a:endParaRPr lang="en-US" dirty="0"/>
          </a:p>
          <a:p>
            <a:pPr marL="342900" indent="-342900" algn="just">
              <a:buAutoNum type="arabicPeriod"/>
            </a:pPr>
            <a:r>
              <a:rPr lang="en-US" dirty="0">
                <a:sym typeface="+mn-ea"/>
              </a:rPr>
              <a:t>Ability to build and maintain relationship with stakeholders </a:t>
            </a:r>
            <a:endParaRPr lang="en-US" dirty="0"/>
          </a:p>
          <a:p>
            <a:pPr marL="342900" indent="-342900" algn="just">
              <a:buAutoNum type="arabicPeriod"/>
            </a:pPr>
            <a:r>
              <a:rPr lang="en-US" dirty="0">
                <a:sym typeface="+mn-ea"/>
              </a:rPr>
              <a:t>Foster collaboration and communication across department</a:t>
            </a:r>
            <a:endParaRPr lang="en-US" dirty="0"/>
          </a:p>
          <a:p>
            <a:pPr marL="342900" indent="-342900" algn="just">
              <a:buAutoNum type="arabicPeriod"/>
            </a:pPr>
            <a:r>
              <a:rPr lang="en-US" dirty="0" err="1">
                <a:sym typeface="+mn-ea"/>
              </a:rPr>
              <a:t>Adaptablity</a:t>
            </a:r>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
        <p:nvSpPr>
          <p:cNvPr id="33" name="Rectangle 32"/>
          <p:cNvSpPr/>
          <p:nvPr/>
        </p:nvSpPr>
        <p:spPr>
          <a:xfrm>
            <a:off x="7286625" y="6535420"/>
            <a:ext cx="2609850" cy="2818130"/>
          </a:xfrm>
          <a:prstGeom prst="rect">
            <a:avLst/>
          </a:prstGeom>
          <a:ln>
            <a:solidFill>
              <a:schemeClr val="tx1"/>
            </a:solidFill>
          </a:ln>
        </p:spPr>
        <p:txBody>
          <a:bodyPr wrap="square">
            <a:noAutofit/>
          </a:bodyPr>
          <a:lstStyle/>
          <a:p>
            <a:r>
              <a:rPr lang="en-US" dirty="0"/>
              <a:t>Key Strengths and abilities :</a:t>
            </a:r>
            <a:endParaRPr lang="en-US" dirty="0"/>
          </a:p>
          <a:p>
            <a:endParaRPr lang="en-US" dirty="0"/>
          </a:p>
          <a:p>
            <a:pPr marL="342900" indent="-342900">
              <a:buAutoNum type="arabicPeriod"/>
            </a:pPr>
            <a:r>
              <a:rPr lang="en-US" dirty="0">
                <a:sym typeface="+mn-ea"/>
              </a:rPr>
              <a:t>Strong ability to solve issues.</a:t>
            </a:r>
            <a:endParaRPr lang="en-US" dirty="0"/>
          </a:p>
          <a:p>
            <a:pPr marL="342900" indent="-342900">
              <a:buAutoNum type="arabicPeriod"/>
            </a:pPr>
            <a:r>
              <a:rPr lang="en-US" dirty="0">
                <a:sym typeface="+mn-ea"/>
              </a:rPr>
              <a:t>Analytical thinking</a:t>
            </a:r>
            <a:endParaRPr lang="en-US" dirty="0"/>
          </a:p>
          <a:p>
            <a:pPr marL="342900" indent="-342900">
              <a:buAutoNum type="arabicPeriod"/>
            </a:pPr>
            <a:r>
              <a:rPr lang="en-US" dirty="0">
                <a:sym typeface="+mn-ea"/>
              </a:rPr>
              <a:t>Problem Solving</a:t>
            </a:r>
            <a:endParaRPr lang="en-US" dirty="0"/>
          </a:p>
          <a:p>
            <a:pPr marL="342900" indent="-342900">
              <a:buAutoNum type="arabicPeriod"/>
            </a:pPr>
            <a:r>
              <a:rPr lang="en-US" dirty="0">
                <a:sym typeface="+mn-ea"/>
              </a:rPr>
              <a:t>Good with Finance</a:t>
            </a:r>
            <a:endParaRPr lang="en-US" dirty="0"/>
          </a:p>
          <a:p>
            <a:endParaRPr lang="en-US" dirty="0"/>
          </a:p>
          <a:p>
            <a:endParaRPr lang="en-US" dirty="0"/>
          </a:p>
          <a:p>
            <a:endParaRPr lang="en-US" dirty="0"/>
          </a:p>
          <a:p>
            <a:endParaRPr lang="en-US" dirty="0"/>
          </a:p>
          <a:p>
            <a:endParaRPr lang="en-US" dirty="0"/>
          </a:p>
          <a:p>
            <a:endParaRPr lang="en-US" dirty="0"/>
          </a:p>
        </p:txBody>
      </p:sp>
      <p:sp>
        <p:nvSpPr>
          <p:cNvPr id="15" name="Rectangle 14"/>
          <p:cNvSpPr/>
          <p:nvPr/>
        </p:nvSpPr>
        <p:spPr>
          <a:xfrm>
            <a:off x="10659110" y="3592830"/>
            <a:ext cx="6803390" cy="2767965"/>
          </a:xfrm>
          <a:prstGeom prst="rect">
            <a:avLst/>
          </a:prstGeom>
        </p:spPr>
        <p:style>
          <a:lnRef idx="2">
            <a:schemeClr val="accent1"/>
          </a:lnRef>
          <a:fillRef idx="0">
            <a:srgbClr val="FFFFFF"/>
          </a:fillRef>
          <a:effectRef idx="0">
            <a:srgbClr val="FFFFFF"/>
          </a:effectRef>
          <a:fontRef idx="minor">
            <a:schemeClr val="tx1"/>
          </a:fontRef>
        </p:style>
        <p:txBody>
          <a:bodyPr wrap="none">
            <a:noAutofit/>
          </a:bodyPr>
          <a:lstStyle/>
          <a:p>
            <a:pPr algn="l">
              <a:lnSpc>
                <a:spcPct val="90000"/>
              </a:lnSpc>
              <a:spcBef>
                <a:spcPts val="750"/>
              </a:spcBef>
              <a:buClr>
                <a:srgbClr val="000000"/>
              </a:buClr>
              <a:buFont typeface="Arial" panose="020B0604020202020204"/>
              <a:buNone/>
            </a:pPr>
            <a:r>
              <a:rPr lang="en-GB" b="1" kern="0" dirty="0">
                <a:solidFill>
                  <a:srgbClr val="000000"/>
                </a:solidFill>
                <a:latin typeface="Arial" panose="020B0604020202020204"/>
                <a:ea typeface="+mn-lt"/>
                <a:cs typeface="Arial" panose="020B0604020202020204"/>
                <a:sym typeface="Arial" panose="020B0604020202020204"/>
              </a:rPr>
              <a:t>What makes us a good team to solve the problem we chose?</a:t>
            </a:r>
            <a:endParaRPr lang="en-GB" b="1" kern="0" dirty="0">
              <a:solidFill>
                <a:srgbClr val="000000"/>
              </a:solidFill>
              <a:latin typeface="Arial" panose="020B0604020202020204"/>
              <a:ea typeface="+mn-lt"/>
              <a:cs typeface="Arial" panose="020B0604020202020204"/>
              <a:sym typeface="Arial" panose="020B0604020202020204"/>
            </a:endParaRPr>
          </a:p>
          <a:p>
            <a:pPr algn="l">
              <a:lnSpc>
                <a:spcPct val="90000"/>
              </a:lnSpc>
              <a:spcBef>
                <a:spcPts val="750"/>
              </a:spcBef>
              <a:buClr>
                <a:srgbClr val="000000"/>
              </a:buClr>
              <a:buFont typeface="Arial" panose="020B0604020202020204"/>
              <a:buNone/>
            </a:pPr>
            <a:r>
              <a:rPr lang="en-IN" altLang="en-US" kern="0" dirty="0">
                <a:solidFill>
                  <a:srgbClr val="000000"/>
                </a:solidFill>
                <a:latin typeface="Arial" panose="020B0604020202020204"/>
                <a:ea typeface="+mn-lt"/>
                <a:cs typeface="Arial" panose="020B0604020202020204"/>
                <a:sym typeface="Arial" panose="020B0604020202020204"/>
              </a:rPr>
              <a:t>we are a strong team due to our combined expertise in food,</a:t>
            </a:r>
            <a:endParaRPr lang="en-IN" altLang="en-US" kern="0" dirty="0">
              <a:solidFill>
                <a:srgbClr val="000000"/>
              </a:solidFill>
              <a:latin typeface="Arial" panose="020B0604020202020204"/>
              <a:ea typeface="+mn-lt"/>
              <a:cs typeface="Arial" panose="020B0604020202020204"/>
              <a:sym typeface="Arial" panose="020B0604020202020204"/>
            </a:endParaRPr>
          </a:p>
          <a:p>
            <a:pPr algn="l">
              <a:lnSpc>
                <a:spcPct val="90000"/>
              </a:lnSpc>
              <a:spcBef>
                <a:spcPts val="750"/>
              </a:spcBef>
              <a:buClr>
                <a:srgbClr val="000000"/>
              </a:buClr>
              <a:buFont typeface="Arial" panose="020B0604020202020204"/>
              <a:buNone/>
            </a:pPr>
            <a:r>
              <a:rPr lang="en-IN" altLang="en-US" kern="0" dirty="0">
                <a:solidFill>
                  <a:srgbClr val="000000"/>
                </a:solidFill>
                <a:latin typeface="Arial" panose="020B0604020202020204"/>
                <a:ea typeface="+mn-lt"/>
                <a:cs typeface="Arial" panose="020B0604020202020204"/>
                <a:sym typeface="Arial" panose="020B0604020202020204"/>
              </a:rPr>
              <a:t>technology and customer experience allowing us to create a </a:t>
            </a:r>
            <a:endParaRPr lang="en-IN" altLang="en-US" kern="0" dirty="0">
              <a:solidFill>
                <a:srgbClr val="000000"/>
              </a:solidFill>
              <a:latin typeface="Arial" panose="020B0604020202020204"/>
              <a:ea typeface="+mn-lt"/>
              <a:cs typeface="Arial" panose="020B0604020202020204"/>
              <a:sym typeface="Arial" panose="020B0604020202020204"/>
            </a:endParaRPr>
          </a:p>
          <a:p>
            <a:pPr algn="l">
              <a:lnSpc>
                <a:spcPct val="90000"/>
              </a:lnSpc>
              <a:spcBef>
                <a:spcPts val="750"/>
              </a:spcBef>
              <a:buClr>
                <a:srgbClr val="000000"/>
              </a:buClr>
              <a:buFont typeface="Arial" panose="020B0604020202020204"/>
              <a:buNone/>
            </a:pPr>
            <a:r>
              <a:rPr lang="en-IN" altLang="en-US" kern="0" dirty="0">
                <a:solidFill>
                  <a:srgbClr val="000000"/>
                </a:solidFill>
                <a:latin typeface="Arial" panose="020B0604020202020204"/>
                <a:ea typeface="+mn-lt"/>
                <a:cs typeface="Arial" panose="020B0604020202020204"/>
                <a:sym typeface="Arial" panose="020B0604020202020204"/>
              </a:rPr>
              <a:t>seamless and innovative</a:t>
            </a:r>
            <a:r>
              <a:rPr lang="en-US" kern="0" dirty="0">
                <a:solidFill>
                  <a:srgbClr val="000000"/>
                </a:solidFill>
                <a:latin typeface="Arial" panose="020B0604020202020204"/>
                <a:ea typeface="+mn-lt"/>
                <a:cs typeface="Arial" panose="020B0604020202020204"/>
                <a:sym typeface="Arial" panose="020B0604020202020204"/>
              </a:rPr>
              <a:t> meal delivery solution. Our passion for</a:t>
            </a:r>
            <a:endParaRPr lang="en-US" kern="0" dirty="0">
              <a:solidFill>
                <a:srgbClr val="000000"/>
              </a:solidFill>
              <a:latin typeface="Arial" panose="020B0604020202020204"/>
              <a:ea typeface="+mn-lt"/>
              <a:cs typeface="Arial" panose="020B0604020202020204"/>
              <a:sym typeface="Arial" panose="020B0604020202020204"/>
            </a:endParaRPr>
          </a:p>
          <a:p>
            <a:pPr algn="l">
              <a:lnSpc>
                <a:spcPct val="90000"/>
              </a:lnSpc>
              <a:spcBef>
                <a:spcPts val="750"/>
              </a:spcBef>
              <a:buClr>
                <a:srgbClr val="000000"/>
              </a:buClr>
              <a:buFont typeface="Arial" panose="020B0604020202020204"/>
              <a:buNone/>
            </a:pPr>
            <a:r>
              <a:rPr lang="en-US" kern="0" dirty="0">
                <a:solidFill>
                  <a:srgbClr val="000000"/>
                </a:solidFill>
                <a:latin typeface="Arial" panose="020B0604020202020204"/>
                <a:ea typeface="+mn-lt"/>
                <a:cs typeface="Arial" panose="020B0604020202020204"/>
                <a:sym typeface="Arial" panose="020B0604020202020204"/>
              </a:rPr>
              <a:t> health and sustainability drives our commitment to offering</a:t>
            </a:r>
            <a:endParaRPr lang="en-US" kern="0" dirty="0">
              <a:solidFill>
                <a:srgbClr val="000000"/>
              </a:solidFill>
              <a:latin typeface="Arial" panose="020B0604020202020204"/>
              <a:ea typeface="+mn-lt"/>
              <a:cs typeface="Arial" panose="020B0604020202020204"/>
              <a:sym typeface="Arial" panose="020B0604020202020204"/>
            </a:endParaRPr>
          </a:p>
          <a:p>
            <a:pPr algn="l">
              <a:lnSpc>
                <a:spcPct val="90000"/>
              </a:lnSpc>
              <a:spcBef>
                <a:spcPts val="750"/>
              </a:spcBef>
              <a:buClr>
                <a:srgbClr val="000000"/>
              </a:buClr>
              <a:buFont typeface="Arial" panose="020B0604020202020204"/>
              <a:buNone/>
            </a:pPr>
            <a:r>
              <a:rPr lang="en-US" kern="0" dirty="0">
                <a:solidFill>
                  <a:srgbClr val="000000"/>
                </a:solidFill>
                <a:latin typeface="Arial" panose="020B0604020202020204"/>
                <a:ea typeface="+mn-lt"/>
                <a:cs typeface="Arial" panose="020B0604020202020204"/>
                <a:sym typeface="Arial" panose="020B0604020202020204"/>
              </a:rPr>
              <a:t> personalized, high-quality meals. Additionally, our experience with</a:t>
            </a:r>
            <a:endParaRPr lang="en-US" kern="0" dirty="0">
              <a:solidFill>
                <a:srgbClr val="000000"/>
              </a:solidFill>
              <a:latin typeface="Arial" panose="020B0604020202020204"/>
              <a:ea typeface="+mn-lt"/>
              <a:cs typeface="Arial" panose="020B0604020202020204"/>
              <a:sym typeface="Arial" panose="020B0604020202020204"/>
            </a:endParaRPr>
          </a:p>
          <a:p>
            <a:pPr algn="l">
              <a:lnSpc>
                <a:spcPct val="90000"/>
              </a:lnSpc>
              <a:spcBef>
                <a:spcPts val="750"/>
              </a:spcBef>
              <a:buClr>
                <a:srgbClr val="000000"/>
              </a:buClr>
              <a:buFont typeface="Arial" panose="020B0604020202020204"/>
              <a:buNone/>
            </a:pPr>
            <a:r>
              <a:rPr lang="en-US" kern="0" dirty="0">
                <a:solidFill>
                  <a:srgbClr val="000000"/>
                </a:solidFill>
                <a:latin typeface="Arial" panose="020B0604020202020204"/>
                <a:ea typeface="+mn-lt"/>
                <a:cs typeface="Arial" panose="020B0604020202020204"/>
                <a:sym typeface="Arial" panose="020B0604020202020204"/>
              </a:rPr>
              <a:t> market analysis and strategic partnerships positions us well to </a:t>
            </a:r>
            <a:endParaRPr lang="en-US" kern="0" dirty="0">
              <a:solidFill>
                <a:srgbClr val="000000"/>
              </a:solidFill>
              <a:latin typeface="Arial" panose="020B0604020202020204"/>
              <a:ea typeface="+mn-lt"/>
              <a:cs typeface="Arial" panose="020B0604020202020204"/>
              <a:sym typeface="Arial" panose="020B0604020202020204"/>
            </a:endParaRPr>
          </a:p>
          <a:p>
            <a:pPr algn="l">
              <a:lnSpc>
                <a:spcPct val="90000"/>
              </a:lnSpc>
              <a:spcBef>
                <a:spcPts val="750"/>
              </a:spcBef>
              <a:buClr>
                <a:srgbClr val="000000"/>
              </a:buClr>
              <a:buFont typeface="Arial" panose="020B0604020202020204"/>
              <a:buNone/>
            </a:pPr>
            <a:r>
              <a:rPr lang="en-US" kern="0" dirty="0">
                <a:solidFill>
                  <a:srgbClr val="000000"/>
                </a:solidFill>
                <a:latin typeface="Arial" panose="020B0604020202020204"/>
                <a:ea typeface="+mn-lt"/>
                <a:cs typeface="Arial" panose="020B0604020202020204"/>
                <a:sym typeface="Arial" panose="020B0604020202020204"/>
              </a:rPr>
              <a:t>effectively address the problem and capture market share.</a:t>
            </a:r>
            <a:endParaRPr lang="en-US" kern="0" dirty="0">
              <a:solidFill>
                <a:srgbClr val="000000"/>
              </a:solidFill>
              <a:latin typeface="Arial" panose="020B0604020202020204"/>
              <a:ea typeface="+mn-lt"/>
              <a:cs typeface="Arial" panose="020B0604020202020204"/>
              <a:sym typeface="Arial" panose="020B0604020202020204"/>
            </a:endParaRPr>
          </a:p>
          <a:p>
            <a:pPr algn="l">
              <a:lnSpc>
                <a:spcPct val="90000"/>
              </a:lnSpc>
              <a:spcBef>
                <a:spcPts val="750"/>
              </a:spcBef>
              <a:buClr>
                <a:srgbClr val="000000"/>
              </a:buClr>
              <a:buFont typeface="Arial" panose="020B0604020202020204"/>
              <a:buNone/>
            </a:pPr>
            <a:endParaRPr lang="en-GB" b="1" kern="0" dirty="0">
              <a:solidFill>
                <a:srgbClr val="000000"/>
              </a:solidFill>
              <a:latin typeface="Arial" panose="020B0604020202020204"/>
              <a:ea typeface="+mn-lt"/>
              <a:cs typeface="Arial" panose="020B0604020202020204"/>
              <a:sym typeface="Arial" panose="020B0604020202020204"/>
            </a:endParaRPr>
          </a:p>
          <a:p>
            <a:pPr algn="l">
              <a:lnSpc>
                <a:spcPct val="90000"/>
              </a:lnSpc>
              <a:spcBef>
                <a:spcPts val="750"/>
              </a:spcBef>
              <a:buClr>
                <a:srgbClr val="000000"/>
              </a:buClr>
              <a:buFont typeface="Arial" panose="020B0604020202020204"/>
              <a:buNone/>
            </a:pPr>
            <a:endParaRPr lang="en-GB" b="1" kern="0" dirty="0">
              <a:solidFill>
                <a:srgbClr val="000000"/>
              </a:solidFill>
              <a:latin typeface="Arial" panose="020B0604020202020204"/>
              <a:ea typeface="+mn-lt"/>
              <a:cs typeface="Arial" panose="020B0604020202020204"/>
              <a:sym typeface="Arial" panose="020B0604020202020204"/>
            </a:endParaRPr>
          </a:p>
          <a:p>
            <a:pPr algn="l">
              <a:lnSpc>
                <a:spcPct val="90000"/>
              </a:lnSpc>
              <a:spcBef>
                <a:spcPts val="750"/>
              </a:spcBef>
              <a:buClr>
                <a:srgbClr val="000000"/>
              </a:buClr>
              <a:buFont typeface="Arial" panose="020B0604020202020204"/>
              <a:buNone/>
            </a:pPr>
            <a:endParaRPr lang="en-GB" b="1" kern="0" dirty="0">
              <a:solidFill>
                <a:srgbClr val="000000"/>
              </a:solidFill>
              <a:latin typeface="Arial" panose="020B0604020202020204"/>
              <a:ea typeface="+mn-lt"/>
              <a:cs typeface="Arial" panose="020B0604020202020204"/>
              <a:sym typeface="Arial" panose="020B0604020202020204"/>
            </a:endParaRPr>
          </a:p>
          <a:p>
            <a:pPr algn="l">
              <a:lnSpc>
                <a:spcPct val="90000"/>
              </a:lnSpc>
              <a:spcBef>
                <a:spcPts val="750"/>
              </a:spcBef>
              <a:buClr>
                <a:srgbClr val="000000"/>
              </a:buClr>
              <a:buFont typeface="Arial" panose="020B0604020202020204"/>
              <a:buNone/>
            </a:pPr>
            <a:endParaRPr lang="en-GB" b="1" kern="0" dirty="0">
              <a:solidFill>
                <a:srgbClr val="000000"/>
              </a:solidFill>
              <a:latin typeface="Arial" panose="020B0604020202020204"/>
              <a:ea typeface="+mn-lt"/>
              <a:cs typeface="Arial" panose="020B0604020202020204"/>
              <a:sym typeface="Arial" panose="020B0604020202020204"/>
            </a:endParaRPr>
          </a:p>
          <a:p>
            <a:pPr algn="l">
              <a:lnSpc>
                <a:spcPct val="90000"/>
              </a:lnSpc>
              <a:spcBef>
                <a:spcPts val="750"/>
              </a:spcBef>
              <a:buClr>
                <a:srgbClr val="000000"/>
              </a:buClr>
              <a:buFont typeface="Arial" panose="020B0604020202020204"/>
              <a:buNone/>
            </a:pPr>
            <a:endParaRPr lang="en-GB" b="1" kern="0" dirty="0">
              <a:solidFill>
                <a:srgbClr val="000000"/>
              </a:solidFill>
              <a:latin typeface="Arial" panose="020B0604020202020204"/>
              <a:ea typeface="+mn-lt"/>
              <a:cs typeface="Arial" panose="020B0604020202020204"/>
              <a:sym typeface="Arial" panose="020B0604020202020204"/>
            </a:endParaRPr>
          </a:p>
          <a:p>
            <a:pPr>
              <a:lnSpc>
                <a:spcPct val="90000"/>
              </a:lnSpc>
              <a:spcBef>
                <a:spcPts val="750"/>
              </a:spcBef>
              <a:buClr>
                <a:srgbClr val="000000"/>
              </a:buClr>
              <a:buFont typeface="Arial" panose="020B0604020202020204"/>
              <a:buNone/>
            </a:pPr>
            <a:endParaRPr lang="en-GB" kern="0" dirty="0">
              <a:solidFill>
                <a:srgbClr val="000000"/>
              </a:solidFill>
              <a:latin typeface="Arial" panose="020B0604020202020204"/>
              <a:ea typeface="+mn-lt"/>
              <a:cs typeface="Arial" panose="020B0604020202020204"/>
              <a:sym typeface="Arial" panose="020B0604020202020204"/>
            </a:endParaRPr>
          </a:p>
        </p:txBody>
      </p:sp>
      <p:sp>
        <p:nvSpPr>
          <p:cNvPr id="40" name="Rectangle 39"/>
          <p:cNvSpPr/>
          <p:nvPr/>
        </p:nvSpPr>
        <p:spPr>
          <a:xfrm>
            <a:off x="11658600" y="7200900"/>
            <a:ext cx="6324599" cy="2308324"/>
          </a:xfrm>
          <a:prstGeom prst="rect">
            <a:avLst/>
          </a:prstGeom>
          <a:solidFill>
            <a:srgbClr val="FFC000"/>
          </a:solidFill>
        </p:spPr>
        <p:txBody>
          <a:bodyPr wrap="square">
            <a:spAutoFit/>
          </a:bodyPr>
          <a:lstStyle/>
          <a:p>
            <a:pPr algn="just"/>
            <a:r>
              <a:rPr lang="en-US" sz="2400" dirty="0">
                <a:solidFill>
                  <a:srgbClr val="000000"/>
                </a:solidFill>
                <a:latin typeface="Avenir"/>
              </a:rPr>
              <a:t>	</a:t>
            </a:r>
            <a:endParaRPr lang="en-US" sz="2400" dirty="0">
              <a:solidFill>
                <a:srgbClr val="000000"/>
              </a:solidFill>
              <a:latin typeface="Avenir"/>
            </a:endParaRPr>
          </a:p>
          <a:p>
            <a:pPr algn="just"/>
            <a:r>
              <a:rPr lang="en-US" sz="2400" dirty="0">
                <a:solidFill>
                  <a:srgbClr val="000000"/>
                </a:solidFill>
                <a:latin typeface="Avenir"/>
              </a:rPr>
              <a:t>	 The goal is to demonstrate teams' commitment. Mention who’s on your team, defined roles, why them ( each members expertise) and their extremely relevant credentials.</a:t>
            </a:r>
            <a:endParaRPr lang="en-US" sz="2400" dirty="0"/>
          </a:p>
        </p:txBody>
      </p:sp>
      <p:pic>
        <p:nvPicPr>
          <p:cNvPr id="42" name="Graphic 27" descr="Target with solid fill"/>
          <p:cNvPicPr>
            <a:picLocks noChangeAspect="1"/>
          </p:cNvPicPr>
          <p:nvPr/>
        </p:nvPicPr>
        <p:blipFill>
          <a:blip r:embed="rId1" cstate="print">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p:blipFill>
        <p:spPr>
          <a:xfrm>
            <a:off x="11822303" y="7362695"/>
            <a:ext cx="651510" cy="637001"/>
          </a:xfrm>
          <a:prstGeom prst="rect">
            <a:avLst/>
          </a:prstGeom>
        </p:spPr>
      </p:pic>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58825" y="2924810"/>
            <a:ext cx="1647190" cy="1620520"/>
          </a:xfrm>
          <a:prstGeom prst="rect">
            <a:avLst/>
          </a:prstGeom>
        </p:spPr>
      </p:pic>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430744" y="2869460"/>
            <a:ext cx="1552284" cy="1659055"/>
          </a:xfrm>
          <a:prstGeom prst="rect">
            <a:avLst/>
          </a:prstGeom>
        </p:spPr>
      </p:pic>
      <p:pic>
        <p:nvPicPr>
          <p:cNvPr id="11" name="Picture 10"/>
          <p:cNvPicPr>
            <a:picLocks noChangeAspect="1"/>
          </p:cNvPicPr>
          <p:nvPr/>
        </p:nvPicPr>
        <p:blipFill>
          <a:blip r:embed="rId5" cstate="print">
            <a:extLst>
              <a:ext uri="{28A0092B-C50C-407E-A947-70E740481C1C}">
                <a14:useLocalDpi xmlns:a14="http://schemas.microsoft.com/office/drawing/2010/main" val="0"/>
              </a:ext>
            </a:extLst>
          </a:blip>
          <a:srcRect t="19627" b="14208"/>
          <a:stretch>
            <a:fillRect/>
          </a:stretch>
        </p:blipFill>
        <p:spPr>
          <a:xfrm>
            <a:off x="7415983" y="2869460"/>
            <a:ext cx="1676931" cy="1659055"/>
          </a:xfrm>
          <a:prstGeom prst="rect">
            <a:avLst/>
          </a:prstGeom>
        </p:spPr>
      </p:pic>
      <p:pic>
        <p:nvPicPr>
          <p:cNvPr id="16" name="Picture 15"/>
          <p:cNvPicPr>
            <a:picLocks noChangeAspect="1"/>
          </p:cNvPicPr>
          <p:nvPr/>
        </p:nvPicPr>
        <p:blipFill>
          <a:blip r:embed="rId6"/>
          <a:stretch>
            <a:fillRect/>
          </a:stretch>
        </p:blipFill>
        <p:spPr>
          <a:xfrm>
            <a:off x="16026130" y="709295"/>
            <a:ext cx="1835785" cy="175641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0" y="19380"/>
            <a:ext cx="18310194" cy="10287000"/>
          </a:xfrm>
          <a:prstGeom prst="rect">
            <a:avLst/>
          </a:prstGeom>
        </p:spPr>
      </p:pic>
      <p:pic>
        <p:nvPicPr>
          <p:cNvPr id="4" name="Picture 4"/>
          <p:cNvPicPr>
            <a:picLocks noChangeAspect="1"/>
          </p:cNvPicPr>
          <p:nvPr/>
        </p:nvPicPr>
        <p:blipFill>
          <a:blip r:embed="rId3"/>
          <a:srcRect/>
          <a:stretch>
            <a:fillRect/>
          </a:stretch>
        </p:blipFill>
        <p:spPr>
          <a:xfrm>
            <a:off x="15544800" y="419100"/>
            <a:ext cx="2278599" cy="1131276"/>
          </a:xfrm>
          <a:prstGeom prst="rect">
            <a:avLst/>
          </a:prstGeom>
        </p:spPr>
      </p:pic>
      <p:sp>
        <p:nvSpPr>
          <p:cNvPr id="6" name="TextBox 6"/>
          <p:cNvSpPr txBox="1"/>
          <p:nvPr/>
        </p:nvSpPr>
        <p:spPr>
          <a:xfrm>
            <a:off x="3581400" y="3898619"/>
            <a:ext cx="9147307" cy="3847207"/>
          </a:xfrm>
          <a:prstGeom prst="rect">
            <a:avLst/>
          </a:prstGeom>
        </p:spPr>
        <p:txBody>
          <a:bodyPr lIns="0" tIns="0" rIns="0" bIns="0" rtlCol="0" anchor="t">
            <a:spAutoFit/>
          </a:bodyPr>
          <a:lstStyle/>
          <a:p>
            <a:pPr algn="ctr">
              <a:lnSpc>
                <a:spcPts val="15000"/>
              </a:lnSpc>
            </a:pPr>
            <a:r>
              <a:rPr lang="en-US" sz="15000" dirty="0">
                <a:solidFill>
                  <a:srgbClr val="FFFFFF"/>
                </a:solidFill>
                <a:latin typeface="Agrandir Wide Black Bold"/>
              </a:rPr>
              <a:t>Thank You!</a:t>
            </a:r>
            <a:endParaRPr lang="en-US" sz="15000" dirty="0">
              <a:solidFill>
                <a:srgbClr val="FFFFFF"/>
              </a:solidFill>
              <a:latin typeface="Agrandir Wide Black Bo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Group 39"/>
          <p:cNvGrpSpPr/>
          <p:nvPr/>
        </p:nvGrpSpPr>
        <p:grpSpPr>
          <a:xfrm>
            <a:off x="704241" y="7442478"/>
            <a:ext cx="1371600" cy="1371600"/>
            <a:chOff x="6821181" y="4608210"/>
            <a:chExt cx="914400" cy="914400"/>
          </a:xfrm>
        </p:grpSpPr>
        <p:sp>
          <p:nvSpPr>
            <p:cNvPr id="41" name="Oval 40"/>
            <p:cNvSpPr/>
            <p:nvPr/>
          </p:nvSpPr>
          <p:spPr>
            <a:xfrm>
              <a:off x="6821181" y="4608210"/>
              <a:ext cx="914400" cy="9144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1600"/>
              <a:endParaRPr lang="en-US" sz="2700" dirty="0">
                <a:solidFill>
                  <a:prstClr val="white"/>
                </a:solidFill>
              </a:endParaRPr>
            </a:p>
          </p:txBody>
        </p:sp>
        <p:sp>
          <p:nvSpPr>
            <p:cNvPr id="42" name="Shape 2932"/>
            <p:cNvSpPr/>
            <p:nvPr/>
          </p:nvSpPr>
          <p:spPr>
            <a:xfrm>
              <a:off x="7038859" y="4857302"/>
              <a:ext cx="479042" cy="391945"/>
            </a:xfrm>
            <a:custGeom>
              <a:avLst/>
              <a:gdLst/>
              <a:ahLst/>
              <a:cxnLst>
                <a:cxn ang="0">
                  <a:pos x="wd2" y="hd2"/>
                </a:cxn>
                <a:cxn ang="5400000">
                  <a:pos x="wd2" y="hd2"/>
                </a:cxn>
                <a:cxn ang="10800000">
                  <a:pos x="wd2" y="hd2"/>
                </a:cxn>
                <a:cxn ang="16200000">
                  <a:pos x="wd2" y="hd2"/>
                </a:cxn>
              </a:cxnLst>
              <a:rect l="0" t="0" r="r" b="b"/>
              <a:pathLst>
                <a:path w="21600" h="21600" extrusionOk="0">
                  <a:moveTo>
                    <a:pt x="1964" y="12000"/>
                  </a:moveTo>
                  <a:cubicBezTo>
                    <a:pt x="1421" y="12000"/>
                    <a:pt x="982" y="11462"/>
                    <a:pt x="982" y="10800"/>
                  </a:cubicBezTo>
                  <a:cubicBezTo>
                    <a:pt x="982" y="10138"/>
                    <a:pt x="1421" y="9600"/>
                    <a:pt x="1964" y="9600"/>
                  </a:cubicBezTo>
                  <a:cubicBezTo>
                    <a:pt x="2505" y="9600"/>
                    <a:pt x="2945" y="10138"/>
                    <a:pt x="2945" y="10800"/>
                  </a:cubicBezTo>
                  <a:cubicBezTo>
                    <a:pt x="2945" y="11462"/>
                    <a:pt x="2505" y="12000"/>
                    <a:pt x="1964" y="12000"/>
                  </a:cubicBezTo>
                  <a:moveTo>
                    <a:pt x="21456" y="10376"/>
                  </a:moveTo>
                  <a:lnTo>
                    <a:pt x="18511" y="6776"/>
                  </a:lnTo>
                  <a:cubicBezTo>
                    <a:pt x="18422" y="6667"/>
                    <a:pt x="18299" y="6600"/>
                    <a:pt x="18164" y="6600"/>
                  </a:cubicBezTo>
                  <a:cubicBezTo>
                    <a:pt x="17892" y="6600"/>
                    <a:pt x="17673" y="6869"/>
                    <a:pt x="17673" y="7200"/>
                  </a:cubicBezTo>
                  <a:cubicBezTo>
                    <a:pt x="17673" y="7366"/>
                    <a:pt x="17728" y="7516"/>
                    <a:pt x="17817" y="7624"/>
                  </a:cubicBezTo>
                  <a:lnTo>
                    <a:pt x="19924" y="10200"/>
                  </a:lnTo>
                  <a:lnTo>
                    <a:pt x="8058" y="10200"/>
                  </a:lnTo>
                  <a:lnTo>
                    <a:pt x="14727" y="2048"/>
                  </a:lnTo>
                  <a:lnTo>
                    <a:pt x="14727" y="5400"/>
                  </a:lnTo>
                  <a:cubicBezTo>
                    <a:pt x="14727" y="5732"/>
                    <a:pt x="14947" y="6000"/>
                    <a:pt x="15218" y="6000"/>
                  </a:cubicBezTo>
                  <a:cubicBezTo>
                    <a:pt x="15489" y="6000"/>
                    <a:pt x="15709" y="5732"/>
                    <a:pt x="15709" y="5400"/>
                  </a:cubicBezTo>
                  <a:lnTo>
                    <a:pt x="15709" y="600"/>
                  </a:lnTo>
                  <a:cubicBezTo>
                    <a:pt x="15709" y="269"/>
                    <a:pt x="15489" y="0"/>
                    <a:pt x="15218" y="0"/>
                  </a:cubicBezTo>
                  <a:lnTo>
                    <a:pt x="11291" y="0"/>
                  </a:lnTo>
                  <a:cubicBezTo>
                    <a:pt x="11020" y="0"/>
                    <a:pt x="10800" y="269"/>
                    <a:pt x="10800" y="600"/>
                  </a:cubicBezTo>
                  <a:cubicBezTo>
                    <a:pt x="10800" y="932"/>
                    <a:pt x="11020" y="1200"/>
                    <a:pt x="11291" y="1200"/>
                  </a:cubicBezTo>
                  <a:lnTo>
                    <a:pt x="14033" y="1200"/>
                  </a:lnTo>
                  <a:lnTo>
                    <a:pt x="6669" y="10200"/>
                  </a:lnTo>
                  <a:lnTo>
                    <a:pt x="3858" y="10200"/>
                  </a:lnTo>
                  <a:cubicBezTo>
                    <a:pt x="3639" y="9167"/>
                    <a:pt x="2877" y="8400"/>
                    <a:pt x="1964" y="8400"/>
                  </a:cubicBezTo>
                  <a:cubicBezTo>
                    <a:pt x="879" y="8400"/>
                    <a:pt x="0" y="9475"/>
                    <a:pt x="0" y="10800"/>
                  </a:cubicBezTo>
                  <a:cubicBezTo>
                    <a:pt x="0" y="12125"/>
                    <a:pt x="879" y="13200"/>
                    <a:pt x="1964" y="13200"/>
                  </a:cubicBezTo>
                  <a:cubicBezTo>
                    <a:pt x="2877" y="13200"/>
                    <a:pt x="3639" y="12434"/>
                    <a:pt x="3858" y="11400"/>
                  </a:cubicBezTo>
                  <a:lnTo>
                    <a:pt x="6669" y="11400"/>
                  </a:lnTo>
                  <a:lnTo>
                    <a:pt x="14033" y="20400"/>
                  </a:lnTo>
                  <a:lnTo>
                    <a:pt x="11291" y="20400"/>
                  </a:lnTo>
                  <a:cubicBezTo>
                    <a:pt x="11020" y="20400"/>
                    <a:pt x="10800" y="20669"/>
                    <a:pt x="10800" y="21000"/>
                  </a:cubicBezTo>
                  <a:cubicBezTo>
                    <a:pt x="10800" y="21332"/>
                    <a:pt x="11020" y="21600"/>
                    <a:pt x="11291" y="21600"/>
                  </a:cubicBezTo>
                  <a:lnTo>
                    <a:pt x="15218" y="21600"/>
                  </a:lnTo>
                  <a:cubicBezTo>
                    <a:pt x="15489" y="21600"/>
                    <a:pt x="15709" y="21332"/>
                    <a:pt x="15709" y="21000"/>
                  </a:cubicBezTo>
                  <a:lnTo>
                    <a:pt x="15709" y="16200"/>
                  </a:lnTo>
                  <a:cubicBezTo>
                    <a:pt x="15709" y="15869"/>
                    <a:pt x="15489" y="15600"/>
                    <a:pt x="15218" y="15600"/>
                  </a:cubicBezTo>
                  <a:cubicBezTo>
                    <a:pt x="14947" y="15600"/>
                    <a:pt x="14727" y="15869"/>
                    <a:pt x="14727" y="16200"/>
                  </a:cubicBezTo>
                  <a:lnTo>
                    <a:pt x="14727" y="19552"/>
                  </a:lnTo>
                  <a:lnTo>
                    <a:pt x="8058" y="11400"/>
                  </a:lnTo>
                  <a:lnTo>
                    <a:pt x="19924" y="11400"/>
                  </a:lnTo>
                  <a:lnTo>
                    <a:pt x="17817" y="13976"/>
                  </a:lnTo>
                  <a:cubicBezTo>
                    <a:pt x="17728" y="14085"/>
                    <a:pt x="17673" y="14235"/>
                    <a:pt x="17673" y="14400"/>
                  </a:cubicBezTo>
                  <a:cubicBezTo>
                    <a:pt x="17673" y="14732"/>
                    <a:pt x="17892" y="15000"/>
                    <a:pt x="18164" y="15000"/>
                  </a:cubicBezTo>
                  <a:cubicBezTo>
                    <a:pt x="18299" y="15000"/>
                    <a:pt x="18422" y="14933"/>
                    <a:pt x="18511" y="14824"/>
                  </a:cubicBezTo>
                  <a:lnTo>
                    <a:pt x="21456" y="11224"/>
                  </a:lnTo>
                  <a:cubicBezTo>
                    <a:pt x="21545" y="11116"/>
                    <a:pt x="21600" y="10966"/>
                    <a:pt x="21600" y="10800"/>
                  </a:cubicBezTo>
                  <a:cubicBezTo>
                    <a:pt x="21600" y="10635"/>
                    <a:pt x="21545" y="10485"/>
                    <a:pt x="21456" y="10376"/>
                  </a:cubicBezTo>
                </a:path>
              </a:pathLst>
            </a:custGeom>
            <a:solidFill>
              <a:schemeClr val="bg1"/>
            </a:solidFill>
            <a:ln w="12700">
              <a:miter lim="400000"/>
            </a:ln>
          </p:spPr>
          <p:txBody>
            <a:bodyPr lIns="57136" tIns="57136" rIns="57136" bIns="57136" anchor="ctr"/>
            <a:lstStyle/>
            <a:p>
              <a:pPr defTabSz="6858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500" dirty="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grpSp>
      <p:sp>
        <p:nvSpPr>
          <p:cNvPr id="43" name="TextBox 42"/>
          <p:cNvSpPr txBox="1"/>
          <p:nvPr/>
        </p:nvSpPr>
        <p:spPr>
          <a:xfrm>
            <a:off x="67466" y="62230"/>
            <a:ext cx="9198340" cy="923330"/>
          </a:xfrm>
          <a:prstGeom prst="rect">
            <a:avLst/>
          </a:prstGeom>
          <a:noFill/>
        </p:spPr>
        <p:txBody>
          <a:bodyPr wrap="square" rtlCol="0">
            <a:spAutoFit/>
          </a:bodyPr>
          <a:lstStyle/>
          <a:p>
            <a:pPr defTabSz="1371600"/>
            <a:r>
              <a:rPr lang="en-US" sz="5400" b="1" dirty="0"/>
              <a:t>Who we are</a:t>
            </a:r>
            <a:endParaRPr lang="en-US" sz="5400" b="1" dirty="0">
              <a:solidFill>
                <a:prstClr val="black">
                  <a:lumMod val="85000"/>
                  <a:lumOff val="15000"/>
                </a:prstClr>
              </a:solidFill>
              <a:latin typeface="Montserrat" panose="00000500000000000000"/>
            </a:endParaRPr>
          </a:p>
        </p:txBody>
      </p:sp>
      <p:sp>
        <p:nvSpPr>
          <p:cNvPr id="3" name="Rectangle 2"/>
          <p:cNvSpPr/>
          <p:nvPr/>
        </p:nvSpPr>
        <p:spPr>
          <a:xfrm>
            <a:off x="93387" y="1158819"/>
            <a:ext cx="5213985" cy="460375"/>
          </a:xfrm>
          <a:prstGeom prst="rect">
            <a:avLst/>
          </a:prstGeom>
        </p:spPr>
        <p:txBody>
          <a:bodyPr wrap="none">
            <a:spAutoFit/>
          </a:bodyPr>
          <a:lstStyle/>
          <a:p>
            <a:r>
              <a:rPr lang="en-US" sz="2400" dirty="0">
                <a:solidFill>
                  <a:srgbClr val="000000"/>
                </a:solidFill>
                <a:latin typeface="Avenir"/>
              </a:rPr>
              <a:t>Name of your Venture:</a:t>
            </a:r>
            <a:r>
              <a:rPr lang="en-IN" altLang="en-US" sz="2400" dirty="0">
                <a:solidFill>
                  <a:srgbClr val="000000"/>
                </a:solidFill>
                <a:latin typeface="Avenir"/>
              </a:rPr>
              <a:t>kooc Ease</a:t>
            </a:r>
            <a:endParaRPr lang="en-US" sz="2400" dirty="0"/>
          </a:p>
        </p:txBody>
      </p:sp>
      <p:sp>
        <p:nvSpPr>
          <p:cNvPr id="4" name="Rectangle 3"/>
          <p:cNvSpPr/>
          <p:nvPr/>
        </p:nvSpPr>
        <p:spPr>
          <a:xfrm>
            <a:off x="13751088" y="4105123"/>
            <a:ext cx="4064163" cy="1938992"/>
          </a:xfrm>
          <a:prstGeom prst="rect">
            <a:avLst/>
          </a:prstGeom>
          <a:solidFill>
            <a:srgbClr val="FFC000"/>
          </a:solidFill>
        </p:spPr>
        <p:txBody>
          <a:bodyPr wrap="square">
            <a:spAutoFit/>
          </a:bodyPr>
          <a:lstStyle/>
          <a:p>
            <a:pPr algn="just"/>
            <a:r>
              <a:rPr lang="en-US" sz="2400" dirty="0">
                <a:solidFill>
                  <a:srgbClr val="000000"/>
                </a:solidFill>
                <a:latin typeface="Avenir"/>
              </a:rPr>
              <a:t>	</a:t>
            </a:r>
            <a:endParaRPr lang="en-US" sz="2400" dirty="0">
              <a:solidFill>
                <a:srgbClr val="000000"/>
              </a:solidFill>
              <a:latin typeface="Avenir"/>
            </a:endParaRPr>
          </a:p>
          <a:p>
            <a:pPr algn="just"/>
            <a:r>
              <a:rPr lang="en-US" sz="2400" dirty="0">
                <a:solidFill>
                  <a:srgbClr val="000000"/>
                </a:solidFill>
                <a:latin typeface="Avenir"/>
              </a:rPr>
              <a:t>	Your goal when answering this slide should be to create enough interest about your venture.</a:t>
            </a:r>
            <a:endParaRPr lang="en-US" sz="2400" dirty="0"/>
          </a:p>
        </p:txBody>
      </p:sp>
      <p:sp>
        <p:nvSpPr>
          <p:cNvPr id="44" name="Rectangle 43"/>
          <p:cNvSpPr/>
          <p:nvPr/>
        </p:nvSpPr>
        <p:spPr>
          <a:xfrm>
            <a:off x="16120030" y="815582"/>
            <a:ext cx="1695221" cy="1288685"/>
          </a:xfrm>
          <a:prstGeom prst="rect">
            <a:avLst/>
          </a:prstGeom>
          <a:noFill/>
          <a:ln>
            <a:solidFill>
              <a:schemeClr val="accent6"/>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45" name="TextBox 44"/>
          <p:cNvSpPr txBox="1"/>
          <p:nvPr/>
        </p:nvSpPr>
        <p:spPr>
          <a:xfrm>
            <a:off x="16120110" y="815340"/>
            <a:ext cx="1558925" cy="1380490"/>
          </a:xfrm>
          <a:prstGeom prst="rect">
            <a:avLst/>
          </a:prstGeom>
          <a:noFill/>
        </p:spPr>
        <p:txBody>
          <a:bodyPr wrap="square" lIns="68580" tIns="34290" rIns="68580" bIns="34290" rtlCol="0" anchor="t">
            <a:noAutofit/>
          </a:bodyPr>
          <a:lstStyle/>
          <a:p>
            <a:pPr algn="ctr"/>
            <a:r>
              <a:rPr lang="en-US" b="1" dirty="0"/>
              <a:t>Place your venture logo here</a:t>
            </a:r>
            <a:endParaRPr lang="en-ZA" b="1" dirty="0"/>
          </a:p>
        </p:txBody>
      </p:sp>
      <p:sp>
        <p:nvSpPr>
          <p:cNvPr id="5" name="Rectangle 4"/>
          <p:cNvSpPr/>
          <p:nvPr/>
        </p:nvSpPr>
        <p:spPr>
          <a:xfrm>
            <a:off x="2770113" y="4717503"/>
            <a:ext cx="4839786" cy="369332"/>
          </a:xfrm>
          <a:prstGeom prst="rect">
            <a:avLst/>
          </a:prstGeom>
        </p:spPr>
        <p:txBody>
          <a:bodyPr wrap="none">
            <a:spAutoFit/>
          </a:bodyPr>
          <a:lstStyle/>
          <a:p>
            <a:r>
              <a:rPr lang="en-US" dirty="0">
                <a:solidFill>
                  <a:srgbClr val="000000"/>
                </a:solidFill>
                <a:latin typeface="Avenir"/>
              </a:rPr>
              <a:t>Provide a brief on what does your venture do.</a:t>
            </a:r>
            <a:endParaRPr lang="en-US" dirty="0"/>
          </a:p>
        </p:txBody>
      </p:sp>
      <p:sp>
        <p:nvSpPr>
          <p:cNvPr id="46" name="Rectangle 45"/>
          <p:cNvSpPr/>
          <p:nvPr/>
        </p:nvSpPr>
        <p:spPr>
          <a:xfrm>
            <a:off x="2792811" y="1654984"/>
            <a:ext cx="1527982" cy="584775"/>
          </a:xfrm>
          <a:prstGeom prst="rect">
            <a:avLst/>
          </a:prstGeom>
        </p:spPr>
        <p:txBody>
          <a:bodyPr wrap="none">
            <a:spAutoFit/>
          </a:bodyPr>
          <a:lstStyle/>
          <a:p>
            <a:r>
              <a:rPr lang="en-US" sz="3200" b="1" dirty="0">
                <a:solidFill>
                  <a:srgbClr val="000000"/>
                </a:solidFill>
                <a:latin typeface="Avenir"/>
              </a:rPr>
              <a:t>Why ? </a:t>
            </a:r>
            <a:endParaRPr lang="en-US" sz="3200" b="1" dirty="0"/>
          </a:p>
        </p:txBody>
      </p:sp>
      <p:sp>
        <p:nvSpPr>
          <p:cNvPr id="47" name="Rectangle 46"/>
          <p:cNvSpPr/>
          <p:nvPr/>
        </p:nvSpPr>
        <p:spPr>
          <a:xfrm>
            <a:off x="2792811" y="2196108"/>
            <a:ext cx="5840060" cy="369332"/>
          </a:xfrm>
          <a:prstGeom prst="rect">
            <a:avLst/>
          </a:prstGeom>
        </p:spPr>
        <p:txBody>
          <a:bodyPr wrap="none">
            <a:spAutoFit/>
          </a:bodyPr>
          <a:lstStyle/>
          <a:p>
            <a:r>
              <a:rPr lang="en-US" dirty="0">
                <a:solidFill>
                  <a:srgbClr val="000000"/>
                </a:solidFill>
                <a:latin typeface="Avenir"/>
              </a:rPr>
              <a:t>Explain why do you want to pursue this Business Idea. </a:t>
            </a:r>
            <a:endParaRPr lang="en-US" dirty="0"/>
          </a:p>
        </p:txBody>
      </p:sp>
      <p:sp>
        <p:nvSpPr>
          <p:cNvPr id="48" name="Rectangle 47"/>
          <p:cNvSpPr/>
          <p:nvPr/>
        </p:nvSpPr>
        <p:spPr>
          <a:xfrm>
            <a:off x="2792811" y="4267518"/>
            <a:ext cx="1778051" cy="584775"/>
          </a:xfrm>
          <a:prstGeom prst="rect">
            <a:avLst/>
          </a:prstGeom>
        </p:spPr>
        <p:txBody>
          <a:bodyPr wrap="none">
            <a:spAutoFit/>
          </a:bodyPr>
          <a:lstStyle/>
          <a:p>
            <a:r>
              <a:rPr lang="en-US" sz="3200" b="1" dirty="0">
                <a:solidFill>
                  <a:srgbClr val="000000"/>
                </a:solidFill>
                <a:latin typeface="Avenir"/>
              </a:rPr>
              <a:t>What  ? </a:t>
            </a:r>
            <a:endParaRPr lang="en-US" sz="3200" b="1" dirty="0"/>
          </a:p>
        </p:txBody>
      </p:sp>
      <p:sp>
        <p:nvSpPr>
          <p:cNvPr id="49" name="Rectangle 48"/>
          <p:cNvSpPr/>
          <p:nvPr/>
        </p:nvSpPr>
        <p:spPr>
          <a:xfrm>
            <a:off x="2735904" y="6857703"/>
            <a:ext cx="1641796" cy="584775"/>
          </a:xfrm>
          <a:prstGeom prst="rect">
            <a:avLst/>
          </a:prstGeom>
        </p:spPr>
        <p:txBody>
          <a:bodyPr wrap="none">
            <a:spAutoFit/>
          </a:bodyPr>
          <a:lstStyle/>
          <a:p>
            <a:r>
              <a:rPr lang="en-US" sz="3200" b="1" dirty="0">
                <a:solidFill>
                  <a:srgbClr val="000000"/>
                </a:solidFill>
                <a:latin typeface="Avenir"/>
              </a:rPr>
              <a:t>How  ? </a:t>
            </a:r>
            <a:endParaRPr lang="en-US" sz="3200" b="1" dirty="0"/>
          </a:p>
        </p:txBody>
      </p:sp>
      <p:sp>
        <p:nvSpPr>
          <p:cNvPr id="51" name="Rectangle 50"/>
          <p:cNvSpPr/>
          <p:nvPr/>
        </p:nvSpPr>
        <p:spPr>
          <a:xfrm>
            <a:off x="2792811" y="5074619"/>
            <a:ext cx="8235788" cy="1560758"/>
          </a:xfrm>
          <a:prstGeom prst="rect">
            <a:avLst/>
          </a:prstGeom>
          <a:ln>
            <a:solidFill>
              <a:schemeClr val="tx1"/>
            </a:solidFill>
          </a:ln>
        </p:spPr>
        <p:txBody>
          <a:bodyPr wrap="square">
            <a:spAutoFit/>
          </a:bodyPr>
          <a:lstStyle/>
          <a:p>
            <a:pPr algn="just">
              <a:lnSpc>
                <a:spcPct val="150000"/>
              </a:lnSpc>
            </a:pPr>
            <a:endParaRPr lang="en-IN" sz="2100" dirty="0"/>
          </a:p>
        </p:txBody>
      </p:sp>
      <p:sp>
        <p:nvSpPr>
          <p:cNvPr id="52" name="Rectangle 51"/>
          <p:cNvSpPr/>
          <p:nvPr/>
        </p:nvSpPr>
        <p:spPr>
          <a:xfrm>
            <a:off x="2852045" y="2591626"/>
            <a:ext cx="8235788" cy="1560758"/>
          </a:xfrm>
          <a:prstGeom prst="rect">
            <a:avLst/>
          </a:prstGeom>
          <a:ln>
            <a:solidFill>
              <a:schemeClr val="tx1"/>
            </a:solidFill>
          </a:ln>
        </p:spPr>
        <p:txBody>
          <a:bodyPr wrap="square">
            <a:spAutoFit/>
          </a:bodyPr>
          <a:lstStyle/>
          <a:p>
            <a:pPr algn="just">
              <a:lnSpc>
                <a:spcPct val="150000"/>
              </a:lnSpc>
            </a:pPr>
            <a:endParaRPr lang="en-IN" sz="2100" dirty="0"/>
          </a:p>
        </p:txBody>
      </p:sp>
      <p:sp>
        <p:nvSpPr>
          <p:cNvPr id="53" name="Rectangle 52"/>
          <p:cNvSpPr/>
          <p:nvPr/>
        </p:nvSpPr>
        <p:spPr>
          <a:xfrm>
            <a:off x="2735904" y="7451858"/>
            <a:ext cx="7289175" cy="369332"/>
          </a:xfrm>
          <a:prstGeom prst="rect">
            <a:avLst/>
          </a:prstGeom>
        </p:spPr>
        <p:txBody>
          <a:bodyPr wrap="none">
            <a:spAutoFit/>
          </a:bodyPr>
          <a:lstStyle/>
          <a:p>
            <a:r>
              <a:rPr lang="en-US" dirty="0">
                <a:solidFill>
                  <a:srgbClr val="000000"/>
                </a:solidFill>
                <a:latin typeface="Avenir"/>
              </a:rPr>
              <a:t>Explain how your venture solves the problem and make its revenue. </a:t>
            </a:r>
            <a:endParaRPr lang="en-US" dirty="0"/>
          </a:p>
        </p:txBody>
      </p:sp>
      <p:sp>
        <p:nvSpPr>
          <p:cNvPr id="54" name="Rectangle 53"/>
          <p:cNvSpPr/>
          <p:nvPr/>
        </p:nvSpPr>
        <p:spPr>
          <a:xfrm>
            <a:off x="2805781" y="7857292"/>
            <a:ext cx="8235788" cy="1560758"/>
          </a:xfrm>
          <a:prstGeom prst="rect">
            <a:avLst/>
          </a:prstGeom>
          <a:ln>
            <a:solidFill>
              <a:schemeClr val="tx1"/>
            </a:solidFill>
          </a:ln>
        </p:spPr>
        <p:txBody>
          <a:bodyPr wrap="square">
            <a:spAutoFit/>
          </a:bodyPr>
          <a:lstStyle/>
          <a:p>
            <a:pPr algn="just">
              <a:lnSpc>
                <a:spcPct val="150000"/>
              </a:lnSpc>
            </a:pPr>
            <a:endParaRPr lang="en-IN" sz="2100" dirty="0"/>
          </a:p>
        </p:txBody>
      </p:sp>
      <p:pic>
        <p:nvPicPr>
          <p:cNvPr id="57" name="Graphic 27" descr="Target with solid fill"/>
          <p:cNvPicPr>
            <a:picLocks noChangeAspect="1"/>
          </p:cNvPicPr>
          <p:nvPr/>
        </p:nvPicPr>
        <p:blipFill>
          <a:blip r:embed="rId1" cstate="print">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p:blipFill>
        <p:spPr>
          <a:xfrm>
            <a:off x="13868400" y="4215292"/>
            <a:ext cx="655576" cy="637001"/>
          </a:xfrm>
          <a:prstGeom prst="rect">
            <a:avLst/>
          </a:prstGeom>
        </p:spPr>
      </p:pic>
      <p:pic>
        <p:nvPicPr>
          <p:cNvPr id="58" name="Graphic 23" descr="Lightbulb and gear with solid fill"/>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96141" y="5074619"/>
            <a:ext cx="1290307" cy="1414469"/>
          </a:xfrm>
          <a:prstGeom prst="rect">
            <a:avLst/>
          </a:prstGeom>
          <a:solidFill>
            <a:schemeClr val="accent2">
              <a:lumMod val="40000"/>
              <a:lumOff val="60000"/>
            </a:schemeClr>
          </a:solidFill>
        </p:spPr>
      </p:pic>
      <p:pic>
        <p:nvPicPr>
          <p:cNvPr id="59" name="Graphic 19" descr="Dance steps with solid fill"/>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34920" y="2737856"/>
            <a:ext cx="1251527" cy="1186444"/>
          </a:xfrm>
          <a:prstGeom prst="rect">
            <a:avLst/>
          </a:prstGeom>
          <a:solidFill>
            <a:schemeClr val="accent6">
              <a:lumMod val="60000"/>
              <a:lumOff val="40000"/>
            </a:schemeClr>
          </a:solidFill>
        </p:spPr>
      </p:pic>
      <p:sp>
        <p:nvSpPr>
          <p:cNvPr id="2" name="Text Box 1"/>
          <p:cNvSpPr txBox="1"/>
          <p:nvPr/>
        </p:nvSpPr>
        <p:spPr>
          <a:xfrm>
            <a:off x="3151505" y="2738120"/>
            <a:ext cx="6096000" cy="1753235"/>
          </a:xfrm>
          <a:prstGeom prst="rect">
            <a:avLst/>
          </a:prstGeom>
          <a:noFill/>
        </p:spPr>
        <p:txBody>
          <a:bodyPr wrap="square" rtlCol="0">
            <a:spAutoFit/>
          </a:bodyPr>
          <a:p>
            <a:pPr marL="285750" indent="-285750" algn="just">
              <a:buFont typeface="Arial" panose="020B0604020202020204" pitchFamily="34" charset="0"/>
              <a:buChar char="•"/>
            </a:pPr>
            <a:r>
              <a:rPr lang="en-IN" dirty="0">
                <a:sym typeface="+mn-ea"/>
              </a:rPr>
              <a:t>Pursuing a food business idea offers a chance to meet a fundamental need with creative, innovative solutions, tapping into a large, growing market. </a:t>
            </a:r>
            <a:endParaRPr lang="en-IN" dirty="0"/>
          </a:p>
          <a:p>
            <a:pPr marL="285750" indent="-285750" algn="just">
              <a:buFont typeface="Arial" panose="020B0604020202020204" pitchFamily="34" charset="0"/>
              <a:buChar char="•"/>
            </a:pPr>
            <a:r>
              <a:rPr lang="en-IN" dirty="0">
                <a:sym typeface="+mn-ea"/>
              </a:rPr>
              <a:t>It aligns passion with purpose, allowing for community impact, scalability, and financial potential.</a:t>
            </a:r>
            <a:endParaRPr lang="en-IN" dirty="0"/>
          </a:p>
          <a:p>
            <a:endParaRPr lang="en-US"/>
          </a:p>
        </p:txBody>
      </p:sp>
      <p:sp>
        <p:nvSpPr>
          <p:cNvPr id="6" name="Text Box 5"/>
          <p:cNvSpPr txBox="1"/>
          <p:nvPr/>
        </p:nvSpPr>
        <p:spPr>
          <a:xfrm>
            <a:off x="3120390" y="5227955"/>
            <a:ext cx="6096000" cy="1476375"/>
          </a:xfrm>
          <a:prstGeom prst="rect">
            <a:avLst/>
          </a:prstGeom>
          <a:noFill/>
        </p:spPr>
        <p:txBody>
          <a:bodyPr wrap="square" rtlCol="0">
            <a:spAutoFit/>
          </a:bodyPr>
          <a:p>
            <a:pPr marL="285750" indent="-285750" algn="just">
              <a:buFont typeface="Arial" panose="020B0604020202020204" pitchFamily="34" charset="0"/>
              <a:buChar char="•"/>
            </a:pPr>
            <a:r>
              <a:rPr lang="en-IN" dirty="0">
                <a:sym typeface="+mn-ea"/>
              </a:rPr>
              <a:t>Our venture offers a unique food delivery app that connects customers with a curated selection of healthy, locally-sourced meals from top-rated chefs and restaurants. </a:t>
            </a:r>
            <a:endParaRPr lang="en-IN" dirty="0"/>
          </a:p>
          <a:p>
            <a:pPr marL="285750" indent="-285750" algn="just">
              <a:buFont typeface="Arial" panose="020B0604020202020204" pitchFamily="34" charset="0"/>
              <a:buChar char="•"/>
            </a:pPr>
            <a:r>
              <a:rPr lang="en-IN" dirty="0">
                <a:sym typeface="+mn-ea"/>
              </a:rPr>
              <a:t>We focus on personalizing every meal with the user's dietary preferences and lifestyle.</a:t>
            </a:r>
            <a:endParaRPr lang="en-US"/>
          </a:p>
        </p:txBody>
      </p:sp>
      <p:sp>
        <p:nvSpPr>
          <p:cNvPr id="7" name="Text Box 6"/>
          <p:cNvSpPr txBox="1"/>
          <p:nvPr/>
        </p:nvSpPr>
        <p:spPr>
          <a:xfrm>
            <a:off x="3185160" y="7751445"/>
            <a:ext cx="6093460" cy="1984375"/>
          </a:xfrm>
          <a:prstGeom prst="rect">
            <a:avLst/>
          </a:prstGeom>
          <a:noFill/>
        </p:spPr>
        <p:txBody>
          <a:bodyPr wrap="square" rtlCol="0">
            <a:noAutofit/>
          </a:bodyPr>
          <a:p>
            <a:pPr marL="285750" indent="-285750" algn="just">
              <a:buFont typeface="Arial" panose="020B0604020202020204" pitchFamily="34" charset="0"/>
              <a:buChar char="•"/>
            </a:pPr>
            <a:r>
              <a:rPr lang="en-IN" dirty="0">
                <a:sym typeface="+mn-ea"/>
              </a:rPr>
              <a:t>Our venture solves the problem of limited access to personalized meal options by providing a platform that delivers customized meals from local chefs and restaurants. </a:t>
            </a:r>
            <a:endParaRPr lang="en-IN" dirty="0"/>
          </a:p>
          <a:p>
            <a:pPr marL="285750" indent="-285750" algn="just">
              <a:buFont typeface="Arial" panose="020B0604020202020204" pitchFamily="34" charset="0"/>
              <a:buChar char="•"/>
            </a:pPr>
            <a:r>
              <a:rPr lang="en-IN" dirty="0">
                <a:sym typeface="+mn-ea"/>
              </a:rPr>
              <a:t>We generate revenue through delivery fees, subscription plans for regular customers, and commission from partner eateries</a:t>
            </a:r>
            <a:endParaRPr lang="en-US"/>
          </a:p>
        </p:txBody>
      </p:sp>
      <p:pic>
        <p:nvPicPr>
          <p:cNvPr id="8" name="Picture 7"/>
          <p:cNvPicPr>
            <a:picLocks noChangeAspect="1"/>
          </p:cNvPicPr>
          <p:nvPr/>
        </p:nvPicPr>
        <p:blipFill>
          <a:blip r:embed="rId7">
            <a:extLst>
              <a:ext uri="{28A0092B-C50C-407E-A947-70E740481C1C}">
                <a14:useLocalDpi xmlns:a14="http://schemas.microsoft.com/office/drawing/2010/main" val="0"/>
              </a:ext>
            </a:extLst>
          </a:blip>
          <a:srcRect l="13701" t="12801" r="15890" b="19990"/>
          <a:stretch>
            <a:fillRect/>
          </a:stretch>
        </p:blipFill>
        <p:spPr>
          <a:xfrm>
            <a:off x="16050260" y="628015"/>
            <a:ext cx="1859280" cy="157289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afterEffect">
                                  <p:stCondLst>
                                    <p:cond delay="0"/>
                                  </p:stCondLst>
                                  <p:childTnLst>
                                    <p:set>
                                      <p:cBhvr>
                                        <p:cTn id="6" dur="1" fill="hold">
                                          <p:stCondLst>
                                            <p:cond delay="0"/>
                                          </p:stCondLst>
                                        </p:cTn>
                                        <p:tgtEl>
                                          <p:spTgt spid="40"/>
                                        </p:tgtEl>
                                        <p:attrNameLst>
                                          <p:attrName>style.visibility</p:attrName>
                                        </p:attrNameLst>
                                      </p:cBhvr>
                                      <p:to>
                                        <p:strVal val="visible"/>
                                      </p:to>
                                    </p:set>
                                    <p:anim calcmode="lin" valueType="num">
                                      <p:cBhvr>
                                        <p:cTn id="7" dur="500" fill="hold"/>
                                        <p:tgtEl>
                                          <p:spTgt spid="40"/>
                                        </p:tgtEl>
                                        <p:attrNameLst>
                                          <p:attrName>ppt_w</p:attrName>
                                        </p:attrNameLst>
                                      </p:cBhvr>
                                      <p:tavLst>
                                        <p:tav tm="0">
                                          <p:val>
                                            <p:fltVal val="0"/>
                                          </p:val>
                                        </p:tav>
                                        <p:tav tm="100000">
                                          <p:val>
                                            <p:strVal val="#ppt_w"/>
                                          </p:val>
                                        </p:tav>
                                      </p:tavLst>
                                    </p:anim>
                                    <p:anim calcmode="lin" valueType="num">
                                      <p:cBhvr>
                                        <p:cTn id="8" dur="500" fill="hold"/>
                                        <p:tgtEl>
                                          <p:spTgt spid="40"/>
                                        </p:tgtEl>
                                        <p:attrNameLst>
                                          <p:attrName>ppt_h</p:attrName>
                                        </p:attrNameLst>
                                      </p:cBhvr>
                                      <p:tavLst>
                                        <p:tav tm="0">
                                          <p:val>
                                            <p:fltVal val="0"/>
                                          </p:val>
                                        </p:tav>
                                        <p:tav tm="100000">
                                          <p:val>
                                            <p:strVal val="#ppt_h"/>
                                          </p:val>
                                        </p:tav>
                                      </p:tavLst>
                                    </p:anim>
                                    <p:anim calcmode="lin" valueType="num">
                                      <p:cBhvr>
                                        <p:cTn id="9" dur="500" fill="hold"/>
                                        <p:tgtEl>
                                          <p:spTgt spid="40"/>
                                        </p:tgtEl>
                                        <p:attrNameLst>
                                          <p:attrName>style.rotation</p:attrName>
                                        </p:attrNameLst>
                                      </p:cBhvr>
                                      <p:tavLst>
                                        <p:tav tm="0">
                                          <p:val>
                                            <p:fltVal val="360"/>
                                          </p:val>
                                        </p:tav>
                                        <p:tav tm="100000">
                                          <p:val>
                                            <p:fltVal val="0"/>
                                          </p:val>
                                        </p:tav>
                                      </p:tavLst>
                                    </p:anim>
                                    <p:animEffect transition="in" filter="fade">
                                      <p:cBhvr>
                                        <p:cTn id="10"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nvGraphicFramePr>
        <p:xfrm>
          <a:off x="609598" y="1784082"/>
          <a:ext cx="15531787" cy="5874017"/>
        </p:xfrm>
        <a:graphic>
          <a:graphicData uri="http://schemas.openxmlformats.org/drawingml/2006/table">
            <a:tbl>
              <a:tblPr firstRow="1" bandRow="1">
                <a:tableStyleId>{2D5ABB26-0587-4C30-8999-92F81FD0307C}</a:tableStyleId>
              </a:tblPr>
              <a:tblGrid>
                <a:gridCol w="5175802"/>
                <a:gridCol w="5175802"/>
                <a:gridCol w="5180183"/>
              </a:tblGrid>
              <a:tr h="2849424">
                <a:tc>
                  <a:txBody>
                    <a:bodyPr/>
                    <a:lstStyle/>
                    <a:p>
                      <a:pPr marL="85090">
                        <a:lnSpc>
                          <a:spcPct val="100000"/>
                        </a:lnSpc>
                        <a:spcBef>
                          <a:spcPts val="635"/>
                        </a:spcBef>
                      </a:pPr>
                      <a:r>
                        <a:rPr sz="1400" b="1" spc="-120" dirty="0">
                          <a:latin typeface="Verdana" panose="020B0604030504040204" pitchFamily="34" charset="0"/>
                          <a:ea typeface="Verdana" panose="020B0604030504040204" pitchFamily="34" charset="0"/>
                          <a:cs typeface="Open Sans" panose="020B0606030504020204" pitchFamily="34" charset="0"/>
                        </a:rPr>
                        <a:t>CONTEXT</a:t>
                      </a:r>
                      <a:endParaRPr sz="1400" dirty="0">
                        <a:latin typeface="Verdana" panose="020B0604030504040204" pitchFamily="34" charset="0"/>
                        <a:ea typeface="Verdana" panose="020B0604030504040204" pitchFamily="34" charset="0"/>
                        <a:cs typeface="Open Sans" panose="020B0606030504020204" pitchFamily="34" charset="0"/>
                      </a:endParaRPr>
                    </a:p>
                    <a:p>
                      <a:pPr marL="370840" indent="-285750" algn="just">
                        <a:lnSpc>
                          <a:spcPct val="100000"/>
                        </a:lnSpc>
                        <a:buFont typeface="Arial" panose="020B0604020202020204" pitchFamily="34" charset="0"/>
                        <a:buChar char="•"/>
                      </a:pPr>
                      <a:r>
                        <a:rPr sz="1400" spc="-70" dirty="0">
                          <a:latin typeface="Verdana" panose="020B0604030504040204" pitchFamily="34" charset="0"/>
                          <a:ea typeface="Verdana" panose="020B0604030504040204" pitchFamily="34" charset="0"/>
                          <a:cs typeface="Open Sans" panose="020B0606030504020204" pitchFamily="34" charset="0"/>
                        </a:rPr>
                        <a:t>When</a:t>
                      </a:r>
                      <a:r>
                        <a:rPr sz="1400" spc="-195" dirty="0">
                          <a:latin typeface="Verdana" panose="020B0604030504040204" pitchFamily="34" charset="0"/>
                          <a:ea typeface="Verdana" panose="020B0604030504040204" pitchFamily="34" charset="0"/>
                          <a:cs typeface="Open Sans" panose="020B0606030504020204" pitchFamily="34" charset="0"/>
                        </a:rPr>
                        <a:t> </a:t>
                      </a:r>
                      <a:r>
                        <a:rPr sz="1400" spc="-35" dirty="0">
                          <a:latin typeface="Verdana" panose="020B0604030504040204" pitchFamily="34" charset="0"/>
                          <a:ea typeface="Verdana" panose="020B0604030504040204" pitchFamily="34" charset="0"/>
                          <a:cs typeface="Open Sans" panose="020B0606030504020204" pitchFamily="34" charset="0"/>
                        </a:rPr>
                        <a:t>does</a:t>
                      </a:r>
                      <a:r>
                        <a:rPr lang="en-IN" sz="1400" spc="-35" dirty="0">
                          <a:latin typeface="Verdana" panose="020B0604030504040204" pitchFamily="34" charset="0"/>
                          <a:ea typeface="Verdana" panose="020B0604030504040204" pitchFamily="34" charset="0"/>
                          <a:cs typeface="Open Sans" panose="020B0606030504020204" pitchFamily="34" charset="0"/>
                        </a:rPr>
                        <a:t> </a:t>
                      </a:r>
                      <a:r>
                        <a:rPr sz="1400" spc="-35" dirty="0">
                          <a:latin typeface="Verdana" panose="020B0604030504040204" pitchFamily="34" charset="0"/>
                          <a:ea typeface="Verdana" panose="020B0604030504040204" pitchFamily="34" charset="0"/>
                          <a:cs typeface="Open Sans" panose="020B0606030504020204" pitchFamily="34" charset="0"/>
                        </a:rPr>
                        <a:t>the</a:t>
                      </a:r>
                      <a:r>
                        <a:rPr lang="en-IN" sz="1400" spc="-35" dirty="0">
                          <a:latin typeface="Verdana" panose="020B0604030504040204" pitchFamily="34" charset="0"/>
                          <a:ea typeface="Verdana" panose="020B0604030504040204" pitchFamily="34" charset="0"/>
                          <a:cs typeface="Open Sans" panose="020B0606030504020204" pitchFamily="34" charset="0"/>
                        </a:rPr>
                        <a:t> </a:t>
                      </a:r>
                      <a:r>
                        <a:rPr sz="1400" spc="-85" dirty="0">
                          <a:latin typeface="Verdana" panose="020B0604030504040204" pitchFamily="34" charset="0"/>
                          <a:ea typeface="Verdana" panose="020B0604030504040204" pitchFamily="34" charset="0"/>
                          <a:cs typeface="Open Sans" panose="020B0606030504020204" pitchFamily="34" charset="0"/>
                        </a:rPr>
                        <a:t>p</a:t>
                      </a:r>
                      <a:r>
                        <a:rPr sz="1400" spc="-95" dirty="0">
                          <a:latin typeface="Verdana" panose="020B0604030504040204" pitchFamily="34" charset="0"/>
                          <a:ea typeface="Verdana" panose="020B0604030504040204" pitchFamily="34" charset="0"/>
                          <a:cs typeface="Open Sans" panose="020B0606030504020204" pitchFamily="34" charset="0"/>
                        </a:rPr>
                        <a:t>r</a:t>
                      </a:r>
                      <a:r>
                        <a:rPr sz="1400" spc="-90" dirty="0">
                          <a:latin typeface="Verdana" panose="020B0604030504040204" pitchFamily="34" charset="0"/>
                          <a:ea typeface="Verdana" panose="020B0604030504040204" pitchFamily="34" charset="0"/>
                          <a:cs typeface="Open Sans" panose="020B0606030504020204" pitchFamily="34" charset="0"/>
                        </a:rPr>
                        <a:t>o</a:t>
                      </a:r>
                      <a:r>
                        <a:rPr sz="1400" spc="-85" dirty="0">
                          <a:latin typeface="Verdana" panose="020B0604030504040204" pitchFamily="34" charset="0"/>
                          <a:ea typeface="Verdana" panose="020B0604030504040204" pitchFamily="34" charset="0"/>
                          <a:cs typeface="Open Sans" panose="020B0606030504020204" pitchFamily="34" charset="0"/>
                        </a:rPr>
                        <a:t>b</a:t>
                      </a:r>
                      <a:r>
                        <a:rPr sz="1400" spc="-60" dirty="0">
                          <a:latin typeface="Verdana" panose="020B0604030504040204" pitchFamily="34" charset="0"/>
                          <a:ea typeface="Verdana" panose="020B0604030504040204" pitchFamily="34" charset="0"/>
                          <a:cs typeface="Open Sans" panose="020B0606030504020204" pitchFamily="34" charset="0"/>
                        </a:rPr>
                        <a:t>l</a:t>
                      </a:r>
                      <a:r>
                        <a:rPr sz="1400" spc="-95" dirty="0">
                          <a:latin typeface="Verdana" panose="020B0604030504040204" pitchFamily="34" charset="0"/>
                          <a:ea typeface="Verdana" panose="020B0604030504040204" pitchFamily="34" charset="0"/>
                          <a:cs typeface="Open Sans" panose="020B0606030504020204" pitchFamily="34" charset="0"/>
                        </a:rPr>
                        <a:t>e</a:t>
                      </a:r>
                      <a:r>
                        <a:rPr sz="1400" dirty="0">
                          <a:latin typeface="Verdana" panose="020B0604030504040204" pitchFamily="34" charset="0"/>
                          <a:ea typeface="Verdana" panose="020B0604030504040204" pitchFamily="34" charset="0"/>
                          <a:cs typeface="Open Sans" panose="020B0606030504020204" pitchFamily="34" charset="0"/>
                        </a:rPr>
                        <a:t>m</a:t>
                      </a:r>
                      <a:r>
                        <a:rPr sz="1400" spc="-254" dirty="0">
                          <a:latin typeface="Verdana" panose="020B0604030504040204" pitchFamily="34" charset="0"/>
                          <a:ea typeface="Verdana" panose="020B0604030504040204" pitchFamily="34" charset="0"/>
                          <a:cs typeface="Open Sans" panose="020B0606030504020204" pitchFamily="34" charset="0"/>
                        </a:rPr>
                        <a:t> </a:t>
                      </a:r>
                      <a:r>
                        <a:rPr sz="1400" spc="-70" dirty="0">
                          <a:latin typeface="Verdana" panose="020B0604030504040204" pitchFamily="34" charset="0"/>
                          <a:ea typeface="Verdana" panose="020B0604030504040204" pitchFamily="34" charset="0"/>
                          <a:cs typeface="Open Sans" panose="020B0606030504020204" pitchFamily="34" charset="0"/>
                        </a:rPr>
                        <a:t>o</a:t>
                      </a:r>
                      <a:r>
                        <a:rPr sz="1400" spc="-65" dirty="0">
                          <a:latin typeface="Verdana" panose="020B0604030504040204" pitchFamily="34" charset="0"/>
                          <a:ea typeface="Verdana" panose="020B0604030504040204" pitchFamily="34" charset="0"/>
                          <a:cs typeface="Open Sans" panose="020B0606030504020204" pitchFamily="34" charset="0"/>
                        </a:rPr>
                        <a:t>cc</a:t>
                      </a:r>
                      <a:r>
                        <a:rPr sz="1400" spc="-45" dirty="0">
                          <a:latin typeface="Verdana" panose="020B0604030504040204" pitchFamily="34" charset="0"/>
                          <a:ea typeface="Verdana" panose="020B0604030504040204" pitchFamily="34" charset="0"/>
                          <a:cs typeface="Open Sans" panose="020B0606030504020204" pitchFamily="34" charset="0"/>
                        </a:rPr>
                        <a:t>u</a:t>
                      </a:r>
                      <a:r>
                        <a:rPr sz="1400" spc="-55" dirty="0">
                          <a:latin typeface="Verdana" panose="020B0604030504040204" pitchFamily="34" charset="0"/>
                          <a:ea typeface="Verdana" panose="020B0604030504040204" pitchFamily="34" charset="0"/>
                          <a:cs typeface="Open Sans" panose="020B0606030504020204" pitchFamily="34" charset="0"/>
                        </a:rPr>
                        <a:t>r</a:t>
                      </a:r>
                      <a:r>
                        <a:rPr sz="1400" dirty="0">
                          <a:latin typeface="Verdana" panose="020B0604030504040204" pitchFamily="34" charset="0"/>
                          <a:ea typeface="Verdana" panose="020B0604030504040204" pitchFamily="34" charset="0"/>
                          <a:cs typeface="Open Sans" panose="020B0606030504020204" pitchFamily="34" charset="0"/>
                        </a:rPr>
                        <a:t>?</a:t>
                      </a:r>
                      <a:endParaRPr sz="1400" dirty="0">
                        <a:latin typeface="Verdana" panose="020B0604030504040204" pitchFamily="34" charset="0"/>
                        <a:ea typeface="Verdana" panose="020B0604030504040204" pitchFamily="34" charset="0"/>
                        <a:cs typeface="Open Sans" panose="020B0606030504020204" pitchFamily="34" charset="0"/>
                      </a:endParaRPr>
                    </a:p>
                    <a:p>
                      <a:pPr marL="370840" indent="-285750" algn="just">
                        <a:lnSpc>
                          <a:spcPct val="100000"/>
                        </a:lnSpc>
                        <a:buFont typeface="Arial" panose="020B0604020202020204" pitchFamily="34" charset="0"/>
                        <a:buChar char="•"/>
                      </a:pPr>
                      <a:endParaRPr lang="en-US" sz="1400" dirty="0">
                        <a:latin typeface="Verdana" panose="020B0604030504040204" pitchFamily="34" charset="0"/>
                        <a:ea typeface="Verdana" panose="020B0604030504040204" pitchFamily="34" charset="0"/>
                        <a:cs typeface="Open Sans" panose="020B0606030504020204" pitchFamily="34" charset="0"/>
                        <a:sym typeface="+mn-ea"/>
                      </a:endParaRPr>
                    </a:p>
                    <a:p>
                      <a:pPr marL="370840" indent="-285750" algn="just">
                        <a:lnSpc>
                          <a:spcPct val="100000"/>
                        </a:lnSpc>
                        <a:buFont typeface="Arial" panose="020B0604020202020204" pitchFamily="34" charset="0"/>
                        <a:buChar char="•"/>
                      </a:pPr>
                      <a:r>
                        <a:rPr lang="en-US" sz="1400" dirty="0">
                          <a:latin typeface="Verdana" panose="020B0604030504040204" pitchFamily="34" charset="0"/>
                          <a:ea typeface="Verdana" panose="020B0604030504040204" pitchFamily="34" charset="0"/>
                          <a:cs typeface="Open Sans" panose="020B0606030504020204" pitchFamily="34" charset="0"/>
                          <a:sym typeface="+mn-ea"/>
                        </a:rPr>
                        <a:t>The problem occurs when people struggle to find convenient, healthy, and personalized meal options that fit their dietary preferences, busy schedules, or specific nutritional needs. </a:t>
                      </a:r>
                      <a:endParaRPr lang="en-US" sz="1400" dirty="0">
                        <a:latin typeface="Verdana" panose="020B0604030504040204" pitchFamily="34" charset="0"/>
                        <a:ea typeface="Verdana" panose="020B0604030504040204" pitchFamily="34" charset="0"/>
                        <a:cs typeface="Open Sans" panose="020B0606030504020204" pitchFamily="34" charset="0"/>
                      </a:endParaRPr>
                    </a:p>
                    <a:p>
                      <a:pPr marL="370840" indent="-285750" algn="just">
                        <a:lnSpc>
                          <a:spcPct val="100000"/>
                        </a:lnSpc>
                        <a:buFont typeface="Arial" panose="020B0604020202020204" pitchFamily="34" charset="0"/>
                        <a:buChar char="•"/>
                      </a:pPr>
                      <a:r>
                        <a:rPr lang="en-US" sz="1400" dirty="0">
                          <a:latin typeface="Verdana" panose="020B0604030504040204" pitchFamily="34" charset="0"/>
                          <a:ea typeface="Verdana" panose="020B0604030504040204" pitchFamily="34" charset="0"/>
                          <a:cs typeface="Open Sans" panose="020B0606030504020204" pitchFamily="34" charset="0"/>
                          <a:sym typeface="+mn-ea"/>
                        </a:rPr>
                        <a:t>This is especially common for those who lack time to cook, are overwhelmed by choices, or face limited options for sustainable and locally-sourced meals. </a:t>
                      </a:r>
                      <a:endParaRPr lang="en-US" sz="1400" dirty="0">
                        <a:latin typeface="Verdana" panose="020B0604030504040204" pitchFamily="34" charset="0"/>
                        <a:ea typeface="Verdana" panose="020B0604030504040204" pitchFamily="34" charset="0"/>
                        <a:cs typeface="Open Sans" panose="020B0606030504020204" pitchFamily="34" charset="0"/>
                      </a:endParaRPr>
                    </a:p>
                    <a:p>
                      <a:pPr marL="370840" indent="-285750" algn="just">
                        <a:lnSpc>
                          <a:spcPct val="100000"/>
                        </a:lnSpc>
                        <a:buFont typeface="Arial" panose="020B0604020202020204" pitchFamily="34" charset="0"/>
                        <a:buChar char="•"/>
                      </a:pPr>
                      <a:r>
                        <a:rPr lang="en-US" sz="1400" dirty="0">
                          <a:latin typeface="Verdana" panose="020B0604030504040204" pitchFamily="34" charset="0"/>
                          <a:ea typeface="Verdana" panose="020B0604030504040204" pitchFamily="34" charset="0"/>
                          <a:cs typeface="Open Sans" panose="020B0606030504020204" pitchFamily="34" charset="0"/>
                          <a:sym typeface="+mn-ea"/>
                        </a:rPr>
                        <a:t>It often affects working professionals, health-conscious individuals, and those with dietary restrictions seeking reliable, nutritious, and diverse food choices.</a:t>
                      </a:r>
                      <a:endParaRPr sz="1400" dirty="0">
                        <a:latin typeface="Verdana" panose="020B0604030504040204" pitchFamily="34" charset="0"/>
                        <a:ea typeface="Verdana" panose="020B0604030504040204" pitchFamily="34" charset="0"/>
                        <a:cs typeface="Open Sans" panose="020B0606030504020204" pitchFamily="34" charset="0"/>
                      </a:endParaRPr>
                    </a:p>
                    <a:p>
                      <a:pPr marL="370840" indent="-285750" algn="just">
                        <a:lnSpc>
                          <a:spcPct val="100000"/>
                        </a:lnSpc>
                        <a:buFont typeface="Arial" panose="020B0604020202020204" pitchFamily="34" charset="0"/>
                        <a:buChar char="•"/>
                      </a:pPr>
                      <a:endParaRPr sz="1400" dirty="0">
                        <a:latin typeface="Verdana" panose="020B0604030504040204" pitchFamily="34" charset="0"/>
                        <a:ea typeface="Verdana" panose="020B0604030504040204" pitchFamily="34" charset="0"/>
                        <a:cs typeface="Open Sans" panose="020B0606030504020204" pitchFamily="34" charset="0"/>
                      </a:endParaRPr>
                    </a:p>
                  </a:txBody>
                  <a:tcPr marL="0" marR="0" marT="82683" marB="0">
                    <a:lnL w="9525">
                      <a:solidFill>
                        <a:srgbClr val="FBBD00"/>
                      </a:solidFill>
                      <a:prstDash val="solid"/>
                    </a:lnL>
                    <a:lnR w="12700">
                      <a:solidFill>
                        <a:srgbClr val="FBBD00"/>
                      </a:solidFill>
                      <a:prstDash val="solid"/>
                    </a:lnR>
                    <a:lnT w="9525">
                      <a:solidFill>
                        <a:srgbClr val="FBBD00"/>
                      </a:solidFill>
                      <a:prstDash val="solid"/>
                    </a:lnT>
                    <a:lnB w="9525">
                      <a:solidFill>
                        <a:srgbClr val="FBBD00"/>
                      </a:solidFill>
                      <a:prstDash val="solid"/>
                    </a:lnB>
                  </a:tcPr>
                </a:tc>
                <a:tc>
                  <a:txBody>
                    <a:bodyPr/>
                    <a:lstStyle/>
                    <a:p>
                      <a:pPr marL="84455">
                        <a:lnSpc>
                          <a:spcPct val="100000"/>
                        </a:lnSpc>
                        <a:spcBef>
                          <a:spcPts val="635"/>
                        </a:spcBef>
                      </a:pPr>
                      <a:r>
                        <a:rPr sz="1400" b="1" spc="-130" dirty="0">
                          <a:latin typeface="Verdana" panose="020B0604030504040204" pitchFamily="34" charset="0"/>
                          <a:ea typeface="Verdana" panose="020B0604030504040204" pitchFamily="34" charset="0"/>
                          <a:cs typeface="Open Sans" panose="020B0606030504020204" pitchFamily="34" charset="0"/>
                        </a:rPr>
                        <a:t>PROBLEM</a:t>
                      </a:r>
                      <a:endParaRPr sz="1400" dirty="0">
                        <a:latin typeface="Verdana" panose="020B0604030504040204" pitchFamily="34" charset="0"/>
                        <a:ea typeface="Verdana" panose="020B0604030504040204" pitchFamily="34" charset="0"/>
                        <a:cs typeface="Open Sans" panose="020B0606030504020204" pitchFamily="34" charset="0"/>
                      </a:endParaRPr>
                    </a:p>
                    <a:p>
                      <a:pPr marL="84455">
                        <a:lnSpc>
                          <a:spcPct val="100000"/>
                        </a:lnSpc>
                      </a:pPr>
                      <a:r>
                        <a:rPr sz="1400" spc="-30" dirty="0">
                          <a:latin typeface="Verdana" panose="020B0604030504040204" pitchFamily="34" charset="0"/>
                          <a:ea typeface="Verdana" panose="020B0604030504040204" pitchFamily="34" charset="0"/>
                          <a:cs typeface="Open Sans" panose="020B0606030504020204" pitchFamily="34" charset="0"/>
                        </a:rPr>
                        <a:t>What</a:t>
                      </a:r>
                      <a:r>
                        <a:rPr lang="en-IN" sz="1400" spc="-30" dirty="0">
                          <a:latin typeface="Verdana" panose="020B0604030504040204" pitchFamily="34" charset="0"/>
                          <a:ea typeface="Verdana" panose="020B0604030504040204" pitchFamily="34" charset="0"/>
                          <a:cs typeface="Open Sans" panose="020B0606030504020204" pitchFamily="34" charset="0"/>
                        </a:rPr>
                        <a:t> </a:t>
                      </a:r>
                      <a:r>
                        <a:rPr sz="1400" spc="-30" dirty="0">
                          <a:latin typeface="Verdana" panose="020B0604030504040204" pitchFamily="34" charset="0"/>
                          <a:ea typeface="Verdana" panose="020B0604030504040204" pitchFamily="34" charset="0"/>
                          <a:cs typeface="Open Sans" panose="020B0606030504020204" pitchFamily="34" charset="0"/>
                        </a:rPr>
                        <a:t>is</a:t>
                      </a:r>
                      <a:r>
                        <a:rPr lang="en-IN" sz="1400" spc="-30" dirty="0">
                          <a:latin typeface="Verdana" panose="020B0604030504040204" pitchFamily="34" charset="0"/>
                          <a:ea typeface="Verdana" panose="020B0604030504040204" pitchFamily="34" charset="0"/>
                          <a:cs typeface="Open Sans" panose="020B0606030504020204" pitchFamily="34" charset="0"/>
                        </a:rPr>
                        <a:t> </a:t>
                      </a:r>
                      <a:r>
                        <a:rPr sz="1400" spc="-30" dirty="0">
                          <a:latin typeface="Verdana" panose="020B0604030504040204" pitchFamily="34" charset="0"/>
                          <a:ea typeface="Verdana" panose="020B0604030504040204" pitchFamily="34" charset="0"/>
                          <a:cs typeface="Open Sans" panose="020B0606030504020204" pitchFamily="34" charset="0"/>
                        </a:rPr>
                        <a:t>the</a:t>
                      </a:r>
                      <a:r>
                        <a:rPr lang="en-IN" sz="1400" spc="-30" dirty="0">
                          <a:latin typeface="Verdana" panose="020B0604030504040204" pitchFamily="34" charset="0"/>
                          <a:ea typeface="Verdana" panose="020B0604030504040204" pitchFamily="34" charset="0"/>
                          <a:cs typeface="Open Sans" panose="020B0606030504020204" pitchFamily="34" charset="0"/>
                        </a:rPr>
                        <a:t> </a:t>
                      </a:r>
                      <a:r>
                        <a:rPr sz="1400" spc="-30" dirty="0">
                          <a:latin typeface="Verdana" panose="020B0604030504040204" pitchFamily="34" charset="0"/>
                          <a:ea typeface="Verdana" panose="020B0604030504040204" pitchFamily="34" charset="0"/>
                          <a:cs typeface="Open Sans" panose="020B0606030504020204" pitchFamily="34" charset="0"/>
                        </a:rPr>
                        <a:t>root </a:t>
                      </a:r>
                      <a:r>
                        <a:rPr sz="1400" spc="-55" dirty="0">
                          <a:latin typeface="Verdana" panose="020B0604030504040204" pitchFamily="34" charset="0"/>
                          <a:ea typeface="Verdana" panose="020B0604030504040204" pitchFamily="34" charset="0"/>
                          <a:cs typeface="Open Sans" panose="020B0606030504020204" pitchFamily="34" charset="0"/>
                        </a:rPr>
                        <a:t>cause</a:t>
                      </a:r>
                      <a:r>
                        <a:rPr sz="1400" spc="45" dirty="0">
                          <a:latin typeface="Verdana" panose="020B0604030504040204" pitchFamily="34" charset="0"/>
                          <a:ea typeface="Verdana" panose="020B0604030504040204" pitchFamily="34" charset="0"/>
                          <a:cs typeface="Open Sans" panose="020B0606030504020204" pitchFamily="34" charset="0"/>
                        </a:rPr>
                        <a:t> </a:t>
                      </a:r>
                      <a:r>
                        <a:rPr sz="1400" spc="-35" dirty="0">
                          <a:latin typeface="Verdana" panose="020B0604030504040204" pitchFamily="34" charset="0"/>
                          <a:ea typeface="Verdana" panose="020B0604030504040204" pitchFamily="34" charset="0"/>
                          <a:cs typeface="Open Sans" panose="020B0606030504020204" pitchFamily="34" charset="0"/>
                        </a:rPr>
                        <a:t>of</a:t>
                      </a:r>
                      <a:r>
                        <a:rPr lang="en-IN" sz="1400" spc="0" dirty="0">
                          <a:latin typeface="Verdana" panose="020B0604030504040204" pitchFamily="34" charset="0"/>
                          <a:ea typeface="Verdana" panose="020B0604030504040204" pitchFamily="34" charset="0"/>
                          <a:cs typeface="Open Sans" panose="020B0606030504020204" pitchFamily="34" charset="0"/>
                        </a:rPr>
                        <a:t> t</a:t>
                      </a:r>
                      <a:r>
                        <a:rPr sz="1400" spc="-70" dirty="0">
                          <a:latin typeface="Verdana" panose="020B0604030504040204" pitchFamily="34" charset="0"/>
                          <a:ea typeface="Verdana" panose="020B0604030504040204" pitchFamily="34" charset="0"/>
                          <a:cs typeface="Open Sans" panose="020B0606030504020204" pitchFamily="34" charset="0"/>
                        </a:rPr>
                        <a:t>he</a:t>
                      </a:r>
                      <a:r>
                        <a:rPr lang="en-IN" sz="1400" spc="-70" dirty="0">
                          <a:latin typeface="Verdana" panose="020B0604030504040204" pitchFamily="34" charset="0"/>
                          <a:ea typeface="Verdana" panose="020B0604030504040204" pitchFamily="34" charset="0"/>
                          <a:cs typeface="Open Sans" panose="020B0606030504020204" pitchFamily="34" charset="0"/>
                        </a:rPr>
                        <a:t> problem</a:t>
                      </a:r>
                      <a:r>
                        <a:rPr sz="1400" spc="-70" dirty="0">
                          <a:latin typeface="Verdana" panose="020B0604030504040204" pitchFamily="34" charset="0"/>
                          <a:ea typeface="Verdana" panose="020B0604030504040204" pitchFamily="34" charset="0"/>
                          <a:cs typeface="Open Sans" panose="020B0606030504020204" pitchFamily="34" charset="0"/>
                        </a:rPr>
                        <a:t>?</a:t>
                      </a:r>
                      <a:r>
                        <a:rPr lang="en-IN" sz="1400" spc="-70" dirty="0">
                          <a:latin typeface="Verdana" panose="020B0604030504040204" pitchFamily="34" charset="0"/>
                          <a:ea typeface="Verdana" panose="020B0604030504040204" pitchFamily="34" charset="0"/>
                          <a:cs typeface="Open Sans" panose="020B0606030504020204" pitchFamily="34" charset="0"/>
                        </a:rPr>
                        <a:t> </a:t>
                      </a:r>
                      <a:endParaRPr lang="en-IN" sz="1400" spc="-70" dirty="0">
                        <a:latin typeface="Verdana" panose="020B0604030504040204" pitchFamily="34" charset="0"/>
                        <a:ea typeface="Verdana" panose="020B0604030504040204" pitchFamily="34" charset="0"/>
                        <a:cs typeface="Open Sans" panose="020B0606030504020204" pitchFamily="34" charset="0"/>
                      </a:endParaRPr>
                    </a:p>
                    <a:p>
                      <a:pPr marL="84455">
                        <a:lnSpc>
                          <a:spcPct val="100000"/>
                        </a:lnSpc>
                      </a:pPr>
                      <a:endParaRPr lang="en-IN" sz="1400" spc="-70" dirty="0">
                        <a:latin typeface="Verdana" panose="020B0604030504040204" pitchFamily="34" charset="0"/>
                        <a:ea typeface="Verdana" panose="020B0604030504040204" pitchFamily="34" charset="0"/>
                        <a:cs typeface="Open Sans" panose="020B0606030504020204" pitchFamily="34" charset="0"/>
                      </a:endParaRPr>
                    </a:p>
                    <a:p>
                      <a:pPr marL="370205" indent="-285750" algn="just">
                        <a:lnSpc>
                          <a:spcPct val="100000"/>
                        </a:lnSpc>
                        <a:buFont typeface="Arial" panose="020B0604020202020204" pitchFamily="34" charset="0"/>
                        <a:buChar char="•"/>
                      </a:pPr>
                      <a:r>
                        <a:rPr lang="en-US" sz="1400" dirty="0">
                          <a:latin typeface="Verdana" panose="020B0604030504040204" pitchFamily="34" charset="0"/>
                          <a:ea typeface="Verdana" panose="020B0604030504040204" pitchFamily="34" charset="0"/>
                          <a:cs typeface="Open Sans" panose="020B0606030504020204" pitchFamily="34" charset="0"/>
                          <a:sym typeface="+mn-ea"/>
                        </a:rPr>
                        <a:t>The root cause of the problem is the lack of easily accessible, convenient, and personalized meal options that cater to diverse dietary needs and preferences. </a:t>
                      </a:r>
                      <a:endParaRPr lang="en-US" sz="1400" dirty="0">
                        <a:latin typeface="Verdana" panose="020B0604030504040204" pitchFamily="34" charset="0"/>
                        <a:ea typeface="Verdana" panose="020B0604030504040204" pitchFamily="34" charset="0"/>
                        <a:cs typeface="Open Sans" panose="020B0606030504020204" pitchFamily="34" charset="0"/>
                      </a:endParaRPr>
                    </a:p>
                    <a:p>
                      <a:pPr marL="370205" indent="-285750" algn="just">
                        <a:lnSpc>
                          <a:spcPct val="100000"/>
                        </a:lnSpc>
                        <a:buFont typeface="Arial" panose="020B0604020202020204" pitchFamily="34" charset="0"/>
                        <a:buChar char="•"/>
                      </a:pPr>
                      <a:r>
                        <a:rPr lang="en-US" sz="1400" dirty="0">
                          <a:latin typeface="Verdana" panose="020B0604030504040204" pitchFamily="34" charset="0"/>
                          <a:ea typeface="Verdana" panose="020B0604030504040204" pitchFamily="34" charset="0"/>
                          <a:cs typeface="Open Sans" panose="020B0606030504020204" pitchFamily="34" charset="0"/>
                          <a:sym typeface="+mn-ea"/>
                        </a:rPr>
                        <a:t>Traditional food delivery services often focus on speed and variety rather than nutritional quality or customization. </a:t>
                      </a:r>
                      <a:endParaRPr lang="en-US" sz="1400" dirty="0">
                        <a:latin typeface="Verdana" panose="020B0604030504040204" pitchFamily="34" charset="0"/>
                        <a:ea typeface="Verdana" panose="020B0604030504040204" pitchFamily="34" charset="0"/>
                        <a:cs typeface="Open Sans" panose="020B0606030504020204" pitchFamily="34" charset="0"/>
                      </a:endParaRPr>
                    </a:p>
                    <a:p>
                      <a:pPr marL="370205" indent="-285750" algn="just">
                        <a:lnSpc>
                          <a:spcPct val="100000"/>
                        </a:lnSpc>
                        <a:buFont typeface="Arial" panose="020B0604020202020204" pitchFamily="34" charset="0"/>
                        <a:buChar char="•"/>
                      </a:pPr>
                      <a:r>
                        <a:rPr lang="en-US" sz="1400" dirty="0">
                          <a:latin typeface="Verdana" panose="020B0604030504040204" pitchFamily="34" charset="0"/>
                          <a:ea typeface="Verdana" panose="020B0604030504040204" pitchFamily="34" charset="0"/>
                          <a:cs typeface="Open Sans" panose="020B0606030504020204" pitchFamily="34" charset="0"/>
                          <a:sym typeface="+mn-ea"/>
                        </a:rPr>
                        <a:t>Additionally, there is limited integration of local, sustainable ingredients and mindful eating options, leading to a gap between consumer demand for healthier choices and the available food delivery offerings.</a:t>
                      </a:r>
                      <a:endParaRPr lang="en-IN" sz="1400" spc="-70" dirty="0">
                        <a:latin typeface="Verdana" panose="020B0604030504040204" pitchFamily="34" charset="0"/>
                        <a:ea typeface="Verdana" panose="020B0604030504040204" pitchFamily="34" charset="0"/>
                        <a:cs typeface="Open Sans" panose="020B0606030504020204" pitchFamily="34" charset="0"/>
                      </a:endParaRPr>
                    </a:p>
                  </a:txBody>
                  <a:tcPr marL="0" marR="0" marT="82683" marB="0">
                    <a:lnL w="12700">
                      <a:solidFill>
                        <a:srgbClr val="FBBD00"/>
                      </a:solidFill>
                      <a:prstDash val="solid"/>
                    </a:lnL>
                    <a:lnR w="9525">
                      <a:solidFill>
                        <a:srgbClr val="FBBD00"/>
                      </a:solidFill>
                      <a:prstDash val="solid"/>
                    </a:lnR>
                    <a:lnT w="9525">
                      <a:solidFill>
                        <a:srgbClr val="FBBD00"/>
                      </a:solidFill>
                      <a:prstDash val="solid"/>
                    </a:lnT>
                    <a:lnB w="9525">
                      <a:solidFill>
                        <a:srgbClr val="FBBD00"/>
                      </a:solidFill>
                      <a:prstDash val="solid"/>
                    </a:lnB>
                  </a:tcPr>
                </a:tc>
                <a:tc>
                  <a:txBody>
                    <a:bodyPr/>
                    <a:lstStyle/>
                    <a:p>
                      <a:pPr marL="85725">
                        <a:lnSpc>
                          <a:spcPct val="100000"/>
                        </a:lnSpc>
                        <a:spcBef>
                          <a:spcPts val="635"/>
                        </a:spcBef>
                      </a:pPr>
                      <a:r>
                        <a:rPr sz="1400" b="1" spc="-135" dirty="0">
                          <a:latin typeface="Verdana" panose="020B0604030504040204" pitchFamily="34" charset="0"/>
                          <a:ea typeface="Verdana" panose="020B0604030504040204" pitchFamily="34" charset="0"/>
                          <a:cs typeface="Open Sans" panose="020B0606030504020204" pitchFamily="34" charset="0"/>
                        </a:rPr>
                        <a:t>ALTERNATIVES</a:t>
                      </a:r>
                      <a:endParaRPr sz="1400" dirty="0">
                        <a:latin typeface="Verdana" panose="020B0604030504040204" pitchFamily="34" charset="0"/>
                        <a:ea typeface="Verdana" panose="020B0604030504040204" pitchFamily="34" charset="0"/>
                        <a:cs typeface="Open Sans" panose="020B0606030504020204" pitchFamily="34" charset="0"/>
                      </a:endParaRPr>
                    </a:p>
                    <a:p>
                      <a:pPr marL="85725">
                        <a:lnSpc>
                          <a:spcPct val="100000"/>
                        </a:lnSpc>
                      </a:pPr>
                      <a:r>
                        <a:rPr sz="1400" b="1" spc="-45" dirty="0">
                          <a:latin typeface="Verdana" panose="020B0604030504040204" pitchFamily="34" charset="0"/>
                          <a:ea typeface="Verdana" panose="020B0604030504040204" pitchFamily="34" charset="0"/>
                          <a:cs typeface="Open Sans" panose="020B0606030504020204" pitchFamily="34" charset="0"/>
                        </a:rPr>
                        <a:t>What</a:t>
                      </a:r>
                      <a:r>
                        <a:rPr lang="en-IN" sz="1400" b="1" spc="-45" dirty="0">
                          <a:latin typeface="Verdana" panose="020B0604030504040204" pitchFamily="34" charset="0"/>
                          <a:ea typeface="Verdana" panose="020B0604030504040204" pitchFamily="34" charset="0"/>
                          <a:cs typeface="Open Sans" panose="020B0606030504020204" pitchFamily="34" charset="0"/>
                        </a:rPr>
                        <a:t> </a:t>
                      </a:r>
                      <a:r>
                        <a:rPr sz="1400" b="1" spc="-45" dirty="0">
                          <a:latin typeface="Verdana" panose="020B0604030504040204" pitchFamily="34" charset="0"/>
                          <a:ea typeface="Verdana" panose="020B0604030504040204" pitchFamily="34" charset="0"/>
                          <a:cs typeface="Open Sans" panose="020B0606030504020204" pitchFamily="34" charset="0"/>
                        </a:rPr>
                        <a:t>do </a:t>
                      </a:r>
                      <a:r>
                        <a:rPr sz="1400" b="1" spc="-60" dirty="0">
                          <a:latin typeface="Verdana" panose="020B0604030504040204" pitchFamily="34" charset="0"/>
                          <a:ea typeface="Verdana" panose="020B0604030504040204" pitchFamily="34" charset="0"/>
                          <a:cs typeface="Open Sans" panose="020B0606030504020204" pitchFamily="34" charset="0"/>
                        </a:rPr>
                        <a:t>customers </a:t>
                      </a:r>
                      <a:r>
                        <a:rPr sz="1400" b="1" spc="-20" dirty="0">
                          <a:latin typeface="Verdana" panose="020B0604030504040204" pitchFamily="34" charset="0"/>
                          <a:ea typeface="Verdana" panose="020B0604030504040204" pitchFamily="34" charset="0"/>
                          <a:cs typeface="Open Sans" panose="020B0606030504020204" pitchFamily="34" charset="0"/>
                        </a:rPr>
                        <a:t>do</a:t>
                      </a:r>
                      <a:r>
                        <a:rPr lang="en-IN" sz="1400" b="1" spc="-20" dirty="0">
                          <a:latin typeface="Verdana" panose="020B0604030504040204" pitchFamily="34" charset="0"/>
                          <a:ea typeface="Verdana" panose="020B0604030504040204" pitchFamily="34" charset="0"/>
                          <a:cs typeface="Open Sans" panose="020B0606030504020204" pitchFamily="34" charset="0"/>
                        </a:rPr>
                        <a:t> </a:t>
                      </a:r>
                      <a:r>
                        <a:rPr sz="1400" b="1" spc="-20" dirty="0">
                          <a:latin typeface="Verdana" panose="020B0604030504040204" pitchFamily="34" charset="0"/>
                          <a:ea typeface="Verdana" panose="020B0604030504040204" pitchFamily="34" charset="0"/>
                          <a:cs typeface="Open Sans" panose="020B0606030504020204" pitchFamily="34" charset="0"/>
                        </a:rPr>
                        <a:t>now</a:t>
                      </a:r>
                      <a:r>
                        <a:rPr lang="en-IN" sz="1400" b="1" spc="-20" dirty="0">
                          <a:latin typeface="Verdana" panose="020B0604030504040204" pitchFamily="34" charset="0"/>
                          <a:ea typeface="Verdana" panose="020B0604030504040204" pitchFamily="34" charset="0"/>
                          <a:cs typeface="Open Sans" panose="020B0606030504020204" pitchFamily="34" charset="0"/>
                        </a:rPr>
                        <a:t> </a:t>
                      </a:r>
                      <a:r>
                        <a:rPr sz="1400" b="1" spc="-20" dirty="0">
                          <a:latin typeface="Verdana" panose="020B0604030504040204" pitchFamily="34" charset="0"/>
                          <a:ea typeface="Verdana" panose="020B0604030504040204" pitchFamily="34" charset="0"/>
                          <a:cs typeface="Open Sans" panose="020B0606030504020204" pitchFamily="34" charset="0"/>
                        </a:rPr>
                        <a:t>to</a:t>
                      </a:r>
                      <a:r>
                        <a:rPr sz="1400" b="1" spc="-150" dirty="0">
                          <a:latin typeface="Verdana" panose="020B0604030504040204" pitchFamily="34" charset="0"/>
                          <a:ea typeface="Verdana" panose="020B0604030504040204" pitchFamily="34" charset="0"/>
                          <a:cs typeface="Open Sans" panose="020B0606030504020204" pitchFamily="34" charset="0"/>
                        </a:rPr>
                        <a:t> </a:t>
                      </a:r>
                      <a:r>
                        <a:rPr sz="1400" b="1" spc="-20" dirty="0">
                          <a:latin typeface="Verdana" panose="020B0604030504040204" pitchFamily="34" charset="0"/>
                          <a:ea typeface="Verdana" panose="020B0604030504040204" pitchFamily="34" charset="0"/>
                          <a:cs typeface="Open Sans" panose="020B0606030504020204" pitchFamily="34" charset="0"/>
                        </a:rPr>
                        <a:t>ﬁx</a:t>
                      </a:r>
                      <a:r>
                        <a:rPr lang="en-IN" sz="1400" b="1" spc="-20" dirty="0">
                          <a:latin typeface="Verdana" panose="020B0604030504040204" pitchFamily="34" charset="0"/>
                          <a:ea typeface="Verdana" panose="020B0604030504040204" pitchFamily="34" charset="0"/>
                          <a:cs typeface="Open Sans" panose="020B0606030504020204" pitchFamily="34" charset="0"/>
                        </a:rPr>
                        <a:t> </a:t>
                      </a:r>
                      <a:r>
                        <a:rPr sz="1400" b="1" spc="-60" dirty="0">
                          <a:latin typeface="Verdana" panose="020B0604030504040204" pitchFamily="34" charset="0"/>
                          <a:ea typeface="Verdana" panose="020B0604030504040204" pitchFamily="34" charset="0"/>
                          <a:cs typeface="Open Sans" panose="020B0606030504020204" pitchFamily="34" charset="0"/>
                        </a:rPr>
                        <a:t>the</a:t>
                      </a:r>
                      <a:r>
                        <a:rPr lang="en-IN" sz="1400" b="1" spc="-60" dirty="0">
                          <a:latin typeface="Verdana" panose="020B0604030504040204" pitchFamily="34" charset="0"/>
                          <a:ea typeface="Verdana" panose="020B0604030504040204" pitchFamily="34" charset="0"/>
                          <a:cs typeface="Open Sans" panose="020B0606030504020204" pitchFamily="34" charset="0"/>
                        </a:rPr>
                        <a:t> </a:t>
                      </a:r>
                      <a:r>
                        <a:rPr sz="1400" b="1" spc="-60" dirty="0">
                          <a:latin typeface="Verdana" panose="020B0604030504040204" pitchFamily="34" charset="0"/>
                          <a:ea typeface="Verdana" panose="020B0604030504040204" pitchFamily="34" charset="0"/>
                          <a:cs typeface="Open Sans" panose="020B0606030504020204" pitchFamily="34" charset="0"/>
                        </a:rPr>
                        <a:t>problem?</a:t>
                      </a:r>
                      <a:endParaRPr lang="en-IN" sz="1400" b="1" spc="-60" dirty="0">
                        <a:latin typeface="Verdana" panose="020B0604030504040204" pitchFamily="34" charset="0"/>
                        <a:ea typeface="Verdana" panose="020B0604030504040204" pitchFamily="34" charset="0"/>
                        <a:cs typeface="Open Sans" panose="020B0606030504020204" pitchFamily="34" charset="0"/>
                      </a:endParaRPr>
                    </a:p>
                    <a:p>
                      <a:pPr marL="85725">
                        <a:lnSpc>
                          <a:spcPct val="100000"/>
                        </a:lnSpc>
                      </a:pPr>
                      <a:endParaRPr lang="en-IN" sz="1400" spc="-60" dirty="0">
                        <a:latin typeface="Verdana" panose="020B0604030504040204" pitchFamily="34" charset="0"/>
                        <a:ea typeface="Verdana" panose="020B0604030504040204" pitchFamily="34" charset="0"/>
                        <a:cs typeface="Open Sans" panose="020B0606030504020204" pitchFamily="34" charset="0"/>
                      </a:endParaRPr>
                    </a:p>
                    <a:p>
                      <a:pPr marL="371475" indent="-285750" algn="just">
                        <a:lnSpc>
                          <a:spcPct val="100000"/>
                        </a:lnSpc>
                        <a:buFont typeface="Arial" panose="020B0604020202020204" pitchFamily="34" charset="0"/>
                        <a:buChar char="•"/>
                      </a:pPr>
                      <a:r>
                        <a:rPr lang="en-US" sz="1400" dirty="0">
                          <a:latin typeface="Verdana" panose="020B0604030504040204" pitchFamily="34" charset="0"/>
                          <a:ea typeface="Verdana" panose="020B0604030504040204" pitchFamily="34" charset="0"/>
                          <a:cs typeface="Open Sans" panose="020B0606030504020204" pitchFamily="34" charset="0"/>
                        </a:rPr>
                        <a:t>To fix this problem, customers currently resort to meal prepping at home, which can be time-consuming and requires planning. </a:t>
                      </a:r>
                      <a:endParaRPr lang="en-US" sz="1400" dirty="0">
                        <a:latin typeface="Verdana" panose="020B0604030504040204" pitchFamily="34" charset="0"/>
                        <a:ea typeface="Verdana" panose="020B0604030504040204" pitchFamily="34" charset="0"/>
                        <a:cs typeface="Open Sans" panose="020B0606030504020204" pitchFamily="34" charset="0"/>
                      </a:endParaRPr>
                    </a:p>
                    <a:p>
                      <a:pPr marL="371475" indent="-285750" algn="just">
                        <a:lnSpc>
                          <a:spcPct val="100000"/>
                        </a:lnSpc>
                        <a:buFont typeface="Arial" panose="020B0604020202020204" pitchFamily="34" charset="0"/>
                        <a:buChar char="•"/>
                      </a:pPr>
                      <a:r>
                        <a:rPr lang="en-US" sz="1400" dirty="0">
                          <a:latin typeface="Verdana" panose="020B0604030504040204" pitchFamily="34" charset="0"/>
                          <a:ea typeface="Verdana" panose="020B0604030504040204" pitchFamily="34" charset="0"/>
                          <a:cs typeface="Open Sans" panose="020B0606030504020204" pitchFamily="34" charset="0"/>
                        </a:rPr>
                        <a:t>Some opt for generic food delivery services that offer convenience but often lack nutritional value and customization. </a:t>
                      </a:r>
                      <a:endParaRPr lang="en-US" sz="1400" dirty="0">
                        <a:latin typeface="Verdana" panose="020B0604030504040204" pitchFamily="34" charset="0"/>
                        <a:ea typeface="Verdana" panose="020B0604030504040204" pitchFamily="34" charset="0"/>
                        <a:cs typeface="Open Sans" panose="020B0606030504020204" pitchFamily="34" charset="0"/>
                      </a:endParaRPr>
                    </a:p>
                    <a:p>
                      <a:pPr marL="371475" indent="-285750" algn="just">
                        <a:lnSpc>
                          <a:spcPct val="100000"/>
                        </a:lnSpc>
                        <a:buFont typeface="Arial" panose="020B0604020202020204" pitchFamily="34" charset="0"/>
                        <a:buChar char="•"/>
                      </a:pPr>
                      <a:r>
                        <a:rPr lang="en-US" sz="1400" dirty="0">
                          <a:latin typeface="Verdana" panose="020B0604030504040204" pitchFamily="34" charset="0"/>
                          <a:ea typeface="Verdana" panose="020B0604030504040204" pitchFamily="34" charset="0"/>
                          <a:cs typeface="Open Sans" panose="020B0606030504020204" pitchFamily="34" charset="0"/>
                        </a:rPr>
                        <a:t>Others may rely on limited healthy options from nearby restaurants, which can be repetitive and not always accessible.</a:t>
                      </a:r>
                      <a:endParaRPr sz="1400" dirty="0">
                        <a:latin typeface="Verdana" panose="020B0604030504040204" pitchFamily="34" charset="0"/>
                        <a:ea typeface="Verdana" panose="020B0604030504040204" pitchFamily="34" charset="0"/>
                        <a:cs typeface="Open Sans" panose="020B0606030504020204" pitchFamily="34" charset="0"/>
                      </a:endParaRPr>
                    </a:p>
                  </a:txBody>
                  <a:tcPr marL="0" marR="0" marT="82683" marB="0">
                    <a:lnL w="9525">
                      <a:solidFill>
                        <a:srgbClr val="FBBD00"/>
                      </a:solidFill>
                      <a:prstDash val="solid"/>
                    </a:lnL>
                    <a:lnR w="9525">
                      <a:solidFill>
                        <a:srgbClr val="FBBD00"/>
                      </a:solidFill>
                      <a:prstDash val="solid"/>
                    </a:lnR>
                    <a:lnT w="9525">
                      <a:solidFill>
                        <a:srgbClr val="FBBD00"/>
                      </a:solidFill>
                      <a:prstDash val="solid"/>
                    </a:lnT>
                    <a:lnB w="9525">
                      <a:solidFill>
                        <a:srgbClr val="FBBD00"/>
                      </a:solidFill>
                      <a:prstDash val="solid"/>
                    </a:lnB>
                  </a:tcPr>
                </a:tc>
              </a:tr>
              <a:tr h="889931">
                <a:tc rowSpan="2">
                  <a:txBody>
                    <a:bodyPr/>
                    <a:lstStyle/>
                    <a:p>
                      <a:pPr marL="85090" algn="just">
                        <a:lnSpc>
                          <a:spcPct val="100000"/>
                        </a:lnSpc>
                        <a:spcBef>
                          <a:spcPts val="640"/>
                        </a:spcBef>
                      </a:pPr>
                      <a:r>
                        <a:rPr sz="1400" b="1" kern="1200" spc="-130" dirty="0">
                          <a:solidFill>
                            <a:schemeClr val="tx1"/>
                          </a:solidFill>
                          <a:latin typeface="Verdana" panose="020B0604030504040204" pitchFamily="34" charset="0"/>
                          <a:ea typeface="Verdana" panose="020B0604030504040204" pitchFamily="34" charset="0"/>
                          <a:cs typeface="Open Sans" panose="020B0606030504020204" pitchFamily="34" charset="0"/>
                        </a:rPr>
                        <a:t>CUSTOMERS</a:t>
                      </a:r>
                      <a:endParaRPr sz="1400" b="1" kern="1200" spc="-130" dirty="0">
                        <a:solidFill>
                          <a:schemeClr val="tx1"/>
                        </a:solidFill>
                        <a:latin typeface="Verdana" panose="020B0604030504040204" pitchFamily="34" charset="0"/>
                        <a:ea typeface="Verdana" panose="020B0604030504040204" pitchFamily="34" charset="0"/>
                        <a:cs typeface="Open Sans" panose="020B0606030504020204" pitchFamily="34" charset="0"/>
                      </a:endParaRPr>
                    </a:p>
                    <a:p>
                      <a:pPr marL="85090" marR="702310" algn="just" defTabSz="914400" rtl="0" eaLnBrk="1" latinLnBrk="0" hangingPunct="1">
                        <a:lnSpc>
                          <a:spcPct val="100000"/>
                        </a:lnSpc>
                      </a:pPr>
                      <a:r>
                        <a:rPr sz="1400" b="1" spc="-40" dirty="0">
                          <a:latin typeface="Verdana" panose="020B0604030504040204" pitchFamily="34" charset="0"/>
                          <a:ea typeface="Verdana" panose="020B0604030504040204" pitchFamily="34" charset="0"/>
                          <a:cs typeface="Open Sans" panose="020B0606030504020204" pitchFamily="34" charset="0"/>
                        </a:rPr>
                        <a:t>Who</a:t>
                      </a:r>
                      <a:r>
                        <a:rPr lang="en-IN" sz="1400" b="1" spc="-40" dirty="0">
                          <a:latin typeface="Verdana" panose="020B0604030504040204" pitchFamily="34" charset="0"/>
                          <a:ea typeface="Verdana" panose="020B0604030504040204" pitchFamily="34" charset="0"/>
                          <a:cs typeface="Open Sans" panose="020B0606030504020204" pitchFamily="34" charset="0"/>
                        </a:rPr>
                        <a:t> </a:t>
                      </a:r>
                      <a:r>
                        <a:rPr sz="1400" b="1" spc="-40" dirty="0">
                          <a:latin typeface="Verdana" panose="020B0604030504040204" pitchFamily="34" charset="0"/>
                          <a:ea typeface="Verdana" panose="020B0604030504040204" pitchFamily="34" charset="0"/>
                          <a:cs typeface="Open Sans" panose="020B0606030504020204" pitchFamily="34" charset="0"/>
                        </a:rPr>
                        <a:t>has</a:t>
                      </a:r>
                      <a:r>
                        <a:rPr lang="en-IN" sz="1400" b="1" spc="-40" dirty="0">
                          <a:latin typeface="Verdana" panose="020B0604030504040204" pitchFamily="34" charset="0"/>
                          <a:ea typeface="Verdana" panose="020B0604030504040204" pitchFamily="34" charset="0"/>
                          <a:cs typeface="Open Sans" panose="020B0606030504020204" pitchFamily="34" charset="0"/>
                        </a:rPr>
                        <a:t> </a:t>
                      </a:r>
                      <a:r>
                        <a:rPr sz="1400" b="1" spc="-40" dirty="0">
                          <a:latin typeface="Verdana" panose="020B0604030504040204" pitchFamily="34" charset="0"/>
                          <a:ea typeface="Verdana" panose="020B0604030504040204" pitchFamily="34" charset="0"/>
                          <a:cs typeface="Open Sans" panose="020B0606030504020204" pitchFamily="34" charset="0"/>
                        </a:rPr>
                        <a:t>the</a:t>
                      </a:r>
                      <a:r>
                        <a:rPr sz="1400" b="1" spc="-245" dirty="0">
                          <a:latin typeface="Verdana" panose="020B0604030504040204" pitchFamily="34" charset="0"/>
                          <a:ea typeface="Verdana" panose="020B0604030504040204" pitchFamily="34" charset="0"/>
                          <a:cs typeface="Open Sans" panose="020B0606030504020204" pitchFamily="34" charset="0"/>
                        </a:rPr>
                        <a:t> </a:t>
                      </a:r>
                      <a:r>
                        <a:rPr sz="1400" b="1" spc="-60" dirty="0">
                          <a:latin typeface="Verdana" panose="020B0604030504040204" pitchFamily="34" charset="0"/>
                          <a:ea typeface="Verdana" panose="020B0604030504040204" pitchFamily="34" charset="0"/>
                          <a:cs typeface="Open Sans" panose="020B0606030504020204" pitchFamily="34" charset="0"/>
                        </a:rPr>
                        <a:t>problem</a:t>
                      </a:r>
                      <a:r>
                        <a:rPr lang="en-IN" sz="1400" b="1" kern="1200" spc="-60" dirty="0">
                          <a:solidFill>
                            <a:schemeClr val="tx1"/>
                          </a:solidFill>
                          <a:latin typeface="Verdana" panose="020B0604030504040204" pitchFamily="34" charset="0"/>
                          <a:ea typeface="Verdana" panose="020B0604030504040204" pitchFamily="34" charset="0"/>
                          <a:cs typeface="Open Sans" panose="020B0606030504020204" pitchFamily="34" charset="0"/>
                        </a:rPr>
                        <a:t> </a:t>
                      </a:r>
                      <a:r>
                        <a:rPr sz="1400" b="1" kern="1200" spc="-60" dirty="0">
                          <a:solidFill>
                            <a:schemeClr val="tx1"/>
                          </a:solidFill>
                          <a:latin typeface="Verdana" panose="020B0604030504040204" pitchFamily="34" charset="0"/>
                          <a:ea typeface="Verdana" panose="020B0604030504040204" pitchFamily="34" charset="0"/>
                          <a:cs typeface="Open Sans" panose="020B0606030504020204" pitchFamily="34" charset="0"/>
                        </a:rPr>
                        <a:t>most often?</a:t>
                      </a:r>
                      <a:endParaRPr lang="en-IN" sz="1400" b="1" kern="1200" spc="-60" dirty="0">
                        <a:solidFill>
                          <a:schemeClr val="tx1"/>
                        </a:solidFill>
                        <a:latin typeface="Verdana" panose="020B0604030504040204" pitchFamily="34" charset="0"/>
                        <a:ea typeface="Verdana" panose="020B0604030504040204" pitchFamily="34" charset="0"/>
                        <a:cs typeface="Open Sans" panose="020B0606030504020204" pitchFamily="34" charset="0"/>
                      </a:endParaRPr>
                    </a:p>
                    <a:p>
                      <a:pPr marL="85090" marR="702310" algn="just">
                        <a:lnSpc>
                          <a:spcPct val="100000"/>
                        </a:lnSpc>
                      </a:pPr>
                      <a:endParaRPr lang="en-IN" sz="1400" spc="-55" dirty="0">
                        <a:latin typeface="Verdana" panose="020B0604030504040204" pitchFamily="34" charset="0"/>
                        <a:ea typeface="Verdana" panose="020B0604030504040204" pitchFamily="34" charset="0"/>
                        <a:cs typeface="Open Sans" panose="020B0606030504020204" pitchFamily="34" charset="0"/>
                      </a:endParaRPr>
                    </a:p>
                    <a:p>
                      <a:pPr marL="370840" marR="702310" indent="-285750" algn="just">
                        <a:lnSpc>
                          <a:spcPct val="100000"/>
                        </a:lnSpc>
                        <a:buFont typeface="Arial" panose="020B0604020202020204" pitchFamily="34" charset="0"/>
                        <a:buChar char="•"/>
                      </a:pPr>
                      <a:r>
                        <a:rPr lang="en-US" sz="1400" kern="1200" dirty="0">
                          <a:solidFill>
                            <a:schemeClr val="tx1"/>
                          </a:solidFill>
                          <a:latin typeface="Verdana" panose="020B0604030504040204" pitchFamily="34" charset="0"/>
                          <a:ea typeface="Verdana" panose="020B0604030504040204" pitchFamily="34" charset="0"/>
                          <a:cs typeface="Open Sans" panose="020B0606030504020204" pitchFamily="34" charset="0"/>
                        </a:rPr>
                        <a:t>The problem most often affects busy professionals, health-conscious individuals, and people with specific dietary restrictions or preferences (such as vegan, gluten-free, or keto). </a:t>
                      </a:r>
                      <a:endParaRPr lang="en-US" sz="1400" kern="1200" dirty="0">
                        <a:solidFill>
                          <a:schemeClr val="tx1"/>
                        </a:solidFill>
                        <a:latin typeface="Verdana" panose="020B0604030504040204" pitchFamily="34" charset="0"/>
                        <a:ea typeface="Verdana" panose="020B0604030504040204" pitchFamily="34" charset="0"/>
                        <a:cs typeface="Open Sans" panose="020B0606030504020204" pitchFamily="34" charset="0"/>
                      </a:endParaRPr>
                    </a:p>
                    <a:p>
                      <a:pPr marL="370840" marR="702310" indent="-285750" algn="just">
                        <a:lnSpc>
                          <a:spcPct val="100000"/>
                        </a:lnSpc>
                        <a:buFont typeface="Arial" panose="020B0604020202020204" pitchFamily="34" charset="0"/>
                        <a:buChar char="•"/>
                      </a:pPr>
                      <a:r>
                        <a:rPr lang="en-US" sz="1400" kern="1200" dirty="0">
                          <a:solidFill>
                            <a:schemeClr val="tx1"/>
                          </a:solidFill>
                          <a:latin typeface="Verdana" panose="020B0604030504040204" pitchFamily="34" charset="0"/>
                          <a:ea typeface="Verdana" panose="020B0604030504040204" pitchFamily="34" charset="0"/>
                          <a:cs typeface="Open Sans" panose="020B0606030504020204" pitchFamily="34" charset="0"/>
                        </a:rPr>
                        <a:t>These groups struggle to find convenient, nutritious, and diverse meal options that align with their lifestyle and health goals. </a:t>
                      </a:r>
                      <a:endParaRPr lang="en-US" sz="1400" kern="1200" dirty="0">
                        <a:solidFill>
                          <a:schemeClr val="tx1"/>
                        </a:solidFill>
                        <a:latin typeface="Verdana" panose="020B0604030504040204" pitchFamily="34" charset="0"/>
                        <a:ea typeface="Verdana" panose="020B0604030504040204" pitchFamily="34" charset="0"/>
                        <a:cs typeface="Open Sans" panose="020B0606030504020204" pitchFamily="34" charset="0"/>
                      </a:endParaRPr>
                    </a:p>
                    <a:p>
                      <a:pPr marL="370840" marR="702310" indent="-285750" algn="just">
                        <a:lnSpc>
                          <a:spcPct val="100000"/>
                        </a:lnSpc>
                        <a:buFont typeface="Arial" panose="020B0604020202020204" pitchFamily="34" charset="0"/>
                        <a:buChar char="•"/>
                      </a:pPr>
                      <a:r>
                        <a:rPr lang="en-US" sz="1400" kern="1200" dirty="0">
                          <a:solidFill>
                            <a:schemeClr val="tx1"/>
                          </a:solidFill>
                          <a:latin typeface="Verdana" panose="020B0604030504040204" pitchFamily="34" charset="0"/>
                          <a:ea typeface="Verdana" panose="020B0604030504040204" pitchFamily="34" charset="0"/>
                          <a:cs typeface="Open Sans" panose="020B0606030504020204" pitchFamily="34" charset="0"/>
                        </a:rPr>
                        <a:t>Families juggling work and home responsibilities, as well as students, also face similar challenges in maintaining a balanced diet with limited time and resources.</a:t>
                      </a:r>
                      <a:endParaRPr sz="1400" kern="1200" dirty="0">
                        <a:solidFill>
                          <a:schemeClr val="tx1"/>
                        </a:solidFill>
                        <a:latin typeface="Verdana" panose="020B0604030504040204" pitchFamily="34" charset="0"/>
                        <a:ea typeface="Verdana" panose="020B0604030504040204" pitchFamily="34" charset="0"/>
                        <a:cs typeface="Open Sans" panose="020B0606030504020204" pitchFamily="34" charset="0"/>
                      </a:endParaRPr>
                    </a:p>
                  </a:txBody>
                  <a:tcPr marL="0" marR="0" marT="83334" marB="0">
                    <a:lnL w="9525">
                      <a:solidFill>
                        <a:srgbClr val="FBBD00"/>
                      </a:solidFill>
                      <a:prstDash val="solid"/>
                    </a:lnL>
                    <a:lnR w="12700">
                      <a:solidFill>
                        <a:srgbClr val="FBBD00"/>
                      </a:solidFill>
                      <a:prstDash val="solid"/>
                    </a:lnR>
                    <a:lnT w="9525">
                      <a:solidFill>
                        <a:srgbClr val="FBBD00"/>
                      </a:solidFill>
                      <a:prstDash val="solid"/>
                    </a:lnT>
                    <a:lnB w="9525">
                      <a:solidFill>
                        <a:srgbClr val="FBBD00"/>
                      </a:solidFill>
                      <a:prstDash val="solid"/>
                    </a:lnB>
                  </a:tcPr>
                </a:tc>
                <a:tc>
                  <a:txBody>
                    <a:bodyPr/>
                    <a:lstStyle/>
                    <a:p>
                      <a:pPr marL="84455">
                        <a:lnSpc>
                          <a:spcPct val="100000"/>
                        </a:lnSpc>
                        <a:spcBef>
                          <a:spcPts val="640"/>
                        </a:spcBef>
                      </a:pPr>
                      <a:r>
                        <a:rPr sz="1400" b="1" kern="1200" spc="-130" dirty="0">
                          <a:solidFill>
                            <a:schemeClr val="tx1"/>
                          </a:solidFill>
                          <a:latin typeface="Verdana" panose="020B0604030504040204" pitchFamily="34" charset="0"/>
                          <a:ea typeface="Verdana" panose="020B0604030504040204" pitchFamily="34" charset="0"/>
                          <a:cs typeface="Open Sans" panose="020B0606030504020204" pitchFamily="34" charset="0"/>
                        </a:rPr>
                        <a:t>EMOTIONAL</a:t>
                      </a:r>
                      <a:r>
                        <a:rPr lang="en-IN" sz="1400" b="1" spc="-150" dirty="0">
                          <a:latin typeface="Verdana" panose="020B0604030504040204" pitchFamily="34" charset="0"/>
                          <a:ea typeface="Verdana" panose="020B0604030504040204" pitchFamily="34" charset="0"/>
                          <a:cs typeface="Open Sans" panose="020B0606030504020204" pitchFamily="34" charset="0"/>
                        </a:rPr>
                        <a:t> </a:t>
                      </a:r>
                      <a:r>
                        <a:rPr sz="1400" b="1" spc="-150" dirty="0">
                          <a:latin typeface="Verdana" panose="020B0604030504040204" pitchFamily="34" charset="0"/>
                          <a:ea typeface="Verdana" panose="020B0604030504040204" pitchFamily="34" charset="0"/>
                          <a:cs typeface="Open Sans" panose="020B0606030504020204" pitchFamily="34" charset="0"/>
                        </a:rPr>
                        <a:t>IMPACT</a:t>
                      </a:r>
                      <a:endParaRPr sz="1400" dirty="0">
                        <a:latin typeface="Verdana" panose="020B0604030504040204" pitchFamily="34" charset="0"/>
                        <a:ea typeface="Verdana" panose="020B0604030504040204" pitchFamily="34" charset="0"/>
                        <a:cs typeface="Open Sans" panose="020B0606030504020204" pitchFamily="34" charset="0"/>
                      </a:endParaRPr>
                    </a:p>
                    <a:p>
                      <a:pPr marL="84455">
                        <a:lnSpc>
                          <a:spcPct val="100000"/>
                        </a:lnSpc>
                      </a:pPr>
                      <a:r>
                        <a:rPr sz="1400" b="1" spc="-50" dirty="0">
                          <a:latin typeface="Verdana" panose="020B0604030504040204" pitchFamily="34" charset="0"/>
                          <a:ea typeface="Verdana" panose="020B0604030504040204" pitchFamily="34" charset="0"/>
                          <a:cs typeface="Open Sans" panose="020B0606030504020204" pitchFamily="34" charset="0"/>
                        </a:rPr>
                        <a:t>How</a:t>
                      </a:r>
                      <a:r>
                        <a:rPr lang="en-IN" sz="1400" b="1" spc="-50" dirty="0">
                          <a:latin typeface="Verdana" panose="020B0604030504040204" pitchFamily="34" charset="0"/>
                          <a:ea typeface="Verdana" panose="020B0604030504040204" pitchFamily="34" charset="0"/>
                          <a:cs typeface="Open Sans" panose="020B0606030504020204" pitchFamily="34" charset="0"/>
                        </a:rPr>
                        <a:t> </a:t>
                      </a:r>
                      <a:r>
                        <a:rPr sz="1400" b="1" spc="-50" dirty="0">
                          <a:latin typeface="Verdana" panose="020B0604030504040204" pitchFamily="34" charset="0"/>
                          <a:ea typeface="Verdana" panose="020B0604030504040204" pitchFamily="34" charset="0"/>
                          <a:cs typeface="Open Sans" panose="020B0606030504020204" pitchFamily="34" charset="0"/>
                        </a:rPr>
                        <a:t>does</a:t>
                      </a:r>
                      <a:r>
                        <a:rPr lang="en-IN" sz="1400" b="1" spc="-50" dirty="0">
                          <a:latin typeface="Verdana" panose="020B0604030504040204" pitchFamily="34" charset="0"/>
                          <a:ea typeface="Verdana" panose="020B0604030504040204" pitchFamily="34" charset="0"/>
                          <a:cs typeface="Open Sans" panose="020B0606030504020204" pitchFamily="34" charset="0"/>
                        </a:rPr>
                        <a:t> </a:t>
                      </a:r>
                      <a:r>
                        <a:rPr sz="1400" b="1" spc="-229" dirty="0">
                          <a:latin typeface="Verdana" panose="020B0604030504040204" pitchFamily="34" charset="0"/>
                          <a:ea typeface="Verdana" panose="020B0604030504040204" pitchFamily="34" charset="0"/>
                          <a:cs typeface="Open Sans" panose="020B0606030504020204" pitchFamily="34" charset="0"/>
                        </a:rPr>
                        <a:t> </a:t>
                      </a:r>
                      <a:r>
                        <a:rPr sz="1400" b="1" spc="-50" dirty="0">
                          <a:latin typeface="Verdana" panose="020B0604030504040204" pitchFamily="34" charset="0"/>
                          <a:ea typeface="Verdana" panose="020B0604030504040204" pitchFamily="34" charset="0"/>
                          <a:cs typeface="Open Sans" panose="020B0606030504020204" pitchFamily="34" charset="0"/>
                        </a:rPr>
                        <a:t>the</a:t>
                      </a:r>
                      <a:r>
                        <a:rPr lang="en-IN" sz="1400" b="1" spc="-50" dirty="0">
                          <a:latin typeface="Verdana" panose="020B0604030504040204" pitchFamily="34" charset="0"/>
                          <a:ea typeface="Verdana" panose="020B0604030504040204" pitchFamily="34" charset="0"/>
                          <a:cs typeface="Open Sans" panose="020B0606030504020204" pitchFamily="34" charset="0"/>
                        </a:rPr>
                        <a:t> </a:t>
                      </a:r>
                      <a:r>
                        <a:rPr sz="1400" b="1" spc="-50" dirty="0">
                          <a:latin typeface="Verdana" panose="020B0604030504040204" pitchFamily="34" charset="0"/>
                          <a:ea typeface="Verdana" panose="020B0604030504040204" pitchFamily="34" charset="0"/>
                          <a:cs typeface="Open Sans" panose="020B0606030504020204" pitchFamily="34" charset="0"/>
                        </a:rPr>
                        <a:t>customer</a:t>
                      </a:r>
                      <a:r>
                        <a:rPr sz="1400" b="1" spc="-215" dirty="0">
                          <a:latin typeface="Verdana" panose="020B0604030504040204" pitchFamily="34" charset="0"/>
                          <a:ea typeface="Verdana" panose="020B0604030504040204" pitchFamily="34" charset="0"/>
                          <a:cs typeface="Open Sans" panose="020B0606030504020204" pitchFamily="34" charset="0"/>
                        </a:rPr>
                        <a:t> </a:t>
                      </a:r>
                      <a:r>
                        <a:rPr lang="en-IN" sz="1400" b="1" spc="-215" dirty="0">
                          <a:latin typeface="Verdana" panose="020B0604030504040204" pitchFamily="34" charset="0"/>
                          <a:ea typeface="Verdana" panose="020B0604030504040204" pitchFamily="34" charset="0"/>
                          <a:cs typeface="Open Sans" panose="020B0606030504020204" pitchFamily="34" charset="0"/>
                        </a:rPr>
                        <a:t> </a:t>
                      </a:r>
                      <a:r>
                        <a:rPr sz="1400" b="1" spc="-55" dirty="0">
                          <a:latin typeface="Verdana" panose="020B0604030504040204" pitchFamily="34" charset="0"/>
                          <a:ea typeface="Verdana" panose="020B0604030504040204" pitchFamily="34" charset="0"/>
                          <a:cs typeface="Open Sans" panose="020B0606030504020204" pitchFamily="34" charset="0"/>
                        </a:rPr>
                        <a:t>feel?</a:t>
                      </a:r>
                      <a:endParaRPr lang="en-IN" sz="1400" b="1" spc="-55" dirty="0">
                        <a:latin typeface="Verdana" panose="020B0604030504040204" pitchFamily="34" charset="0"/>
                        <a:ea typeface="Verdana" panose="020B0604030504040204" pitchFamily="34" charset="0"/>
                        <a:cs typeface="Open Sans" panose="020B0606030504020204" pitchFamily="34" charset="0"/>
                      </a:endParaRPr>
                    </a:p>
                    <a:p>
                      <a:pPr marL="84455">
                        <a:lnSpc>
                          <a:spcPct val="100000"/>
                        </a:lnSpc>
                      </a:pPr>
                      <a:endParaRPr lang="en-IN" sz="1400" spc="-55" dirty="0">
                        <a:latin typeface="Verdana" panose="020B0604030504040204" pitchFamily="34" charset="0"/>
                        <a:ea typeface="Verdana" panose="020B0604030504040204" pitchFamily="34" charset="0"/>
                        <a:cs typeface="Open Sans" panose="020B0606030504020204" pitchFamily="34" charset="0"/>
                      </a:endParaRPr>
                    </a:p>
                    <a:p>
                      <a:pPr marL="84455">
                        <a:lnSpc>
                          <a:spcPct val="100000"/>
                        </a:lnSpc>
                      </a:pPr>
                      <a:r>
                        <a:rPr lang="en-IN" sz="1400" spc="-55" dirty="0">
                          <a:latin typeface="Verdana" panose="020B0604030504040204" pitchFamily="34" charset="0"/>
                          <a:ea typeface="Verdana" panose="020B0604030504040204" pitchFamily="34" charset="0"/>
                          <a:cs typeface="Open Sans" panose="020B0606030504020204" pitchFamily="34" charset="0"/>
                        </a:rPr>
                        <a:t>They feel that this app can make the cooking process easy and better.</a:t>
                      </a:r>
                      <a:endParaRPr sz="1400" dirty="0">
                        <a:latin typeface="Verdana" panose="020B0604030504040204" pitchFamily="34" charset="0"/>
                        <a:ea typeface="Verdana" panose="020B0604030504040204" pitchFamily="34" charset="0"/>
                        <a:cs typeface="Open Sans" panose="020B0606030504020204" pitchFamily="34" charset="0"/>
                      </a:endParaRPr>
                    </a:p>
                  </a:txBody>
                  <a:tcPr marL="0" marR="0" marT="83334" marB="0">
                    <a:lnL w="12700">
                      <a:solidFill>
                        <a:srgbClr val="FBBD00"/>
                      </a:solidFill>
                      <a:prstDash val="solid"/>
                    </a:lnL>
                    <a:lnR w="9525">
                      <a:solidFill>
                        <a:srgbClr val="FBBD00"/>
                      </a:solidFill>
                      <a:prstDash val="solid"/>
                    </a:lnR>
                    <a:lnT w="9525">
                      <a:solidFill>
                        <a:srgbClr val="FBBD00"/>
                      </a:solidFill>
                      <a:prstDash val="solid"/>
                    </a:lnT>
                  </a:tcPr>
                </a:tc>
                <a:tc>
                  <a:txBody>
                    <a:bodyPr/>
                    <a:lstStyle/>
                    <a:p>
                      <a:pPr marL="85725">
                        <a:lnSpc>
                          <a:spcPct val="100000"/>
                        </a:lnSpc>
                        <a:spcBef>
                          <a:spcPts val="640"/>
                        </a:spcBef>
                      </a:pPr>
                      <a:r>
                        <a:rPr sz="1400" b="1" kern="1200" spc="-130" dirty="0">
                          <a:solidFill>
                            <a:schemeClr val="tx1"/>
                          </a:solidFill>
                          <a:latin typeface="Verdana" panose="020B0604030504040204" pitchFamily="34" charset="0"/>
                          <a:ea typeface="Verdana" panose="020B0604030504040204" pitchFamily="34" charset="0"/>
                          <a:cs typeface="Open Sans" panose="020B0606030504020204" pitchFamily="34" charset="0"/>
                        </a:rPr>
                        <a:t>ALTERNATIVE</a:t>
                      </a:r>
                      <a:r>
                        <a:rPr lang="en-IN" sz="1400" b="1" spc="-155" dirty="0">
                          <a:latin typeface="Verdana" panose="020B0604030504040204" pitchFamily="34" charset="0"/>
                          <a:ea typeface="Verdana" panose="020B0604030504040204" pitchFamily="34" charset="0"/>
                          <a:cs typeface="Open Sans" panose="020B0606030504020204" pitchFamily="34" charset="0"/>
                        </a:rPr>
                        <a:t> </a:t>
                      </a:r>
                      <a:r>
                        <a:rPr sz="1400" b="1" kern="1200" spc="-130" dirty="0">
                          <a:solidFill>
                            <a:schemeClr val="tx1"/>
                          </a:solidFill>
                          <a:latin typeface="Verdana" panose="020B0604030504040204" pitchFamily="34" charset="0"/>
                          <a:ea typeface="Verdana" panose="020B0604030504040204" pitchFamily="34" charset="0"/>
                          <a:cs typeface="Open Sans" panose="020B0606030504020204" pitchFamily="34" charset="0"/>
                        </a:rPr>
                        <a:t>SHORTCOMINGS</a:t>
                      </a:r>
                      <a:endParaRPr lang="en-IN" sz="1400" b="1" kern="1200" spc="-130" dirty="0">
                        <a:solidFill>
                          <a:schemeClr val="tx1"/>
                        </a:solidFill>
                        <a:latin typeface="Verdana" panose="020B0604030504040204" pitchFamily="34" charset="0"/>
                        <a:ea typeface="Verdana" panose="020B0604030504040204" pitchFamily="34" charset="0"/>
                        <a:cs typeface="Open Sans" panose="020B0606030504020204" pitchFamily="34" charset="0"/>
                      </a:endParaRPr>
                    </a:p>
                    <a:p>
                      <a:pPr marL="85725" marR="247015">
                        <a:lnSpc>
                          <a:spcPct val="100000"/>
                        </a:lnSpc>
                      </a:pPr>
                      <a:r>
                        <a:rPr lang="en-US" sz="1400" b="1" spc="-50" dirty="0">
                          <a:latin typeface="Verdana" panose="020B0604030504040204" pitchFamily="34" charset="0"/>
                          <a:ea typeface="Verdana" panose="020B0604030504040204" pitchFamily="34" charset="0"/>
                          <a:cs typeface="Open Sans" panose="020B0606030504020204" pitchFamily="34" charset="0"/>
                        </a:rPr>
                        <a:t>What are the disadvantages of </a:t>
                      </a:r>
                      <a:r>
                        <a:rPr lang="en-US" sz="1400" b="1" spc="-35" dirty="0">
                          <a:latin typeface="Verdana" panose="020B0604030504040204" pitchFamily="34" charset="0"/>
                          <a:ea typeface="Verdana" panose="020B0604030504040204" pitchFamily="34" charset="0"/>
                          <a:cs typeface="Open Sans" panose="020B0606030504020204" pitchFamily="34" charset="0"/>
                        </a:rPr>
                        <a:t>the  </a:t>
                      </a:r>
                      <a:r>
                        <a:rPr lang="en-US" sz="1400" b="1" spc="-70" dirty="0">
                          <a:latin typeface="Verdana" panose="020B0604030504040204" pitchFamily="34" charset="0"/>
                          <a:ea typeface="Verdana" panose="020B0604030504040204" pitchFamily="34" charset="0"/>
                          <a:cs typeface="Open Sans" panose="020B0606030504020204" pitchFamily="34" charset="0"/>
                        </a:rPr>
                        <a:t>alternatives?</a:t>
                      </a:r>
                      <a:endParaRPr lang="en-US" sz="1400" b="1" spc="-70" dirty="0">
                        <a:latin typeface="Verdana" panose="020B0604030504040204" pitchFamily="34" charset="0"/>
                        <a:ea typeface="Verdana" panose="020B0604030504040204" pitchFamily="34" charset="0"/>
                        <a:cs typeface="Open Sans" panose="020B0606030504020204" pitchFamily="34" charset="0"/>
                      </a:endParaRPr>
                    </a:p>
                    <a:p>
                      <a:pPr marL="85725" marR="247015">
                        <a:lnSpc>
                          <a:spcPct val="100000"/>
                        </a:lnSpc>
                      </a:pPr>
                      <a:endParaRPr lang="en-IN" sz="1400" spc="-70" dirty="0">
                        <a:latin typeface="Verdana" panose="020B0604030504040204" pitchFamily="34" charset="0"/>
                        <a:ea typeface="Verdana" panose="020B0604030504040204" pitchFamily="34" charset="0"/>
                        <a:cs typeface="Open Sans" panose="020B0606030504020204" pitchFamily="34" charset="0"/>
                      </a:endParaRPr>
                    </a:p>
                    <a:p>
                      <a:r>
                        <a:rPr lang="en-US" sz="1400" kern="1200" dirty="0">
                          <a:solidFill>
                            <a:schemeClr val="tx1"/>
                          </a:solidFill>
                          <a:latin typeface="Verdana" panose="020B0604030504040204" pitchFamily="34" charset="0"/>
                          <a:ea typeface="Verdana" panose="020B0604030504040204" pitchFamily="34" charset="0"/>
                          <a:cs typeface="Open Sans" panose="020B0606030504020204" pitchFamily="34" charset="0"/>
                        </a:rPr>
                        <a:t>The disadvantages of current alternatives include:</a:t>
                      </a:r>
                      <a:endParaRPr lang="en-US" sz="1400" kern="1200" dirty="0">
                        <a:solidFill>
                          <a:schemeClr val="tx1"/>
                        </a:solidFill>
                        <a:latin typeface="Verdana" panose="020B0604030504040204" pitchFamily="34" charset="0"/>
                        <a:ea typeface="Verdana" panose="020B0604030504040204" pitchFamily="34" charset="0"/>
                        <a:cs typeface="Open Sans" panose="020B0606030504020204" pitchFamily="34" charset="0"/>
                      </a:endParaRPr>
                    </a:p>
                    <a:p>
                      <a:pPr marL="285750" indent="-285750">
                        <a:buFont typeface="Arial" panose="020B0604020202020204" pitchFamily="34" charset="0"/>
                        <a:buChar char="•"/>
                      </a:pPr>
                      <a:r>
                        <a:rPr lang="en-US" sz="1400" kern="1200" dirty="0">
                          <a:solidFill>
                            <a:schemeClr val="tx1"/>
                          </a:solidFill>
                          <a:latin typeface="Verdana" panose="020B0604030504040204" pitchFamily="34" charset="0"/>
                          <a:ea typeface="Verdana" panose="020B0604030504040204" pitchFamily="34" charset="0"/>
                          <a:cs typeface="Open Sans" panose="020B0606030504020204" pitchFamily="34" charset="0"/>
                        </a:rPr>
                        <a:t>Meal Prepping time</a:t>
                      </a:r>
                      <a:endParaRPr lang="en-US" sz="1400" kern="1200" dirty="0">
                        <a:solidFill>
                          <a:schemeClr val="tx1"/>
                        </a:solidFill>
                        <a:latin typeface="Verdana" panose="020B0604030504040204" pitchFamily="34" charset="0"/>
                        <a:ea typeface="Verdana" panose="020B0604030504040204" pitchFamily="34" charset="0"/>
                        <a:cs typeface="Open Sans" panose="020B0606030504020204" pitchFamily="34" charset="0"/>
                      </a:endParaRPr>
                    </a:p>
                    <a:p>
                      <a:pPr marL="285750" indent="-285750">
                        <a:buFont typeface="Arial" panose="020B0604020202020204" pitchFamily="34" charset="0"/>
                        <a:buChar char="•"/>
                      </a:pPr>
                      <a:r>
                        <a:rPr lang="en-US" sz="1400" kern="1200" dirty="0">
                          <a:solidFill>
                            <a:schemeClr val="tx1"/>
                          </a:solidFill>
                          <a:latin typeface="Verdana" panose="020B0604030504040204" pitchFamily="34" charset="0"/>
                          <a:ea typeface="Verdana" panose="020B0604030504040204" pitchFamily="34" charset="0"/>
                          <a:cs typeface="Open Sans" panose="020B0606030504020204" pitchFamily="34" charset="0"/>
                        </a:rPr>
                        <a:t>Generic Food Delivery Services</a:t>
                      </a:r>
                      <a:endParaRPr lang="en-US" sz="1400" kern="1200" dirty="0">
                        <a:solidFill>
                          <a:schemeClr val="tx1"/>
                        </a:solidFill>
                        <a:latin typeface="Verdana" panose="020B0604030504040204" pitchFamily="34" charset="0"/>
                        <a:ea typeface="Verdana" panose="020B0604030504040204" pitchFamily="34" charset="0"/>
                        <a:cs typeface="Open Sans" panose="020B0606030504020204" pitchFamily="34" charset="0"/>
                      </a:endParaRPr>
                    </a:p>
                    <a:p>
                      <a:pPr marL="285750" indent="-285750">
                        <a:buFont typeface="Arial" panose="020B0604020202020204" pitchFamily="34" charset="0"/>
                        <a:buChar char="•"/>
                      </a:pPr>
                      <a:r>
                        <a:rPr lang="en-US" sz="1400" kern="1200" dirty="0">
                          <a:solidFill>
                            <a:schemeClr val="tx1"/>
                          </a:solidFill>
                          <a:latin typeface="Verdana" panose="020B0604030504040204" pitchFamily="34" charset="0"/>
                          <a:ea typeface="Verdana" panose="020B0604030504040204" pitchFamily="34" charset="0"/>
                          <a:cs typeface="Open Sans" panose="020B0606030504020204" pitchFamily="34" charset="0"/>
                        </a:rPr>
                        <a:t>Limited Healthy Restaurant Options</a:t>
                      </a:r>
                      <a:endParaRPr lang="en-US" sz="1400" kern="1200" dirty="0">
                        <a:solidFill>
                          <a:schemeClr val="tx1"/>
                        </a:solidFill>
                        <a:latin typeface="Verdana" panose="020B0604030504040204" pitchFamily="34" charset="0"/>
                        <a:ea typeface="Verdana" panose="020B0604030504040204" pitchFamily="34" charset="0"/>
                        <a:cs typeface="Open Sans" panose="020B0606030504020204" pitchFamily="34" charset="0"/>
                      </a:endParaRPr>
                    </a:p>
                    <a:p>
                      <a:pPr marL="85725" marR="247015">
                        <a:lnSpc>
                          <a:spcPct val="100000"/>
                        </a:lnSpc>
                      </a:pPr>
                      <a:endParaRPr sz="1400" dirty="0">
                        <a:latin typeface="Verdana" panose="020B0604030504040204" pitchFamily="34" charset="0"/>
                        <a:ea typeface="Verdana" panose="020B0604030504040204" pitchFamily="34" charset="0"/>
                        <a:cs typeface="Open Sans" panose="020B0606030504020204" pitchFamily="34" charset="0"/>
                      </a:endParaRPr>
                    </a:p>
                  </a:txBody>
                  <a:tcPr marL="0" marR="0" marT="83334" marB="0">
                    <a:lnL w="9525">
                      <a:solidFill>
                        <a:srgbClr val="FBBD00"/>
                      </a:solidFill>
                      <a:prstDash val="solid"/>
                    </a:lnL>
                    <a:lnR w="9525">
                      <a:solidFill>
                        <a:srgbClr val="FBBD00"/>
                      </a:solidFill>
                      <a:prstDash val="solid"/>
                    </a:lnR>
                    <a:lnT w="9525">
                      <a:solidFill>
                        <a:srgbClr val="FBBD00"/>
                      </a:solidFill>
                      <a:prstDash val="solid"/>
                    </a:lnT>
                    <a:lnB w="9525">
                      <a:solidFill>
                        <a:srgbClr val="FBBD00"/>
                      </a:solidFill>
                      <a:prstDash val="solid"/>
                    </a:lnB>
                  </a:tcPr>
                </a:tc>
              </a:tr>
              <a:tr h="2134662">
                <a:tc vMerge="1">
                  <a:tcPr marL="0" marR="0" marT="81280" marB="0">
                    <a:lnL w="9525">
                      <a:solidFill>
                        <a:srgbClr val="FBBD00"/>
                      </a:solidFill>
                      <a:prstDash val="solid"/>
                    </a:lnL>
                    <a:lnR w="12700">
                      <a:solidFill>
                        <a:srgbClr val="FBBD00"/>
                      </a:solidFill>
                      <a:prstDash val="solid"/>
                    </a:lnR>
                    <a:lnT w="9525">
                      <a:solidFill>
                        <a:srgbClr val="FBBD00"/>
                      </a:solidFill>
                      <a:prstDash val="solid"/>
                    </a:lnT>
                    <a:lnB w="9525">
                      <a:solidFill>
                        <a:srgbClr val="FBBD00"/>
                      </a:solidFill>
                      <a:prstDash val="solid"/>
                    </a:lnB>
                  </a:tcPr>
                </a:tc>
                <a:tc>
                  <a:txBody>
                    <a:bodyPr/>
                    <a:lstStyle/>
                    <a:p>
                      <a:pPr>
                        <a:lnSpc>
                          <a:spcPct val="100000"/>
                        </a:lnSpc>
                      </a:pPr>
                      <a:endParaRPr sz="2100" dirty="0">
                        <a:latin typeface="Verdana" panose="020B0604030504040204" pitchFamily="34" charset="0"/>
                        <a:ea typeface="Verdana" panose="020B0604030504040204" pitchFamily="34" charset="0"/>
                        <a:cs typeface="Open Sans" panose="020B0606030504020204" pitchFamily="34" charset="0"/>
                      </a:endParaRPr>
                    </a:p>
                    <a:p>
                      <a:pPr marL="84455">
                        <a:lnSpc>
                          <a:spcPct val="100000"/>
                        </a:lnSpc>
                        <a:spcBef>
                          <a:spcPts val="795"/>
                        </a:spcBef>
                      </a:pPr>
                      <a:r>
                        <a:rPr sz="1400" b="1" kern="1200" spc="-130" dirty="0">
                          <a:solidFill>
                            <a:schemeClr val="tx1"/>
                          </a:solidFill>
                          <a:latin typeface="Verdana" panose="020B0604030504040204" pitchFamily="34" charset="0"/>
                          <a:ea typeface="Verdana" panose="020B0604030504040204" pitchFamily="34" charset="0"/>
                          <a:cs typeface="Open Sans" panose="020B0606030504020204" pitchFamily="34" charset="0"/>
                        </a:rPr>
                        <a:t>QUANTIFIABLE</a:t>
                      </a:r>
                      <a:r>
                        <a:rPr lang="en-IN" sz="1400" b="1" spc="-145" dirty="0">
                          <a:latin typeface="Verdana" panose="020B0604030504040204" pitchFamily="34" charset="0"/>
                          <a:ea typeface="Verdana" panose="020B0604030504040204" pitchFamily="34" charset="0"/>
                          <a:cs typeface="Open Sans" panose="020B0606030504020204" pitchFamily="34" charset="0"/>
                        </a:rPr>
                        <a:t> </a:t>
                      </a:r>
                      <a:r>
                        <a:rPr sz="1400" b="1" spc="-145" dirty="0">
                          <a:latin typeface="Verdana" panose="020B0604030504040204" pitchFamily="34" charset="0"/>
                          <a:ea typeface="Verdana" panose="020B0604030504040204" pitchFamily="34" charset="0"/>
                          <a:cs typeface="Open Sans" panose="020B0606030504020204" pitchFamily="34" charset="0"/>
                        </a:rPr>
                        <a:t>IMPACT</a:t>
                      </a:r>
                      <a:endParaRPr sz="1400" dirty="0">
                        <a:latin typeface="Verdana" panose="020B0604030504040204" pitchFamily="34" charset="0"/>
                        <a:ea typeface="Verdana" panose="020B0604030504040204" pitchFamily="34" charset="0"/>
                        <a:cs typeface="Open Sans" panose="020B0606030504020204" pitchFamily="34" charset="0"/>
                      </a:endParaRPr>
                    </a:p>
                    <a:p>
                      <a:pPr marL="84455" marR="474345">
                        <a:lnSpc>
                          <a:spcPct val="100000"/>
                        </a:lnSpc>
                      </a:pPr>
                      <a:r>
                        <a:rPr sz="1400" b="1" spc="-45" dirty="0">
                          <a:latin typeface="Verdana" panose="020B0604030504040204" pitchFamily="34" charset="0"/>
                          <a:ea typeface="Verdana" panose="020B0604030504040204" pitchFamily="34" charset="0"/>
                          <a:cs typeface="Open Sans" panose="020B0606030504020204" pitchFamily="34" charset="0"/>
                        </a:rPr>
                        <a:t>What</a:t>
                      </a:r>
                      <a:r>
                        <a:rPr lang="en-IN" sz="1400" b="1" spc="-45" dirty="0">
                          <a:latin typeface="Verdana" panose="020B0604030504040204" pitchFamily="34" charset="0"/>
                          <a:ea typeface="Verdana" panose="020B0604030504040204" pitchFamily="34" charset="0"/>
                          <a:cs typeface="Open Sans" panose="020B0606030504020204" pitchFamily="34" charset="0"/>
                        </a:rPr>
                        <a:t> </a:t>
                      </a:r>
                      <a:r>
                        <a:rPr sz="1400" b="1" spc="-45" dirty="0">
                          <a:latin typeface="Verdana" panose="020B0604030504040204" pitchFamily="34" charset="0"/>
                          <a:ea typeface="Verdana" panose="020B0604030504040204" pitchFamily="34" charset="0"/>
                          <a:cs typeface="Open Sans" panose="020B0606030504020204" pitchFamily="34" charset="0"/>
                        </a:rPr>
                        <a:t>is</a:t>
                      </a:r>
                      <a:r>
                        <a:rPr lang="en-IN" sz="1400" b="1" spc="-45" dirty="0">
                          <a:latin typeface="Verdana" panose="020B0604030504040204" pitchFamily="34" charset="0"/>
                          <a:ea typeface="Verdana" panose="020B0604030504040204" pitchFamily="34" charset="0"/>
                          <a:cs typeface="Open Sans" panose="020B0606030504020204" pitchFamily="34" charset="0"/>
                        </a:rPr>
                        <a:t> </a:t>
                      </a:r>
                      <a:r>
                        <a:rPr sz="1400" b="1" spc="-45" dirty="0">
                          <a:latin typeface="Verdana" panose="020B0604030504040204" pitchFamily="34" charset="0"/>
                          <a:ea typeface="Verdana" panose="020B0604030504040204" pitchFamily="34" charset="0"/>
                          <a:cs typeface="Open Sans" panose="020B0606030504020204" pitchFamily="34" charset="0"/>
                        </a:rPr>
                        <a:t>the</a:t>
                      </a:r>
                      <a:r>
                        <a:rPr lang="en-IN" sz="1400" b="1" spc="-45" dirty="0">
                          <a:latin typeface="Verdana" panose="020B0604030504040204" pitchFamily="34" charset="0"/>
                          <a:ea typeface="Verdana" panose="020B0604030504040204" pitchFamily="34" charset="0"/>
                          <a:cs typeface="Open Sans" panose="020B0606030504020204" pitchFamily="34" charset="0"/>
                        </a:rPr>
                        <a:t> </a:t>
                      </a:r>
                      <a:r>
                        <a:rPr sz="1400" b="1" spc="-45" dirty="0">
                          <a:latin typeface="Verdana" panose="020B0604030504040204" pitchFamily="34" charset="0"/>
                          <a:ea typeface="Verdana" panose="020B0604030504040204" pitchFamily="34" charset="0"/>
                          <a:cs typeface="Open Sans" panose="020B0606030504020204" pitchFamily="34" charset="0"/>
                        </a:rPr>
                        <a:t>measurable</a:t>
                      </a:r>
                      <a:r>
                        <a:rPr lang="en-IN" sz="1400" b="1" spc="-45" dirty="0">
                          <a:latin typeface="Verdana" panose="020B0604030504040204" pitchFamily="34" charset="0"/>
                          <a:ea typeface="Verdana" panose="020B0604030504040204" pitchFamily="34" charset="0"/>
                          <a:cs typeface="Open Sans" panose="020B0606030504020204" pitchFamily="34" charset="0"/>
                        </a:rPr>
                        <a:t> </a:t>
                      </a:r>
                      <a:r>
                        <a:rPr sz="1400" b="1" spc="-45" dirty="0">
                          <a:latin typeface="Verdana" panose="020B0604030504040204" pitchFamily="34" charset="0"/>
                          <a:ea typeface="Verdana" panose="020B0604030504040204" pitchFamily="34" charset="0"/>
                          <a:cs typeface="Open Sans" panose="020B0606030504020204" pitchFamily="34" charset="0"/>
                        </a:rPr>
                        <a:t>impact  </a:t>
                      </a:r>
                      <a:r>
                        <a:rPr sz="1400" b="1" spc="-60" dirty="0">
                          <a:latin typeface="Verdana" panose="020B0604030504040204" pitchFamily="34" charset="0"/>
                          <a:ea typeface="Verdana" panose="020B0604030504040204" pitchFamily="34" charset="0"/>
                          <a:cs typeface="Open Sans" panose="020B0606030504020204" pitchFamily="34" charset="0"/>
                        </a:rPr>
                        <a:t>(include</a:t>
                      </a:r>
                      <a:r>
                        <a:rPr lang="en-IN" sz="1400" b="1" spc="-60" dirty="0">
                          <a:latin typeface="Verdana" panose="020B0604030504040204" pitchFamily="34" charset="0"/>
                          <a:ea typeface="Verdana" panose="020B0604030504040204" pitchFamily="34" charset="0"/>
                          <a:cs typeface="Open Sans" panose="020B0606030504020204" pitchFamily="34" charset="0"/>
                        </a:rPr>
                        <a:t> </a:t>
                      </a:r>
                      <a:r>
                        <a:rPr sz="1400" b="1" spc="-60" dirty="0">
                          <a:latin typeface="Verdana" panose="020B0604030504040204" pitchFamily="34" charset="0"/>
                          <a:ea typeface="Verdana" panose="020B0604030504040204" pitchFamily="34" charset="0"/>
                          <a:cs typeface="Open Sans" panose="020B0606030504020204" pitchFamily="34" charset="0"/>
                        </a:rPr>
                        <a:t>units)?</a:t>
                      </a:r>
                      <a:endParaRPr lang="en-IN" sz="1400" b="1" spc="-60" dirty="0">
                        <a:latin typeface="Verdana" panose="020B0604030504040204" pitchFamily="34" charset="0"/>
                        <a:ea typeface="Verdana" panose="020B0604030504040204" pitchFamily="34" charset="0"/>
                        <a:cs typeface="Open Sans" panose="020B0606030504020204" pitchFamily="34" charset="0"/>
                      </a:endParaRPr>
                    </a:p>
                    <a:p>
                      <a:pPr marL="84455" marR="474345">
                        <a:lnSpc>
                          <a:spcPct val="100000"/>
                        </a:lnSpc>
                      </a:pPr>
                      <a:endParaRPr lang="en-IN" sz="1400" spc="-60" dirty="0">
                        <a:latin typeface="Verdana" panose="020B0604030504040204" pitchFamily="34" charset="0"/>
                        <a:ea typeface="Verdana" panose="020B0604030504040204" pitchFamily="34" charset="0"/>
                        <a:cs typeface="Open Sans" panose="020B0606030504020204" pitchFamily="34" charset="0"/>
                      </a:endParaRPr>
                    </a:p>
                    <a:p>
                      <a:pPr marL="370205" marR="474345" indent="-285750" algn="just">
                        <a:lnSpc>
                          <a:spcPct val="100000"/>
                        </a:lnSpc>
                        <a:buFont typeface="Arial" panose="020B0604020202020204" pitchFamily="34" charset="0"/>
                        <a:buChar char="•"/>
                      </a:pPr>
                      <a:r>
                        <a:rPr lang="en-US" sz="1400" dirty="0">
                          <a:latin typeface="Verdana" panose="020B0604030504040204" pitchFamily="34" charset="0"/>
                          <a:ea typeface="Verdana" panose="020B0604030504040204" pitchFamily="34" charset="0"/>
                          <a:cs typeface="Open Sans" panose="020B0606030504020204" pitchFamily="34" charset="0"/>
                        </a:rPr>
                        <a:t>The measurable impact includes a reduction in meal prep time by up to 25%. </a:t>
                      </a:r>
                      <a:endParaRPr lang="en-US" sz="1400" dirty="0">
                        <a:latin typeface="Verdana" panose="020B0604030504040204" pitchFamily="34" charset="0"/>
                        <a:ea typeface="Verdana" panose="020B0604030504040204" pitchFamily="34" charset="0"/>
                        <a:cs typeface="Open Sans" panose="020B0606030504020204" pitchFamily="34" charset="0"/>
                      </a:endParaRPr>
                    </a:p>
                    <a:p>
                      <a:pPr marL="370205" marR="474345" indent="-285750" algn="just">
                        <a:lnSpc>
                          <a:spcPct val="100000"/>
                        </a:lnSpc>
                        <a:buFont typeface="Arial" panose="020B0604020202020204" pitchFamily="34" charset="0"/>
                        <a:buChar char="•"/>
                      </a:pPr>
                      <a:r>
                        <a:rPr lang="en-US" sz="1400" dirty="0">
                          <a:latin typeface="Verdana" panose="020B0604030504040204" pitchFamily="34" charset="0"/>
                          <a:ea typeface="Verdana" panose="020B0604030504040204" pitchFamily="34" charset="0"/>
                          <a:cs typeface="Open Sans" panose="020B0606030504020204" pitchFamily="34" charset="0"/>
                        </a:rPr>
                        <a:t>Additionally, customer can reduce the time they spend on buying grocery by up to 30% due to better alignment with dietary preferences and convenience.</a:t>
                      </a:r>
                      <a:endParaRPr lang="en-US" sz="1400" dirty="0">
                        <a:latin typeface="Verdana" panose="020B0604030504040204" pitchFamily="34" charset="0"/>
                        <a:ea typeface="Verdana" panose="020B0604030504040204" pitchFamily="34" charset="0"/>
                        <a:cs typeface="Open Sans" panose="020B0606030504020204" pitchFamily="34" charset="0"/>
                      </a:endParaRPr>
                    </a:p>
                    <a:p>
                      <a:pPr marL="84455" marR="474345" algn="just">
                        <a:lnSpc>
                          <a:spcPct val="100000"/>
                        </a:lnSpc>
                      </a:pPr>
                      <a:endParaRPr sz="1400" dirty="0">
                        <a:latin typeface="Verdana" panose="020B0604030504040204" pitchFamily="34" charset="0"/>
                        <a:ea typeface="Verdana" panose="020B0604030504040204" pitchFamily="34" charset="0"/>
                        <a:cs typeface="Open Sans" panose="020B0606030504020204" pitchFamily="34" charset="0"/>
                      </a:endParaRPr>
                    </a:p>
                  </a:txBody>
                  <a:tcPr marL="0" marR="0" marT="0" marB="0">
                    <a:lnL w="12700">
                      <a:solidFill>
                        <a:srgbClr val="FBBD00"/>
                      </a:solidFill>
                      <a:prstDash val="solid"/>
                    </a:lnL>
                    <a:lnR w="9525">
                      <a:solidFill>
                        <a:srgbClr val="FBBD00"/>
                      </a:solidFill>
                      <a:prstDash val="solid"/>
                    </a:lnR>
                    <a:lnB w="9525">
                      <a:solidFill>
                        <a:srgbClr val="FBBD00"/>
                      </a:solidFill>
                      <a:prstDash val="solid"/>
                    </a:lnB>
                  </a:tcPr>
                </a:tc>
                <a:tc>
                  <a:txBody>
                    <a:bodyPr/>
                    <a:p>
                      <a:pPr>
                        <a:buNone/>
                      </a:pPr>
                      <a:endParaRPr lang="en-US"/>
                    </a:p>
                  </a:txBody>
                  <a:tcPr marL="0" marR="0" marT="81280" marB="0">
                    <a:lnL w="9525">
                      <a:solidFill>
                        <a:srgbClr val="FBBD00"/>
                      </a:solidFill>
                      <a:prstDash val="solid"/>
                    </a:lnL>
                    <a:lnR w="9525">
                      <a:solidFill>
                        <a:srgbClr val="FBBD00"/>
                      </a:solidFill>
                      <a:prstDash val="solid"/>
                    </a:lnR>
                    <a:lnT w="9525">
                      <a:solidFill>
                        <a:srgbClr val="FBBD00"/>
                      </a:solidFill>
                      <a:prstDash val="solid"/>
                    </a:lnT>
                    <a:lnB w="9525">
                      <a:solidFill>
                        <a:srgbClr val="FBBD00"/>
                      </a:solidFill>
                      <a:prstDash val="solid"/>
                    </a:lnB>
                  </a:tcPr>
                </a:tc>
              </a:tr>
            </a:tbl>
          </a:graphicData>
        </a:graphic>
      </p:graphicFrame>
      <p:sp>
        <p:nvSpPr>
          <p:cNvPr id="4" name="object 4"/>
          <p:cNvSpPr txBox="1">
            <a:spLocks noGrp="1"/>
          </p:cNvSpPr>
          <p:nvPr>
            <p:ph type="sldNum" sz="quarter" idx="12"/>
          </p:nvPr>
        </p:nvSpPr>
        <p:spPr>
          <a:xfrm>
            <a:off x="6718838" y="6602494"/>
            <a:ext cx="2187529" cy="203796"/>
          </a:xfrm>
          <a:prstGeom prst="rect">
            <a:avLst/>
          </a:prstGeom>
        </p:spPr>
        <p:txBody>
          <a:bodyPr vert="horz" wrap="square" lIns="0" tIns="14323" rIns="0" bIns="0" rtlCol="0" anchor="ctr">
            <a:spAutoFit/>
          </a:bodyPr>
          <a:lstStyle/>
          <a:p>
            <a:pPr marL="39370">
              <a:spcBef>
                <a:spcPts val="115"/>
              </a:spcBef>
            </a:pPr>
            <a:fld id="{81D60167-4931-47E6-BA6A-407CBD079E47}" type="slidenum">
              <a:rPr dirty="0">
                <a:latin typeface="Verdana" panose="020B0604030504040204" pitchFamily="34" charset="0"/>
                <a:ea typeface="Verdana" panose="020B0604030504040204" pitchFamily="34" charset="0"/>
              </a:rPr>
            </a:fld>
            <a:endParaRPr dirty="0">
              <a:latin typeface="Verdana" panose="020B0604030504040204" pitchFamily="34" charset="0"/>
              <a:ea typeface="Verdana" panose="020B0604030504040204" pitchFamily="34" charset="0"/>
            </a:endParaRPr>
          </a:p>
        </p:txBody>
      </p:sp>
      <p:sp>
        <p:nvSpPr>
          <p:cNvPr id="3" name="object 3"/>
          <p:cNvSpPr txBox="1">
            <a:spLocks noGrp="1"/>
          </p:cNvSpPr>
          <p:nvPr>
            <p:ph type="title"/>
          </p:nvPr>
        </p:nvSpPr>
        <p:spPr>
          <a:xfrm>
            <a:off x="304800" y="256304"/>
            <a:ext cx="15304106" cy="1040529"/>
          </a:xfrm>
          <a:prstGeom prst="rect">
            <a:avLst/>
          </a:prstGeom>
        </p:spPr>
        <p:txBody>
          <a:bodyPr vert="horz" wrap="square" lIns="0" tIns="12370" rIns="0" bIns="0" rtlCol="0" anchor="ctr">
            <a:spAutoFit/>
          </a:bodyPr>
          <a:lstStyle/>
          <a:p>
            <a:pPr>
              <a:lnSpc>
                <a:spcPts val="8745"/>
              </a:lnSpc>
              <a:spcBef>
                <a:spcPts val="95"/>
              </a:spcBef>
            </a:pPr>
            <a:r>
              <a:rPr lang="en-IN" sz="5400" b="1" dirty="0">
                <a:solidFill>
                  <a:schemeClr val="tx1"/>
                </a:solidFill>
                <a:latin typeface="+mn-lt"/>
                <a:ea typeface="+mn-ea"/>
                <a:cs typeface="Times New Roman" panose="02020603050405020304" pitchFamily="18" charset="0"/>
              </a:rPr>
              <a:t>Problem/Opportunity</a:t>
            </a:r>
            <a:endParaRPr sz="5400" b="1" dirty="0">
              <a:solidFill>
                <a:schemeClr val="tx1"/>
              </a:solidFill>
              <a:latin typeface="+mn-lt"/>
              <a:ea typeface="+mn-ea"/>
              <a:cs typeface="Times New Roman" panose="02020603050405020304" pitchFamily="18" charset="0"/>
            </a:endParaRPr>
          </a:p>
        </p:txBody>
      </p:sp>
      <p:sp>
        <p:nvSpPr>
          <p:cNvPr id="14" name="TextBox 13"/>
          <p:cNvSpPr txBox="1"/>
          <p:nvPr/>
        </p:nvSpPr>
        <p:spPr>
          <a:xfrm>
            <a:off x="16023590" y="192405"/>
            <a:ext cx="1656080" cy="1303655"/>
          </a:xfrm>
          <a:prstGeom prst="rect">
            <a:avLst/>
          </a:prstGeom>
          <a:noFill/>
        </p:spPr>
        <p:txBody>
          <a:bodyPr wrap="square" lIns="68580" tIns="34290" rIns="68580" bIns="34290" rtlCol="0" anchor="t">
            <a:noAutofit/>
          </a:bodyPr>
          <a:lstStyle/>
          <a:p>
            <a:pPr algn="ctr"/>
            <a:r>
              <a:rPr lang="en-US" b="1" dirty="0"/>
              <a:t>Place your logo here</a:t>
            </a:r>
            <a:endParaRPr lang="en-ZA" b="1" dirty="0"/>
          </a:p>
        </p:txBody>
      </p:sp>
      <p:sp>
        <p:nvSpPr>
          <p:cNvPr id="15" name="Rectangle 14"/>
          <p:cNvSpPr/>
          <p:nvPr/>
        </p:nvSpPr>
        <p:spPr>
          <a:xfrm>
            <a:off x="15945620" y="192626"/>
            <a:ext cx="1695221" cy="1288685"/>
          </a:xfrm>
          <a:prstGeom prst="rect">
            <a:avLst/>
          </a:prstGeom>
          <a:noFill/>
          <a:ln>
            <a:solidFill>
              <a:schemeClr val="accent6"/>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5" name="Rectangle 4"/>
          <p:cNvSpPr/>
          <p:nvPr/>
        </p:nvSpPr>
        <p:spPr>
          <a:xfrm>
            <a:off x="914400" y="6815207"/>
            <a:ext cx="9144000" cy="1110560"/>
          </a:xfrm>
          <a:prstGeom prst="rect">
            <a:avLst/>
          </a:prstGeom>
        </p:spPr>
        <p:txBody>
          <a:bodyPr>
            <a:spAutoFit/>
          </a:bodyPr>
          <a:lstStyle/>
          <a:p>
            <a:endParaRPr lang="en-US" dirty="0"/>
          </a:p>
          <a:p>
            <a:pPr marL="93345">
              <a:spcBef>
                <a:spcPts val="195"/>
              </a:spcBef>
            </a:pPr>
            <a:endParaRPr lang="en-US" sz="1050" spc="-82" dirty="0">
              <a:latin typeface="Verdana" panose="020B0604030504040204" pitchFamily="34" charset="0"/>
              <a:ea typeface="Verdana" panose="020B0604030504040204" pitchFamily="34" charset="0"/>
              <a:cs typeface="Open Sans" panose="020B0606030504020204" pitchFamily="34" charset="0"/>
            </a:endParaRPr>
          </a:p>
          <a:p>
            <a:endParaRPr lang="en-US" dirty="0"/>
          </a:p>
          <a:p>
            <a:endParaRPr lang="en-IN" dirty="0"/>
          </a:p>
        </p:txBody>
      </p:sp>
      <p:sp>
        <p:nvSpPr>
          <p:cNvPr id="16" name="Rectangle 15"/>
          <p:cNvSpPr/>
          <p:nvPr/>
        </p:nvSpPr>
        <p:spPr>
          <a:xfrm>
            <a:off x="10363200" y="8156199"/>
            <a:ext cx="7892374" cy="1200329"/>
          </a:xfrm>
          <a:prstGeom prst="rect">
            <a:avLst/>
          </a:prstGeom>
          <a:solidFill>
            <a:srgbClr val="FFC000"/>
          </a:solidFill>
        </p:spPr>
        <p:txBody>
          <a:bodyPr wrap="square">
            <a:spAutoFit/>
          </a:bodyPr>
          <a:lstStyle/>
          <a:p>
            <a:r>
              <a:rPr lang="en-US" sz="2400" dirty="0">
                <a:latin typeface="+mj-lt"/>
              </a:rPr>
              <a:t>	 This table helps you define the problem and existing  market gaps. Mention your definition of the problem / opportunity statement as part this slide.</a:t>
            </a:r>
            <a:endParaRPr lang="en-US" sz="2400" dirty="0">
              <a:latin typeface="+mj-lt"/>
            </a:endParaRPr>
          </a:p>
        </p:txBody>
      </p:sp>
      <p:pic>
        <p:nvPicPr>
          <p:cNvPr id="18" name="Graphic 27" descr="Target with solid fill"/>
          <p:cNvPicPr>
            <a:picLocks noChangeAspect="1"/>
          </p:cNvPicPr>
          <p:nvPr/>
        </p:nvPicPr>
        <p:blipFill>
          <a:blip r:embed="rId1" cstate="print">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p:blipFill>
        <p:spPr>
          <a:xfrm>
            <a:off x="10591800" y="8085054"/>
            <a:ext cx="651510" cy="637001"/>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rcRect l="13701" t="12801" r="15890" b="19990"/>
          <a:stretch>
            <a:fillRect/>
          </a:stretch>
        </p:blipFill>
        <p:spPr>
          <a:xfrm>
            <a:off x="15897225" y="54610"/>
            <a:ext cx="1816100" cy="145478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5"/>
          <p:cNvSpPr txBox="1"/>
          <p:nvPr/>
        </p:nvSpPr>
        <p:spPr>
          <a:xfrm>
            <a:off x="457200" y="217695"/>
            <a:ext cx="12338484" cy="1039900"/>
          </a:xfrm>
          <a:prstGeom prst="rect">
            <a:avLst/>
          </a:prstGeom>
        </p:spPr>
        <p:txBody>
          <a:bodyPr wrap="square" lIns="0" tIns="0" rIns="0" bIns="0" rtlCol="0" anchor="t">
            <a:spAutoFit/>
          </a:bodyPr>
          <a:lstStyle/>
          <a:p>
            <a:pPr>
              <a:lnSpc>
                <a:spcPts val="8745"/>
              </a:lnSpc>
              <a:spcBef>
                <a:spcPts val="95"/>
              </a:spcBef>
            </a:pPr>
            <a:r>
              <a:rPr lang="en-US" sz="5400" b="1" dirty="0"/>
              <a:t>Problem Interviews And Surveys Results  </a:t>
            </a:r>
            <a:endParaRPr lang="en-US" sz="5400" b="1" dirty="0"/>
          </a:p>
        </p:txBody>
      </p:sp>
      <p:sp>
        <p:nvSpPr>
          <p:cNvPr id="36" name="TextBox 35"/>
          <p:cNvSpPr txBox="1"/>
          <p:nvPr/>
        </p:nvSpPr>
        <p:spPr>
          <a:xfrm>
            <a:off x="16070778" y="1079316"/>
            <a:ext cx="1422954" cy="623248"/>
          </a:xfrm>
          <a:prstGeom prst="rect">
            <a:avLst/>
          </a:prstGeom>
          <a:noFill/>
        </p:spPr>
        <p:txBody>
          <a:bodyPr wrap="square" lIns="68580" tIns="34290" rIns="68580" bIns="34290" rtlCol="0" anchor="t">
            <a:spAutoFit/>
          </a:bodyPr>
          <a:lstStyle/>
          <a:p>
            <a:pPr algn="ctr"/>
            <a:r>
              <a:rPr lang="en-US" b="1" dirty="0"/>
              <a:t>Place your logo here</a:t>
            </a:r>
            <a:endParaRPr lang="en-ZA" b="1" dirty="0"/>
          </a:p>
        </p:txBody>
      </p:sp>
      <p:sp>
        <p:nvSpPr>
          <p:cNvPr id="37" name="Rectangle 36"/>
          <p:cNvSpPr/>
          <p:nvPr/>
        </p:nvSpPr>
        <p:spPr>
          <a:xfrm>
            <a:off x="15875012" y="678496"/>
            <a:ext cx="1695221" cy="1288685"/>
          </a:xfrm>
          <a:prstGeom prst="rect">
            <a:avLst/>
          </a:prstGeom>
          <a:noFill/>
          <a:ln>
            <a:solidFill>
              <a:schemeClr val="accent6"/>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14" name="Rectangle 13"/>
          <p:cNvSpPr/>
          <p:nvPr/>
        </p:nvSpPr>
        <p:spPr>
          <a:xfrm>
            <a:off x="10668000" y="6294296"/>
            <a:ext cx="7391400" cy="2677656"/>
          </a:xfrm>
          <a:prstGeom prst="rect">
            <a:avLst/>
          </a:prstGeom>
          <a:solidFill>
            <a:srgbClr val="FFC000"/>
          </a:solidFill>
        </p:spPr>
        <p:txBody>
          <a:bodyPr wrap="square">
            <a:spAutoFit/>
          </a:bodyPr>
          <a:lstStyle/>
          <a:p>
            <a:r>
              <a:rPr lang="en-US" sz="2400" dirty="0">
                <a:solidFill>
                  <a:srgbClr val="000000"/>
                </a:solidFill>
                <a:latin typeface="Avenir"/>
              </a:rPr>
              <a:t>	</a:t>
            </a:r>
            <a:endParaRPr lang="en-US" sz="2400" dirty="0">
              <a:solidFill>
                <a:srgbClr val="000000"/>
              </a:solidFill>
              <a:latin typeface="Avenir"/>
            </a:endParaRPr>
          </a:p>
          <a:p>
            <a:pPr algn="just"/>
            <a:r>
              <a:rPr lang="en-US" sz="2400" dirty="0">
                <a:solidFill>
                  <a:srgbClr val="000000"/>
                </a:solidFill>
                <a:latin typeface="Avenir"/>
              </a:rPr>
              <a:t>	The aim of this slide is to capture the customer responses to substantiate and  validate the problem your venture is solving (primary and/or secondary research data). Present result analysis of the problem interviews conducted with your potential customers in graphical representation.</a:t>
            </a:r>
            <a:endParaRPr lang="en-US" sz="2400" dirty="0"/>
          </a:p>
        </p:txBody>
      </p:sp>
      <p:sp>
        <p:nvSpPr>
          <p:cNvPr id="17" name="Rectangle 16"/>
          <p:cNvSpPr/>
          <p:nvPr/>
        </p:nvSpPr>
        <p:spPr>
          <a:xfrm>
            <a:off x="838200" y="1967181"/>
            <a:ext cx="11201400" cy="7477760"/>
          </a:xfrm>
          <a:prstGeom prst="rect">
            <a:avLst/>
          </a:prstGeom>
          <a:noFill/>
        </p:spPr>
        <p:txBody>
          <a:bodyPr wrap="square">
            <a:spAutoFit/>
          </a:bodyPr>
          <a:lstStyle/>
          <a:p>
            <a:pPr marL="457200" indent="-457200">
              <a:buFont typeface="Arial" panose="020B0604020202020204" pitchFamily="34" charset="0"/>
              <a:buChar char="•"/>
            </a:pPr>
            <a:r>
              <a:rPr lang="pt-BR" sz="3200" dirty="0"/>
              <a:t>How many customers did you interview? </a:t>
            </a:r>
            <a:endParaRPr lang="pt-BR" sz="3200" dirty="0"/>
          </a:p>
          <a:p>
            <a:pPr marL="457200" indent="-457200">
              <a:buFont typeface="Arial" panose="020B0604020202020204" pitchFamily="34" charset="0"/>
              <a:buChar char="•"/>
            </a:pPr>
            <a:r>
              <a:rPr lang="en-IN" altLang="pt-BR" sz="3200" dirty="0"/>
              <a:t>we interviewed 43 customers</a:t>
            </a:r>
            <a:endParaRPr lang="pt-BR" sz="3200" dirty="0"/>
          </a:p>
          <a:p>
            <a:pPr marL="457200" indent="-457200">
              <a:buFont typeface="Arial" panose="020B0604020202020204" pitchFamily="34" charset="0"/>
              <a:buChar char="•"/>
            </a:pPr>
            <a:endParaRPr lang="pt-BR" sz="3200" dirty="0"/>
          </a:p>
          <a:p>
            <a:pPr marL="457200" indent="-457200">
              <a:buFont typeface="Arial" panose="020B0604020202020204" pitchFamily="34" charset="0"/>
              <a:buChar char="•"/>
            </a:pPr>
            <a:r>
              <a:rPr lang="pt-BR" sz="3200" dirty="0"/>
              <a:t>What was the interview mode?</a:t>
            </a:r>
            <a:endParaRPr lang="pt-BR" sz="3200" dirty="0"/>
          </a:p>
          <a:p>
            <a:pPr marL="457200" indent="-457200">
              <a:buFont typeface="Arial" panose="020B0604020202020204" pitchFamily="34" charset="0"/>
              <a:buChar char="•"/>
            </a:pPr>
            <a:r>
              <a:rPr lang="en-IN" altLang="pt-BR" sz="3200" dirty="0"/>
              <a:t>Interview was conducted online through google forms</a:t>
            </a:r>
            <a:endParaRPr lang="pt-BR" sz="3200" dirty="0"/>
          </a:p>
          <a:p>
            <a:endParaRPr lang="pt-BR" sz="3200" i="1" dirty="0"/>
          </a:p>
          <a:p>
            <a:pPr marL="457200" indent="-457200">
              <a:buFont typeface="Arial" panose="020B0604020202020204" pitchFamily="34" charset="0"/>
              <a:buChar char="•"/>
            </a:pPr>
            <a:r>
              <a:rPr lang="pt-BR" sz="3200" dirty="0"/>
              <a:t>How many of them agree this is a problem and wants a solution?</a:t>
            </a:r>
            <a:endParaRPr lang="pt-BR" sz="3200" dirty="0"/>
          </a:p>
          <a:p>
            <a:pPr marL="457200" indent="-457200">
              <a:buFont typeface="Arial" panose="020B0604020202020204" pitchFamily="34" charset="0"/>
              <a:buChar char="•"/>
            </a:pPr>
            <a:r>
              <a:rPr lang="en-IN" altLang="pt-BR" sz="3200" dirty="0"/>
              <a:t>41 people wanted to try this app</a:t>
            </a:r>
            <a:endParaRPr lang="pt-BR" sz="3200" dirty="0"/>
          </a:p>
          <a:p>
            <a:endParaRPr lang="pt-BR" sz="3200" dirty="0"/>
          </a:p>
          <a:p>
            <a:pPr marL="457200" indent="-457200">
              <a:buFont typeface="Arial" panose="020B0604020202020204" pitchFamily="34" charset="0"/>
              <a:buChar char="•"/>
            </a:pPr>
            <a:r>
              <a:rPr lang="pt-BR" sz="3200" dirty="0"/>
              <a:t>How many of them said they don't need a new solution?</a:t>
            </a:r>
            <a:endParaRPr lang="pt-BR" sz="3200" dirty="0"/>
          </a:p>
          <a:p>
            <a:pPr marL="457200" indent="-457200">
              <a:buFont typeface="Arial" panose="020B0604020202020204" pitchFamily="34" charset="0"/>
              <a:buChar char="•"/>
            </a:pPr>
            <a:r>
              <a:rPr lang="en-IN" altLang="pt-BR" sz="3200" dirty="0"/>
              <a:t>2 people said they dont want this app</a:t>
            </a:r>
            <a:endParaRPr lang="pt-BR" sz="3200" dirty="0"/>
          </a:p>
          <a:p>
            <a:pPr marL="457200" indent="-457200">
              <a:buFont typeface="Arial" panose="020B0604020202020204" pitchFamily="34" charset="0"/>
              <a:buChar char="•"/>
            </a:pPr>
            <a:endParaRPr lang="pt-BR" sz="3200" i="1" dirty="0"/>
          </a:p>
          <a:p>
            <a:pPr marL="457200" indent="-457200">
              <a:buFont typeface="Arial" panose="020B0604020202020204" pitchFamily="34" charset="0"/>
              <a:buChar char="•"/>
            </a:pPr>
            <a:endParaRPr lang="pt-BR" sz="3200" i="1" dirty="0"/>
          </a:p>
          <a:p>
            <a:pPr marL="457200" indent="-457200">
              <a:buFont typeface="Arial" panose="020B0604020202020204" pitchFamily="34" charset="0"/>
              <a:buChar char="•"/>
            </a:pPr>
            <a:endParaRPr lang="pt-BR" sz="3200" dirty="0"/>
          </a:p>
          <a:p>
            <a:pPr marL="457200" indent="-457200">
              <a:buFont typeface="Arial" panose="020B0604020202020204" pitchFamily="34" charset="0"/>
              <a:buChar char="•"/>
            </a:pPr>
            <a:endParaRPr lang="pt-BR" sz="3200" i="1" dirty="0"/>
          </a:p>
        </p:txBody>
      </p:sp>
      <p:sp>
        <p:nvSpPr>
          <p:cNvPr id="11" name="Rectangle 10"/>
          <p:cNvSpPr/>
          <p:nvPr/>
        </p:nvSpPr>
        <p:spPr>
          <a:xfrm>
            <a:off x="838200" y="3536969"/>
            <a:ext cx="473206" cy="369332"/>
          </a:xfrm>
          <a:prstGeom prst="rect">
            <a:avLst/>
          </a:prstGeom>
        </p:spPr>
        <p:txBody>
          <a:bodyPr wrap="none">
            <a:spAutoFit/>
          </a:bodyPr>
          <a:lstStyle/>
          <a:p>
            <a:pPr marL="285750" indent="-285750">
              <a:buFont typeface="Arial" panose="020B0604020202020204" pitchFamily="34" charset="0"/>
              <a:buChar char="•"/>
            </a:pPr>
            <a:endParaRPr lang="pt-BR" dirty="0"/>
          </a:p>
        </p:txBody>
      </p:sp>
      <p:pic>
        <p:nvPicPr>
          <p:cNvPr id="21" name="Graphic 27" descr="Target with solid fill"/>
          <p:cNvPicPr>
            <a:picLocks noChangeAspect="1"/>
          </p:cNvPicPr>
          <p:nvPr/>
        </p:nvPicPr>
        <p:blipFill>
          <a:blip r:embed="rId1" cstate="print">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p:blipFill>
        <p:spPr>
          <a:xfrm>
            <a:off x="10972800" y="6515100"/>
            <a:ext cx="655576" cy="637001"/>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rcRect l="13701" t="12801" r="15890" b="19990"/>
          <a:stretch>
            <a:fillRect/>
          </a:stretch>
        </p:blipFill>
        <p:spPr>
          <a:xfrm>
            <a:off x="15715760" y="419100"/>
            <a:ext cx="2115040" cy="2018902"/>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p:cNvSpPr txBox="1"/>
          <p:nvPr/>
        </p:nvSpPr>
        <p:spPr>
          <a:xfrm>
            <a:off x="15808960" y="255905"/>
            <a:ext cx="1875790" cy="1428750"/>
          </a:xfrm>
          <a:prstGeom prst="rect">
            <a:avLst/>
          </a:prstGeom>
          <a:noFill/>
        </p:spPr>
        <p:txBody>
          <a:bodyPr wrap="square" lIns="68580" tIns="34290" rIns="68580" bIns="34290" rtlCol="0" anchor="t">
            <a:noAutofit/>
          </a:bodyPr>
          <a:lstStyle/>
          <a:p>
            <a:pPr algn="ctr"/>
            <a:r>
              <a:rPr lang="en-US" b="1" dirty="0"/>
              <a:t>Place your logo here</a:t>
            </a:r>
            <a:endParaRPr lang="en-ZA" b="1" dirty="0"/>
          </a:p>
        </p:txBody>
      </p:sp>
      <p:sp>
        <p:nvSpPr>
          <p:cNvPr id="15" name="Rectangle 14"/>
          <p:cNvSpPr/>
          <p:nvPr/>
        </p:nvSpPr>
        <p:spPr>
          <a:xfrm>
            <a:off x="15922731" y="328065"/>
            <a:ext cx="1695221" cy="1288685"/>
          </a:xfrm>
          <a:prstGeom prst="rect">
            <a:avLst/>
          </a:prstGeom>
          <a:noFill/>
          <a:ln>
            <a:solidFill>
              <a:schemeClr val="accent6"/>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sz="1100"/>
          </a:p>
        </p:txBody>
      </p:sp>
      <p:graphicFrame>
        <p:nvGraphicFramePr>
          <p:cNvPr id="18" name="Diagram 17"/>
          <p:cNvGraphicFramePr/>
          <p:nvPr/>
        </p:nvGraphicFramePr>
        <p:xfrm>
          <a:off x="-732132" y="1893546"/>
          <a:ext cx="7620000" cy="548165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19" name="Rounded Rectangle 18"/>
          <p:cNvSpPr/>
          <p:nvPr/>
        </p:nvSpPr>
        <p:spPr>
          <a:xfrm>
            <a:off x="7543800" y="1872448"/>
            <a:ext cx="9448800" cy="6399784"/>
          </a:xfrm>
          <a:prstGeom prst="roundRect">
            <a:avLst/>
          </a:prstGeom>
          <a:noFill/>
          <a:ln w="12700" cap="flat" cmpd="sng" algn="ctr">
            <a:solidFill>
              <a:srgbClr val="E7E6E6">
                <a:lumMod val="50000"/>
              </a:srgbClr>
            </a:solidFill>
            <a:prstDash val="solid"/>
            <a:miter lim="800000"/>
          </a:ln>
          <a:effectLst/>
        </p:spPr>
        <p:txBody>
          <a:bodyPr rtlCol="0" anchor="ctr"/>
          <a:lstStyle/>
          <a:p>
            <a:pPr algn="just">
              <a:defRPr/>
            </a:pPr>
            <a:r>
              <a:rPr kumimoji="0" lang="en-IN" sz="2400" b="1" i="0" u="none" strike="noStrike" kern="0" cap="none" spc="0" normalizeH="0" baseline="0" noProof="0" dirty="0">
                <a:ln>
                  <a:noFill/>
                </a:ln>
                <a:effectLst/>
                <a:uLnTx/>
                <a:uFillTx/>
                <a:latin typeface="+mj-lt"/>
              </a:rPr>
              <a:t>How to calculate market size?</a:t>
            </a:r>
            <a:endParaRPr kumimoji="0" lang="en-IN" sz="2400" b="1" i="0" u="none" strike="noStrike" kern="0" cap="none" spc="0" normalizeH="0" baseline="0" noProof="0" dirty="0">
              <a:ln>
                <a:noFill/>
              </a:ln>
              <a:effectLst/>
              <a:uLnTx/>
              <a:uFillTx/>
              <a:latin typeface="+mj-lt"/>
            </a:endParaRPr>
          </a:p>
          <a:p>
            <a:pPr algn="just">
              <a:defRPr/>
            </a:pPr>
            <a:endParaRPr kumimoji="0" lang="en-IN" b="0" i="0" u="none" strike="noStrike" kern="0" cap="none" spc="0" normalizeH="0" baseline="0" noProof="0" dirty="0">
              <a:ln>
                <a:noFill/>
              </a:ln>
              <a:effectLst/>
              <a:uLnTx/>
              <a:uFillTx/>
              <a:latin typeface="+mj-lt"/>
            </a:endParaRPr>
          </a:p>
          <a:p>
            <a:pPr indent="0" algn="just">
              <a:buNone/>
              <a:defRPr/>
            </a:pPr>
            <a:r>
              <a:rPr lang="en-IN" altLang="en-US" kern="0" noProof="0" dirty="0">
                <a:ln>
                  <a:noFill/>
                </a:ln>
                <a:effectLst/>
                <a:uLnTx/>
                <a:uFillTx/>
                <a:latin typeface="+mj-lt"/>
                <a:sym typeface="+mn-ea"/>
              </a:rPr>
              <a:t>1.</a:t>
            </a:r>
            <a:r>
              <a:rPr lang="en-US" kern="0" noProof="0" dirty="0">
                <a:ln>
                  <a:noFill/>
                </a:ln>
                <a:effectLst/>
                <a:uLnTx/>
                <a:uFillTx/>
                <a:latin typeface="+mj-lt"/>
                <a:sym typeface="+mn-ea"/>
              </a:rPr>
              <a:t>The food industry revenue is projected to reach $997 billion in 2023</a:t>
            </a:r>
            <a:endParaRPr kumimoji="0" lang="en-US" b="0" i="0" u="none" strike="noStrike" kern="0" cap="none" spc="0" normalizeH="0" baseline="0" noProof="0" dirty="0">
              <a:ln>
                <a:noFill/>
              </a:ln>
              <a:effectLst/>
              <a:uLnTx/>
              <a:uFillTx/>
              <a:latin typeface="+mj-lt"/>
            </a:endParaRPr>
          </a:p>
          <a:p>
            <a:pPr algn="just">
              <a:defRPr/>
            </a:pPr>
            <a:endParaRPr lang="en-US" dirty="0">
              <a:latin typeface="+mj-lt"/>
            </a:endParaRPr>
          </a:p>
          <a:p>
            <a:pPr algn="just">
              <a:defRPr/>
            </a:pPr>
            <a:r>
              <a:rPr lang="en-US" dirty="0">
                <a:sym typeface="+mn-ea"/>
              </a:rPr>
              <a:t>2. The online grocery segment alone in India reached a value of approximately $4.8 billion.</a:t>
            </a:r>
            <a:endParaRPr lang="en-US" dirty="0"/>
          </a:p>
          <a:p>
            <a:pPr algn="just">
              <a:defRPr/>
            </a:pPr>
            <a:endParaRPr lang="en-US" dirty="0">
              <a:latin typeface="+mj-lt"/>
            </a:endParaRPr>
          </a:p>
          <a:p>
            <a:pPr algn="just">
              <a:defRPr/>
            </a:pPr>
            <a:r>
              <a:rPr lang="en-US" dirty="0">
                <a:sym typeface="+mn-ea"/>
              </a:rPr>
              <a:t>3. There is no direct competitors currently. But the penetration rate might be 1% - 3% during the initial phase of the project.</a:t>
            </a:r>
            <a:endParaRPr lang="en-US" dirty="0"/>
          </a:p>
          <a:p>
            <a:pPr algn="just">
              <a:defRPr/>
            </a:pPr>
            <a:endParaRPr lang="en-US" dirty="0"/>
          </a:p>
          <a:p>
            <a:pPr algn="just">
              <a:defRPr/>
            </a:pPr>
            <a:r>
              <a:rPr lang="en-US" dirty="0">
                <a:sym typeface="+mn-ea"/>
              </a:rPr>
              <a:t>4. Considering 1% penetration rate market size would be approximately $480 million</a:t>
            </a:r>
            <a:endParaRPr lang="en-US" dirty="0"/>
          </a:p>
          <a:p>
            <a:pPr algn="just">
              <a:defRPr/>
            </a:pPr>
            <a:endParaRPr lang="en-US" dirty="0">
              <a:latin typeface="+mj-lt"/>
            </a:endParaRPr>
          </a:p>
          <a:p>
            <a:pPr marL="0" marR="0" lvl="0" indent="0" algn="ctr" defTabSz="914400" eaLnBrk="1" fontAlgn="auto" latinLnBrk="0" hangingPunct="1">
              <a:lnSpc>
                <a:spcPct val="100000"/>
              </a:lnSpc>
              <a:spcBef>
                <a:spcPts val="0"/>
              </a:spcBef>
              <a:spcAft>
                <a:spcPts val="0"/>
              </a:spcAft>
              <a:buClrTx/>
              <a:buSzTx/>
              <a:buFontTx/>
              <a:buNone/>
              <a:defRPr/>
            </a:pPr>
            <a:r>
              <a:rPr kumimoji="0" lang="en-IN" sz="2700" b="0" i="0" u="none" strike="noStrike" kern="0" cap="none" spc="0" normalizeH="0" noProof="0" dirty="0">
                <a:ln>
                  <a:noFill/>
                </a:ln>
                <a:solidFill>
                  <a:prstClr val="white"/>
                </a:solidFill>
                <a:effectLst/>
                <a:uLnTx/>
                <a:uFillTx/>
                <a:latin typeface="Calibri" panose="020F0502020204030204"/>
                <a:ea typeface="+mn-ea"/>
                <a:cs typeface="+mn-cs"/>
              </a:rPr>
              <a:t> </a:t>
            </a:r>
            <a:endParaRPr kumimoji="0" lang="en-IN" sz="27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2" name="Rectangle 1"/>
          <p:cNvSpPr/>
          <p:nvPr/>
        </p:nvSpPr>
        <p:spPr>
          <a:xfrm>
            <a:off x="9906000" y="8416937"/>
            <a:ext cx="7713573" cy="1846659"/>
          </a:xfrm>
          <a:prstGeom prst="rect">
            <a:avLst/>
          </a:prstGeom>
          <a:solidFill>
            <a:srgbClr val="FFC000"/>
          </a:solidFill>
        </p:spPr>
        <p:txBody>
          <a:bodyPr wrap="square">
            <a:spAutoFit/>
          </a:bodyPr>
          <a:lstStyle/>
          <a:p>
            <a:r>
              <a:rPr lang="en-US" dirty="0">
                <a:solidFill>
                  <a:srgbClr val="000000"/>
                </a:solidFill>
                <a:latin typeface="+mj-lt"/>
              </a:rPr>
              <a:t>	</a:t>
            </a:r>
            <a:endParaRPr lang="en-US" dirty="0">
              <a:solidFill>
                <a:srgbClr val="000000"/>
              </a:solidFill>
              <a:latin typeface="+mj-lt"/>
            </a:endParaRPr>
          </a:p>
          <a:p>
            <a:r>
              <a:rPr lang="en-US" dirty="0">
                <a:solidFill>
                  <a:srgbClr val="000000"/>
                </a:solidFill>
                <a:latin typeface="+mj-lt"/>
              </a:rPr>
              <a:t>	</a:t>
            </a:r>
            <a:r>
              <a:rPr lang="en-US" sz="2400" dirty="0">
                <a:solidFill>
                  <a:srgbClr val="000000"/>
                </a:solidFill>
                <a:latin typeface="+mj-lt"/>
              </a:rPr>
              <a:t>This slide is to provide details on Market Size and demonstrate How big is the market opportunity your venture is pursuing. Add source/reference to the data presented.</a:t>
            </a:r>
            <a:endParaRPr lang="en-US" sz="2400" dirty="0">
              <a:latin typeface="+mj-lt"/>
            </a:endParaRPr>
          </a:p>
        </p:txBody>
      </p:sp>
      <p:sp>
        <p:nvSpPr>
          <p:cNvPr id="22" name="TextBox 21"/>
          <p:cNvSpPr txBox="1"/>
          <p:nvPr/>
        </p:nvSpPr>
        <p:spPr>
          <a:xfrm>
            <a:off x="239949" y="328065"/>
            <a:ext cx="5675839" cy="646331"/>
          </a:xfrm>
          <a:prstGeom prst="rect">
            <a:avLst/>
          </a:prstGeom>
          <a:noFill/>
        </p:spPr>
        <p:txBody>
          <a:bodyPr wrap="square" rtlCol="0">
            <a:spAutoFit/>
          </a:bodyPr>
          <a:lstStyle/>
          <a:p>
            <a:pPr defTabSz="685800"/>
            <a:r>
              <a:rPr lang="en-US" sz="3600" b="1" dirty="0">
                <a:solidFill>
                  <a:prstClr val="black">
                    <a:lumMod val="85000"/>
                    <a:lumOff val="15000"/>
                  </a:prstClr>
                </a:solidFill>
                <a:latin typeface="Montserrat" panose="00000500000000000000"/>
              </a:rPr>
              <a:t>Market Size Estimation </a:t>
            </a:r>
            <a:endParaRPr lang="en-US" sz="3600" b="1" dirty="0">
              <a:solidFill>
                <a:prstClr val="black">
                  <a:lumMod val="85000"/>
                  <a:lumOff val="15000"/>
                </a:prstClr>
              </a:solidFill>
              <a:latin typeface="Montserrat" panose="00000500000000000000"/>
            </a:endParaRPr>
          </a:p>
        </p:txBody>
      </p:sp>
      <p:sp>
        <p:nvSpPr>
          <p:cNvPr id="16" name="Rectangle 15"/>
          <p:cNvSpPr/>
          <p:nvPr/>
        </p:nvSpPr>
        <p:spPr>
          <a:xfrm>
            <a:off x="6140613" y="4958834"/>
            <a:ext cx="248786" cy="369332"/>
          </a:xfrm>
          <a:prstGeom prst="rect">
            <a:avLst/>
          </a:prstGeom>
        </p:spPr>
        <p:txBody>
          <a:bodyPr wrap="none">
            <a:spAutoFit/>
          </a:bodyPr>
          <a:lstStyle/>
          <a:p>
            <a:r>
              <a:rPr lang="en-US" dirty="0">
                <a:solidFill>
                  <a:srgbClr val="2E475D"/>
                </a:solidFill>
                <a:latin typeface="Lexend Deca"/>
              </a:rPr>
              <a:t>.</a:t>
            </a:r>
            <a:endParaRPr lang="en-US" dirty="0"/>
          </a:p>
        </p:txBody>
      </p:sp>
      <p:pic>
        <p:nvPicPr>
          <p:cNvPr id="24" name="Graphic 27" descr="Target with solid fill"/>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914467" y="8527930"/>
            <a:ext cx="655576" cy="637001"/>
          </a:xfrm>
          <a:prstGeom prst="rect">
            <a:avLst/>
          </a:prstGeom>
        </p:spPr>
      </p:pic>
      <p:sp>
        <p:nvSpPr>
          <p:cNvPr id="10" name="TextBox 9"/>
          <p:cNvSpPr txBox="1"/>
          <p:nvPr/>
        </p:nvSpPr>
        <p:spPr>
          <a:xfrm>
            <a:off x="320617" y="9363531"/>
            <a:ext cx="5675839" cy="461665"/>
          </a:xfrm>
          <a:prstGeom prst="rect">
            <a:avLst/>
          </a:prstGeom>
          <a:noFill/>
        </p:spPr>
        <p:txBody>
          <a:bodyPr wrap="square" rtlCol="0">
            <a:spAutoFit/>
          </a:bodyPr>
          <a:lstStyle/>
          <a:p>
            <a:pPr defTabSz="685800"/>
            <a:r>
              <a:rPr lang="en-US" sz="2400" b="1" dirty="0">
                <a:solidFill>
                  <a:prstClr val="black">
                    <a:lumMod val="85000"/>
                    <a:lumOff val="15000"/>
                  </a:prstClr>
                </a:solidFill>
                <a:latin typeface="Montserrat" panose="00000500000000000000"/>
              </a:rPr>
              <a:t>Sources: ……</a:t>
            </a:r>
            <a:endParaRPr lang="en-US" sz="2400" b="1" dirty="0">
              <a:solidFill>
                <a:prstClr val="black">
                  <a:lumMod val="85000"/>
                  <a:lumOff val="15000"/>
                </a:prstClr>
              </a:solidFill>
              <a:latin typeface="Montserrat" panose="00000500000000000000"/>
            </a:endParaRPr>
          </a:p>
        </p:txBody>
      </p:sp>
      <p:pic>
        <p:nvPicPr>
          <p:cNvPr id="4" name="Picture 3"/>
          <p:cNvPicPr>
            <a:picLocks noChangeAspect="1"/>
          </p:cNvPicPr>
          <p:nvPr/>
        </p:nvPicPr>
        <p:blipFill>
          <a:blip r:embed="rId8">
            <a:extLst>
              <a:ext uri="{28A0092B-C50C-407E-A947-70E740481C1C}">
                <a14:useLocalDpi xmlns:a14="http://schemas.microsoft.com/office/drawing/2010/main" val="0"/>
              </a:ext>
            </a:extLst>
          </a:blip>
          <a:srcRect l="13701" t="12801" r="15890" b="19990"/>
          <a:stretch>
            <a:fillRect/>
          </a:stretch>
        </p:blipFill>
        <p:spPr>
          <a:xfrm>
            <a:off x="15621000" y="158750"/>
            <a:ext cx="1997710" cy="163512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5"/>
          <p:cNvSpPr/>
          <p:nvPr/>
        </p:nvSpPr>
        <p:spPr>
          <a:xfrm>
            <a:off x="4800861" y="1985175"/>
            <a:ext cx="8991379" cy="3900170"/>
          </a:xfrm>
          <a:prstGeom prst="rect">
            <a:avLst/>
          </a:prstGeom>
          <a:solidFill>
            <a:srgbClr val="FFC000"/>
          </a:solidFill>
        </p:spPr>
        <p:txBody>
          <a:bodyPr wrap="square">
            <a:spAutoFit/>
          </a:bodyPr>
          <a:lstStyle/>
          <a:p>
            <a:pPr defTabSz="1371600"/>
            <a:r>
              <a:rPr lang="en-US" sz="2700" b="1" dirty="0">
                <a:solidFill>
                  <a:schemeClr val="bg1"/>
                </a:solidFill>
                <a:latin typeface="Calibri" panose="020F0502020204030204"/>
              </a:rPr>
              <a:t>Goals</a:t>
            </a:r>
            <a:r>
              <a:rPr lang="en-IN" altLang="en-US" sz="2700" b="1" dirty="0">
                <a:solidFill>
                  <a:schemeClr val="bg1"/>
                </a:solidFill>
                <a:latin typeface="Calibri" panose="020F0502020204030204"/>
              </a:rPr>
              <a:t> </a:t>
            </a:r>
            <a:endParaRPr lang="en-IN" altLang="en-US" sz="2700" b="1" dirty="0">
              <a:solidFill>
                <a:schemeClr val="bg1"/>
              </a:solidFill>
              <a:latin typeface="Calibri" panose="020F0502020204030204"/>
            </a:endParaRPr>
          </a:p>
          <a:p>
            <a:pPr defTabSz="1371600"/>
            <a:endParaRPr lang="en-IN" altLang="en-US" sz="2700" b="1" dirty="0">
              <a:solidFill>
                <a:schemeClr val="bg1"/>
              </a:solidFill>
              <a:latin typeface="Calibri" panose="020F0502020204030204"/>
            </a:endParaRPr>
          </a:p>
          <a:p>
            <a:pPr defTabSz="1371600"/>
            <a:r>
              <a:rPr lang="en-US" sz="2700" b="1" dirty="0">
                <a:solidFill>
                  <a:schemeClr val="bg1"/>
                </a:solidFill>
                <a:latin typeface="Calibri" panose="020F0502020204030204"/>
                <a:sym typeface="+mn-ea"/>
              </a:rPr>
              <a:t>The objective of the app is to empower harish to make good food and have a happy cooking and healthy eating.</a:t>
            </a:r>
            <a:endParaRPr lang="en-US" sz="2700" b="1" dirty="0">
              <a:solidFill>
                <a:schemeClr val="bg1"/>
              </a:solidFill>
              <a:latin typeface="Calibri" panose="020F0502020204030204"/>
            </a:endParaRPr>
          </a:p>
          <a:p>
            <a:pPr defTabSz="1371600"/>
            <a:endParaRPr lang="en-US" sz="2700" b="1" dirty="0">
              <a:solidFill>
                <a:schemeClr val="bg1"/>
              </a:solidFill>
              <a:latin typeface="Calibri" panose="020F0502020204030204"/>
            </a:endParaRPr>
          </a:p>
          <a:p>
            <a:pPr defTabSz="1371600"/>
            <a:endParaRPr lang="en-US" sz="2700" b="1" dirty="0">
              <a:solidFill>
                <a:schemeClr val="bg1"/>
              </a:solidFill>
              <a:latin typeface="Calibri" panose="020F0502020204030204"/>
            </a:endParaRPr>
          </a:p>
          <a:p>
            <a:pPr defTabSz="1371600"/>
            <a:endParaRPr lang="en-US" sz="2700" b="1" dirty="0">
              <a:solidFill>
                <a:schemeClr val="bg1"/>
              </a:solidFill>
              <a:latin typeface="Calibri" panose="020F0502020204030204"/>
            </a:endParaRPr>
          </a:p>
          <a:p>
            <a:pPr defTabSz="1371600"/>
            <a:endParaRPr lang="en-US" sz="2700" b="1" dirty="0">
              <a:solidFill>
                <a:schemeClr val="bg1"/>
              </a:solidFill>
              <a:latin typeface="Calibri" panose="020F0502020204030204"/>
            </a:endParaRPr>
          </a:p>
          <a:p>
            <a:pPr defTabSz="1371600"/>
            <a:endParaRPr lang="en-US" sz="1050" b="1" dirty="0">
              <a:solidFill>
                <a:schemeClr val="bg1"/>
              </a:solidFill>
              <a:latin typeface="Calibri" panose="020F0502020204030204"/>
            </a:endParaRPr>
          </a:p>
          <a:p>
            <a:pPr defTabSz="1371600"/>
            <a:endParaRPr lang="en-US" sz="1050" b="1" dirty="0">
              <a:solidFill>
                <a:schemeClr val="bg1"/>
              </a:solidFill>
              <a:latin typeface="Calibri" panose="020F0502020204030204"/>
            </a:endParaRPr>
          </a:p>
          <a:p>
            <a:pPr defTabSz="1371600"/>
            <a:endParaRPr lang="en-US" sz="1050" b="1" dirty="0">
              <a:solidFill>
                <a:schemeClr val="bg1"/>
              </a:solidFill>
              <a:latin typeface="Calibri" panose="020F0502020204030204"/>
            </a:endParaRPr>
          </a:p>
        </p:txBody>
      </p:sp>
      <p:sp>
        <p:nvSpPr>
          <p:cNvPr id="27" name="Rectangle 26"/>
          <p:cNvSpPr/>
          <p:nvPr/>
        </p:nvSpPr>
        <p:spPr>
          <a:xfrm>
            <a:off x="4769110" y="4093457"/>
            <a:ext cx="9144165" cy="3484245"/>
          </a:xfrm>
          <a:prstGeom prst="rect">
            <a:avLst/>
          </a:prstGeom>
          <a:solidFill>
            <a:schemeClr val="accent6"/>
          </a:solidFill>
        </p:spPr>
        <p:txBody>
          <a:bodyPr wrap="square">
            <a:spAutoFit/>
          </a:bodyPr>
          <a:lstStyle/>
          <a:p>
            <a:pPr defTabSz="1371600"/>
            <a:r>
              <a:rPr lang="en-US" sz="2700" b="1" dirty="0">
                <a:solidFill>
                  <a:schemeClr val="bg1"/>
                </a:solidFill>
                <a:latin typeface="Calibri" panose="020F0502020204030204"/>
              </a:rPr>
              <a:t>Frustrations</a:t>
            </a:r>
            <a:endParaRPr lang="en-US" sz="2700" b="1" dirty="0">
              <a:solidFill>
                <a:schemeClr val="bg1"/>
              </a:solidFill>
              <a:latin typeface="Calibri" panose="020F0502020204030204"/>
            </a:endParaRPr>
          </a:p>
          <a:p>
            <a:pPr defTabSz="1371600"/>
            <a:r>
              <a:rPr lang="en-IN" altLang="en-US" sz="2700" b="1" dirty="0">
                <a:solidFill>
                  <a:schemeClr val="bg1"/>
                </a:solidFill>
                <a:latin typeface="Calibri" panose="020F0502020204030204"/>
              </a:rPr>
              <a:t> </a:t>
            </a:r>
            <a:endParaRPr lang="en-IN" altLang="en-US" sz="2700" b="1" dirty="0">
              <a:solidFill>
                <a:schemeClr val="bg1"/>
              </a:solidFill>
              <a:latin typeface="Calibri" panose="020F0502020204030204"/>
            </a:endParaRPr>
          </a:p>
          <a:p>
            <a:pPr defTabSz="1371600"/>
            <a:r>
              <a:rPr lang="en-US" sz="2700" b="1" dirty="0">
                <a:solidFill>
                  <a:schemeClr val="bg1"/>
                </a:solidFill>
                <a:latin typeface="Calibri" panose="020F0502020204030204"/>
                <a:sym typeface="+mn-ea"/>
              </a:rPr>
              <a:t>Concerned about  not  able to eat healthy food and home food due to lack of time and flexibility in his work life.</a:t>
            </a:r>
            <a:endParaRPr lang="en-US" sz="2700" b="1" dirty="0">
              <a:solidFill>
                <a:schemeClr val="bg1"/>
              </a:solidFill>
              <a:latin typeface="Calibri" panose="020F0502020204030204"/>
            </a:endParaRPr>
          </a:p>
          <a:p>
            <a:pPr defTabSz="1371600"/>
            <a:r>
              <a:rPr lang="en-US" sz="2700" b="1" dirty="0">
                <a:solidFill>
                  <a:schemeClr val="bg1"/>
                </a:solidFill>
                <a:latin typeface="Calibri" panose="020F0502020204030204"/>
                <a:sym typeface="+mn-ea"/>
              </a:rPr>
              <a:t> </a:t>
            </a:r>
            <a:endParaRPr lang="en-US" sz="2700" b="1" dirty="0">
              <a:solidFill>
                <a:schemeClr val="bg1"/>
              </a:solidFill>
              <a:latin typeface="Calibri" panose="020F0502020204030204"/>
            </a:endParaRPr>
          </a:p>
          <a:p>
            <a:pPr defTabSz="1371600"/>
            <a:endParaRPr lang="en-US" sz="2700" b="1" dirty="0">
              <a:solidFill>
                <a:schemeClr val="bg1"/>
              </a:solidFill>
              <a:latin typeface="Calibri" panose="020F0502020204030204"/>
            </a:endParaRPr>
          </a:p>
          <a:p>
            <a:pPr defTabSz="1371600"/>
            <a:r>
              <a:rPr lang="en-US" sz="2700" b="1" dirty="0">
                <a:solidFill>
                  <a:schemeClr val="bg1"/>
                </a:solidFill>
                <a:latin typeface="Calibri" panose="020F0502020204030204"/>
              </a:rPr>
              <a:t> </a:t>
            </a:r>
            <a:endParaRPr lang="en-US" sz="2700" b="1" dirty="0">
              <a:solidFill>
                <a:schemeClr val="bg1"/>
              </a:solidFill>
              <a:latin typeface="Calibri" panose="020F0502020204030204"/>
            </a:endParaRPr>
          </a:p>
          <a:p>
            <a:pPr defTabSz="1371600"/>
            <a:endParaRPr lang="en-US" sz="1050" b="1" dirty="0">
              <a:solidFill>
                <a:schemeClr val="bg1"/>
              </a:solidFill>
              <a:latin typeface="Calibri" panose="020F0502020204030204"/>
            </a:endParaRPr>
          </a:p>
          <a:p>
            <a:pPr defTabSz="1371600"/>
            <a:endParaRPr lang="en-US" sz="2100" dirty="0">
              <a:solidFill>
                <a:schemeClr val="bg1"/>
              </a:solidFill>
              <a:latin typeface="Calibri" panose="020F0502020204030204"/>
            </a:endParaRPr>
          </a:p>
        </p:txBody>
      </p:sp>
      <p:sp>
        <p:nvSpPr>
          <p:cNvPr id="28" name="Rectangle 27"/>
          <p:cNvSpPr/>
          <p:nvPr/>
        </p:nvSpPr>
        <p:spPr>
          <a:xfrm>
            <a:off x="4724400" y="6155690"/>
            <a:ext cx="9245600" cy="3903980"/>
          </a:xfrm>
          <a:prstGeom prst="rect">
            <a:avLst/>
          </a:prstGeom>
        </p:spPr>
        <p:style>
          <a:lnRef idx="2">
            <a:schemeClr val="accent6"/>
          </a:lnRef>
          <a:fillRef idx="1">
            <a:schemeClr val="lt1"/>
          </a:fillRef>
          <a:effectRef idx="0">
            <a:schemeClr val="accent6"/>
          </a:effectRef>
          <a:fontRef idx="minor">
            <a:schemeClr val="dk1"/>
          </a:fontRef>
        </p:style>
        <p:txBody>
          <a:bodyPr wrap="square">
            <a:noAutofit/>
          </a:bodyPr>
          <a:lstStyle/>
          <a:p>
            <a:pPr defTabSz="1371600"/>
            <a:r>
              <a:rPr lang="en-US" sz="2700" b="1" dirty="0">
                <a:solidFill>
                  <a:srgbClr val="FD9F4D"/>
                </a:solidFill>
                <a:latin typeface="Calibri" panose="020F0502020204030204"/>
              </a:rPr>
              <a:t>Bio</a:t>
            </a:r>
            <a:r>
              <a:rPr lang="en-IN" altLang="en-US" sz="2700" b="1" dirty="0">
                <a:solidFill>
                  <a:srgbClr val="FD9F4D"/>
                </a:solidFill>
                <a:latin typeface="Calibri" panose="020F0502020204030204"/>
              </a:rPr>
              <a:t> </a:t>
            </a:r>
            <a:endParaRPr lang="en-IN" altLang="en-US" sz="2700" b="1" dirty="0">
              <a:solidFill>
                <a:srgbClr val="FD9F4D"/>
              </a:solidFill>
              <a:latin typeface="Calibri" panose="020F0502020204030204"/>
            </a:endParaRPr>
          </a:p>
          <a:p>
            <a:pPr defTabSz="1371600"/>
            <a:r>
              <a:rPr lang="en-IN" altLang="en-US" sz="2700" b="1" dirty="0">
                <a:solidFill>
                  <a:srgbClr val="FD9F4D"/>
                </a:solidFill>
                <a:latin typeface="Calibri" panose="020F0502020204030204"/>
              </a:rPr>
              <a:t>          </a:t>
            </a:r>
            <a:endParaRPr lang="en-IN" altLang="en-US" sz="2700" b="1" dirty="0">
              <a:solidFill>
                <a:srgbClr val="FD9F4D"/>
              </a:solidFill>
              <a:latin typeface="Calibri" panose="020F0502020204030204"/>
            </a:endParaRPr>
          </a:p>
          <a:p>
            <a:pPr marL="0" marR="0" lvl="0" indent="0" algn="just" rtl="0">
              <a:spcBef>
                <a:spcPts val="0"/>
              </a:spcBef>
              <a:spcAft>
                <a:spcPts val="0"/>
              </a:spcAft>
              <a:buNone/>
            </a:pPr>
            <a:r>
              <a:rPr lang="en-IN" altLang="en-US" sz="2700" b="1" dirty="0">
                <a:solidFill>
                  <a:srgbClr val="FD9F4D"/>
                </a:solidFill>
                <a:latin typeface="Calibri" panose="020F0502020204030204"/>
              </a:rPr>
              <a:t>         </a:t>
            </a:r>
            <a:r>
              <a:rPr lang="en-US" sz="2700" b="1" dirty="0">
                <a:solidFill>
                  <a:srgbClr val="FD9F4D"/>
                </a:solidFill>
                <a:latin typeface="Calibri" panose="020F0502020204030204"/>
                <a:ea typeface="Calibri" panose="020F0502020204030204"/>
                <a:cs typeface="Calibri" panose="020F0502020204030204"/>
                <a:sym typeface="Calibri" panose="020F0502020204030204"/>
              </a:rPr>
              <a:t>Harish is a 20 year old working professional in Hyderabad. He is living alone in Hyderabad and eats food often from hotel. He wants to have some good food from home. </a:t>
            </a:r>
            <a:endParaRPr lang="en-US" sz="2700" b="1" dirty="0">
              <a:solidFill>
                <a:srgbClr val="FD9F4D"/>
              </a:solidFill>
              <a:latin typeface="Calibri" panose="020F0502020204030204"/>
              <a:ea typeface="Calibri" panose="020F0502020204030204"/>
              <a:cs typeface="Calibri" panose="020F0502020204030204"/>
              <a:sym typeface="Calibri" panose="020F0502020204030204"/>
            </a:endParaRPr>
          </a:p>
          <a:p>
            <a:pPr marL="0" marR="0" lvl="0" indent="0" algn="just" rtl="0">
              <a:spcBef>
                <a:spcPts val="0"/>
              </a:spcBef>
              <a:spcAft>
                <a:spcPts val="0"/>
              </a:spcAft>
              <a:buNone/>
            </a:pPr>
            <a:r>
              <a:rPr lang="en-US" sz="2700" b="1" dirty="0">
                <a:solidFill>
                  <a:srgbClr val="FD9F4D"/>
                </a:solidFill>
                <a:latin typeface="Calibri" panose="020F0502020204030204"/>
                <a:ea typeface="Calibri" panose="020F0502020204030204"/>
                <a:cs typeface="Calibri" panose="020F0502020204030204"/>
                <a:sym typeface="Calibri" panose="020F0502020204030204"/>
              </a:rPr>
              <a:t>Due to the current situation it is not possible and he doesn’t know how to cook. He is ready to find some apps that helps him to provide him with some cooking tips to help him cook.</a:t>
            </a:r>
            <a:endParaRPr lang="en-US" sz="2700" b="1" dirty="0">
              <a:solidFill>
                <a:srgbClr val="FD9F4D"/>
              </a:solidFill>
              <a:latin typeface="Calibri" panose="020F0502020204030204"/>
              <a:ea typeface="Calibri" panose="020F0502020204030204"/>
              <a:cs typeface="Calibri" panose="020F0502020204030204"/>
              <a:sym typeface="Calibri" panose="020F0502020204030204"/>
            </a:endParaRPr>
          </a:p>
          <a:p>
            <a:pPr defTabSz="1371600"/>
            <a:endParaRPr lang="en-US" sz="2700" b="1" dirty="0">
              <a:solidFill>
                <a:srgbClr val="FD9F4D"/>
              </a:solidFill>
              <a:latin typeface="Calibri" panose="020F0502020204030204"/>
            </a:endParaRPr>
          </a:p>
          <a:p>
            <a:pPr defTabSz="1371600"/>
            <a:endParaRPr lang="en-US" sz="2700" b="1" dirty="0">
              <a:solidFill>
                <a:srgbClr val="FD9F4D"/>
              </a:solidFill>
              <a:latin typeface="Calibri" panose="020F0502020204030204"/>
            </a:endParaRPr>
          </a:p>
          <a:p>
            <a:pPr defTabSz="1371600"/>
            <a:endParaRPr lang="en-US" sz="2700" b="1" dirty="0">
              <a:solidFill>
                <a:srgbClr val="FD9F4D"/>
              </a:solidFill>
              <a:latin typeface="Calibri" panose="020F0502020204030204"/>
            </a:endParaRPr>
          </a:p>
          <a:p>
            <a:pPr defTabSz="1371600"/>
            <a:endParaRPr lang="en-US" sz="2700" b="1" dirty="0">
              <a:solidFill>
                <a:srgbClr val="FD9F4D"/>
              </a:solidFill>
              <a:latin typeface="Calibri" panose="020F0502020204030204"/>
            </a:endParaRPr>
          </a:p>
          <a:p>
            <a:pPr defTabSz="1371600"/>
            <a:endParaRPr lang="en-US" sz="2700" b="1" dirty="0">
              <a:solidFill>
                <a:srgbClr val="FD9F4D"/>
              </a:solidFill>
              <a:latin typeface="Calibri" panose="020F0502020204030204"/>
            </a:endParaRPr>
          </a:p>
          <a:p>
            <a:pPr defTabSz="1371600"/>
            <a:endParaRPr lang="en-US" sz="2700" b="1" dirty="0">
              <a:solidFill>
                <a:srgbClr val="FD9F4D"/>
              </a:solidFill>
              <a:latin typeface="Calibri" panose="020F0502020204030204"/>
            </a:endParaRPr>
          </a:p>
          <a:p>
            <a:pPr defTabSz="1371600"/>
            <a:endParaRPr lang="en-US" sz="1575" b="1" dirty="0">
              <a:solidFill>
                <a:prstClr val="black"/>
              </a:solidFill>
              <a:latin typeface="Calibri" panose="020F0502020204030204"/>
            </a:endParaRPr>
          </a:p>
          <a:p>
            <a:pPr defTabSz="1371600"/>
            <a:endParaRPr lang="en-US" sz="2100" dirty="0">
              <a:solidFill>
                <a:srgbClr val="052B3E"/>
              </a:solidFill>
              <a:latin typeface="Calibri" panose="020F0502020204030204"/>
            </a:endParaRPr>
          </a:p>
          <a:p>
            <a:pPr defTabSz="1371600"/>
            <a:endParaRPr lang="en-US" dirty="0">
              <a:solidFill>
                <a:srgbClr val="052B3E"/>
              </a:solidFill>
              <a:latin typeface="Calibri" panose="020F0502020204030204"/>
            </a:endParaRPr>
          </a:p>
          <a:p>
            <a:pPr defTabSz="1371600"/>
            <a:endParaRPr lang="en-US" sz="3600" dirty="0">
              <a:solidFill>
                <a:srgbClr val="052B3E"/>
              </a:solidFill>
              <a:latin typeface="Calibri" panose="020F0502020204030204"/>
            </a:endParaRPr>
          </a:p>
        </p:txBody>
      </p:sp>
      <p:sp>
        <p:nvSpPr>
          <p:cNvPr id="31" name="Rectangle 30"/>
          <p:cNvSpPr/>
          <p:nvPr/>
        </p:nvSpPr>
        <p:spPr>
          <a:xfrm>
            <a:off x="609487" y="7130568"/>
            <a:ext cx="1918120" cy="520667"/>
          </a:xfrm>
          <a:prstGeom prst="rect">
            <a:avLst/>
          </a:prstGeom>
        </p:spPr>
        <p:txBody>
          <a:bodyPr wrap="none">
            <a:spAutoFit/>
          </a:bodyPr>
          <a:lstStyle/>
          <a:p>
            <a:pPr defTabSz="1371600"/>
            <a:r>
              <a:rPr lang="en-US" sz="2700" b="1" dirty="0">
                <a:solidFill>
                  <a:srgbClr val="FD9F4D"/>
                </a:solidFill>
                <a:latin typeface="Calibri" panose="020F0502020204030204"/>
              </a:rPr>
              <a:t>Personality </a:t>
            </a:r>
            <a:endParaRPr lang="en-US" sz="2700" b="1" dirty="0">
              <a:solidFill>
                <a:srgbClr val="FD9F4D"/>
              </a:solidFill>
              <a:latin typeface="Calibri" panose="020F0502020204030204"/>
            </a:endParaRPr>
          </a:p>
        </p:txBody>
      </p:sp>
      <p:sp>
        <p:nvSpPr>
          <p:cNvPr id="34" name="Rectangle 33"/>
          <p:cNvSpPr/>
          <p:nvPr/>
        </p:nvSpPr>
        <p:spPr>
          <a:xfrm>
            <a:off x="14158195" y="1437388"/>
            <a:ext cx="2049536" cy="520667"/>
          </a:xfrm>
          <a:prstGeom prst="rect">
            <a:avLst/>
          </a:prstGeom>
        </p:spPr>
        <p:txBody>
          <a:bodyPr wrap="none">
            <a:spAutoFit/>
          </a:bodyPr>
          <a:lstStyle/>
          <a:p>
            <a:pPr defTabSz="1371600"/>
            <a:r>
              <a:rPr lang="en-US" sz="2700" b="1" dirty="0">
                <a:solidFill>
                  <a:srgbClr val="FD9F4D"/>
                </a:solidFill>
                <a:latin typeface="Calibri" panose="020F0502020204030204"/>
              </a:rPr>
              <a:t>Motivations </a:t>
            </a:r>
            <a:endParaRPr lang="en-US" sz="2700" b="1" dirty="0">
              <a:solidFill>
                <a:srgbClr val="FD9F4D"/>
              </a:solidFill>
              <a:latin typeface="Calibri" panose="020F0502020204030204"/>
            </a:endParaRPr>
          </a:p>
        </p:txBody>
      </p:sp>
      <p:sp>
        <p:nvSpPr>
          <p:cNvPr id="5" name="TextBox 4"/>
          <p:cNvSpPr txBox="1"/>
          <p:nvPr/>
        </p:nvSpPr>
        <p:spPr>
          <a:xfrm>
            <a:off x="495965" y="5722648"/>
            <a:ext cx="4497266" cy="2030095"/>
          </a:xfrm>
          <a:prstGeom prst="rect">
            <a:avLst/>
          </a:prstGeom>
          <a:noFill/>
        </p:spPr>
        <p:txBody>
          <a:bodyPr wrap="square" rtlCol="0">
            <a:spAutoFit/>
          </a:bodyPr>
          <a:lstStyle/>
          <a:p>
            <a:pPr defTabSz="1371600"/>
            <a:r>
              <a:rPr lang="en-US" sz="2100" dirty="0">
                <a:solidFill>
                  <a:srgbClr val="052B3E"/>
                </a:solidFill>
                <a:latin typeface="Calibri" panose="020F0502020204030204"/>
              </a:rPr>
              <a:t>Age: </a:t>
            </a:r>
            <a:r>
              <a:rPr lang="en-US" sz="2100" dirty="0">
                <a:solidFill>
                  <a:srgbClr val="052B3E"/>
                </a:solidFill>
                <a:latin typeface="Calibri" panose="020F0502020204030204"/>
                <a:sym typeface="+mn-ea"/>
              </a:rPr>
              <a:t>20 years</a:t>
            </a:r>
            <a:endParaRPr lang="en-US" sz="2100" dirty="0">
              <a:solidFill>
                <a:srgbClr val="052B3E"/>
              </a:solidFill>
              <a:latin typeface="Calibri" panose="020F0502020204030204"/>
            </a:endParaRPr>
          </a:p>
          <a:p>
            <a:pPr defTabSz="1371600"/>
            <a:r>
              <a:rPr lang="en-US" sz="2100" dirty="0">
                <a:solidFill>
                  <a:srgbClr val="052B3E"/>
                </a:solidFill>
                <a:latin typeface="Calibri" panose="020F0502020204030204"/>
                <a:sym typeface="+mn-ea"/>
              </a:rPr>
              <a:t>Occupation: Advisory Professional	</a:t>
            </a:r>
            <a:endParaRPr lang="en-US" sz="2100" dirty="0">
              <a:solidFill>
                <a:srgbClr val="052B3E"/>
              </a:solidFill>
              <a:latin typeface="Calibri" panose="020F0502020204030204"/>
            </a:endParaRPr>
          </a:p>
          <a:p>
            <a:pPr defTabSz="1371600"/>
            <a:r>
              <a:rPr lang="en-US" sz="2100" dirty="0">
                <a:solidFill>
                  <a:srgbClr val="052B3E"/>
                </a:solidFill>
                <a:latin typeface="Calibri" panose="020F0502020204030204"/>
                <a:sym typeface="+mn-ea"/>
              </a:rPr>
              <a:t>Location: Hyderabad</a:t>
            </a:r>
            <a:endParaRPr lang="en-US" sz="2100" dirty="0">
              <a:solidFill>
                <a:srgbClr val="052B3E"/>
              </a:solidFill>
              <a:latin typeface="Calibri" panose="020F0502020204030204"/>
            </a:endParaRPr>
          </a:p>
          <a:p>
            <a:pPr defTabSz="1371600"/>
            <a:endParaRPr lang="en-US" sz="2100" dirty="0">
              <a:solidFill>
                <a:srgbClr val="052B3E"/>
              </a:solidFill>
              <a:latin typeface="Calibri" panose="020F0502020204030204"/>
            </a:endParaRPr>
          </a:p>
          <a:p>
            <a:pPr defTabSz="1371600"/>
            <a:r>
              <a:rPr lang="en-US" sz="2100" dirty="0">
                <a:solidFill>
                  <a:srgbClr val="052B3E"/>
                </a:solidFill>
                <a:latin typeface="Calibri" panose="020F0502020204030204"/>
              </a:rPr>
              <a:t>	</a:t>
            </a:r>
            <a:endParaRPr lang="en-US" sz="2100" dirty="0">
              <a:solidFill>
                <a:srgbClr val="052B3E"/>
              </a:solidFill>
              <a:latin typeface="Calibri" panose="020F0502020204030204"/>
            </a:endParaRPr>
          </a:p>
          <a:p>
            <a:pPr defTabSz="1371600"/>
            <a:endParaRPr lang="en-US" sz="2100" dirty="0">
              <a:solidFill>
                <a:srgbClr val="052B3E"/>
              </a:solidFill>
              <a:latin typeface="Calibri" panose="020F0502020204030204"/>
            </a:endParaRPr>
          </a:p>
        </p:txBody>
      </p:sp>
      <p:sp>
        <p:nvSpPr>
          <p:cNvPr id="25" name="Rounded Rectangle 24"/>
          <p:cNvSpPr/>
          <p:nvPr/>
        </p:nvSpPr>
        <p:spPr>
          <a:xfrm>
            <a:off x="6270301" y="1285996"/>
            <a:ext cx="2354642" cy="56716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defTabSz="1371600"/>
            <a:r>
              <a:rPr lang="en-US" sz="1650" dirty="0">
                <a:solidFill>
                  <a:schemeClr val="tx1"/>
                </a:solidFill>
                <a:latin typeface="Calibri" panose="020F0502020204030204"/>
                <a:sym typeface="+mn-ea"/>
              </a:rPr>
              <a:t>Ambi</a:t>
            </a:r>
            <a:r>
              <a:rPr lang="en-IN" altLang="en-US" sz="1650" dirty="0">
                <a:solidFill>
                  <a:schemeClr val="tx1"/>
                </a:solidFill>
                <a:latin typeface="Calibri" panose="020F0502020204030204"/>
                <a:sym typeface="+mn-ea"/>
              </a:rPr>
              <a:t>t</a:t>
            </a:r>
            <a:r>
              <a:rPr lang="en-US" sz="1650" dirty="0">
                <a:solidFill>
                  <a:schemeClr val="tx1"/>
                </a:solidFill>
                <a:latin typeface="Calibri" panose="020F0502020204030204"/>
                <a:sym typeface="+mn-ea"/>
              </a:rPr>
              <a:t>ious</a:t>
            </a:r>
            <a:endParaRPr lang="en-US" sz="1650" dirty="0">
              <a:solidFill>
                <a:schemeClr val="tx1"/>
              </a:solidFill>
              <a:latin typeface="Calibri" panose="020F0502020204030204"/>
            </a:endParaRPr>
          </a:p>
          <a:p>
            <a:pPr algn="ctr" defTabSz="1371600"/>
            <a:endParaRPr lang="en-US" sz="1650" dirty="0">
              <a:solidFill>
                <a:schemeClr val="tx1"/>
              </a:solidFill>
              <a:latin typeface="Calibri" panose="020F0502020204030204"/>
            </a:endParaRPr>
          </a:p>
        </p:txBody>
      </p:sp>
      <p:pic>
        <p:nvPicPr>
          <p:cNvPr id="13" name="Picture 12"/>
          <p:cNvPicPr>
            <a:picLocks noChangeAspect="1"/>
          </p:cNvPicPr>
          <p:nvPr/>
        </p:nvPicPr>
        <p:blipFill>
          <a:blip r:embed="rId1">
            <a:duotone>
              <a:prstClr val="black"/>
              <a:schemeClr val="accent6">
                <a:tint val="45000"/>
                <a:satMod val="400000"/>
              </a:schemeClr>
            </a:duotone>
          </a:blip>
          <a:stretch>
            <a:fillRect/>
          </a:stretch>
        </p:blipFill>
        <p:spPr>
          <a:xfrm>
            <a:off x="609487" y="7527688"/>
            <a:ext cx="3553359" cy="2187914"/>
          </a:xfrm>
          <a:prstGeom prst="rect">
            <a:avLst/>
          </a:prstGeom>
        </p:spPr>
      </p:pic>
      <p:pic>
        <p:nvPicPr>
          <p:cNvPr id="15" name="Picture 14"/>
          <p:cNvPicPr>
            <a:picLocks noChangeAspect="1"/>
          </p:cNvPicPr>
          <p:nvPr/>
        </p:nvPicPr>
        <p:blipFill>
          <a:blip r:embed="rId2">
            <a:duotone>
              <a:prstClr val="black"/>
              <a:schemeClr val="accent3">
                <a:tint val="45000"/>
                <a:satMod val="400000"/>
              </a:schemeClr>
            </a:duotone>
          </a:blip>
          <a:stretch>
            <a:fillRect/>
          </a:stretch>
        </p:blipFill>
        <p:spPr>
          <a:xfrm>
            <a:off x="14310982" y="1853155"/>
            <a:ext cx="3254332" cy="2498557"/>
          </a:xfrm>
          <a:prstGeom prst="rect">
            <a:avLst/>
          </a:prstGeom>
        </p:spPr>
      </p:pic>
      <p:sp>
        <p:nvSpPr>
          <p:cNvPr id="16" name="Rectangle 15"/>
          <p:cNvSpPr/>
          <p:nvPr/>
        </p:nvSpPr>
        <p:spPr>
          <a:xfrm>
            <a:off x="522484" y="4477024"/>
            <a:ext cx="4093839" cy="1062428"/>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1371600"/>
            <a:r>
              <a:rPr lang="en-US" sz="2100" b="1" dirty="0">
                <a:solidFill>
                  <a:prstClr val="white"/>
                </a:solidFill>
                <a:latin typeface="Calibri" panose="020F0502020204030204"/>
              </a:rPr>
              <a:t>Ethos </a:t>
            </a:r>
            <a:r>
              <a:rPr lang="en-US" sz="2100" b="1" dirty="0">
                <a:solidFill>
                  <a:prstClr val="white"/>
                </a:solidFill>
                <a:latin typeface="Calibri" panose="020F0502020204030204"/>
                <a:sym typeface="+mn-ea"/>
              </a:rPr>
              <a:t>Making people’s cooking life simpler and easier. </a:t>
            </a:r>
            <a:endParaRPr lang="en-US" sz="2100" b="1" dirty="0">
              <a:solidFill>
                <a:prstClr val="white"/>
              </a:solidFill>
              <a:latin typeface="Calibri" panose="020F0502020204030204"/>
            </a:endParaRPr>
          </a:p>
          <a:p>
            <a:pPr defTabSz="1371600"/>
            <a:endParaRPr lang="en-US" sz="2100" b="1" dirty="0">
              <a:solidFill>
                <a:prstClr val="white"/>
              </a:solidFill>
              <a:latin typeface="Calibri" panose="020F0502020204030204"/>
            </a:endParaRPr>
          </a:p>
        </p:txBody>
      </p:sp>
      <p:sp>
        <p:nvSpPr>
          <p:cNvPr id="17" name="TextBox 16"/>
          <p:cNvSpPr txBox="1"/>
          <p:nvPr/>
        </p:nvSpPr>
        <p:spPr>
          <a:xfrm>
            <a:off x="486195" y="339098"/>
            <a:ext cx="11351228" cy="840230"/>
          </a:xfrm>
          <a:prstGeom prst="rect">
            <a:avLst/>
          </a:prstGeom>
          <a:noFill/>
        </p:spPr>
        <p:txBody>
          <a:bodyPr wrap="square" rtlCol="0">
            <a:spAutoFit/>
          </a:bodyPr>
          <a:lstStyle/>
          <a:p>
            <a:pPr defTabSz="1371600">
              <a:lnSpc>
                <a:spcPct val="90000"/>
              </a:lnSpc>
              <a:spcBef>
                <a:spcPct val="0"/>
              </a:spcBef>
            </a:pPr>
            <a:r>
              <a:rPr lang="en-US" sz="5400" b="1" dirty="0"/>
              <a:t>Customer Persona</a:t>
            </a:r>
            <a:endParaRPr lang="en-US" sz="5400" b="1" dirty="0"/>
          </a:p>
        </p:txBody>
      </p:sp>
      <p:sp>
        <p:nvSpPr>
          <p:cNvPr id="2" name="Rectangle 1"/>
          <p:cNvSpPr/>
          <p:nvPr/>
        </p:nvSpPr>
        <p:spPr>
          <a:xfrm>
            <a:off x="544830" y="1984375"/>
            <a:ext cx="4091305" cy="246697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defTabSz="1371600"/>
            <a:r>
              <a:rPr lang="en-US" sz="2400" dirty="0">
                <a:solidFill>
                  <a:prstClr val="black"/>
                </a:solidFill>
                <a:latin typeface="Calibri" panose="020F0502020204030204"/>
              </a:rPr>
              <a:t> </a:t>
            </a:r>
            <a:endParaRPr lang="en-US" sz="2400" dirty="0">
              <a:solidFill>
                <a:prstClr val="black"/>
              </a:solidFill>
              <a:latin typeface="Calibri" panose="020F0502020204030204"/>
            </a:endParaRPr>
          </a:p>
        </p:txBody>
      </p:sp>
      <p:sp>
        <p:nvSpPr>
          <p:cNvPr id="18" name="Rounded Rectangle 17"/>
          <p:cNvSpPr/>
          <p:nvPr/>
        </p:nvSpPr>
        <p:spPr>
          <a:xfrm>
            <a:off x="8777729" y="1285995"/>
            <a:ext cx="2354642" cy="56716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defTabSz="1371600"/>
            <a:r>
              <a:rPr lang="en-US" sz="1650" dirty="0">
                <a:solidFill>
                  <a:schemeClr val="tx1"/>
                </a:solidFill>
                <a:latin typeface="Calibri" panose="020F0502020204030204"/>
                <a:sym typeface="+mn-ea"/>
              </a:rPr>
              <a:t>Calm</a:t>
            </a:r>
            <a:endParaRPr lang="en-US" sz="1650" dirty="0">
              <a:solidFill>
                <a:schemeClr val="tx1"/>
              </a:solidFill>
              <a:latin typeface="Calibri" panose="020F0502020204030204"/>
            </a:endParaRPr>
          </a:p>
        </p:txBody>
      </p:sp>
      <p:sp>
        <p:nvSpPr>
          <p:cNvPr id="19" name="Rounded Rectangle 18"/>
          <p:cNvSpPr/>
          <p:nvPr/>
        </p:nvSpPr>
        <p:spPr>
          <a:xfrm>
            <a:off x="11285158" y="1285993"/>
            <a:ext cx="2354642" cy="56716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defTabSz="1371600"/>
            <a:r>
              <a:rPr lang="en-US" sz="1650" dirty="0">
                <a:solidFill>
                  <a:schemeClr val="tx1"/>
                </a:solidFill>
                <a:latin typeface="Calibri" panose="020F0502020204030204"/>
                <a:sym typeface="+mn-ea"/>
              </a:rPr>
              <a:t>Problem Solver</a:t>
            </a:r>
            <a:endParaRPr lang="en-US" sz="1650" dirty="0">
              <a:solidFill>
                <a:schemeClr val="tx1"/>
              </a:solidFill>
              <a:latin typeface="Calibri" panose="020F0502020204030204"/>
            </a:endParaRPr>
          </a:p>
        </p:txBody>
      </p:sp>
      <p:sp>
        <p:nvSpPr>
          <p:cNvPr id="3" name="Rectangle 2"/>
          <p:cNvSpPr/>
          <p:nvPr/>
        </p:nvSpPr>
        <p:spPr>
          <a:xfrm>
            <a:off x="14141866" y="4737124"/>
            <a:ext cx="3889846" cy="5262979"/>
          </a:xfrm>
          <a:prstGeom prst="rect">
            <a:avLst/>
          </a:prstGeom>
          <a:solidFill>
            <a:srgbClr val="FFC000"/>
          </a:solidFill>
        </p:spPr>
        <p:txBody>
          <a:bodyPr wrap="square">
            <a:spAutoFit/>
          </a:bodyPr>
          <a:lstStyle/>
          <a:p>
            <a:pPr algn="just"/>
            <a:r>
              <a:rPr lang="en-US" sz="2400" dirty="0"/>
              <a:t>	</a:t>
            </a:r>
            <a:endParaRPr lang="en-US" sz="2400" dirty="0"/>
          </a:p>
          <a:p>
            <a:pPr algn="just"/>
            <a:r>
              <a:rPr lang="en-US" sz="2400" dirty="0"/>
              <a:t>	The aim is to collect the information about your ideal customer persona who are likely to buy your product or service . It is highly detailed, providing a clear understanding of target market and customer demographics, behaviors, needs and jobs to be done. It will help you tailor the solution/user experience through targeted design. </a:t>
            </a:r>
            <a:r>
              <a:rPr lang="en-US" dirty="0"/>
              <a:t>. </a:t>
            </a:r>
            <a:endParaRPr lang="en-US" dirty="0"/>
          </a:p>
        </p:txBody>
      </p:sp>
      <p:pic>
        <p:nvPicPr>
          <p:cNvPr id="20" name="Graphic 27" descr="Target with solid fill"/>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4310982" y="4876761"/>
            <a:ext cx="655576" cy="637001"/>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36395" y="2051685"/>
            <a:ext cx="1764030" cy="22606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5"/>
          <p:cNvSpPr txBox="1"/>
          <p:nvPr/>
        </p:nvSpPr>
        <p:spPr>
          <a:xfrm>
            <a:off x="738845" y="546240"/>
            <a:ext cx="12338484" cy="1019574"/>
          </a:xfrm>
          <a:prstGeom prst="rect">
            <a:avLst/>
          </a:prstGeom>
        </p:spPr>
        <p:txBody>
          <a:bodyPr wrap="square" lIns="0" tIns="0" rIns="0" bIns="0" rtlCol="0" anchor="t">
            <a:spAutoFit/>
          </a:bodyPr>
          <a:lstStyle/>
          <a:p>
            <a:pPr>
              <a:lnSpc>
                <a:spcPts val="8745"/>
              </a:lnSpc>
            </a:pPr>
            <a:r>
              <a:rPr lang="en-US" sz="5400" b="1" dirty="0"/>
              <a:t>Value Proposition Canvas </a:t>
            </a:r>
            <a:endParaRPr lang="en-US" sz="5400" b="1" dirty="0"/>
          </a:p>
        </p:txBody>
      </p:sp>
      <p:sp>
        <p:nvSpPr>
          <p:cNvPr id="36" name="TextBox 35"/>
          <p:cNvSpPr txBox="1"/>
          <p:nvPr/>
        </p:nvSpPr>
        <p:spPr>
          <a:xfrm>
            <a:off x="16121380" y="285115"/>
            <a:ext cx="1782445" cy="1390650"/>
          </a:xfrm>
          <a:prstGeom prst="rect">
            <a:avLst/>
          </a:prstGeom>
          <a:noFill/>
        </p:spPr>
        <p:txBody>
          <a:bodyPr wrap="square" lIns="68580" tIns="34290" rIns="68580" bIns="34290" rtlCol="0" anchor="t">
            <a:noAutofit/>
          </a:bodyPr>
          <a:lstStyle/>
          <a:p>
            <a:pPr algn="ctr"/>
            <a:r>
              <a:rPr lang="en-US" b="1" dirty="0"/>
              <a:t>Place your logo here</a:t>
            </a:r>
            <a:endParaRPr lang="en-ZA" b="1" dirty="0"/>
          </a:p>
        </p:txBody>
      </p:sp>
      <p:sp>
        <p:nvSpPr>
          <p:cNvPr id="37" name="Rectangle 36"/>
          <p:cNvSpPr/>
          <p:nvPr/>
        </p:nvSpPr>
        <p:spPr>
          <a:xfrm>
            <a:off x="16120030" y="284942"/>
            <a:ext cx="1695221" cy="1288685"/>
          </a:xfrm>
          <a:prstGeom prst="rect">
            <a:avLst/>
          </a:prstGeom>
          <a:noFill/>
          <a:ln>
            <a:solidFill>
              <a:schemeClr val="accent6"/>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sz="1100"/>
          </a:p>
        </p:txBody>
      </p:sp>
      <p:grpSp>
        <p:nvGrpSpPr>
          <p:cNvPr id="7" name="Group 6"/>
          <p:cNvGrpSpPr/>
          <p:nvPr/>
        </p:nvGrpSpPr>
        <p:grpSpPr>
          <a:xfrm>
            <a:off x="1257989" y="2168971"/>
            <a:ext cx="14862812" cy="6080125"/>
            <a:chOff x="993509" y="1275171"/>
            <a:chExt cx="6765358" cy="3541036"/>
          </a:xfrm>
        </p:grpSpPr>
        <p:grpSp>
          <p:nvGrpSpPr>
            <p:cNvPr id="14" name="Group 13"/>
            <p:cNvGrpSpPr/>
            <p:nvPr/>
          </p:nvGrpSpPr>
          <p:grpSpPr>
            <a:xfrm>
              <a:off x="2991814" y="2419869"/>
              <a:ext cx="2911566" cy="1229114"/>
              <a:chOff x="587719" y="1125830"/>
              <a:chExt cx="4350054" cy="1835386"/>
            </a:xfrm>
          </p:grpSpPr>
          <p:grpSp>
            <p:nvGrpSpPr>
              <p:cNvPr id="15" name="Group 14"/>
              <p:cNvGrpSpPr/>
              <p:nvPr/>
            </p:nvGrpSpPr>
            <p:grpSpPr>
              <a:xfrm>
                <a:off x="2884450" y="1125830"/>
                <a:ext cx="2053323" cy="1828800"/>
                <a:chOff x="2884450" y="1125830"/>
                <a:chExt cx="2053323" cy="1828800"/>
              </a:xfrm>
            </p:grpSpPr>
            <p:sp>
              <p:nvSpPr>
                <p:cNvPr id="25" name="Flowchart: Connector 24"/>
                <p:cNvSpPr/>
                <p:nvPr/>
              </p:nvSpPr>
              <p:spPr>
                <a:xfrm>
                  <a:off x="2884450" y="1125830"/>
                  <a:ext cx="1828800" cy="1828800"/>
                </a:xfrm>
                <a:prstGeom prst="flowChartConnector">
                  <a:avLst/>
                </a:prstGeom>
                <a:solidFill>
                  <a:srgbClr val="FFC000">
                    <a:lumMod val="60000"/>
                    <a:lumOff val="40000"/>
                  </a:srgbClr>
                </a:solidFill>
                <a:ln w="635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 typeface="Arial" panose="020B0604020202020204"/>
                    <a:buNone/>
                    <a:defRPr/>
                  </a:pPr>
                  <a:endParaRPr kumimoji="0" lang="en-US" sz="3200" b="0" i="0" u="none" strike="noStrike" kern="0" cap="none" spc="0" normalizeH="0" baseline="0" noProof="0">
                    <a:ln>
                      <a:noFill/>
                    </a:ln>
                    <a:solidFill>
                      <a:prstClr val="black"/>
                    </a:solidFill>
                    <a:effectLst/>
                    <a:uLnTx/>
                    <a:uFillTx/>
                    <a:latin typeface="Calibri" panose="020F0502020204030204"/>
                    <a:ea typeface="+mn-ea"/>
                    <a:cs typeface="+mn-cs"/>
                    <a:sym typeface="Arial" panose="020B0604020202020204"/>
                  </a:endParaRPr>
                </a:p>
              </p:txBody>
            </p:sp>
            <p:sp>
              <p:nvSpPr>
                <p:cNvPr id="26" name="Flowchart: Connector 25"/>
                <p:cNvSpPr/>
                <p:nvPr/>
              </p:nvSpPr>
              <p:spPr>
                <a:xfrm>
                  <a:off x="3646450" y="1887830"/>
                  <a:ext cx="304800" cy="304800"/>
                </a:xfrm>
                <a:prstGeom prst="flowChartConnector">
                  <a:avLst/>
                </a:prstGeom>
                <a:solidFill>
                  <a:srgbClr val="FFC000"/>
                </a:solid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 typeface="Arial" panose="020B0604020202020204"/>
                    <a:buNone/>
                    <a:defRPr/>
                  </a:pPr>
                  <a:endParaRPr kumimoji="0" lang="en-US" sz="3200" b="0" i="0" u="none" strike="noStrike" kern="0" cap="none" spc="0" normalizeH="0" baseline="0" noProof="0">
                    <a:ln>
                      <a:noFill/>
                    </a:ln>
                    <a:solidFill>
                      <a:prstClr val="white"/>
                    </a:solidFill>
                    <a:effectLst/>
                    <a:uLnTx/>
                    <a:uFillTx/>
                    <a:latin typeface="Calibri" panose="020F0502020204030204"/>
                    <a:ea typeface="+mn-ea"/>
                    <a:cs typeface="+mn-cs"/>
                    <a:sym typeface="Arial" panose="020B0604020202020204"/>
                  </a:endParaRPr>
                </a:p>
              </p:txBody>
            </p:sp>
            <p:cxnSp>
              <p:nvCxnSpPr>
                <p:cNvPr id="27" name="Straight Arrow Connector 26"/>
                <p:cNvCxnSpPr>
                  <a:endCxn id="25" idx="2"/>
                </p:cNvCxnSpPr>
                <p:nvPr/>
              </p:nvCxnSpPr>
              <p:spPr>
                <a:xfrm flipH="1">
                  <a:off x="2884450" y="2040230"/>
                  <a:ext cx="762000" cy="0"/>
                </a:xfrm>
                <a:prstGeom prst="straightConnector1">
                  <a:avLst/>
                </a:prstGeom>
                <a:noFill/>
                <a:ln w="38100" cap="flat" cmpd="sng" algn="ctr">
                  <a:solidFill>
                    <a:srgbClr val="A5A5A5"/>
                  </a:solidFill>
                  <a:prstDash val="solid"/>
                  <a:miter lim="800000"/>
                  <a:tailEnd type="triangle"/>
                </a:ln>
                <a:effectLst/>
              </p:spPr>
            </p:cxnSp>
            <p:cxnSp>
              <p:nvCxnSpPr>
                <p:cNvPr id="28" name="Straight Connector 27"/>
                <p:cNvCxnSpPr>
                  <a:stCxn id="25" idx="7"/>
                  <a:endCxn id="26" idx="0"/>
                </p:cNvCxnSpPr>
                <p:nvPr/>
              </p:nvCxnSpPr>
              <p:spPr>
                <a:xfrm flipH="1">
                  <a:off x="3798850" y="1393652"/>
                  <a:ext cx="646578" cy="494178"/>
                </a:xfrm>
                <a:prstGeom prst="line">
                  <a:avLst/>
                </a:prstGeom>
                <a:noFill/>
                <a:ln w="28575" cap="flat" cmpd="sng" algn="ctr">
                  <a:solidFill>
                    <a:srgbClr val="A5A5A5"/>
                  </a:solidFill>
                  <a:prstDash val="solid"/>
                  <a:miter lim="800000"/>
                </a:ln>
                <a:effectLst/>
              </p:spPr>
            </p:cxnSp>
            <p:cxnSp>
              <p:nvCxnSpPr>
                <p:cNvPr id="29" name="Straight Connector 28"/>
                <p:cNvCxnSpPr>
                  <a:stCxn id="25" idx="5"/>
                  <a:endCxn id="26" idx="4"/>
                </p:cNvCxnSpPr>
                <p:nvPr/>
              </p:nvCxnSpPr>
              <p:spPr>
                <a:xfrm flipH="1" flipV="1">
                  <a:off x="3798850" y="2192630"/>
                  <a:ext cx="646578" cy="494178"/>
                </a:xfrm>
                <a:prstGeom prst="line">
                  <a:avLst/>
                </a:prstGeom>
                <a:noFill/>
                <a:ln w="28575" cap="flat" cmpd="sng" algn="ctr">
                  <a:solidFill>
                    <a:srgbClr val="A5A5A5"/>
                  </a:solidFill>
                  <a:prstDash val="solid"/>
                  <a:miter lim="800000"/>
                </a:ln>
                <a:effectLst/>
              </p:spPr>
            </p:cxnSp>
            <p:sp>
              <p:nvSpPr>
                <p:cNvPr id="30" name="TextBox 29"/>
                <p:cNvSpPr txBox="1"/>
                <p:nvPr/>
              </p:nvSpPr>
              <p:spPr>
                <a:xfrm>
                  <a:off x="4063533" y="1920026"/>
                  <a:ext cx="874240" cy="321196"/>
                </a:xfrm>
                <a:prstGeom prst="rect">
                  <a:avLst/>
                </a:prstGeom>
                <a:noFill/>
              </p:spPr>
              <p:txBody>
                <a:bodyPr wrap="square" rtlCol="0">
                  <a:spAutoFit/>
                </a:bodyPr>
                <a:lstStyle/>
                <a:p>
                  <a:pPr marL="0" marR="0" lvl="0" indent="0" defTabSz="685800" eaLnBrk="1" fontAlgn="auto" latinLnBrk="0" hangingPunct="1">
                    <a:lnSpc>
                      <a:spcPct val="100000"/>
                    </a:lnSpc>
                    <a:spcBef>
                      <a:spcPts val="0"/>
                    </a:spcBef>
                    <a:spcAft>
                      <a:spcPts val="0"/>
                    </a:spcAft>
                    <a:buClrTx/>
                    <a:buSzTx/>
                    <a:buFont typeface="Arial" panose="020B0604020202020204"/>
                    <a:buNone/>
                    <a:defRPr/>
                  </a:pPr>
                  <a:r>
                    <a:rPr kumimoji="0" lang="en-US" b="1" i="0" u="none" strike="noStrike" kern="0" cap="none" spc="0" normalizeH="0" baseline="0" noProof="0">
                      <a:ln>
                        <a:noFill/>
                      </a:ln>
                      <a:solidFill>
                        <a:srgbClr val="ED7D31">
                          <a:lumMod val="50000"/>
                        </a:srgbClr>
                      </a:solidFill>
                      <a:effectLst/>
                      <a:uLnTx/>
                      <a:uFillTx/>
                      <a:cs typeface="Arial" panose="020B0604020202020204"/>
                      <a:sym typeface="Arial" panose="020B0604020202020204"/>
                    </a:rPr>
                    <a:t>JOBS</a:t>
                  </a:r>
                  <a:endParaRPr kumimoji="0" lang="en-US" b="1" i="0" u="none" strike="noStrike" kern="0" cap="none" spc="0" normalizeH="0" baseline="0" noProof="0">
                    <a:ln>
                      <a:noFill/>
                    </a:ln>
                    <a:solidFill>
                      <a:srgbClr val="ED7D31">
                        <a:lumMod val="50000"/>
                      </a:srgbClr>
                    </a:solidFill>
                    <a:effectLst/>
                    <a:uLnTx/>
                    <a:uFillTx/>
                    <a:cs typeface="Arial" panose="020B0604020202020204"/>
                    <a:sym typeface="Arial" panose="020B0604020202020204"/>
                  </a:endParaRPr>
                </a:p>
              </p:txBody>
            </p:sp>
            <p:sp>
              <p:nvSpPr>
                <p:cNvPr id="31" name="TextBox 30"/>
                <p:cNvSpPr txBox="1"/>
                <p:nvPr/>
              </p:nvSpPr>
              <p:spPr>
                <a:xfrm>
                  <a:off x="3355370" y="2351186"/>
                  <a:ext cx="874240" cy="321196"/>
                </a:xfrm>
                <a:prstGeom prst="rect">
                  <a:avLst/>
                </a:prstGeom>
                <a:noFill/>
              </p:spPr>
              <p:txBody>
                <a:bodyPr wrap="square" rtlCol="0">
                  <a:spAutoFit/>
                </a:bodyPr>
                <a:lstStyle/>
                <a:p>
                  <a:pPr marL="0" marR="0" lvl="0" indent="0" defTabSz="685800" eaLnBrk="1" fontAlgn="auto" latinLnBrk="0" hangingPunct="1">
                    <a:lnSpc>
                      <a:spcPct val="100000"/>
                    </a:lnSpc>
                    <a:spcBef>
                      <a:spcPts val="0"/>
                    </a:spcBef>
                    <a:spcAft>
                      <a:spcPts val="0"/>
                    </a:spcAft>
                    <a:buClrTx/>
                    <a:buSzTx/>
                    <a:buFont typeface="Arial" panose="020B0604020202020204"/>
                    <a:buNone/>
                    <a:defRPr/>
                  </a:pPr>
                  <a:r>
                    <a:rPr kumimoji="0" lang="en-US" b="1" i="0" u="none" strike="noStrike" kern="0" cap="none" spc="0" normalizeH="0" baseline="0" noProof="0">
                      <a:ln>
                        <a:noFill/>
                      </a:ln>
                      <a:solidFill>
                        <a:srgbClr val="ED7D31">
                          <a:lumMod val="50000"/>
                        </a:srgbClr>
                      </a:solidFill>
                      <a:effectLst/>
                      <a:uLnTx/>
                      <a:uFillTx/>
                      <a:cs typeface="Arial" panose="020B0604020202020204"/>
                      <a:sym typeface="Arial" panose="020B0604020202020204"/>
                    </a:rPr>
                    <a:t>PAINS</a:t>
                  </a:r>
                  <a:endParaRPr kumimoji="0" lang="en-US" b="1" i="0" u="none" strike="noStrike" kern="0" cap="none" spc="0" normalizeH="0" baseline="0" noProof="0">
                    <a:ln>
                      <a:noFill/>
                    </a:ln>
                    <a:solidFill>
                      <a:srgbClr val="ED7D31">
                        <a:lumMod val="50000"/>
                      </a:srgbClr>
                    </a:solidFill>
                    <a:effectLst/>
                    <a:uLnTx/>
                    <a:uFillTx/>
                    <a:cs typeface="Arial" panose="020B0604020202020204"/>
                    <a:sym typeface="Arial" panose="020B0604020202020204"/>
                  </a:endParaRPr>
                </a:p>
              </p:txBody>
            </p:sp>
            <p:sp>
              <p:nvSpPr>
                <p:cNvPr id="32" name="TextBox 31"/>
                <p:cNvSpPr txBox="1"/>
                <p:nvPr/>
              </p:nvSpPr>
              <p:spPr>
                <a:xfrm>
                  <a:off x="3315382" y="1377593"/>
                  <a:ext cx="874240" cy="321196"/>
                </a:xfrm>
                <a:prstGeom prst="rect">
                  <a:avLst/>
                </a:prstGeom>
                <a:noFill/>
              </p:spPr>
              <p:txBody>
                <a:bodyPr wrap="square" rtlCol="0">
                  <a:spAutoFit/>
                </a:bodyPr>
                <a:lstStyle/>
                <a:p>
                  <a:pPr marL="0" marR="0" lvl="0" indent="0" defTabSz="685800" eaLnBrk="1" fontAlgn="auto" latinLnBrk="0" hangingPunct="1">
                    <a:lnSpc>
                      <a:spcPct val="100000"/>
                    </a:lnSpc>
                    <a:spcBef>
                      <a:spcPts val="0"/>
                    </a:spcBef>
                    <a:spcAft>
                      <a:spcPts val="0"/>
                    </a:spcAft>
                    <a:buClrTx/>
                    <a:buSzTx/>
                    <a:buFont typeface="Arial" panose="020B0604020202020204"/>
                    <a:buNone/>
                    <a:defRPr/>
                  </a:pPr>
                  <a:r>
                    <a:rPr kumimoji="0" lang="en-US" b="1" i="0" u="none" strike="noStrike" kern="0" cap="none" spc="0" normalizeH="0" baseline="0" noProof="0">
                      <a:ln>
                        <a:noFill/>
                      </a:ln>
                      <a:solidFill>
                        <a:srgbClr val="ED7D31">
                          <a:lumMod val="50000"/>
                        </a:srgbClr>
                      </a:solidFill>
                      <a:effectLst/>
                      <a:uLnTx/>
                      <a:uFillTx/>
                      <a:cs typeface="Arial" panose="020B0604020202020204"/>
                      <a:sym typeface="Arial" panose="020B0604020202020204"/>
                    </a:rPr>
                    <a:t>GAINS</a:t>
                  </a:r>
                  <a:endParaRPr kumimoji="0" lang="en-US" b="1" i="0" u="none" strike="noStrike" kern="0" cap="none" spc="0" normalizeH="0" baseline="0" noProof="0">
                    <a:ln>
                      <a:noFill/>
                    </a:ln>
                    <a:solidFill>
                      <a:srgbClr val="ED7D31">
                        <a:lumMod val="50000"/>
                      </a:srgbClr>
                    </a:solidFill>
                    <a:effectLst/>
                    <a:uLnTx/>
                    <a:uFillTx/>
                    <a:cs typeface="Arial" panose="020B0604020202020204"/>
                    <a:sym typeface="Arial" panose="020B0604020202020204"/>
                  </a:endParaRPr>
                </a:p>
              </p:txBody>
            </p:sp>
          </p:grpSp>
          <p:grpSp>
            <p:nvGrpSpPr>
              <p:cNvPr id="16" name="Group 15"/>
              <p:cNvGrpSpPr/>
              <p:nvPr/>
            </p:nvGrpSpPr>
            <p:grpSpPr>
              <a:xfrm>
                <a:off x="587719" y="1125830"/>
                <a:ext cx="2080915" cy="1835386"/>
                <a:chOff x="587719" y="1125830"/>
                <a:chExt cx="2080915" cy="1835386"/>
              </a:xfrm>
            </p:grpSpPr>
            <p:sp>
              <p:nvSpPr>
                <p:cNvPr id="17" name="Rectangle 16"/>
                <p:cNvSpPr/>
                <p:nvPr/>
              </p:nvSpPr>
              <p:spPr>
                <a:xfrm>
                  <a:off x="653143" y="1125830"/>
                  <a:ext cx="1828800" cy="1828800"/>
                </a:xfrm>
                <a:prstGeom prst="rect">
                  <a:avLst/>
                </a:prstGeom>
                <a:solidFill>
                  <a:srgbClr val="70AD47">
                    <a:lumMod val="60000"/>
                    <a:lumOff val="40000"/>
                  </a:srgbClr>
                </a:solid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 typeface="Arial" panose="020B0604020202020204"/>
                    <a:buNone/>
                    <a:defRPr/>
                  </a:pPr>
                  <a:endParaRPr kumimoji="0" lang="en-US" sz="3200" b="0" i="0" u="none" strike="noStrike" kern="0" cap="none" spc="0" normalizeH="0" baseline="0" noProof="0">
                    <a:ln>
                      <a:noFill/>
                    </a:ln>
                    <a:solidFill>
                      <a:prstClr val="white"/>
                    </a:solidFill>
                    <a:effectLst/>
                    <a:uLnTx/>
                    <a:uFillTx/>
                    <a:latin typeface="Calibri" panose="020F0502020204030204"/>
                    <a:ea typeface="+mn-ea"/>
                    <a:cs typeface="+mn-cs"/>
                    <a:sym typeface="Arial" panose="020B0604020202020204"/>
                  </a:endParaRPr>
                </a:p>
              </p:txBody>
            </p:sp>
            <p:sp>
              <p:nvSpPr>
                <p:cNvPr id="18" name="Flowchart: Connector 17"/>
                <p:cNvSpPr/>
                <p:nvPr/>
              </p:nvSpPr>
              <p:spPr>
                <a:xfrm>
                  <a:off x="1415143" y="1891123"/>
                  <a:ext cx="304800" cy="304800"/>
                </a:xfrm>
                <a:prstGeom prst="flowChartConnector">
                  <a:avLst/>
                </a:prstGeom>
                <a:solidFill>
                  <a:srgbClr val="70AD47">
                    <a:lumMod val="75000"/>
                  </a:srgbClr>
                </a:solid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 typeface="Arial" panose="020B0604020202020204"/>
                    <a:buNone/>
                    <a:defRPr/>
                  </a:pPr>
                  <a:endParaRPr kumimoji="0" lang="en-US" sz="3200" b="0" i="0" u="none" strike="noStrike" kern="0" cap="none" spc="0" normalizeH="0" baseline="0" noProof="0">
                    <a:ln>
                      <a:noFill/>
                    </a:ln>
                    <a:solidFill>
                      <a:prstClr val="white"/>
                    </a:solidFill>
                    <a:effectLst/>
                    <a:uLnTx/>
                    <a:uFillTx/>
                    <a:latin typeface="Calibri" panose="020F0502020204030204"/>
                    <a:ea typeface="+mn-ea"/>
                    <a:cs typeface="+mn-cs"/>
                    <a:sym typeface="Arial" panose="020B0604020202020204"/>
                  </a:endParaRPr>
                </a:p>
              </p:txBody>
            </p:sp>
            <p:cxnSp>
              <p:nvCxnSpPr>
                <p:cNvPr id="19" name="Straight Arrow Connector 18"/>
                <p:cNvCxnSpPr>
                  <a:endCxn id="17" idx="3"/>
                </p:cNvCxnSpPr>
                <p:nvPr/>
              </p:nvCxnSpPr>
              <p:spPr>
                <a:xfrm>
                  <a:off x="1738265" y="2040230"/>
                  <a:ext cx="743678" cy="0"/>
                </a:xfrm>
                <a:prstGeom prst="straightConnector1">
                  <a:avLst/>
                </a:prstGeom>
                <a:noFill/>
                <a:ln w="38100" cap="flat" cmpd="sng" algn="ctr">
                  <a:solidFill>
                    <a:srgbClr val="A5A5A5"/>
                  </a:solidFill>
                  <a:prstDash val="solid"/>
                  <a:miter lim="800000"/>
                  <a:tailEnd type="triangle"/>
                </a:ln>
                <a:effectLst/>
              </p:spPr>
            </p:cxnSp>
            <p:cxnSp>
              <p:nvCxnSpPr>
                <p:cNvPr id="20" name="Straight Connector 19"/>
                <p:cNvCxnSpPr>
                  <a:stCxn id="18" idx="0"/>
                </p:cNvCxnSpPr>
                <p:nvPr/>
              </p:nvCxnSpPr>
              <p:spPr>
                <a:xfrm flipH="1" flipV="1">
                  <a:off x="653143" y="1125830"/>
                  <a:ext cx="914400" cy="765293"/>
                </a:xfrm>
                <a:prstGeom prst="line">
                  <a:avLst/>
                </a:prstGeom>
                <a:noFill/>
                <a:ln w="38100" cap="flat" cmpd="sng" algn="ctr">
                  <a:solidFill>
                    <a:srgbClr val="A5A5A5"/>
                  </a:solidFill>
                  <a:prstDash val="solid"/>
                  <a:miter lim="800000"/>
                </a:ln>
                <a:effectLst/>
              </p:spPr>
            </p:cxnSp>
            <p:cxnSp>
              <p:nvCxnSpPr>
                <p:cNvPr id="21" name="Straight Connector 20"/>
                <p:cNvCxnSpPr/>
                <p:nvPr/>
              </p:nvCxnSpPr>
              <p:spPr>
                <a:xfrm flipH="1">
                  <a:off x="653143" y="2202509"/>
                  <a:ext cx="925766" cy="758707"/>
                </a:xfrm>
                <a:prstGeom prst="line">
                  <a:avLst/>
                </a:prstGeom>
                <a:noFill/>
                <a:ln w="38100" cap="flat" cmpd="sng" algn="ctr">
                  <a:solidFill>
                    <a:srgbClr val="A5A5A5"/>
                  </a:solidFill>
                  <a:prstDash val="solid"/>
                  <a:miter lim="800000"/>
                </a:ln>
                <a:effectLst/>
              </p:spPr>
            </p:cxnSp>
            <p:sp>
              <p:nvSpPr>
                <p:cNvPr id="22" name="TextBox 21"/>
                <p:cNvSpPr txBox="1"/>
                <p:nvPr/>
              </p:nvSpPr>
              <p:spPr>
                <a:xfrm>
                  <a:off x="1298136" y="1377594"/>
                  <a:ext cx="1277154" cy="321196"/>
                </a:xfrm>
                <a:prstGeom prst="rect">
                  <a:avLst/>
                </a:prstGeom>
                <a:noFill/>
              </p:spPr>
              <p:txBody>
                <a:bodyPr wrap="square" rtlCol="0">
                  <a:spAutoFit/>
                </a:bodyPr>
                <a:lstStyle/>
                <a:p>
                  <a:pPr marL="0" marR="0" lvl="0" indent="0" defTabSz="685800" eaLnBrk="1" fontAlgn="auto" latinLnBrk="0" hangingPunct="1">
                    <a:lnSpc>
                      <a:spcPct val="100000"/>
                    </a:lnSpc>
                    <a:spcBef>
                      <a:spcPts val="0"/>
                    </a:spcBef>
                    <a:spcAft>
                      <a:spcPts val="0"/>
                    </a:spcAft>
                    <a:buClrTx/>
                    <a:buSzTx/>
                    <a:buFont typeface="Arial" panose="020B0604020202020204"/>
                    <a:buNone/>
                    <a:defRPr/>
                  </a:pPr>
                  <a:r>
                    <a:rPr kumimoji="0" lang="en-US" b="1" i="0" u="none" strike="noStrike" kern="0" cap="none" spc="0" normalizeH="0" baseline="0" noProof="0">
                      <a:ln>
                        <a:noFill/>
                      </a:ln>
                      <a:solidFill>
                        <a:srgbClr val="70AD47">
                          <a:lumMod val="50000"/>
                        </a:srgbClr>
                      </a:solidFill>
                      <a:effectLst/>
                      <a:uLnTx/>
                      <a:uFillTx/>
                      <a:cs typeface="Arial" panose="020B0604020202020204"/>
                      <a:sym typeface="Arial" panose="020B0604020202020204"/>
                    </a:rPr>
                    <a:t>GAIN CREATORS </a:t>
                  </a:r>
                  <a:endParaRPr kumimoji="0" lang="en-US" b="1" i="0" u="none" strike="noStrike" kern="0" cap="none" spc="0" normalizeH="0" baseline="0" noProof="0">
                    <a:ln>
                      <a:noFill/>
                    </a:ln>
                    <a:solidFill>
                      <a:srgbClr val="70AD47">
                        <a:lumMod val="50000"/>
                      </a:srgbClr>
                    </a:solidFill>
                    <a:effectLst/>
                    <a:uLnTx/>
                    <a:uFillTx/>
                    <a:cs typeface="Arial" panose="020B0604020202020204"/>
                    <a:sym typeface="Arial" panose="020B0604020202020204"/>
                  </a:endParaRPr>
                </a:p>
              </p:txBody>
            </p:sp>
            <p:sp>
              <p:nvSpPr>
                <p:cNvPr id="23" name="TextBox 22"/>
                <p:cNvSpPr txBox="1"/>
                <p:nvPr/>
              </p:nvSpPr>
              <p:spPr>
                <a:xfrm>
                  <a:off x="1391480" y="2351187"/>
                  <a:ext cx="1277154" cy="321196"/>
                </a:xfrm>
                <a:prstGeom prst="rect">
                  <a:avLst/>
                </a:prstGeom>
                <a:noFill/>
              </p:spPr>
              <p:txBody>
                <a:bodyPr wrap="square" rtlCol="0">
                  <a:spAutoFit/>
                </a:bodyPr>
                <a:lstStyle/>
                <a:p>
                  <a:pPr marL="0" marR="0" lvl="0" indent="0" defTabSz="685800" eaLnBrk="1" fontAlgn="auto" latinLnBrk="0" hangingPunct="1">
                    <a:lnSpc>
                      <a:spcPct val="100000"/>
                    </a:lnSpc>
                    <a:spcBef>
                      <a:spcPts val="0"/>
                    </a:spcBef>
                    <a:spcAft>
                      <a:spcPts val="0"/>
                    </a:spcAft>
                    <a:buClrTx/>
                    <a:buSzTx/>
                    <a:buFont typeface="Arial" panose="020B0604020202020204"/>
                    <a:buNone/>
                    <a:defRPr/>
                  </a:pPr>
                  <a:r>
                    <a:rPr kumimoji="0" lang="en-US" b="1" i="0" u="none" strike="noStrike" kern="0" cap="none" spc="0" normalizeH="0" baseline="0" noProof="0">
                      <a:ln>
                        <a:noFill/>
                      </a:ln>
                      <a:solidFill>
                        <a:srgbClr val="70AD47">
                          <a:lumMod val="50000"/>
                        </a:srgbClr>
                      </a:solidFill>
                      <a:effectLst/>
                      <a:uLnTx/>
                      <a:uFillTx/>
                      <a:cs typeface="Arial" panose="020B0604020202020204"/>
                      <a:sym typeface="Arial" panose="020B0604020202020204"/>
                    </a:rPr>
                    <a:t>PAIN KILLERS</a:t>
                  </a:r>
                  <a:endParaRPr kumimoji="0" lang="en-US" b="1" i="0" u="none" strike="noStrike" kern="0" cap="none" spc="0" normalizeH="0" baseline="0" noProof="0">
                    <a:ln>
                      <a:noFill/>
                    </a:ln>
                    <a:solidFill>
                      <a:srgbClr val="70AD47">
                        <a:lumMod val="50000"/>
                      </a:srgbClr>
                    </a:solidFill>
                    <a:effectLst/>
                    <a:uLnTx/>
                    <a:uFillTx/>
                    <a:cs typeface="Arial" panose="020B0604020202020204"/>
                    <a:sym typeface="Arial" panose="020B0604020202020204"/>
                  </a:endParaRPr>
                </a:p>
              </p:txBody>
            </p:sp>
            <p:sp>
              <p:nvSpPr>
                <p:cNvPr id="24" name="TextBox 23"/>
                <p:cNvSpPr txBox="1"/>
                <p:nvPr/>
              </p:nvSpPr>
              <p:spPr>
                <a:xfrm>
                  <a:off x="587719" y="1764605"/>
                  <a:ext cx="1277154" cy="562093"/>
                </a:xfrm>
                <a:prstGeom prst="rect">
                  <a:avLst/>
                </a:prstGeom>
                <a:noFill/>
              </p:spPr>
              <p:txBody>
                <a:bodyPr wrap="square" rtlCol="0">
                  <a:spAutoFit/>
                </a:bodyPr>
                <a:lstStyle/>
                <a:p>
                  <a:pPr marL="0" marR="0" lvl="0" indent="0" defTabSz="685800" eaLnBrk="1" fontAlgn="auto" latinLnBrk="0" hangingPunct="1">
                    <a:lnSpc>
                      <a:spcPct val="100000"/>
                    </a:lnSpc>
                    <a:spcBef>
                      <a:spcPts val="0"/>
                    </a:spcBef>
                    <a:spcAft>
                      <a:spcPts val="0"/>
                    </a:spcAft>
                    <a:buClrTx/>
                    <a:buSzTx/>
                    <a:buFont typeface="Arial" panose="020B0604020202020204"/>
                    <a:buNone/>
                    <a:defRPr/>
                  </a:pPr>
                  <a:r>
                    <a:rPr kumimoji="0" lang="en-US" b="1" i="0" u="none" strike="noStrike" kern="0" cap="none" spc="0" normalizeH="0" baseline="0" noProof="0">
                      <a:ln>
                        <a:noFill/>
                      </a:ln>
                      <a:solidFill>
                        <a:srgbClr val="70AD47">
                          <a:lumMod val="50000"/>
                        </a:srgbClr>
                      </a:solidFill>
                      <a:effectLst/>
                      <a:uLnTx/>
                      <a:uFillTx/>
                      <a:cs typeface="Arial" panose="020B0604020202020204"/>
                      <a:sym typeface="Arial" panose="020B0604020202020204"/>
                    </a:rPr>
                    <a:t>PRODUCT/ </a:t>
                  </a:r>
                  <a:endParaRPr kumimoji="0" lang="en-US" b="1" i="0" u="none" strike="noStrike" kern="0" cap="none" spc="0" normalizeH="0" baseline="0" noProof="0">
                    <a:ln>
                      <a:noFill/>
                    </a:ln>
                    <a:solidFill>
                      <a:srgbClr val="70AD47">
                        <a:lumMod val="50000"/>
                      </a:srgbClr>
                    </a:solidFill>
                    <a:effectLst/>
                    <a:uLnTx/>
                    <a:uFillTx/>
                    <a:cs typeface="Arial" panose="020B0604020202020204"/>
                    <a:sym typeface="Arial" panose="020B0604020202020204"/>
                  </a:endParaRPr>
                </a:p>
                <a:p>
                  <a:pPr marL="0" marR="0" lvl="0" indent="0" defTabSz="685800" eaLnBrk="1" fontAlgn="auto" latinLnBrk="0" hangingPunct="1">
                    <a:lnSpc>
                      <a:spcPct val="100000"/>
                    </a:lnSpc>
                    <a:spcBef>
                      <a:spcPts val="0"/>
                    </a:spcBef>
                    <a:spcAft>
                      <a:spcPts val="0"/>
                    </a:spcAft>
                    <a:buClrTx/>
                    <a:buSzTx/>
                    <a:buFont typeface="Arial" panose="020B0604020202020204"/>
                    <a:buNone/>
                    <a:defRPr/>
                  </a:pPr>
                  <a:r>
                    <a:rPr kumimoji="0" lang="en-US" b="1" i="0" u="none" strike="noStrike" kern="0" cap="none" spc="0" normalizeH="0" baseline="0" noProof="0">
                      <a:ln>
                        <a:noFill/>
                      </a:ln>
                      <a:solidFill>
                        <a:srgbClr val="70AD47">
                          <a:lumMod val="50000"/>
                        </a:srgbClr>
                      </a:solidFill>
                      <a:effectLst/>
                      <a:uLnTx/>
                      <a:uFillTx/>
                      <a:cs typeface="Arial" panose="020B0604020202020204"/>
                      <a:sym typeface="Arial" panose="020B0604020202020204"/>
                    </a:rPr>
                    <a:t>SERVICE</a:t>
                  </a:r>
                  <a:endParaRPr kumimoji="0" lang="en-US" b="1" i="0" u="none" strike="noStrike" kern="0" cap="none" spc="0" normalizeH="0" baseline="0" noProof="0">
                    <a:ln>
                      <a:noFill/>
                    </a:ln>
                    <a:solidFill>
                      <a:srgbClr val="70AD47">
                        <a:lumMod val="50000"/>
                      </a:srgbClr>
                    </a:solidFill>
                    <a:effectLst/>
                    <a:uLnTx/>
                    <a:uFillTx/>
                    <a:cs typeface="Arial" panose="020B0604020202020204"/>
                    <a:sym typeface="Arial" panose="020B0604020202020204"/>
                  </a:endParaRPr>
                </a:p>
              </p:txBody>
            </p:sp>
          </p:grpSp>
        </p:grpSp>
        <p:cxnSp>
          <p:nvCxnSpPr>
            <p:cNvPr id="33" name="Straight Connector 32"/>
            <p:cNvCxnSpPr/>
            <p:nvPr/>
          </p:nvCxnSpPr>
          <p:spPr>
            <a:xfrm flipV="1">
              <a:off x="3639097" y="1771429"/>
              <a:ext cx="7608" cy="648440"/>
            </a:xfrm>
            <a:prstGeom prst="line">
              <a:avLst/>
            </a:prstGeom>
            <a:noFill/>
            <a:ln w="19050" cap="flat" cmpd="sng" algn="ctr">
              <a:solidFill>
                <a:srgbClr val="70AD47"/>
              </a:solidFill>
              <a:prstDash val="solid"/>
              <a:miter lim="800000"/>
            </a:ln>
            <a:effectLst/>
          </p:spPr>
        </p:cxnSp>
        <p:cxnSp>
          <p:nvCxnSpPr>
            <p:cNvPr id="34" name="Straight Connector 33"/>
            <p:cNvCxnSpPr/>
            <p:nvPr/>
          </p:nvCxnSpPr>
          <p:spPr>
            <a:xfrm flipH="1" flipV="1">
              <a:off x="2949027" y="1775840"/>
              <a:ext cx="706208" cy="6152"/>
            </a:xfrm>
            <a:prstGeom prst="line">
              <a:avLst/>
            </a:prstGeom>
            <a:noFill/>
            <a:ln w="19050" cap="flat" cmpd="sng" algn="ctr">
              <a:solidFill>
                <a:srgbClr val="70AD47"/>
              </a:solidFill>
              <a:prstDash val="solid"/>
              <a:miter lim="800000"/>
            </a:ln>
            <a:effectLst/>
          </p:spPr>
        </p:cxnSp>
        <p:sp>
          <p:nvSpPr>
            <p:cNvPr id="35" name="TextBox 34"/>
            <p:cNvSpPr txBox="1"/>
            <p:nvPr/>
          </p:nvSpPr>
          <p:spPr>
            <a:xfrm>
              <a:off x="993509" y="1343588"/>
              <a:ext cx="1853637" cy="849849"/>
            </a:xfrm>
            <a:prstGeom prst="rect">
              <a:avLst/>
            </a:prstGeom>
            <a:noFill/>
            <a:ln>
              <a:solidFill>
                <a:srgbClr val="E7E6E6">
                  <a:lumMod val="50000"/>
                </a:srgbClr>
              </a:solidFill>
            </a:ln>
          </p:spPr>
          <p:txBody>
            <a:bodyPr wrap="square" rtlCol="0">
              <a:noAutofit/>
            </a:bodyPr>
            <a:lstStyle/>
            <a:p>
              <a:pPr marL="0" marR="0" lvl="0" indent="0" defTabSz="685800" eaLnBrk="1" fontAlgn="auto" latinLnBrk="0" hangingPunct="1">
                <a:lnSpc>
                  <a:spcPct val="100000"/>
                </a:lnSpc>
                <a:spcBef>
                  <a:spcPts val="0"/>
                </a:spcBef>
                <a:spcAft>
                  <a:spcPts val="0"/>
                </a:spcAft>
                <a:buClrTx/>
                <a:buSzTx/>
                <a:buFont typeface="Arial" panose="020B0604020202020204"/>
                <a:buNone/>
                <a:defRPr/>
              </a:pPr>
              <a:r>
                <a:rPr kumimoji="0" lang="en-US" sz="1400" b="0" i="0" u="none" strike="noStrike" kern="0" cap="none" spc="0" normalizeH="0" baseline="0" noProof="0" dirty="0">
                  <a:ln>
                    <a:noFill/>
                  </a:ln>
                  <a:solidFill>
                    <a:prstClr val="white">
                      <a:lumMod val="50000"/>
                    </a:prstClr>
                  </a:solidFill>
                  <a:effectLst/>
                  <a:uLnTx/>
                  <a:uFillTx/>
                  <a:cs typeface="Arial" panose="020B0604020202020204"/>
                  <a:sym typeface="Arial" panose="020B0604020202020204"/>
                </a:rPr>
                <a:t> </a:t>
              </a:r>
              <a:endParaRPr kumimoji="0" lang="en-US" sz="1400" b="0" i="0" u="none" strike="noStrike" kern="0" cap="none" spc="0" normalizeH="0" baseline="0" noProof="0" dirty="0">
                <a:ln>
                  <a:noFill/>
                </a:ln>
                <a:solidFill>
                  <a:prstClr val="white">
                    <a:lumMod val="50000"/>
                  </a:prstClr>
                </a:solidFill>
                <a:effectLst/>
                <a:uLnTx/>
                <a:uFillTx/>
                <a:cs typeface="Arial" panose="020B0604020202020204"/>
                <a:sym typeface="Arial" panose="020B0604020202020204"/>
              </a:endParaRPr>
            </a:p>
            <a:p>
              <a:pPr marL="128270" marR="0" lvl="0" indent="-128270" defTabSz="685800" eaLnBrk="1" fontAlgn="auto" latinLnBrk="0" hangingPunct="1">
                <a:lnSpc>
                  <a:spcPct val="100000"/>
                </a:lnSpc>
                <a:spcBef>
                  <a:spcPts val="0"/>
                </a:spcBef>
                <a:spcAft>
                  <a:spcPts val="0"/>
                </a:spcAft>
                <a:buClrTx/>
                <a:buSzTx/>
                <a:buFont typeface="Wingdings" panose="05000000000000000000" pitchFamily="2" charset="2"/>
                <a:buChar char="à"/>
                <a:defRPr/>
              </a:pPr>
              <a:r>
                <a:rPr kumimoji="0" lang="pt-BR" sz="1400" b="0" i="1" u="none" strike="noStrike" kern="0" cap="none" spc="0" normalizeH="0" baseline="0" noProof="0" dirty="0">
                  <a:ln>
                    <a:noFill/>
                  </a:ln>
                  <a:solidFill>
                    <a:prstClr val="black"/>
                  </a:solidFill>
                  <a:effectLst/>
                  <a:uLnTx/>
                  <a:uFillTx/>
                  <a:cs typeface="Arial" panose="020B0604020202020204"/>
                  <a:sym typeface="Arial" panose="020B0604020202020204"/>
                </a:rPr>
                <a:t>What do you offer that makes the customers happy?</a:t>
              </a:r>
              <a:endParaRPr kumimoji="0" lang="pt-BR" sz="1400" b="0" i="1" u="none" strike="noStrike" kern="0" cap="none" spc="0" normalizeH="0" baseline="0" noProof="0" dirty="0">
                <a:ln>
                  <a:noFill/>
                </a:ln>
                <a:solidFill>
                  <a:prstClr val="black"/>
                </a:solidFill>
                <a:effectLst/>
                <a:uLnTx/>
                <a:uFillTx/>
                <a:cs typeface="Arial" panose="020B0604020202020204"/>
                <a:sym typeface="Arial" panose="020B0604020202020204"/>
              </a:endParaRPr>
            </a:p>
            <a:p>
              <a:pPr marL="128270" marR="0" lvl="0" indent="-128270" defTabSz="685800" eaLnBrk="1" fontAlgn="auto" latinLnBrk="0" hangingPunct="1">
                <a:lnSpc>
                  <a:spcPct val="100000"/>
                </a:lnSpc>
                <a:spcBef>
                  <a:spcPts val="0"/>
                </a:spcBef>
                <a:spcAft>
                  <a:spcPts val="0"/>
                </a:spcAft>
                <a:buClrTx/>
                <a:buSzTx/>
                <a:buFont typeface="Wingdings" panose="05000000000000000000" pitchFamily="2" charset="2"/>
                <a:buChar char="à"/>
                <a:defRPr/>
              </a:pPr>
              <a:endParaRPr kumimoji="0" lang="en-US" sz="1400" b="0" i="0" u="none" strike="noStrike" kern="0" cap="none" spc="0" normalizeH="0" baseline="0" noProof="0" dirty="0">
                <a:ln>
                  <a:noFill/>
                </a:ln>
                <a:solidFill>
                  <a:prstClr val="white">
                    <a:lumMod val="50000"/>
                  </a:prstClr>
                </a:solidFill>
                <a:effectLst/>
                <a:uLnTx/>
                <a:uFillTx/>
                <a:cs typeface="Arial" panose="020B0604020202020204"/>
                <a:sym typeface="Wingdings" panose="05000000000000000000" pitchFamily="2" charset="2"/>
              </a:endParaRPr>
            </a:p>
            <a:p>
              <a:pPr marL="0" marR="0" lvl="0" indent="0" algn="just" defTabSz="685800" eaLnBrk="1" fontAlgn="auto" latinLnBrk="0" hangingPunct="1">
                <a:lnSpc>
                  <a:spcPct val="100000"/>
                </a:lnSpc>
                <a:spcBef>
                  <a:spcPts val="0"/>
                </a:spcBef>
                <a:spcAft>
                  <a:spcPts val="0"/>
                </a:spcAft>
                <a:buClrTx/>
                <a:buSzTx/>
                <a:buFont typeface="Arial" panose="020B0604020202020204"/>
                <a:buNone/>
                <a:defRPr/>
              </a:pPr>
              <a:r>
                <a:rPr lang="en-US" sz="1400" kern="0" noProof="0" dirty="0">
                  <a:ln>
                    <a:noFill/>
                  </a:ln>
                  <a:effectLst/>
                  <a:uLnTx/>
                  <a:uFillTx/>
                  <a:cs typeface="Arial" panose="020B0604020202020204"/>
                  <a:sym typeface="Wingdings" panose="05000000000000000000" pitchFamily="2" charset="2"/>
                </a:rPr>
                <a:t>We offer a convenient, personalized food delivery service with healthy, locally-sourced meals tailored to individual dietary preferences and lifestyle needs.</a:t>
              </a:r>
              <a:endParaRPr kumimoji="0" lang="en-US" sz="1400" b="0" i="0" u="none" strike="noStrike" kern="0" cap="none" spc="0" normalizeH="0" baseline="0" noProof="0" dirty="0">
                <a:ln>
                  <a:noFill/>
                </a:ln>
                <a:effectLst/>
                <a:uLnTx/>
                <a:uFillTx/>
                <a:cs typeface="Arial" panose="020B0604020202020204"/>
                <a:sym typeface="Wingdings" panose="05000000000000000000" pitchFamily="2" charset="2"/>
              </a:endParaRPr>
            </a:p>
            <a:p>
              <a:pPr marL="0" marR="0" lvl="0" indent="0" defTabSz="685800" eaLnBrk="1" fontAlgn="auto" latinLnBrk="0" hangingPunct="1">
                <a:lnSpc>
                  <a:spcPct val="100000"/>
                </a:lnSpc>
                <a:spcBef>
                  <a:spcPts val="0"/>
                </a:spcBef>
                <a:spcAft>
                  <a:spcPts val="0"/>
                </a:spcAft>
                <a:buClrTx/>
                <a:buSzTx/>
                <a:buFont typeface="Arial" panose="020B0604020202020204"/>
                <a:buNone/>
                <a:defRPr/>
              </a:pPr>
              <a:endParaRPr kumimoji="0" lang="en-US" sz="1400" b="0" i="0" u="none" strike="noStrike" kern="0" cap="none" spc="0" normalizeH="0" baseline="0" noProof="0" dirty="0">
                <a:ln>
                  <a:noFill/>
                </a:ln>
                <a:solidFill>
                  <a:prstClr val="white">
                    <a:lumMod val="50000"/>
                  </a:prstClr>
                </a:solidFill>
                <a:effectLst/>
                <a:uLnTx/>
                <a:uFillTx/>
                <a:cs typeface="Arial" panose="020B0604020202020204"/>
                <a:sym typeface="Wingdings" panose="05000000000000000000" pitchFamily="2" charset="2"/>
              </a:endParaRPr>
            </a:p>
            <a:p>
              <a:pPr marL="0" marR="0" lvl="0" indent="0" defTabSz="685800" eaLnBrk="1" fontAlgn="auto" latinLnBrk="0" hangingPunct="1">
                <a:lnSpc>
                  <a:spcPct val="100000"/>
                </a:lnSpc>
                <a:spcBef>
                  <a:spcPts val="0"/>
                </a:spcBef>
                <a:spcAft>
                  <a:spcPts val="0"/>
                </a:spcAft>
                <a:buClrTx/>
                <a:buSzTx/>
                <a:buFont typeface="Arial" panose="020B0604020202020204"/>
                <a:buNone/>
                <a:defRPr/>
              </a:pPr>
              <a:endParaRPr kumimoji="0" lang="en-US" sz="1400" b="0" i="0" u="none" strike="noStrike" kern="0" cap="none" spc="0" normalizeH="0" baseline="0" noProof="0" dirty="0">
                <a:ln>
                  <a:noFill/>
                </a:ln>
                <a:solidFill>
                  <a:prstClr val="white">
                    <a:lumMod val="50000"/>
                  </a:prstClr>
                </a:solidFill>
                <a:effectLst/>
                <a:uLnTx/>
                <a:uFillTx/>
                <a:cs typeface="Arial" panose="020B0604020202020204"/>
                <a:sym typeface="Wingdings" panose="05000000000000000000" pitchFamily="2" charset="2"/>
              </a:endParaRPr>
            </a:p>
            <a:p>
              <a:pPr marL="0" marR="0" lvl="0" indent="0" defTabSz="685800" eaLnBrk="1" fontAlgn="auto" latinLnBrk="0" hangingPunct="1">
                <a:lnSpc>
                  <a:spcPct val="100000"/>
                </a:lnSpc>
                <a:spcBef>
                  <a:spcPts val="0"/>
                </a:spcBef>
                <a:spcAft>
                  <a:spcPts val="0"/>
                </a:spcAft>
                <a:buClrTx/>
                <a:buSzTx/>
                <a:buFont typeface="Arial" panose="020B0604020202020204"/>
                <a:buNone/>
                <a:defRPr/>
              </a:pPr>
              <a:endParaRPr kumimoji="0" lang="en-US" sz="1400" b="0" i="0" u="none" strike="noStrike" kern="0" cap="none" spc="0" normalizeH="0" baseline="0" noProof="0" dirty="0">
                <a:ln>
                  <a:noFill/>
                </a:ln>
                <a:solidFill>
                  <a:prstClr val="white">
                    <a:lumMod val="50000"/>
                  </a:prstClr>
                </a:solidFill>
                <a:effectLst/>
                <a:uLnTx/>
                <a:uFillTx/>
                <a:cs typeface="Arial" panose="020B0604020202020204"/>
                <a:sym typeface="Wingdings" panose="05000000000000000000" pitchFamily="2" charset="2"/>
              </a:endParaRPr>
            </a:p>
            <a:p>
              <a:pPr marL="0" marR="0" lvl="0" indent="0" defTabSz="685800" eaLnBrk="1" fontAlgn="auto" latinLnBrk="0" hangingPunct="1">
                <a:lnSpc>
                  <a:spcPct val="100000"/>
                </a:lnSpc>
                <a:spcBef>
                  <a:spcPts val="0"/>
                </a:spcBef>
                <a:spcAft>
                  <a:spcPts val="0"/>
                </a:spcAft>
                <a:buClrTx/>
                <a:buSzTx/>
                <a:buFont typeface="Arial" panose="020B0604020202020204"/>
                <a:buNone/>
                <a:defRPr/>
              </a:pPr>
              <a:endParaRPr kumimoji="0" lang="en-US" sz="1400" b="0" i="0" u="none" strike="noStrike" kern="0" cap="none" spc="0" normalizeH="0" baseline="0" noProof="0" dirty="0">
                <a:ln>
                  <a:noFill/>
                </a:ln>
                <a:solidFill>
                  <a:prstClr val="white">
                    <a:lumMod val="50000"/>
                  </a:prstClr>
                </a:solidFill>
                <a:effectLst/>
                <a:uLnTx/>
                <a:uFillTx/>
                <a:cs typeface="Arial" panose="020B0604020202020204"/>
                <a:sym typeface="Wingdings" panose="05000000000000000000" pitchFamily="2" charset="2"/>
              </a:endParaRPr>
            </a:p>
          </p:txBody>
        </p:sp>
        <p:cxnSp>
          <p:nvCxnSpPr>
            <p:cNvPr id="38" name="Straight Connector 37"/>
            <p:cNvCxnSpPr/>
            <p:nvPr/>
          </p:nvCxnSpPr>
          <p:spPr>
            <a:xfrm flipV="1">
              <a:off x="3639097" y="3644573"/>
              <a:ext cx="0" cy="385285"/>
            </a:xfrm>
            <a:prstGeom prst="line">
              <a:avLst/>
            </a:prstGeom>
            <a:noFill/>
            <a:ln w="19050" cap="flat" cmpd="sng" algn="ctr">
              <a:solidFill>
                <a:srgbClr val="70AD47"/>
              </a:solidFill>
              <a:prstDash val="solid"/>
              <a:miter lim="800000"/>
            </a:ln>
            <a:effectLst/>
          </p:spPr>
        </p:cxnSp>
        <p:cxnSp>
          <p:nvCxnSpPr>
            <p:cNvPr id="39" name="Straight Connector 38"/>
            <p:cNvCxnSpPr/>
            <p:nvPr/>
          </p:nvCxnSpPr>
          <p:spPr>
            <a:xfrm flipH="1" flipV="1">
              <a:off x="2814378" y="4029857"/>
              <a:ext cx="840857" cy="1839"/>
            </a:xfrm>
            <a:prstGeom prst="line">
              <a:avLst/>
            </a:prstGeom>
            <a:noFill/>
            <a:ln w="19050" cap="flat" cmpd="sng" algn="ctr">
              <a:solidFill>
                <a:srgbClr val="70AD47"/>
              </a:solidFill>
              <a:prstDash val="solid"/>
              <a:miter lim="800000"/>
            </a:ln>
            <a:effectLst/>
          </p:spPr>
        </p:cxnSp>
        <p:sp>
          <p:nvSpPr>
            <p:cNvPr id="40" name="TextBox 39"/>
            <p:cNvSpPr txBox="1"/>
            <p:nvPr/>
          </p:nvSpPr>
          <p:spPr>
            <a:xfrm>
              <a:off x="1010274" y="3602824"/>
              <a:ext cx="1745535" cy="1213383"/>
            </a:xfrm>
            <a:prstGeom prst="rect">
              <a:avLst/>
            </a:prstGeom>
            <a:noFill/>
            <a:ln>
              <a:solidFill>
                <a:srgbClr val="E7E6E6">
                  <a:lumMod val="50000"/>
                </a:srgbClr>
              </a:solidFill>
            </a:ln>
          </p:spPr>
          <p:txBody>
            <a:bodyPr wrap="square" rtlCol="0">
              <a:noAutofit/>
            </a:bodyPr>
            <a:lstStyle/>
            <a:p>
              <a:pPr marL="0" marR="0" lvl="0" indent="0" defTabSz="685800" eaLnBrk="1" fontAlgn="auto" latinLnBrk="0" hangingPunct="1">
                <a:lnSpc>
                  <a:spcPct val="100000"/>
                </a:lnSpc>
                <a:spcBef>
                  <a:spcPts val="0"/>
                </a:spcBef>
                <a:spcAft>
                  <a:spcPts val="0"/>
                </a:spcAft>
                <a:buClrTx/>
                <a:buSzTx/>
                <a:buFont typeface="Arial" panose="020B0604020202020204"/>
                <a:buNone/>
                <a:defRPr/>
              </a:pPr>
              <a:endParaRPr kumimoji="0" lang="en-US" sz="1400" b="0" i="0" u="none" strike="noStrike" kern="0" cap="none" spc="0" normalizeH="0" baseline="0" noProof="0">
                <a:ln>
                  <a:noFill/>
                </a:ln>
                <a:solidFill>
                  <a:prstClr val="white">
                    <a:lumMod val="50000"/>
                  </a:prstClr>
                </a:solidFill>
                <a:effectLst/>
                <a:uLnTx/>
                <a:uFillTx/>
                <a:cs typeface="Arial" panose="020B0604020202020204"/>
                <a:sym typeface="Wingdings" panose="05000000000000000000" pitchFamily="2" charset="2"/>
              </a:endParaRPr>
            </a:p>
            <a:p>
              <a:pPr marL="128270" marR="0" lvl="0" indent="-128270" defTabSz="685800" eaLnBrk="1" fontAlgn="auto" latinLnBrk="0" hangingPunct="1">
                <a:lnSpc>
                  <a:spcPct val="100000"/>
                </a:lnSpc>
                <a:spcBef>
                  <a:spcPts val="0"/>
                </a:spcBef>
                <a:spcAft>
                  <a:spcPts val="0"/>
                </a:spcAft>
                <a:buClrTx/>
                <a:buSzTx/>
                <a:buFont typeface="Wingdings" panose="05000000000000000000" pitchFamily="2" charset="2"/>
                <a:buChar char="à"/>
                <a:defRPr/>
              </a:pPr>
              <a:r>
                <a:rPr kumimoji="0" lang="pt-BR" sz="1400" b="0" i="1" u="none" strike="noStrike" kern="0" cap="none" spc="0" normalizeH="0" baseline="0" noProof="0">
                  <a:ln>
                    <a:noFill/>
                  </a:ln>
                  <a:solidFill>
                    <a:prstClr val="black"/>
                  </a:solidFill>
                  <a:effectLst/>
                  <a:uLnTx/>
                  <a:uFillTx/>
                  <a:cs typeface="Arial" panose="020B0604020202020204"/>
                  <a:sym typeface="Arial" panose="020B0604020202020204"/>
                </a:rPr>
                <a:t>Which features of your offering relieve the customer's pains?</a:t>
              </a:r>
              <a:endParaRPr kumimoji="0" lang="en-US" sz="1400" b="0" i="0" u="none" strike="noStrike" kern="0" cap="none" spc="0" normalizeH="0" baseline="0" noProof="0">
                <a:ln>
                  <a:noFill/>
                </a:ln>
                <a:solidFill>
                  <a:prstClr val="black"/>
                </a:solidFill>
                <a:effectLst/>
                <a:uLnTx/>
                <a:uFillTx/>
                <a:cs typeface="Arial" panose="020B0604020202020204"/>
                <a:sym typeface="Arial" panose="020B0604020202020204"/>
              </a:endParaRPr>
            </a:p>
            <a:p>
              <a:pPr marL="0" marR="0" lvl="0" indent="0" defTabSz="685800" eaLnBrk="1" fontAlgn="auto" latinLnBrk="0" hangingPunct="1">
                <a:lnSpc>
                  <a:spcPct val="100000"/>
                </a:lnSpc>
                <a:spcBef>
                  <a:spcPts val="0"/>
                </a:spcBef>
                <a:spcAft>
                  <a:spcPts val="0"/>
                </a:spcAft>
                <a:buClrTx/>
                <a:buSzTx/>
                <a:buFont typeface="Arial" panose="020B0604020202020204"/>
                <a:buNone/>
                <a:defRPr/>
              </a:pPr>
              <a:endParaRPr kumimoji="0" lang="en-US" sz="1400" b="0" i="0" u="none" strike="noStrike" kern="0" cap="none" spc="0" normalizeH="0" baseline="0" noProof="0">
                <a:ln>
                  <a:noFill/>
                </a:ln>
                <a:solidFill>
                  <a:prstClr val="white">
                    <a:lumMod val="50000"/>
                  </a:prstClr>
                </a:solidFill>
                <a:effectLst/>
                <a:uLnTx/>
                <a:uFillTx/>
                <a:cs typeface="Arial" panose="020B0604020202020204"/>
                <a:sym typeface="Wingdings" panose="05000000000000000000" pitchFamily="2" charset="2"/>
              </a:endParaRPr>
            </a:p>
            <a:p>
              <a:pPr marL="0" marR="0" lvl="0" indent="0" defTabSz="685800" eaLnBrk="1" fontAlgn="auto" latinLnBrk="0" hangingPunct="1">
                <a:lnSpc>
                  <a:spcPct val="100000"/>
                </a:lnSpc>
                <a:spcBef>
                  <a:spcPts val="0"/>
                </a:spcBef>
                <a:spcAft>
                  <a:spcPts val="0"/>
                </a:spcAft>
                <a:buClrTx/>
                <a:buSzTx/>
                <a:buFont typeface="Arial" panose="020B0604020202020204"/>
                <a:buNone/>
                <a:defRPr/>
              </a:pPr>
              <a:r>
                <a:rPr lang="en-IN" altLang="en-US" sz="1400" kern="0" noProof="0" dirty="0">
                  <a:ln>
                    <a:noFill/>
                  </a:ln>
                  <a:effectLst/>
                  <a:uLnTx/>
                  <a:uFillTx/>
                  <a:cs typeface="Arial" panose="020B0604020202020204"/>
                  <a:sym typeface="Wingdings" panose="05000000000000000000" pitchFamily="2" charset="2"/>
                </a:rPr>
                <a:t>Ou</a:t>
              </a:r>
              <a:r>
                <a:rPr lang="en-US" sz="1400" kern="0" noProof="0" dirty="0">
                  <a:ln>
                    <a:noFill/>
                  </a:ln>
                  <a:effectLst/>
                  <a:uLnTx/>
                  <a:uFillTx/>
                  <a:cs typeface="Arial" panose="020B0604020202020204"/>
                  <a:sym typeface="Wingdings" panose="05000000000000000000" pitchFamily="2" charset="2"/>
                </a:rPr>
                <a:t>r offering relieves customer pain by providing convenient, personalized meal options that align with their dietary needs, saving time and ensuring high-quality, healthy choices.</a:t>
              </a:r>
              <a:endParaRPr kumimoji="0" lang="en-US" sz="1400" b="0" i="0" u="none" strike="noStrike" kern="0" cap="none" spc="0" normalizeH="0" baseline="0" noProof="0" dirty="0">
                <a:ln>
                  <a:noFill/>
                </a:ln>
                <a:effectLst/>
                <a:uLnTx/>
                <a:uFillTx/>
                <a:cs typeface="Arial" panose="020B0604020202020204"/>
                <a:sym typeface="Wingdings" panose="05000000000000000000" pitchFamily="2" charset="2"/>
              </a:endParaRPr>
            </a:p>
            <a:p>
              <a:pPr marL="0" marR="0" lvl="0" indent="0" defTabSz="685800" eaLnBrk="1" fontAlgn="auto" latinLnBrk="0" hangingPunct="1">
                <a:lnSpc>
                  <a:spcPct val="100000"/>
                </a:lnSpc>
                <a:spcBef>
                  <a:spcPts val="0"/>
                </a:spcBef>
                <a:spcAft>
                  <a:spcPts val="0"/>
                </a:spcAft>
                <a:buClrTx/>
                <a:buSzTx/>
                <a:buFont typeface="Arial" panose="020B0604020202020204"/>
                <a:buNone/>
                <a:defRPr/>
              </a:pPr>
              <a:endParaRPr kumimoji="0" lang="en-US" sz="1400" b="0" i="0" u="none" strike="noStrike" kern="0" cap="none" spc="0" normalizeH="0" baseline="0" noProof="0" dirty="0">
                <a:ln>
                  <a:noFill/>
                </a:ln>
                <a:solidFill>
                  <a:prstClr val="white">
                    <a:lumMod val="50000"/>
                  </a:prstClr>
                </a:solidFill>
                <a:effectLst/>
                <a:uLnTx/>
                <a:uFillTx/>
                <a:cs typeface="Arial" panose="020B0604020202020204"/>
                <a:sym typeface="Wingdings" panose="05000000000000000000" pitchFamily="2" charset="2"/>
              </a:endParaRPr>
            </a:p>
            <a:p>
              <a:pPr marL="0" marR="0" lvl="0" indent="0" defTabSz="685800" eaLnBrk="1" fontAlgn="auto" latinLnBrk="0" hangingPunct="1">
                <a:lnSpc>
                  <a:spcPct val="100000"/>
                </a:lnSpc>
                <a:spcBef>
                  <a:spcPts val="0"/>
                </a:spcBef>
                <a:spcAft>
                  <a:spcPts val="0"/>
                </a:spcAft>
                <a:buClrTx/>
                <a:buSzTx/>
                <a:buFont typeface="Arial" panose="020B0604020202020204"/>
                <a:buNone/>
                <a:defRPr/>
              </a:pPr>
              <a:endParaRPr kumimoji="0" lang="en-US" sz="1400" b="0" i="0" u="none" strike="noStrike" kern="0" cap="none" spc="0" normalizeH="0" baseline="0" noProof="0">
                <a:ln>
                  <a:noFill/>
                </a:ln>
                <a:solidFill>
                  <a:prstClr val="white">
                    <a:lumMod val="50000"/>
                  </a:prstClr>
                </a:solidFill>
                <a:effectLst/>
                <a:uLnTx/>
                <a:uFillTx/>
                <a:cs typeface="Arial" panose="020B0604020202020204"/>
                <a:sym typeface="Wingdings" panose="05000000000000000000" pitchFamily="2" charset="2"/>
              </a:endParaRPr>
            </a:p>
            <a:p>
              <a:pPr marL="0" marR="0" lvl="0" indent="0" defTabSz="685800" eaLnBrk="1" fontAlgn="auto" latinLnBrk="0" hangingPunct="1">
                <a:lnSpc>
                  <a:spcPct val="100000"/>
                </a:lnSpc>
                <a:spcBef>
                  <a:spcPts val="0"/>
                </a:spcBef>
                <a:spcAft>
                  <a:spcPts val="0"/>
                </a:spcAft>
                <a:buClrTx/>
                <a:buSzTx/>
                <a:buFont typeface="Arial" panose="020B0604020202020204"/>
                <a:buNone/>
                <a:defRPr/>
              </a:pPr>
              <a:endParaRPr kumimoji="0" lang="en-US" sz="1400" b="0" i="0" u="none" strike="noStrike" kern="0" cap="none" spc="0" normalizeH="0" baseline="0" noProof="0">
                <a:ln>
                  <a:noFill/>
                </a:ln>
                <a:solidFill>
                  <a:prstClr val="white">
                    <a:lumMod val="50000"/>
                  </a:prstClr>
                </a:solidFill>
                <a:effectLst/>
                <a:uLnTx/>
                <a:uFillTx/>
                <a:cs typeface="Arial" panose="020B0604020202020204"/>
                <a:sym typeface="Wingdings" panose="05000000000000000000" pitchFamily="2" charset="2"/>
              </a:endParaRPr>
            </a:p>
          </p:txBody>
        </p:sp>
        <p:cxnSp>
          <p:nvCxnSpPr>
            <p:cNvPr id="41" name="Straight Connector 40"/>
            <p:cNvCxnSpPr/>
            <p:nvPr/>
          </p:nvCxnSpPr>
          <p:spPr>
            <a:xfrm flipH="1">
              <a:off x="3515381" y="2838188"/>
              <a:ext cx="36888" cy="0"/>
            </a:xfrm>
            <a:prstGeom prst="line">
              <a:avLst/>
            </a:prstGeom>
            <a:noFill/>
            <a:ln w="19050" cap="flat" cmpd="sng" algn="ctr">
              <a:solidFill>
                <a:srgbClr val="70AD47"/>
              </a:solidFill>
              <a:prstDash val="solid"/>
              <a:miter lim="800000"/>
            </a:ln>
            <a:effectLst/>
          </p:spPr>
        </p:cxnSp>
        <p:cxnSp>
          <p:nvCxnSpPr>
            <p:cNvPr id="42" name="Straight Connector 41"/>
            <p:cNvCxnSpPr/>
            <p:nvPr/>
          </p:nvCxnSpPr>
          <p:spPr>
            <a:xfrm flipV="1">
              <a:off x="2899064" y="2419868"/>
              <a:ext cx="0" cy="1182920"/>
            </a:xfrm>
            <a:prstGeom prst="line">
              <a:avLst/>
            </a:prstGeom>
            <a:noFill/>
            <a:ln w="19050" cap="flat" cmpd="sng" algn="ctr">
              <a:solidFill>
                <a:srgbClr val="70AD47"/>
              </a:solidFill>
              <a:prstDash val="solid"/>
              <a:miter lim="800000"/>
            </a:ln>
            <a:effectLst/>
          </p:spPr>
        </p:cxnSp>
        <p:cxnSp>
          <p:nvCxnSpPr>
            <p:cNvPr id="43" name="Straight Connector 42"/>
            <p:cNvCxnSpPr/>
            <p:nvPr/>
          </p:nvCxnSpPr>
          <p:spPr>
            <a:xfrm flipV="1">
              <a:off x="5141079" y="1771429"/>
              <a:ext cx="0" cy="648440"/>
            </a:xfrm>
            <a:prstGeom prst="line">
              <a:avLst/>
            </a:prstGeom>
            <a:noFill/>
            <a:ln w="19050" cap="flat" cmpd="sng" algn="ctr">
              <a:solidFill>
                <a:srgbClr val="FFC000"/>
              </a:solidFill>
              <a:prstDash val="solid"/>
              <a:miter lim="800000"/>
            </a:ln>
            <a:effectLst/>
          </p:spPr>
        </p:cxnSp>
        <p:cxnSp>
          <p:nvCxnSpPr>
            <p:cNvPr id="44" name="Straight Connector 43"/>
            <p:cNvCxnSpPr/>
            <p:nvPr/>
          </p:nvCxnSpPr>
          <p:spPr>
            <a:xfrm flipH="1">
              <a:off x="5136823" y="1781993"/>
              <a:ext cx="668957" cy="1167"/>
            </a:xfrm>
            <a:prstGeom prst="line">
              <a:avLst/>
            </a:prstGeom>
            <a:noFill/>
            <a:ln w="19050" cap="flat" cmpd="sng" algn="ctr">
              <a:solidFill>
                <a:srgbClr val="FFC000"/>
              </a:solidFill>
              <a:prstDash val="solid"/>
              <a:miter lim="800000"/>
            </a:ln>
            <a:effectLst/>
          </p:spPr>
        </p:cxnSp>
        <p:sp>
          <p:nvSpPr>
            <p:cNvPr id="45" name="TextBox 44"/>
            <p:cNvSpPr txBox="1"/>
            <p:nvPr/>
          </p:nvSpPr>
          <p:spPr>
            <a:xfrm>
              <a:off x="5822840" y="1275171"/>
              <a:ext cx="1936027" cy="918644"/>
            </a:xfrm>
            <a:prstGeom prst="rect">
              <a:avLst/>
            </a:prstGeom>
            <a:noFill/>
            <a:ln>
              <a:solidFill>
                <a:srgbClr val="E7E6E6">
                  <a:lumMod val="50000"/>
                </a:srgbClr>
              </a:solidFill>
            </a:ln>
          </p:spPr>
          <p:txBody>
            <a:bodyPr wrap="square" lIns="68580" tIns="34290" rIns="68580" bIns="34290" rtlCol="0" anchor="t">
              <a:spAutoFit/>
            </a:bodyPr>
            <a:lstStyle/>
            <a:p>
              <a:pPr marL="0" marR="0" lvl="0" indent="0" defTabSz="685800" eaLnBrk="1" fontAlgn="auto" latinLnBrk="0" hangingPunct="1">
                <a:lnSpc>
                  <a:spcPct val="100000"/>
                </a:lnSpc>
                <a:spcBef>
                  <a:spcPts val="0"/>
                </a:spcBef>
                <a:spcAft>
                  <a:spcPts val="0"/>
                </a:spcAft>
                <a:buClrTx/>
                <a:buSzTx/>
                <a:buFont typeface="Arial" panose="020B0604020202020204"/>
                <a:buNone/>
                <a:defRPr/>
              </a:pPr>
              <a:r>
                <a:rPr kumimoji="0" lang="en-US" sz="1400" b="0" i="0" u="none" strike="noStrike" kern="0" cap="none" spc="0" normalizeH="0" baseline="0" noProof="0" dirty="0">
                  <a:ln>
                    <a:noFill/>
                  </a:ln>
                  <a:solidFill>
                    <a:prstClr val="white">
                      <a:lumMod val="50000"/>
                    </a:prstClr>
                  </a:solidFill>
                  <a:effectLst/>
                  <a:uLnTx/>
                  <a:uFillTx/>
                  <a:cs typeface="Arial" panose="020B0604020202020204"/>
                  <a:sym typeface="Arial" panose="020B0604020202020204"/>
                </a:rPr>
                <a:t>I would </a:t>
              </a:r>
              <a:r>
                <a:rPr kumimoji="0" lang="en-US" sz="1400" b="1" i="0" u="none" strike="noStrike" kern="0" cap="none" spc="0" normalizeH="0" baseline="0" noProof="0" dirty="0">
                  <a:ln>
                    <a:noFill/>
                  </a:ln>
                  <a:solidFill>
                    <a:prstClr val="white">
                      <a:lumMod val="50000"/>
                    </a:prstClr>
                  </a:solidFill>
                  <a:effectLst/>
                  <a:uLnTx/>
                  <a:uFillTx/>
                  <a:cs typeface="Arial" panose="020B0604020202020204"/>
                  <a:sym typeface="Arial" panose="020B0604020202020204"/>
                </a:rPr>
                <a:t>LOVE</a:t>
              </a:r>
              <a:r>
                <a:rPr kumimoji="0" lang="en-US" sz="1400" b="0" i="0" u="none" strike="noStrike" kern="0" cap="none" spc="0" normalizeH="0" baseline="0" noProof="0" dirty="0">
                  <a:ln>
                    <a:noFill/>
                  </a:ln>
                  <a:solidFill>
                    <a:prstClr val="white">
                      <a:lumMod val="50000"/>
                    </a:prstClr>
                  </a:solidFill>
                  <a:effectLst/>
                  <a:uLnTx/>
                  <a:uFillTx/>
                  <a:cs typeface="Arial" panose="020B0604020202020204"/>
                  <a:sym typeface="Arial" panose="020B0604020202020204"/>
                </a:rPr>
                <a:t> it if: </a:t>
              </a:r>
              <a:endParaRPr kumimoji="0" lang="en-US" sz="1400" b="0" i="0" u="none" strike="noStrike" kern="0" cap="none" spc="0" normalizeH="0" baseline="0" noProof="0" dirty="0">
                <a:ln>
                  <a:noFill/>
                </a:ln>
                <a:solidFill>
                  <a:prstClr val="white">
                    <a:lumMod val="50000"/>
                  </a:prstClr>
                </a:solidFill>
                <a:effectLst/>
                <a:uLnTx/>
                <a:uFillTx/>
                <a:cs typeface="Arial" panose="020B0604020202020204"/>
                <a:sym typeface="Arial" panose="020B0604020202020204"/>
              </a:endParaRPr>
            </a:p>
            <a:p>
              <a:pPr marL="0" marR="0" lvl="0" indent="0" defTabSz="685800" eaLnBrk="1" fontAlgn="auto" latinLnBrk="0" hangingPunct="1">
                <a:lnSpc>
                  <a:spcPct val="100000"/>
                </a:lnSpc>
                <a:spcBef>
                  <a:spcPts val="0"/>
                </a:spcBef>
                <a:spcAft>
                  <a:spcPts val="0"/>
                </a:spcAft>
                <a:buClrTx/>
                <a:buSzTx/>
                <a:buFont typeface="Arial" panose="020B0604020202020204"/>
                <a:buNone/>
                <a:defRPr/>
              </a:pPr>
              <a:endParaRPr kumimoji="0" lang="en-US" sz="1400" b="0" i="0" u="none" strike="noStrike" kern="0" cap="none" spc="0" normalizeH="0" baseline="0" noProof="0" dirty="0">
                <a:ln>
                  <a:noFill/>
                </a:ln>
                <a:solidFill>
                  <a:prstClr val="white">
                    <a:lumMod val="50000"/>
                  </a:prstClr>
                </a:solidFill>
                <a:effectLst/>
                <a:uLnTx/>
                <a:uFillTx/>
                <a:cs typeface="Arial" panose="020B0604020202020204"/>
                <a:sym typeface="Arial" panose="020B0604020202020204"/>
              </a:endParaRPr>
            </a:p>
            <a:p>
              <a:pPr marL="128270" marR="0" lvl="0" indent="-128270" defTabSz="685800" eaLnBrk="1" fontAlgn="auto" latinLnBrk="0" hangingPunct="1">
                <a:lnSpc>
                  <a:spcPct val="100000"/>
                </a:lnSpc>
                <a:spcBef>
                  <a:spcPts val="0"/>
                </a:spcBef>
                <a:spcAft>
                  <a:spcPts val="0"/>
                </a:spcAft>
                <a:buClrTx/>
                <a:buSzTx/>
                <a:buFont typeface="Wingdings" panose="05000000000000000000" pitchFamily="2" charset="2"/>
                <a:buChar char="à"/>
                <a:defRPr/>
              </a:pPr>
              <a:r>
                <a:rPr kumimoji="0" lang="en-US" sz="1400" b="0" i="0" u="none" strike="noStrike" kern="0" cap="none" spc="0" normalizeH="0" baseline="0" noProof="0" dirty="0">
                  <a:ln>
                    <a:noFill/>
                  </a:ln>
                  <a:solidFill>
                    <a:prstClr val="white">
                      <a:lumMod val="50000"/>
                    </a:prstClr>
                  </a:solidFill>
                  <a:effectLst/>
                  <a:uLnTx/>
                  <a:uFillTx/>
                  <a:cs typeface="Arial" panose="020B0604020202020204"/>
                  <a:sym typeface="Wingdings" panose="05000000000000000000" pitchFamily="2" charset="2"/>
                </a:rPr>
                <a:t>?</a:t>
              </a:r>
              <a:r>
                <a:rPr kumimoji="0" lang="pt-BR" sz="1400" b="0" i="1" u="none" strike="noStrike" kern="0" cap="none" spc="0" normalizeH="0" baseline="0" noProof="0" dirty="0">
                  <a:ln>
                    <a:noFill/>
                  </a:ln>
                  <a:solidFill>
                    <a:prstClr val="black"/>
                  </a:solidFill>
                  <a:effectLst/>
                  <a:uLnTx/>
                  <a:uFillTx/>
                  <a:cs typeface="Arial" panose="020B0604020202020204"/>
                  <a:sym typeface="Arial" panose="020B0604020202020204"/>
                </a:rPr>
                <a:t> What would make the customer happy? </a:t>
              </a:r>
              <a:endParaRPr kumimoji="0" lang="pt-BR" sz="1400" b="0" i="1" u="none" strike="noStrike" kern="0" cap="none" spc="0" normalizeH="0" baseline="0" noProof="0" dirty="0">
                <a:ln>
                  <a:noFill/>
                </a:ln>
                <a:solidFill>
                  <a:prstClr val="black"/>
                </a:solidFill>
                <a:effectLst/>
                <a:uLnTx/>
                <a:uFillTx/>
                <a:cs typeface="Calibri" panose="020F0502020204030204"/>
                <a:sym typeface="Arial" panose="020B0604020202020204"/>
              </a:endParaRPr>
            </a:p>
            <a:p>
              <a:pPr marL="128270" marR="0" lvl="0" indent="-128270" defTabSz="685800" eaLnBrk="1" fontAlgn="auto" latinLnBrk="0" hangingPunct="1">
                <a:lnSpc>
                  <a:spcPct val="100000"/>
                </a:lnSpc>
                <a:spcBef>
                  <a:spcPts val="0"/>
                </a:spcBef>
                <a:spcAft>
                  <a:spcPts val="0"/>
                </a:spcAft>
                <a:buClrTx/>
                <a:buSzTx/>
                <a:buFont typeface="Wingdings" panose="05000000000000000000" pitchFamily="2" charset="2"/>
                <a:buChar char="à"/>
                <a:defRPr/>
              </a:pPr>
              <a:r>
                <a:rPr kumimoji="0" lang="pt-BR" sz="1400" b="0" i="1" u="none" strike="noStrike" kern="0" cap="none" spc="0" normalizeH="0" baseline="0" noProof="0" dirty="0">
                  <a:ln>
                    <a:noFill/>
                  </a:ln>
                  <a:solidFill>
                    <a:prstClr val="black"/>
                  </a:solidFill>
                  <a:effectLst/>
                  <a:uLnTx/>
                  <a:uFillTx/>
                  <a:cs typeface="Arial" panose="020B0604020202020204"/>
                  <a:sym typeface="Arial" panose="020B0604020202020204"/>
                </a:rPr>
                <a:t>? What do the clients want when facing the problem?</a:t>
              </a:r>
              <a:endParaRPr kumimoji="0" lang="pt-BR" sz="1400" b="0" i="1" u="none" strike="noStrike" kern="0" cap="none" spc="0" normalizeH="0" baseline="0" noProof="0" dirty="0">
                <a:ln>
                  <a:noFill/>
                </a:ln>
                <a:solidFill>
                  <a:prstClr val="white">
                    <a:lumMod val="50000"/>
                  </a:prstClr>
                </a:solidFill>
                <a:effectLst/>
                <a:uLnTx/>
                <a:uFillTx/>
                <a:cs typeface="Calibri" panose="020F0502020204030204"/>
                <a:sym typeface="Arial" panose="020B0604020202020204"/>
              </a:endParaRPr>
            </a:p>
            <a:p>
              <a:pPr marL="128270" marR="0" lvl="0" indent="-128270" defTabSz="685800" eaLnBrk="1" fontAlgn="auto" latinLnBrk="0" hangingPunct="1">
                <a:lnSpc>
                  <a:spcPct val="100000"/>
                </a:lnSpc>
                <a:spcBef>
                  <a:spcPts val="0"/>
                </a:spcBef>
                <a:spcAft>
                  <a:spcPts val="0"/>
                </a:spcAft>
                <a:buClrTx/>
                <a:buSzTx/>
                <a:buFont typeface="Wingdings" panose="05000000000000000000" pitchFamily="2" charset="2"/>
                <a:buChar char="à"/>
                <a:defRPr/>
              </a:pPr>
              <a:endParaRPr kumimoji="0" lang="pt-BR" sz="1400" b="0" i="1" u="none" strike="noStrike" kern="0" cap="none" spc="0" normalizeH="0" baseline="0" noProof="0" dirty="0">
                <a:ln>
                  <a:noFill/>
                </a:ln>
                <a:solidFill>
                  <a:srgbClr val="000000"/>
                </a:solidFill>
                <a:effectLst/>
                <a:highlight>
                  <a:srgbClr val="FFFF00"/>
                </a:highlight>
                <a:uLnTx/>
                <a:uFillTx/>
                <a:cs typeface="Calibri" panose="020F0502020204030204"/>
                <a:sym typeface="Arial" panose="020B0604020202020204"/>
              </a:endParaRPr>
            </a:p>
            <a:p>
              <a:pPr marL="0" marR="0" lvl="0" indent="0" defTabSz="685800" eaLnBrk="1" fontAlgn="auto" latinLnBrk="0" hangingPunct="1">
                <a:lnSpc>
                  <a:spcPct val="100000"/>
                </a:lnSpc>
                <a:spcBef>
                  <a:spcPts val="0"/>
                </a:spcBef>
                <a:spcAft>
                  <a:spcPts val="0"/>
                </a:spcAft>
                <a:buClrTx/>
                <a:buSzTx/>
                <a:buFont typeface="Arial" panose="020B0604020202020204"/>
                <a:buNone/>
                <a:defRPr/>
              </a:pPr>
              <a:r>
                <a:rPr kumimoji="0" lang="pt-BR" sz="1400" b="0" i="1" u="none" strike="noStrike" kern="0" cap="none" spc="0" normalizeH="0" baseline="0" noProof="0" dirty="0">
                  <a:ln>
                    <a:noFill/>
                  </a:ln>
                  <a:solidFill>
                    <a:srgbClr val="000000"/>
                  </a:solidFill>
                  <a:effectLst/>
                  <a:uLnTx/>
                  <a:uFillTx/>
                  <a:cs typeface="Calibri" panose="020F0502020204030204"/>
                  <a:sym typeface="Arial" panose="020B0604020202020204"/>
                </a:rPr>
                <a:t>This refers to the feeling/action of customers before he gets in contact with your solution.</a:t>
              </a:r>
              <a:endParaRPr kumimoji="0" lang="pt-BR" sz="1400" b="0" i="1" u="none" strike="noStrike" kern="0" cap="none" spc="0" normalizeH="0" baseline="0" noProof="0" dirty="0">
                <a:ln>
                  <a:noFill/>
                </a:ln>
                <a:solidFill>
                  <a:srgbClr val="000000"/>
                </a:solidFill>
                <a:effectLst/>
                <a:uLnTx/>
                <a:uFillTx/>
                <a:cs typeface="Calibri" panose="020F0502020204030204"/>
                <a:sym typeface="Arial" panose="020B0604020202020204"/>
              </a:endParaRPr>
            </a:p>
          </p:txBody>
        </p:sp>
        <p:cxnSp>
          <p:nvCxnSpPr>
            <p:cNvPr id="46" name="Straight Connector 45"/>
            <p:cNvCxnSpPr/>
            <p:nvPr/>
          </p:nvCxnSpPr>
          <p:spPr>
            <a:xfrm>
              <a:off x="5824125" y="2947312"/>
              <a:ext cx="151861" cy="2850"/>
            </a:xfrm>
            <a:prstGeom prst="line">
              <a:avLst/>
            </a:prstGeom>
            <a:noFill/>
            <a:ln w="6350" cap="flat" cmpd="sng" algn="ctr">
              <a:solidFill>
                <a:srgbClr val="ED7D31"/>
              </a:solidFill>
              <a:prstDash val="solid"/>
              <a:miter lim="800000"/>
            </a:ln>
            <a:effectLst/>
          </p:spPr>
        </p:cxnSp>
        <p:cxnSp>
          <p:nvCxnSpPr>
            <p:cNvPr id="47" name="Straight Connector 46"/>
            <p:cNvCxnSpPr/>
            <p:nvPr/>
          </p:nvCxnSpPr>
          <p:spPr>
            <a:xfrm flipH="1" flipV="1">
              <a:off x="5963697" y="2419869"/>
              <a:ext cx="8108" cy="1082870"/>
            </a:xfrm>
            <a:prstGeom prst="line">
              <a:avLst/>
            </a:prstGeom>
            <a:noFill/>
            <a:ln w="6350" cap="flat" cmpd="sng" algn="ctr">
              <a:solidFill>
                <a:srgbClr val="ED7D31"/>
              </a:solidFill>
              <a:prstDash val="solid"/>
              <a:miter lim="800000"/>
            </a:ln>
            <a:effectLst/>
          </p:spPr>
        </p:cxnSp>
        <p:cxnSp>
          <p:nvCxnSpPr>
            <p:cNvPr id="48" name="Straight Connector 47"/>
            <p:cNvCxnSpPr/>
            <p:nvPr/>
          </p:nvCxnSpPr>
          <p:spPr>
            <a:xfrm flipV="1">
              <a:off x="5136822" y="3644573"/>
              <a:ext cx="1" cy="385252"/>
            </a:xfrm>
            <a:prstGeom prst="line">
              <a:avLst/>
            </a:prstGeom>
            <a:noFill/>
            <a:ln w="19050" cap="flat" cmpd="sng" algn="ctr">
              <a:solidFill>
                <a:srgbClr val="FFC000"/>
              </a:solidFill>
              <a:prstDash val="solid"/>
              <a:miter lim="800000"/>
            </a:ln>
            <a:effectLst/>
          </p:spPr>
        </p:cxnSp>
        <p:cxnSp>
          <p:nvCxnSpPr>
            <p:cNvPr id="49" name="Straight Connector 48"/>
            <p:cNvCxnSpPr/>
            <p:nvPr/>
          </p:nvCxnSpPr>
          <p:spPr>
            <a:xfrm flipH="1" flipV="1">
              <a:off x="5136823" y="4029825"/>
              <a:ext cx="536268" cy="32"/>
            </a:xfrm>
            <a:prstGeom prst="line">
              <a:avLst/>
            </a:prstGeom>
            <a:noFill/>
            <a:ln w="19050" cap="flat" cmpd="sng" algn="ctr">
              <a:solidFill>
                <a:srgbClr val="FFC000"/>
              </a:solidFill>
              <a:prstDash val="solid"/>
              <a:miter lim="800000"/>
            </a:ln>
            <a:effectLst/>
          </p:spPr>
        </p:cxnSp>
        <p:sp>
          <p:nvSpPr>
            <p:cNvPr id="50" name="TextBox 49"/>
            <p:cNvSpPr txBox="1"/>
            <p:nvPr/>
          </p:nvSpPr>
          <p:spPr>
            <a:xfrm>
              <a:off x="5673091" y="3648982"/>
              <a:ext cx="2068716" cy="918644"/>
            </a:xfrm>
            <a:prstGeom prst="rect">
              <a:avLst/>
            </a:prstGeom>
            <a:noFill/>
            <a:ln>
              <a:solidFill>
                <a:srgbClr val="E7E6E6">
                  <a:lumMod val="50000"/>
                </a:srgbClr>
              </a:solidFill>
            </a:ln>
          </p:spPr>
          <p:txBody>
            <a:bodyPr wrap="square" lIns="68580" tIns="34290" rIns="68580" bIns="34290" rtlCol="0" anchor="t">
              <a:spAutoFit/>
            </a:bodyPr>
            <a:lstStyle/>
            <a:p>
              <a:pPr marL="0" marR="0" lvl="0" indent="0" defTabSz="685800" eaLnBrk="1" fontAlgn="auto" latinLnBrk="0" hangingPunct="1">
                <a:lnSpc>
                  <a:spcPct val="100000"/>
                </a:lnSpc>
                <a:spcBef>
                  <a:spcPts val="0"/>
                </a:spcBef>
                <a:spcAft>
                  <a:spcPts val="0"/>
                </a:spcAft>
                <a:buClrTx/>
                <a:buSzTx/>
                <a:buFont typeface="Arial" panose="020B0604020202020204"/>
                <a:buNone/>
                <a:defRPr/>
              </a:pPr>
              <a:r>
                <a:rPr kumimoji="0" lang="en-US" sz="1400" b="0" i="0" u="none" strike="noStrike" kern="0" cap="none" spc="0" normalizeH="0" baseline="0" noProof="0">
                  <a:ln>
                    <a:noFill/>
                  </a:ln>
                  <a:solidFill>
                    <a:prstClr val="white">
                      <a:lumMod val="50000"/>
                    </a:prstClr>
                  </a:solidFill>
                  <a:effectLst/>
                  <a:uLnTx/>
                  <a:uFillTx/>
                  <a:cs typeface="Arial" panose="020B0604020202020204"/>
                  <a:sym typeface="Arial" panose="020B0604020202020204"/>
                </a:rPr>
                <a:t>I would </a:t>
              </a:r>
              <a:r>
                <a:rPr kumimoji="0" lang="en-US" sz="1400" b="1" i="0" u="none" strike="noStrike" kern="0" cap="none" spc="0" normalizeH="0" baseline="0" noProof="0">
                  <a:ln>
                    <a:noFill/>
                  </a:ln>
                  <a:solidFill>
                    <a:prstClr val="white">
                      <a:lumMod val="50000"/>
                    </a:prstClr>
                  </a:solidFill>
                  <a:effectLst/>
                  <a:uLnTx/>
                  <a:uFillTx/>
                  <a:cs typeface="Arial" panose="020B0604020202020204"/>
                  <a:sym typeface="Arial" panose="020B0604020202020204"/>
                </a:rPr>
                <a:t>HATE</a:t>
              </a:r>
              <a:r>
                <a:rPr kumimoji="0" lang="en-US" sz="1400" b="0" i="0" u="none" strike="noStrike" kern="0" cap="none" spc="0" normalizeH="0" baseline="0" noProof="0">
                  <a:ln>
                    <a:noFill/>
                  </a:ln>
                  <a:solidFill>
                    <a:prstClr val="white">
                      <a:lumMod val="50000"/>
                    </a:prstClr>
                  </a:solidFill>
                  <a:effectLst/>
                  <a:uLnTx/>
                  <a:uFillTx/>
                  <a:cs typeface="Arial" panose="020B0604020202020204"/>
                  <a:sym typeface="Arial" panose="020B0604020202020204"/>
                </a:rPr>
                <a:t> it if: </a:t>
              </a:r>
              <a:endParaRPr kumimoji="0" lang="en-US" sz="1400" b="0" i="0" u="none" strike="noStrike" kern="0" cap="none" spc="0" normalizeH="0" baseline="0" noProof="0">
                <a:ln>
                  <a:noFill/>
                </a:ln>
                <a:solidFill>
                  <a:prstClr val="white">
                    <a:lumMod val="50000"/>
                  </a:prstClr>
                </a:solidFill>
                <a:effectLst/>
                <a:uLnTx/>
                <a:uFillTx/>
                <a:cs typeface="Arial" panose="020B0604020202020204"/>
                <a:sym typeface="Arial" panose="020B0604020202020204"/>
              </a:endParaRPr>
            </a:p>
            <a:p>
              <a:pPr marL="0" marR="0" lvl="0" indent="0" defTabSz="685800" eaLnBrk="1" fontAlgn="auto" latinLnBrk="0" hangingPunct="1">
                <a:lnSpc>
                  <a:spcPct val="100000"/>
                </a:lnSpc>
                <a:spcBef>
                  <a:spcPts val="0"/>
                </a:spcBef>
                <a:spcAft>
                  <a:spcPts val="0"/>
                </a:spcAft>
                <a:buClrTx/>
                <a:buSzTx/>
                <a:buFont typeface="Arial" panose="020B0604020202020204"/>
                <a:buNone/>
                <a:defRPr/>
              </a:pPr>
              <a:endParaRPr kumimoji="0" lang="en-US" sz="1400" b="0" i="0" u="none" strike="noStrike" kern="0" cap="none" spc="0" normalizeH="0" baseline="0" noProof="0">
                <a:ln>
                  <a:noFill/>
                </a:ln>
                <a:solidFill>
                  <a:prstClr val="white">
                    <a:lumMod val="50000"/>
                  </a:prstClr>
                </a:solidFill>
                <a:effectLst/>
                <a:uLnTx/>
                <a:uFillTx/>
                <a:cs typeface="Arial" panose="020B0604020202020204"/>
                <a:sym typeface="Arial" panose="020B0604020202020204"/>
              </a:endParaRPr>
            </a:p>
            <a:p>
              <a:pPr marL="128270" marR="0" lvl="0" indent="-128270" defTabSz="685800" eaLnBrk="1" fontAlgn="auto" latinLnBrk="0" hangingPunct="1">
                <a:lnSpc>
                  <a:spcPct val="100000"/>
                </a:lnSpc>
                <a:spcBef>
                  <a:spcPts val="0"/>
                </a:spcBef>
                <a:spcAft>
                  <a:spcPts val="0"/>
                </a:spcAft>
                <a:buClrTx/>
                <a:buSzTx/>
                <a:buFont typeface="Wingdings" panose="05000000000000000000" pitchFamily="2" charset="2"/>
                <a:buChar char="à"/>
                <a:defRPr/>
              </a:pPr>
              <a:r>
                <a:rPr kumimoji="0" lang="pt-BR" sz="1400" b="0" i="1" u="none" strike="noStrike" kern="0" cap="none" spc="0" normalizeH="0" baseline="0" noProof="0">
                  <a:ln>
                    <a:noFill/>
                  </a:ln>
                  <a:solidFill>
                    <a:prstClr val="black"/>
                  </a:solidFill>
                  <a:effectLst/>
                  <a:uLnTx/>
                  <a:uFillTx/>
                  <a:cs typeface="Arial" panose="020B0604020202020204"/>
                  <a:sym typeface="Arial" panose="020B0604020202020204"/>
                </a:rPr>
                <a:t>What are the pains of the clients when facing the problem?</a:t>
              </a:r>
              <a:endParaRPr kumimoji="0" lang="pt-BR" sz="1400" b="0" i="1" u="none" strike="noStrike" kern="0" cap="none" spc="0" normalizeH="0" baseline="0" noProof="0">
                <a:ln>
                  <a:noFill/>
                </a:ln>
                <a:solidFill>
                  <a:prstClr val="black"/>
                </a:solidFill>
                <a:effectLst/>
                <a:uLnTx/>
                <a:uFillTx/>
                <a:cs typeface="Calibri" panose="020F0502020204030204"/>
                <a:sym typeface="Arial" panose="020B0604020202020204"/>
              </a:endParaRPr>
            </a:p>
            <a:p>
              <a:pPr marL="128270" marR="0" lvl="0" indent="-128270" defTabSz="685800" eaLnBrk="1" fontAlgn="auto" latinLnBrk="0" hangingPunct="1">
                <a:lnSpc>
                  <a:spcPct val="100000"/>
                </a:lnSpc>
                <a:spcBef>
                  <a:spcPts val="0"/>
                </a:spcBef>
                <a:spcAft>
                  <a:spcPts val="0"/>
                </a:spcAft>
                <a:buClrTx/>
                <a:buSzTx/>
                <a:buFont typeface="Wingdings" panose="05000000000000000000" pitchFamily="2" charset="2"/>
                <a:buChar char="à"/>
                <a:defRPr/>
              </a:pPr>
              <a:endParaRPr kumimoji="0" lang="pt-BR" sz="1400" b="0" i="1" u="none" strike="noStrike" kern="0" cap="none" spc="0" normalizeH="0" baseline="0" noProof="0">
                <a:ln>
                  <a:noFill/>
                </a:ln>
                <a:solidFill>
                  <a:srgbClr val="000000"/>
                </a:solidFill>
                <a:effectLst/>
                <a:uLnTx/>
                <a:uFillTx/>
                <a:cs typeface="Calibri" panose="020F0502020204030204"/>
                <a:sym typeface="Arial" panose="020B0604020202020204"/>
              </a:endParaRPr>
            </a:p>
            <a:p>
              <a:pPr marL="0" marR="0" lvl="0" indent="0" defTabSz="685800" eaLnBrk="1" fontAlgn="auto" latinLnBrk="0" hangingPunct="1">
                <a:lnSpc>
                  <a:spcPct val="100000"/>
                </a:lnSpc>
                <a:spcBef>
                  <a:spcPts val="0"/>
                </a:spcBef>
                <a:spcAft>
                  <a:spcPts val="0"/>
                </a:spcAft>
                <a:buClrTx/>
                <a:buSzTx/>
                <a:buFont typeface="Arial" panose="020B0604020202020204"/>
                <a:buNone/>
                <a:defRPr/>
              </a:pPr>
              <a:r>
                <a:rPr kumimoji="0" lang="pt-BR" sz="1400" b="0" i="1" u="none" strike="noStrike" kern="0" cap="none" spc="0" normalizeH="0" baseline="0" noProof="0">
                  <a:ln>
                    <a:noFill/>
                  </a:ln>
                  <a:solidFill>
                    <a:srgbClr val="000000"/>
                  </a:solidFill>
                  <a:effectLst/>
                  <a:uLnTx/>
                  <a:uFillTx/>
                  <a:cs typeface="Calibri" panose="020F0502020204030204"/>
                  <a:sym typeface="Arial" panose="020B0604020202020204"/>
                </a:rPr>
                <a:t>This refers to the feeling/action of customers before he gets in contact with your solution.</a:t>
              </a:r>
              <a:endParaRPr kumimoji="0" lang="pt-BR" sz="1400" b="0" i="1" u="none" strike="noStrike" kern="0" cap="none" spc="0" normalizeH="0" baseline="0" noProof="0">
                <a:ln>
                  <a:noFill/>
                </a:ln>
                <a:solidFill>
                  <a:srgbClr val="000000"/>
                </a:solidFill>
                <a:effectLst/>
                <a:uLnTx/>
                <a:uFillTx/>
                <a:cs typeface="Calibri" panose="020F0502020204030204"/>
                <a:sym typeface="Arial" panose="020B0604020202020204"/>
              </a:endParaRPr>
            </a:p>
          </p:txBody>
        </p:sp>
        <p:sp>
          <p:nvSpPr>
            <p:cNvPr id="51" name="TextBox 50"/>
            <p:cNvSpPr txBox="1"/>
            <p:nvPr/>
          </p:nvSpPr>
          <p:spPr>
            <a:xfrm>
              <a:off x="6022507" y="2422024"/>
              <a:ext cx="1719300" cy="918644"/>
            </a:xfrm>
            <a:prstGeom prst="rect">
              <a:avLst/>
            </a:prstGeom>
            <a:noFill/>
            <a:ln>
              <a:solidFill>
                <a:srgbClr val="E7E6E6">
                  <a:lumMod val="50000"/>
                </a:srgbClr>
              </a:solidFill>
            </a:ln>
          </p:spPr>
          <p:txBody>
            <a:bodyPr wrap="square" lIns="68580" tIns="34290" rIns="68580" bIns="34290" rtlCol="0" anchor="t">
              <a:spAutoFit/>
            </a:bodyPr>
            <a:lstStyle/>
            <a:p>
              <a:pPr marL="0" marR="0" lvl="0" indent="0" defTabSz="685800" eaLnBrk="1" fontAlgn="auto" latinLnBrk="0" hangingPunct="1">
                <a:lnSpc>
                  <a:spcPct val="100000"/>
                </a:lnSpc>
                <a:spcBef>
                  <a:spcPts val="0"/>
                </a:spcBef>
                <a:spcAft>
                  <a:spcPts val="0"/>
                </a:spcAft>
                <a:buClrTx/>
                <a:buSzTx/>
                <a:buFont typeface="Arial" panose="020B0604020202020204"/>
                <a:buNone/>
                <a:defRPr/>
              </a:pPr>
              <a:r>
                <a:rPr kumimoji="0" lang="en-US" sz="1400" b="0" i="0" u="none" strike="noStrike" kern="0" cap="none" spc="0" normalizeH="0" baseline="0" noProof="0">
                  <a:ln>
                    <a:noFill/>
                  </a:ln>
                  <a:solidFill>
                    <a:prstClr val="white">
                      <a:lumMod val="50000"/>
                    </a:prstClr>
                  </a:solidFill>
                  <a:effectLst/>
                  <a:uLnTx/>
                  <a:uFillTx/>
                  <a:cs typeface="Arial" panose="020B0604020202020204"/>
                  <a:sym typeface="Arial" panose="020B0604020202020204"/>
                </a:rPr>
                <a:t>I would </a:t>
              </a:r>
              <a:r>
                <a:rPr kumimoji="0" lang="en-US" sz="1400" b="1" i="0" u="none" strike="noStrike" kern="0" cap="none" spc="0" normalizeH="0" baseline="0" noProof="0">
                  <a:ln>
                    <a:noFill/>
                  </a:ln>
                  <a:solidFill>
                    <a:prstClr val="white">
                      <a:lumMod val="50000"/>
                    </a:prstClr>
                  </a:solidFill>
                  <a:effectLst/>
                  <a:uLnTx/>
                  <a:uFillTx/>
                  <a:cs typeface="Arial" panose="020B0604020202020204"/>
                  <a:sym typeface="Arial" panose="020B0604020202020204"/>
                </a:rPr>
                <a:t>WANT</a:t>
              </a:r>
              <a:r>
                <a:rPr kumimoji="0" lang="en-US" sz="1400" b="0" i="0" u="none" strike="noStrike" kern="0" cap="none" spc="0" normalizeH="0" baseline="0" noProof="0">
                  <a:ln>
                    <a:noFill/>
                  </a:ln>
                  <a:solidFill>
                    <a:prstClr val="white">
                      <a:lumMod val="50000"/>
                    </a:prstClr>
                  </a:solidFill>
                  <a:effectLst/>
                  <a:uLnTx/>
                  <a:uFillTx/>
                  <a:cs typeface="Arial" panose="020B0604020202020204"/>
                  <a:sym typeface="Arial" panose="020B0604020202020204"/>
                </a:rPr>
                <a:t>: </a:t>
              </a:r>
              <a:endParaRPr kumimoji="0" lang="en-US" sz="1400" b="0" i="0" u="none" strike="noStrike" kern="0" cap="none" spc="0" normalizeH="0" baseline="0" noProof="0">
                <a:ln>
                  <a:noFill/>
                </a:ln>
                <a:solidFill>
                  <a:prstClr val="white">
                    <a:lumMod val="50000"/>
                  </a:prstClr>
                </a:solidFill>
                <a:effectLst/>
                <a:uLnTx/>
                <a:uFillTx/>
                <a:cs typeface="Arial" panose="020B0604020202020204"/>
                <a:sym typeface="Arial" panose="020B0604020202020204"/>
              </a:endParaRPr>
            </a:p>
            <a:p>
              <a:pPr marL="0" marR="0" lvl="0" indent="0" defTabSz="685800" eaLnBrk="1" fontAlgn="auto" latinLnBrk="0" hangingPunct="1">
                <a:lnSpc>
                  <a:spcPct val="100000"/>
                </a:lnSpc>
                <a:spcBef>
                  <a:spcPts val="0"/>
                </a:spcBef>
                <a:spcAft>
                  <a:spcPts val="0"/>
                </a:spcAft>
                <a:buClrTx/>
                <a:buSzTx/>
                <a:buFont typeface="Arial" panose="020B0604020202020204"/>
                <a:buNone/>
                <a:defRPr/>
              </a:pPr>
              <a:endParaRPr kumimoji="0" lang="en-US" sz="1400" b="0" i="0" u="none" strike="noStrike" kern="0" cap="none" spc="0" normalizeH="0" baseline="0" noProof="0">
                <a:ln>
                  <a:noFill/>
                </a:ln>
                <a:solidFill>
                  <a:prstClr val="white">
                    <a:lumMod val="50000"/>
                  </a:prstClr>
                </a:solidFill>
                <a:effectLst/>
                <a:uLnTx/>
                <a:uFillTx/>
                <a:cs typeface="Arial" panose="020B0604020202020204"/>
                <a:sym typeface="Arial" panose="020B0604020202020204"/>
              </a:endParaRPr>
            </a:p>
            <a:p>
              <a:pPr marL="128270" marR="0" lvl="0" indent="-128270" defTabSz="685800" eaLnBrk="1" fontAlgn="auto" latinLnBrk="0" hangingPunct="1">
                <a:lnSpc>
                  <a:spcPct val="100000"/>
                </a:lnSpc>
                <a:spcBef>
                  <a:spcPts val="0"/>
                </a:spcBef>
                <a:spcAft>
                  <a:spcPts val="0"/>
                </a:spcAft>
                <a:buClrTx/>
                <a:buSzTx/>
                <a:buFont typeface="Wingdings" panose="05000000000000000000" pitchFamily="2" charset="2"/>
                <a:buChar char="à"/>
                <a:defRPr/>
              </a:pPr>
              <a:r>
                <a:rPr kumimoji="0" lang="pt-BR" sz="1400" b="0" i="1" u="none" strike="noStrike" kern="0" cap="none" spc="0" normalizeH="0" baseline="0" noProof="0">
                  <a:ln>
                    <a:noFill/>
                  </a:ln>
                  <a:solidFill>
                    <a:prstClr val="black"/>
                  </a:solidFill>
                  <a:effectLst/>
                  <a:uLnTx/>
                  <a:uFillTx/>
                  <a:cs typeface="Arial" panose="020B0604020202020204"/>
                  <a:sym typeface="Arial" panose="020B0604020202020204"/>
                </a:rPr>
                <a:t>What do the clients do (actions) when facing the problem?</a:t>
              </a:r>
              <a:endParaRPr kumimoji="0" lang="en-US" sz="1400" b="0" i="0" u="none" strike="noStrike" kern="0" cap="none" spc="0" normalizeH="0" baseline="0" noProof="0">
                <a:ln>
                  <a:noFill/>
                </a:ln>
                <a:solidFill>
                  <a:prstClr val="white">
                    <a:lumMod val="50000"/>
                  </a:prstClr>
                </a:solidFill>
                <a:effectLst/>
                <a:uLnTx/>
                <a:uFillTx/>
                <a:cs typeface="Calibri" panose="020F0502020204030204"/>
                <a:sym typeface="Arial" panose="020B0604020202020204"/>
              </a:endParaRPr>
            </a:p>
            <a:p>
              <a:pPr marL="128270" marR="0" lvl="0" indent="-128270" defTabSz="685800" eaLnBrk="1" fontAlgn="auto" latinLnBrk="0" hangingPunct="1">
                <a:lnSpc>
                  <a:spcPct val="100000"/>
                </a:lnSpc>
                <a:spcBef>
                  <a:spcPts val="0"/>
                </a:spcBef>
                <a:spcAft>
                  <a:spcPts val="0"/>
                </a:spcAft>
                <a:buClrTx/>
                <a:buSzTx/>
                <a:buFont typeface="Wingdings" panose="05000000000000000000" pitchFamily="2" charset="2"/>
                <a:buChar char="à"/>
                <a:defRPr/>
              </a:pPr>
              <a:endParaRPr kumimoji="0" lang="en-US" sz="1400" b="0" i="0" u="none" strike="noStrike" kern="0" cap="none" spc="0" normalizeH="0" baseline="0" noProof="0">
                <a:ln>
                  <a:noFill/>
                </a:ln>
                <a:solidFill>
                  <a:prstClr val="white">
                    <a:lumMod val="50000"/>
                  </a:prstClr>
                </a:solidFill>
                <a:effectLst/>
                <a:uLnTx/>
                <a:uFillTx/>
                <a:cs typeface="Calibri" panose="020F0502020204030204"/>
                <a:sym typeface="Arial" panose="020B0604020202020204"/>
              </a:endParaRPr>
            </a:p>
            <a:p>
              <a:pPr marL="0" marR="0" lvl="0" indent="0" defTabSz="685800" eaLnBrk="1" fontAlgn="auto" latinLnBrk="0" hangingPunct="1">
                <a:lnSpc>
                  <a:spcPct val="100000"/>
                </a:lnSpc>
                <a:spcBef>
                  <a:spcPts val="0"/>
                </a:spcBef>
                <a:spcAft>
                  <a:spcPts val="0"/>
                </a:spcAft>
                <a:buClrTx/>
                <a:buSzTx/>
                <a:buFont typeface="Arial" panose="020B0604020202020204"/>
                <a:buNone/>
                <a:defRPr/>
              </a:pPr>
              <a:r>
                <a:rPr kumimoji="0" lang="pt-BR" sz="1400" b="0" i="1" u="none" strike="noStrike" kern="0" cap="none" spc="0" normalizeH="0" baseline="0" noProof="0">
                  <a:ln>
                    <a:noFill/>
                  </a:ln>
                  <a:solidFill>
                    <a:srgbClr val="000000"/>
                  </a:solidFill>
                  <a:effectLst/>
                  <a:uLnTx/>
                  <a:uFillTx/>
                  <a:cs typeface="Calibri" panose="020F0502020204030204"/>
                  <a:sym typeface="Arial" panose="020B0604020202020204"/>
                </a:rPr>
                <a:t>This refers to the feeling/action of customers before he gets in contact with your solution.</a:t>
              </a:r>
              <a:endParaRPr kumimoji="0" lang="pt-BR" sz="1400" b="0" i="1" u="none" strike="noStrike" kern="0" cap="none" spc="0" normalizeH="0" baseline="0" noProof="0">
                <a:ln>
                  <a:noFill/>
                </a:ln>
                <a:solidFill>
                  <a:srgbClr val="000000"/>
                </a:solidFill>
                <a:effectLst/>
                <a:uLnTx/>
                <a:uFillTx/>
                <a:cs typeface="Calibri" panose="020F0502020204030204"/>
                <a:sym typeface="Arial" panose="020B0604020202020204"/>
              </a:endParaRPr>
            </a:p>
          </p:txBody>
        </p:sp>
        <p:sp>
          <p:nvSpPr>
            <p:cNvPr id="52" name="TextBox 51"/>
            <p:cNvSpPr txBox="1"/>
            <p:nvPr/>
          </p:nvSpPr>
          <p:spPr>
            <a:xfrm>
              <a:off x="993509" y="2380936"/>
              <a:ext cx="1837740" cy="1041416"/>
            </a:xfrm>
            <a:prstGeom prst="rect">
              <a:avLst/>
            </a:prstGeom>
            <a:noFill/>
            <a:ln>
              <a:solidFill>
                <a:srgbClr val="E7E6E6">
                  <a:lumMod val="50000"/>
                </a:srgbClr>
              </a:solidFill>
            </a:ln>
          </p:spPr>
          <p:txBody>
            <a:bodyPr wrap="square" rtlCol="0">
              <a:no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pt-BR" sz="1400" b="1" i="1" u="none" strike="noStrike" kern="0" cap="none" spc="0" normalizeH="0" baseline="0" noProof="0" dirty="0">
                  <a:ln>
                    <a:noFill/>
                  </a:ln>
                  <a:solidFill>
                    <a:srgbClr val="FF0000"/>
                  </a:solidFill>
                  <a:effectLst/>
                  <a:uLnTx/>
                  <a:uFillTx/>
                  <a:cs typeface="Arial" panose="020B0604020202020204"/>
                  <a:sym typeface="Arial" panose="020B0604020202020204"/>
                </a:rPr>
                <a:t>What is the product or service that you are offering?</a:t>
              </a:r>
              <a:endParaRPr kumimoji="0" lang="en-US" sz="1400" b="1" i="0" u="none" strike="noStrike" kern="0" cap="none" spc="0" normalizeH="0" baseline="0" noProof="0" dirty="0">
                <a:ln>
                  <a:noFill/>
                </a:ln>
                <a:solidFill>
                  <a:srgbClr val="FF0000"/>
                </a:solidFill>
                <a:effectLst/>
                <a:uLnTx/>
                <a:uFillTx/>
                <a:cs typeface="Arial" panose="020B0604020202020204"/>
                <a:sym typeface="Arial" panose="020B0604020202020204"/>
              </a:endParaRPr>
            </a:p>
            <a:p>
              <a:pPr marL="0" marR="0" lvl="0" indent="0" algn="just" defTabSz="685800" eaLnBrk="1" fontAlgn="auto" latinLnBrk="0" hangingPunct="1">
                <a:lnSpc>
                  <a:spcPct val="100000"/>
                </a:lnSpc>
                <a:spcBef>
                  <a:spcPts val="0"/>
                </a:spcBef>
                <a:spcAft>
                  <a:spcPts val="0"/>
                </a:spcAft>
                <a:buClrTx/>
                <a:buSzTx/>
                <a:buFont typeface="Arial" panose="020B0604020202020204"/>
                <a:buNone/>
                <a:defRPr/>
              </a:pPr>
              <a:endParaRPr kumimoji="0" lang="en-IN" sz="1400" b="0" i="0" u="none" strike="noStrike" kern="0" cap="none" spc="0" normalizeH="0" baseline="0" noProof="0" dirty="0">
                <a:ln>
                  <a:noFill/>
                </a:ln>
                <a:solidFill>
                  <a:prstClr val="white">
                    <a:lumMod val="50000"/>
                  </a:prstClr>
                </a:solidFill>
                <a:effectLst/>
                <a:uLnTx/>
                <a:uFillTx/>
                <a:cs typeface="Arial" panose="020B0604020202020204"/>
                <a:sym typeface="Arial" panose="020B0604020202020204"/>
              </a:endParaRPr>
            </a:p>
            <a:p>
              <a:pPr marL="0" marR="0" lvl="0" indent="0" algn="just" defTabSz="685800" eaLnBrk="1" fontAlgn="auto" latinLnBrk="0" hangingPunct="1">
                <a:lnSpc>
                  <a:spcPct val="100000"/>
                </a:lnSpc>
                <a:spcBef>
                  <a:spcPts val="0"/>
                </a:spcBef>
                <a:spcAft>
                  <a:spcPts val="0"/>
                </a:spcAft>
                <a:buClrTx/>
                <a:buSzTx/>
                <a:buFont typeface="Arial" panose="020B0604020202020204"/>
                <a:buNone/>
                <a:defRPr/>
              </a:pPr>
              <a:r>
                <a:rPr lang="en-US" sz="1400" kern="0" noProof="0" dirty="0">
                  <a:ln>
                    <a:noFill/>
                  </a:ln>
                  <a:effectLst/>
                  <a:uLnTx/>
                  <a:uFillTx/>
                  <a:cs typeface="Arial" panose="020B0604020202020204"/>
                  <a:sym typeface="Arial" panose="020B0604020202020204"/>
                </a:rPr>
                <a:t>We offer a food catalogue app that provides customized, nutritious meals from local chefs and restaurants based on individual dietary preferences and health goals.</a:t>
              </a:r>
              <a:endParaRPr kumimoji="0" lang="en-IN" sz="1400" b="0" i="0" u="none" strike="noStrike" kern="0" cap="none" spc="0" normalizeH="0" baseline="0" noProof="0" dirty="0">
                <a:ln>
                  <a:noFill/>
                </a:ln>
                <a:effectLst/>
                <a:uLnTx/>
                <a:uFillTx/>
                <a:cs typeface="Arial" panose="020B0604020202020204"/>
                <a:sym typeface="Arial" panose="020B0604020202020204"/>
              </a:endParaRPr>
            </a:p>
            <a:p>
              <a:pPr marL="0" marR="0" lvl="0" indent="0" algn="just" defTabSz="685800" eaLnBrk="1" fontAlgn="auto" latinLnBrk="0" hangingPunct="1">
                <a:lnSpc>
                  <a:spcPct val="100000"/>
                </a:lnSpc>
                <a:spcBef>
                  <a:spcPts val="0"/>
                </a:spcBef>
                <a:spcAft>
                  <a:spcPts val="0"/>
                </a:spcAft>
                <a:buClrTx/>
                <a:buSzTx/>
                <a:buFont typeface="Arial" panose="020B0604020202020204"/>
                <a:buNone/>
                <a:defRPr/>
              </a:pPr>
              <a:endParaRPr kumimoji="0" lang="en-IN" sz="1400" b="0" i="0" u="none" strike="noStrike" kern="0" cap="none" spc="0" normalizeH="0" baseline="0" noProof="0" dirty="0">
                <a:ln>
                  <a:noFill/>
                </a:ln>
                <a:solidFill>
                  <a:prstClr val="white">
                    <a:lumMod val="50000"/>
                  </a:prstClr>
                </a:solidFill>
                <a:effectLst/>
                <a:uLnTx/>
                <a:uFillTx/>
                <a:cs typeface="Arial" panose="020B0604020202020204"/>
                <a:sym typeface="Arial" panose="020B0604020202020204"/>
              </a:endParaRPr>
            </a:p>
            <a:p>
              <a:pPr marL="0" marR="0" lvl="0" indent="0" algn="just" defTabSz="685800" eaLnBrk="1" fontAlgn="auto" latinLnBrk="0" hangingPunct="1">
                <a:lnSpc>
                  <a:spcPct val="100000"/>
                </a:lnSpc>
                <a:spcBef>
                  <a:spcPts val="0"/>
                </a:spcBef>
                <a:spcAft>
                  <a:spcPts val="0"/>
                </a:spcAft>
                <a:buClrTx/>
                <a:buSzTx/>
                <a:buFont typeface="Arial" panose="020B0604020202020204"/>
                <a:buNone/>
                <a:defRPr/>
              </a:pPr>
              <a:endParaRPr kumimoji="0" lang="en-IN" sz="1400" b="0" i="0" u="none" strike="noStrike" kern="0" cap="none" spc="0" normalizeH="0" baseline="0" noProof="0" dirty="0">
                <a:ln>
                  <a:noFill/>
                </a:ln>
                <a:solidFill>
                  <a:prstClr val="white">
                    <a:lumMod val="50000"/>
                  </a:prstClr>
                </a:solidFill>
                <a:effectLst/>
                <a:uLnTx/>
                <a:uFillTx/>
                <a:cs typeface="Arial" panose="020B0604020202020204"/>
                <a:sym typeface="Arial" panose="020B0604020202020204"/>
              </a:endParaRPr>
            </a:p>
            <a:p>
              <a:pPr marL="0" marR="0" lvl="0" indent="0" algn="just" defTabSz="685800" eaLnBrk="1" fontAlgn="auto" latinLnBrk="0" hangingPunct="1">
                <a:lnSpc>
                  <a:spcPct val="100000"/>
                </a:lnSpc>
                <a:spcBef>
                  <a:spcPts val="0"/>
                </a:spcBef>
                <a:spcAft>
                  <a:spcPts val="0"/>
                </a:spcAft>
                <a:buClrTx/>
                <a:buSzTx/>
                <a:buFont typeface="Arial" panose="020B0604020202020204"/>
                <a:buNone/>
                <a:defRPr/>
              </a:pPr>
              <a:endParaRPr kumimoji="0" lang="en-IN" sz="1400" b="0" i="0" u="none" strike="noStrike" kern="0" cap="none" spc="0" normalizeH="0" baseline="0" noProof="0" dirty="0">
                <a:ln>
                  <a:noFill/>
                </a:ln>
                <a:solidFill>
                  <a:prstClr val="white">
                    <a:lumMod val="50000"/>
                  </a:prstClr>
                </a:solidFill>
                <a:effectLst/>
                <a:uLnTx/>
                <a:uFillTx/>
                <a:cs typeface="Arial" panose="020B0604020202020204"/>
                <a:sym typeface="Arial" panose="020B0604020202020204"/>
              </a:endParaRPr>
            </a:p>
            <a:p>
              <a:pPr marL="0" marR="0" lvl="0" indent="0" algn="just" defTabSz="685800" eaLnBrk="1" fontAlgn="auto" latinLnBrk="0" hangingPunct="1">
                <a:lnSpc>
                  <a:spcPct val="100000"/>
                </a:lnSpc>
                <a:spcBef>
                  <a:spcPts val="0"/>
                </a:spcBef>
                <a:spcAft>
                  <a:spcPts val="0"/>
                </a:spcAft>
                <a:buClrTx/>
                <a:buSzTx/>
                <a:buFont typeface="Arial" panose="020B0604020202020204"/>
                <a:buNone/>
                <a:defRPr/>
              </a:pPr>
              <a:endParaRPr kumimoji="0" lang="en-IN" sz="1400" b="0" i="0" u="none" strike="noStrike" kern="0" cap="none" spc="0" normalizeH="0" baseline="0" noProof="0" dirty="0">
                <a:ln>
                  <a:noFill/>
                </a:ln>
                <a:solidFill>
                  <a:prstClr val="white">
                    <a:lumMod val="50000"/>
                  </a:prstClr>
                </a:solidFill>
                <a:effectLst/>
                <a:uLnTx/>
                <a:uFillTx/>
                <a:cs typeface="Arial" panose="020B0604020202020204"/>
                <a:sym typeface="Arial" panose="020B0604020202020204"/>
              </a:endParaRPr>
            </a:p>
            <a:p>
              <a:pPr marL="0" marR="0" lvl="0" indent="0" algn="just" defTabSz="685800" eaLnBrk="1" fontAlgn="auto" latinLnBrk="0" hangingPunct="1">
                <a:lnSpc>
                  <a:spcPct val="100000"/>
                </a:lnSpc>
                <a:spcBef>
                  <a:spcPts val="0"/>
                </a:spcBef>
                <a:spcAft>
                  <a:spcPts val="0"/>
                </a:spcAft>
                <a:buClrTx/>
                <a:buSzTx/>
                <a:buFont typeface="Arial" panose="020B0604020202020204"/>
                <a:buNone/>
                <a:defRPr/>
              </a:pPr>
              <a:endParaRPr kumimoji="0" lang="en-IN" sz="1400" b="0" i="0" u="none" strike="noStrike" kern="0" cap="none" spc="0" normalizeH="0" baseline="0" noProof="0" dirty="0">
                <a:ln>
                  <a:noFill/>
                </a:ln>
                <a:solidFill>
                  <a:prstClr val="white">
                    <a:lumMod val="50000"/>
                  </a:prstClr>
                </a:solidFill>
                <a:effectLst/>
                <a:uLnTx/>
                <a:uFillTx/>
                <a:cs typeface="Arial" panose="020B0604020202020204"/>
                <a:sym typeface="Arial" panose="020B0604020202020204"/>
              </a:endParaRPr>
            </a:p>
          </p:txBody>
        </p:sp>
        <p:cxnSp>
          <p:nvCxnSpPr>
            <p:cNvPr id="53" name="Straight Connector 52"/>
            <p:cNvCxnSpPr/>
            <p:nvPr/>
          </p:nvCxnSpPr>
          <p:spPr>
            <a:xfrm flipH="1">
              <a:off x="2899064" y="3002224"/>
              <a:ext cx="92750" cy="0"/>
            </a:xfrm>
            <a:prstGeom prst="line">
              <a:avLst/>
            </a:prstGeom>
            <a:noFill/>
            <a:ln w="19050" cap="flat" cmpd="sng" algn="ctr">
              <a:solidFill>
                <a:srgbClr val="70AD47"/>
              </a:solidFill>
              <a:prstDash val="solid"/>
              <a:miter lim="800000"/>
            </a:ln>
            <a:effectLst/>
          </p:spPr>
        </p:cxnSp>
      </p:grpSp>
      <p:sp>
        <p:nvSpPr>
          <p:cNvPr id="8" name="Rectangle 7"/>
          <p:cNvSpPr/>
          <p:nvPr/>
        </p:nvSpPr>
        <p:spPr>
          <a:xfrm>
            <a:off x="8016362" y="4626289"/>
            <a:ext cx="1714342" cy="369332"/>
          </a:xfrm>
          <a:prstGeom prst="rect">
            <a:avLst/>
          </a:prstGeom>
        </p:spPr>
        <p:txBody>
          <a:bodyPr wrap="square">
            <a:spAutoFit/>
          </a:bodyPr>
          <a:lstStyle/>
          <a:p>
            <a:pPr algn="ctr"/>
            <a:r>
              <a:rPr lang="en-US" dirty="0"/>
              <a:t>FIT</a:t>
            </a:r>
            <a:endParaRPr lang="en-US" dirty="0"/>
          </a:p>
        </p:txBody>
      </p:sp>
      <p:sp>
        <p:nvSpPr>
          <p:cNvPr id="2" name="Rectangle 1"/>
          <p:cNvSpPr/>
          <p:nvPr/>
        </p:nvSpPr>
        <p:spPr>
          <a:xfrm>
            <a:off x="6286487" y="1477264"/>
            <a:ext cx="248786" cy="369332"/>
          </a:xfrm>
          <a:prstGeom prst="rect">
            <a:avLst/>
          </a:prstGeom>
        </p:spPr>
        <p:txBody>
          <a:bodyPr wrap="none">
            <a:spAutoFit/>
          </a:bodyPr>
          <a:lstStyle/>
          <a:p>
            <a:r>
              <a:rPr lang="en-US" dirty="0">
                <a:solidFill>
                  <a:srgbClr val="292929"/>
                </a:solidFill>
                <a:latin typeface="charter"/>
              </a:rPr>
              <a:t>.</a:t>
            </a:r>
            <a:endParaRPr lang="en-US" dirty="0"/>
          </a:p>
        </p:txBody>
      </p:sp>
      <p:sp>
        <p:nvSpPr>
          <p:cNvPr id="54" name="Rectangle 53"/>
          <p:cNvSpPr/>
          <p:nvPr/>
        </p:nvSpPr>
        <p:spPr>
          <a:xfrm>
            <a:off x="12203990" y="7922621"/>
            <a:ext cx="5629701" cy="1938992"/>
          </a:xfrm>
          <a:prstGeom prst="rect">
            <a:avLst/>
          </a:prstGeom>
          <a:solidFill>
            <a:srgbClr val="FFC000"/>
          </a:solidFill>
        </p:spPr>
        <p:txBody>
          <a:bodyPr wrap="square">
            <a:spAutoFit/>
          </a:bodyPr>
          <a:lstStyle/>
          <a:p>
            <a:pPr algn="just"/>
            <a:r>
              <a:rPr lang="en-US" sz="2400" dirty="0"/>
              <a:t>	</a:t>
            </a:r>
            <a:endParaRPr lang="en-US" sz="2400" dirty="0"/>
          </a:p>
          <a:p>
            <a:pPr algn="just"/>
            <a:r>
              <a:rPr lang="en-US" sz="2400" dirty="0"/>
              <a:t>	</a:t>
            </a:r>
            <a:r>
              <a:rPr lang="en-US" sz="2400" dirty="0">
                <a:latin typeface="+mj-lt"/>
              </a:rPr>
              <a:t>Demonstrate </a:t>
            </a:r>
            <a:r>
              <a:rPr lang="en-US" sz="2400" dirty="0">
                <a:solidFill>
                  <a:srgbClr val="292929"/>
                </a:solidFill>
                <a:latin typeface="+mj-lt"/>
              </a:rPr>
              <a:t>the fit between what you are offering and why people buy it. </a:t>
            </a:r>
            <a:r>
              <a:rPr lang="en-US" sz="2400" dirty="0">
                <a:latin typeface="+mj-lt"/>
              </a:rPr>
              <a:t>You must build on solution (products &amp; service) that match their needs ( pains &amp; gains).</a:t>
            </a:r>
            <a:endParaRPr lang="en-US" sz="2400" dirty="0">
              <a:latin typeface="+mj-lt"/>
            </a:endParaRPr>
          </a:p>
        </p:txBody>
      </p:sp>
      <p:pic>
        <p:nvPicPr>
          <p:cNvPr id="55" name="Graphic 27" descr="Target with solid fill"/>
          <p:cNvPicPr>
            <a:picLocks noChangeAspect="1"/>
          </p:cNvPicPr>
          <p:nvPr/>
        </p:nvPicPr>
        <p:blipFill>
          <a:blip r:embed="rId1" cstate="print">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p:blipFill>
        <p:spPr>
          <a:xfrm>
            <a:off x="12442830" y="7922621"/>
            <a:ext cx="655576" cy="858078"/>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rcRect l="13701" t="12801" r="15890" b="19990"/>
          <a:stretch>
            <a:fillRect/>
          </a:stretch>
        </p:blipFill>
        <p:spPr>
          <a:xfrm>
            <a:off x="16065296" y="223448"/>
            <a:ext cx="1880847" cy="179535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TextBox 58"/>
          <p:cNvSpPr txBox="1"/>
          <p:nvPr/>
        </p:nvSpPr>
        <p:spPr>
          <a:xfrm>
            <a:off x="405009" y="28190"/>
            <a:ext cx="11351678" cy="1178400"/>
          </a:xfrm>
          <a:prstGeom prst="rect">
            <a:avLst/>
          </a:prstGeom>
          <a:noFill/>
        </p:spPr>
        <p:txBody>
          <a:bodyPr wrap="square" lIns="137160" tIns="68580" rIns="137160" bIns="68580" rtlCol="0" anchor="t">
            <a:spAutoFit/>
          </a:bodyPr>
          <a:lstStyle/>
          <a:p>
            <a:pPr>
              <a:lnSpc>
                <a:spcPts val="8745"/>
              </a:lnSpc>
              <a:spcBef>
                <a:spcPct val="0"/>
              </a:spcBef>
            </a:pPr>
            <a:r>
              <a:rPr lang="en-US" sz="5400" b="1" dirty="0"/>
              <a:t>Solution</a:t>
            </a:r>
            <a:endParaRPr lang="en-US" sz="5400" b="1" dirty="0"/>
          </a:p>
        </p:txBody>
      </p:sp>
      <p:sp>
        <p:nvSpPr>
          <p:cNvPr id="110" name="Content Placeholder 2"/>
          <p:cNvSpPr txBox="1"/>
          <p:nvPr/>
        </p:nvSpPr>
        <p:spPr>
          <a:xfrm>
            <a:off x="955434" y="2043904"/>
            <a:ext cx="7045566" cy="4471196"/>
          </a:xfrm>
          <a:prstGeom prst="rect">
            <a:avLst/>
          </a:prstGeom>
          <a:ln>
            <a:solidFill>
              <a:schemeClr val="tx1"/>
            </a:solidFill>
          </a:ln>
        </p:spPr>
        <p:txBody>
          <a:bodyPr vert="horz" lIns="137160" tIns="68580" rIns="137160" bIns="68580" rtlCol="0" anchor="t">
            <a:normAutofit fontScale="8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2400" b="1" dirty="0"/>
              <a:t>Describe your Solution:</a:t>
            </a:r>
            <a:endParaRPr lang="en-GB" sz="2400" b="1" dirty="0"/>
          </a:p>
          <a:p>
            <a:pPr marL="0" indent="0" algn="just">
              <a:buNone/>
            </a:pPr>
            <a:r>
              <a:rPr lang="en-GB" sz="2400" dirty="0"/>
              <a:t>We offer</a:t>
            </a:r>
            <a:r>
              <a:rPr lang="en-IN" altLang="en-GB" sz="2400" dirty="0"/>
              <a:t> </a:t>
            </a:r>
            <a:r>
              <a:rPr lang="en-US" sz="2400" dirty="0">
                <a:sym typeface="+mn-ea"/>
              </a:rPr>
              <a:t> a food delivery app that provides personalized, nutritious meals from local chefs and restaurants.</a:t>
            </a:r>
            <a:endParaRPr lang="en-US" sz="2400" dirty="0"/>
          </a:p>
          <a:p>
            <a:pPr marL="0" indent="0" algn="just">
              <a:buNone/>
            </a:pPr>
            <a:endParaRPr lang="en-US" sz="2400" dirty="0"/>
          </a:p>
          <a:p>
            <a:pPr marL="0" indent="0" algn="just">
              <a:buNone/>
            </a:pPr>
            <a:r>
              <a:rPr lang="en-US" sz="2400" dirty="0">
                <a:sym typeface="+mn-ea"/>
              </a:rPr>
              <a:t>The details of our offering consist of:</a:t>
            </a:r>
            <a:endParaRPr lang="en-US" sz="2400" dirty="0"/>
          </a:p>
          <a:p>
            <a:pPr algn="just">
              <a:buFont typeface="Arial" panose="020B0604020202020204" pitchFamily="34" charset="0"/>
              <a:buChar char="•"/>
            </a:pPr>
            <a:r>
              <a:rPr lang="en-US" sz="2400" b="1" dirty="0">
                <a:sym typeface="+mn-ea"/>
              </a:rPr>
              <a:t>Customized Meal Plans: </a:t>
            </a:r>
            <a:r>
              <a:rPr lang="en-US" sz="2400" dirty="0">
                <a:sym typeface="+mn-ea"/>
              </a:rPr>
              <a:t>Tailored to individual dietary preferences, health goals, and restrictions.</a:t>
            </a:r>
            <a:endParaRPr lang="en-US" sz="2400" dirty="0"/>
          </a:p>
          <a:p>
            <a:pPr algn="just">
              <a:buFont typeface="Arial" panose="020B0604020202020204" pitchFamily="34" charset="0"/>
              <a:buChar char="•"/>
            </a:pPr>
            <a:r>
              <a:rPr lang="en-US" sz="2400" b="1" dirty="0">
                <a:sym typeface="+mn-ea"/>
              </a:rPr>
              <a:t>Local Sourcing: </a:t>
            </a:r>
            <a:r>
              <a:rPr lang="en-US" sz="2400" dirty="0">
                <a:sym typeface="+mn-ea"/>
              </a:rPr>
              <a:t>Partnerships with local chefs and restaurants to ensure fresh, high-quality ingredients.</a:t>
            </a:r>
            <a:endParaRPr lang="en-US" sz="2400" dirty="0"/>
          </a:p>
          <a:p>
            <a:pPr algn="just">
              <a:buFont typeface="Arial" panose="020B0604020202020204" pitchFamily="34" charset="0"/>
              <a:buChar char="•"/>
            </a:pPr>
            <a:r>
              <a:rPr lang="en-US" sz="2400" b="1" dirty="0">
                <a:sym typeface="+mn-ea"/>
              </a:rPr>
              <a:t>Convenient Delivery: </a:t>
            </a:r>
            <a:r>
              <a:rPr lang="en-US" sz="2400" dirty="0">
                <a:sym typeface="+mn-ea"/>
              </a:rPr>
              <a:t>Fast, reliable delivery options that fit into busy schedules.</a:t>
            </a:r>
            <a:endParaRPr lang="en-US" sz="2400" dirty="0"/>
          </a:p>
          <a:p>
            <a:pPr algn="just">
              <a:buFont typeface="Arial" panose="020B0604020202020204" pitchFamily="34" charset="0"/>
              <a:buChar char="•"/>
            </a:pPr>
            <a:r>
              <a:rPr lang="en-US" sz="2400" b="1" dirty="0">
                <a:sym typeface="+mn-ea"/>
              </a:rPr>
              <a:t>Nutritional Tracking: </a:t>
            </a:r>
            <a:r>
              <a:rPr lang="en-US" sz="2400" dirty="0">
                <a:sym typeface="+mn-ea"/>
              </a:rPr>
              <a:t>Features that help users track their nutritional intake and adjust meal plans as needed.</a:t>
            </a:r>
            <a:endParaRPr lang="en-GB" sz="2400" dirty="0"/>
          </a:p>
          <a:p>
            <a:pPr marL="0" indent="0" algn="just">
              <a:buNone/>
            </a:pPr>
            <a:endParaRPr lang="en-GB" sz="2400" dirty="0">
              <a:cs typeface="Calibri" panose="020F0502020204030204"/>
            </a:endParaRPr>
          </a:p>
          <a:p>
            <a:pPr marL="0" indent="0">
              <a:buNone/>
            </a:pPr>
            <a:endParaRPr lang="en-GB" sz="2400" dirty="0">
              <a:cs typeface="Calibri" panose="020F0502020204030204"/>
            </a:endParaRPr>
          </a:p>
          <a:p>
            <a:pPr marL="514350" indent="-514350">
              <a:buFont typeface="Arial" panose="020B0604020202020204" pitchFamily="34" charset="0"/>
              <a:buAutoNum type="arabicPeriod"/>
            </a:pPr>
            <a:endParaRPr lang="en-GB" sz="2400" dirty="0">
              <a:cs typeface="Calibri" panose="020F0502020204030204"/>
            </a:endParaRPr>
          </a:p>
          <a:p>
            <a:pPr marL="0" indent="0">
              <a:buNone/>
            </a:pPr>
            <a:endParaRPr lang="en-GB" sz="2700" dirty="0">
              <a:cs typeface="Calibri" panose="020F0502020204030204"/>
            </a:endParaRPr>
          </a:p>
          <a:p>
            <a:pPr marL="0" indent="0">
              <a:buNone/>
            </a:pPr>
            <a:endParaRPr lang="en-GB" sz="2100" dirty="0">
              <a:cs typeface="Calibri" panose="020F0502020204030204"/>
            </a:endParaRPr>
          </a:p>
        </p:txBody>
      </p:sp>
      <p:sp>
        <p:nvSpPr>
          <p:cNvPr id="13" name="TextBox 12"/>
          <p:cNvSpPr txBox="1"/>
          <p:nvPr/>
        </p:nvSpPr>
        <p:spPr>
          <a:xfrm>
            <a:off x="16121867" y="905672"/>
            <a:ext cx="1422954" cy="623248"/>
          </a:xfrm>
          <a:prstGeom prst="rect">
            <a:avLst/>
          </a:prstGeom>
          <a:noFill/>
        </p:spPr>
        <p:txBody>
          <a:bodyPr wrap="square" lIns="68580" tIns="34290" rIns="68580" bIns="34290" rtlCol="0" anchor="t">
            <a:spAutoFit/>
          </a:bodyPr>
          <a:lstStyle/>
          <a:p>
            <a:pPr algn="ctr"/>
            <a:r>
              <a:rPr lang="en-US" b="1" dirty="0"/>
              <a:t>Place your logo here</a:t>
            </a:r>
            <a:endParaRPr lang="en-ZA" b="1" dirty="0"/>
          </a:p>
        </p:txBody>
      </p:sp>
      <p:sp>
        <p:nvSpPr>
          <p:cNvPr id="14" name="Rectangle 13"/>
          <p:cNvSpPr/>
          <p:nvPr/>
        </p:nvSpPr>
        <p:spPr>
          <a:xfrm>
            <a:off x="15849600" y="572954"/>
            <a:ext cx="1695221" cy="1288685"/>
          </a:xfrm>
          <a:prstGeom prst="rect">
            <a:avLst/>
          </a:prstGeom>
          <a:noFill/>
          <a:ln>
            <a:solidFill>
              <a:schemeClr val="accent6"/>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sz="1100"/>
          </a:p>
        </p:txBody>
      </p:sp>
      <p:sp>
        <p:nvSpPr>
          <p:cNvPr id="2" name="Rectangle 1"/>
          <p:cNvSpPr/>
          <p:nvPr/>
        </p:nvSpPr>
        <p:spPr>
          <a:xfrm>
            <a:off x="8828405" y="2044065"/>
            <a:ext cx="8558530" cy="4822190"/>
          </a:xfrm>
          <a:prstGeom prst="rect">
            <a:avLst/>
          </a:prstGeom>
          <a:ln>
            <a:solidFill>
              <a:schemeClr val="tx1"/>
            </a:solidFill>
          </a:ln>
        </p:spPr>
        <p:txBody>
          <a:bodyPr wrap="square">
            <a:noAutofit/>
          </a:bodyPr>
          <a:lstStyle/>
          <a:p>
            <a:r>
              <a:rPr lang="en-GB" sz="2800" b="1" dirty="0"/>
              <a:t>List the Benefits of Your solutions</a:t>
            </a:r>
            <a:endParaRPr lang="en-GB" sz="2800" b="1" dirty="0"/>
          </a:p>
          <a:p>
            <a:endParaRPr lang="en-GB" sz="2800" b="1" dirty="0"/>
          </a:p>
          <a:p>
            <a:pPr algn="just"/>
            <a:r>
              <a:rPr lang="en-GB" sz="2800" b="1" dirty="0"/>
              <a:t>1.</a:t>
            </a:r>
            <a:r>
              <a:rPr lang="en-US" sz="2800" b="1" dirty="0">
                <a:sym typeface="+mn-ea"/>
              </a:rPr>
              <a:t>Personalized Nutrition: </a:t>
            </a:r>
            <a:r>
              <a:rPr lang="en-US" sz="2800" dirty="0">
                <a:sym typeface="+mn-ea"/>
              </a:rPr>
              <a:t>Tailored meal plans that meet individual dietary needs and preferences, promoting better health and satisfaction.</a:t>
            </a:r>
            <a:endParaRPr lang="en-US" sz="2800" dirty="0"/>
          </a:p>
          <a:p>
            <a:pPr algn="just"/>
            <a:r>
              <a:rPr lang="en-US" sz="2800" dirty="0">
                <a:sym typeface="+mn-ea"/>
              </a:rPr>
              <a:t>2. </a:t>
            </a:r>
            <a:r>
              <a:rPr lang="en-US" sz="2800" b="1" dirty="0">
                <a:sym typeface="+mn-ea"/>
              </a:rPr>
              <a:t>Convenience:</a:t>
            </a:r>
            <a:r>
              <a:rPr lang="en-US" sz="2800" dirty="0">
                <a:sym typeface="+mn-ea"/>
              </a:rPr>
              <a:t> Saves time by providing healthy, ready-to-eat meals with quick delivery, reducing the need for meal prepping and grocery shopping.</a:t>
            </a:r>
            <a:endParaRPr lang="en-US" sz="2800" dirty="0"/>
          </a:p>
          <a:p>
            <a:pPr algn="just"/>
            <a:r>
              <a:rPr lang="en-US" sz="2800" dirty="0">
                <a:sym typeface="+mn-ea"/>
              </a:rPr>
              <a:t>3. </a:t>
            </a:r>
            <a:r>
              <a:rPr lang="en-US" sz="2800" b="1" dirty="0">
                <a:sym typeface="+mn-ea"/>
              </a:rPr>
              <a:t>Support for Local Businesses: </a:t>
            </a:r>
            <a:r>
              <a:rPr lang="en-US" sz="2800" dirty="0">
                <a:sym typeface="+mn-ea"/>
              </a:rPr>
              <a:t>Partners with local chefs and restaurants, ensuring high-quality ingredients and supporting the community.</a:t>
            </a:r>
            <a:endParaRPr lang="en-GB" sz="2800" dirty="0">
              <a:cs typeface="Calibri" panose="020F0502020204030204"/>
            </a:endParaRPr>
          </a:p>
          <a:p>
            <a:endParaRPr lang="en-GB" sz="2800" b="1" dirty="0"/>
          </a:p>
          <a:p>
            <a:endParaRPr lang="en-GB" sz="2800" b="1" dirty="0"/>
          </a:p>
          <a:p>
            <a:endParaRPr lang="en-GB" sz="2800" b="1" dirty="0"/>
          </a:p>
          <a:p>
            <a:endParaRPr lang="en-GB" sz="2800" b="1" dirty="0"/>
          </a:p>
          <a:p>
            <a:endParaRPr lang="en-GB" sz="2800" b="1" dirty="0"/>
          </a:p>
          <a:p>
            <a:endParaRPr lang="en-GB" sz="2800" b="1" dirty="0"/>
          </a:p>
          <a:p>
            <a:endParaRPr lang="en-GB" sz="2000" b="1" dirty="0">
              <a:cs typeface="Calibri" panose="020F0502020204030204"/>
            </a:endParaRPr>
          </a:p>
          <a:p>
            <a:endParaRPr lang="en-GB" sz="2000" b="1" dirty="0">
              <a:cs typeface="Calibri" panose="020F0502020204030204"/>
            </a:endParaRPr>
          </a:p>
          <a:p>
            <a:endParaRPr lang="en-GB" sz="2000" b="1" dirty="0">
              <a:cs typeface="Calibri" panose="020F0502020204030204"/>
            </a:endParaRPr>
          </a:p>
        </p:txBody>
      </p:sp>
      <p:pic>
        <p:nvPicPr>
          <p:cNvPr id="3" name="Picture 2"/>
          <p:cNvPicPr>
            <a:picLocks noChangeAspect="1"/>
          </p:cNvPicPr>
          <p:nvPr/>
        </p:nvPicPr>
        <p:blipFill>
          <a:blip r:embed="rId1">
            <a:extLst>
              <a:ext uri="{28A0092B-C50C-407E-A947-70E740481C1C}">
                <a14:useLocalDpi xmlns:a14="http://schemas.microsoft.com/office/drawing/2010/main" val="0"/>
              </a:ext>
            </a:extLst>
          </a:blip>
          <a:srcRect l="13701" t="12801" r="15890" b="19990"/>
          <a:stretch>
            <a:fillRect/>
          </a:stretch>
        </p:blipFill>
        <p:spPr>
          <a:xfrm>
            <a:off x="15697200" y="271723"/>
            <a:ext cx="1990610" cy="168192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5"/>
          <p:cNvSpPr txBox="1"/>
          <p:nvPr/>
        </p:nvSpPr>
        <p:spPr>
          <a:xfrm>
            <a:off x="381000" y="0"/>
            <a:ext cx="12338484" cy="1019574"/>
          </a:xfrm>
          <a:prstGeom prst="rect">
            <a:avLst/>
          </a:prstGeom>
        </p:spPr>
        <p:txBody>
          <a:bodyPr wrap="square" lIns="0" tIns="0" rIns="0" bIns="0" rtlCol="0" anchor="t">
            <a:spAutoFit/>
          </a:bodyPr>
          <a:lstStyle/>
          <a:p>
            <a:pPr>
              <a:lnSpc>
                <a:spcPts val="8745"/>
              </a:lnSpc>
            </a:pPr>
            <a:r>
              <a:rPr lang="en-US" sz="5400" b="1" dirty="0"/>
              <a:t>Competition Analysis</a:t>
            </a:r>
            <a:endParaRPr lang="en-US" sz="5400" b="1" dirty="0"/>
          </a:p>
        </p:txBody>
      </p:sp>
      <p:sp>
        <p:nvSpPr>
          <p:cNvPr id="36" name="TextBox 35"/>
          <p:cNvSpPr txBox="1"/>
          <p:nvPr/>
        </p:nvSpPr>
        <p:spPr>
          <a:xfrm>
            <a:off x="16121566" y="794080"/>
            <a:ext cx="1422954" cy="623248"/>
          </a:xfrm>
          <a:prstGeom prst="rect">
            <a:avLst/>
          </a:prstGeom>
          <a:noFill/>
        </p:spPr>
        <p:txBody>
          <a:bodyPr wrap="square" lIns="68580" tIns="34290" rIns="68580" bIns="34290" rtlCol="0" anchor="t">
            <a:spAutoFit/>
          </a:bodyPr>
          <a:lstStyle/>
          <a:p>
            <a:pPr algn="ctr"/>
            <a:r>
              <a:rPr lang="en-US" b="1" dirty="0"/>
              <a:t>Place your logo here</a:t>
            </a:r>
            <a:endParaRPr lang="en-ZA" b="1" dirty="0"/>
          </a:p>
        </p:txBody>
      </p:sp>
      <p:sp>
        <p:nvSpPr>
          <p:cNvPr id="37" name="Rectangle 36"/>
          <p:cNvSpPr/>
          <p:nvPr/>
        </p:nvSpPr>
        <p:spPr>
          <a:xfrm>
            <a:off x="15925800" y="315439"/>
            <a:ext cx="1695221" cy="1288685"/>
          </a:xfrm>
          <a:prstGeom prst="rect">
            <a:avLst/>
          </a:prstGeom>
          <a:noFill/>
          <a:ln>
            <a:solidFill>
              <a:schemeClr val="accent6"/>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sz="1100"/>
          </a:p>
        </p:txBody>
      </p:sp>
      <p:graphicFrame>
        <p:nvGraphicFramePr>
          <p:cNvPr id="7" name="Table 6"/>
          <p:cNvGraphicFramePr>
            <a:graphicFrameLocks noGrp="1"/>
          </p:cNvGraphicFramePr>
          <p:nvPr>
            <p:custDataLst>
              <p:tags r:id="rId1"/>
            </p:custDataLst>
          </p:nvPr>
        </p:nvGraphicFramePr>
        <p:xfrm>
          <a:off x="537210" y="1230630"/>
          <a:ext cx="14135100" cy="6959600"/>
        </p:xfrm>
        <a:graphic>
          <a:graphicData uri="http://schemas.openxmlformats.org/drawingml/2006/table">
            <a:tbl>
              <a:tblPr firstRow="1" bandRow="1">
                <a:tableStyleId>{93296810-A885-4BE3-A3E7-6D5BEEA58F35}</a:tableStyleId>
              </a:tblPr>
              <a:tblGrid>
                <a:gridCol w="2355850"/>
                <a:gridCol w="2355850"/>
                <a:gridCol w="2355850"/>
                <a:gridCol w="2355850"/>
                <a:gridCol w="2355850"/>
                <a:gridCol w="2355850"/>
              </a:tblGrid>
              <a:tr h="558800">
                <a:tc>
                  <a:txBody>
                    <a:bodyPr/>
                    <a:lstStyle/>
                    <a:p>
                      <a:pPr algn="ctr"/>
                      <a:r>
                        <a:rPr lang="en-US" sz="2400" b="1" dirty="0">
                          <a:solidFill>
                            <a:schemeClr val="tx1"/>
                          </a:solidFill>
                        </a:rPr>
                        <a:t>Benefits </a:t>
                      </a:r>
                      <a:endParaRPr lang="en-US" sz="2400" b="1" dirty="0">
                        <a:solidFill>
                          <a:schemeClr val="tx1"/>
                        </a:solidFill>
                      </a:endParaRPr>
                    </a:p>
                  </a:txBody>
                  <a:tcPr/>
                </a:tc>
                <a:tc>
                  <a:txBody>
                    <a:bodyPr/>
                    <a:lstStyle/>
                    <a:p>
                      <a:pPr algn="ctr"/>
                      <a:r>
                        <a:rPr lang="en-US" sz="2400" b="1" dirty="0">
                          <a:solidFill>
                            <a:schemeClr val="tx1"/>
                          </a:solidFill>
                        </a:rPr>
                        <a:t>Competitor 1</a:t>
                      </a:r>
                      <a:endParaRPr lang="en-US" sz="2400" b="1" dirty="0">
                        <a:solidFill>
                          <a:schemeClr val="tx1"/>
                        </a:solidFill>
                      </a:endParaRPr>
                    </a:p>
                  </a:txBody>
                  <a:tcPr/>
                </a:tc>
                <a:tc>
                  <a:txBody>
                    <a:bodyPr/>
                    <a:lstStyle/>
                    <a:p>
                      <a:pPr algn="ctr"/>
                      <a:r>
                        <a:rPr lang="en-US" sz="2400" b="1" dirty="0">
                          <a:solidFill>
                            <a:schemeClr val="tx1"/>
                          </a:solidFill>
                        </a:rPr>
                        <a:t>Competitor 2</a:t>
                      </a:r>
                      <a:endParaRPr lang="en-US" sz="2400" b="1" dirty="0">
                        <a:solidFill>
                          <a:schemeClr val="tx1"/>
                        </a:solidFill>
                      </a:endParaRPr>
                    </a:p>
                  </a:txBody>
                  <a:tcPr/>
                </a:tc>
                <a:tc>
                  <a:txBody>
                    <a:bodyPr/>
                    <a:lstStyle/>
                    <a:p>
                      <a:pPr algn="ctr"/>
                      <a:r>
                        <a:rPr lang="en-US" sz="2400" b="1" dirty="0">
                          <a:solidFill>
                            <a:schemeClr val="tx1"/>
                          </a:solidFill>
                        </a:rPr>
                        <a:t>Competitor 3</a:t>
                      </a:r>
                      <a:endParaRPr lang="en-US" sz="2400" b="1" dirty="0">
                        <a:solidFill>
                          <a:schemeClr val="tx1"/>
                        </a:solidFill>
                      </a:endParaRPr>
                    </a:p>
                  </a:txBody>
                  <a:tcPr/>
                </a:tc>
                <a:tc>
                  <a:txBody>
                    <a:bodyPr/>
                    <a:lstStyle/>
                    <a:p>
                      <a:pPr algn="ctr"/>
                      <a:r>
                        <a:rPr lang="en-US" sz="2400" b="1" dirty="0">
                          <a:solidFill>
                            <a:schemeClr val="tx1"/>
                          </a:solidFill>
                        </a:rPr>
                        <a:t>Competitor 4</a:t>
                      </a:r>
                      <a:endParaRPr lang="en-US" sz="2400" b="1" dirty="0">
                        <a:solidFill>
                          <a:schemeClr val="tx1"/>
                        </a:solidFill>
                      </a:endParaRPr>
                    </a:p>
                  </a:txBody>
                  <a:tcPr/>
                </a:tc>
                <a:tc>
                  <a:txBody>
                    <a:bodyPr/>
                    <a:lstStyle/>
                    <a:p>
                      <a:pPr algn="ctr"/>
                      <a:r>
                        <a:rPr lang="en-US" sz="2400" b="1" dirty="0">
                          <a:solidFill>
                            <a:schemeClr val="tx1"/>
                          </a:solidFill>
                        </a:rPr>
                        <a:t>Your Venture </a:t>
                      </a:r>
                      <a:endParaRPr lang="en-US" sz="2400" b="1" dirty="0">
                        <a:solidFill>
                          <a:schemeClr val="tx1"/>
                        </a:solidFill>
                      </a:endParaRPr>
                    </a:p>
                  </a:txBody>
                  <a:tcPr/>
                </a:tc>
              </a:tr>
              <a:tr h="914400">
                <a:tc>
                  <a:txBody>
                    <a:bodyPr/>
                    <a:lstStyle/>
                    <a:p>
                      <a:r>
                        <a:rPr lang="en-US" dirty="0"/>
                        <a:t>Product</a:t>
                      </a:r>
                      <a:endParaRPr lang="en-US" dirty="0"/>
                    </a:p>
                  </a:txBody>
                  <a:tcPr/>
                </a:tc>
                <a:tc>
                  <a:txBody>
                    <a:bodyPr/>
                    <a:lstStyle/>
                    <a:p>
                      <a:r>
                        <a:rPr lang="en-US" sz="1800" dirty="0">
                          <a:sym typeface="+mn-ea"/>
                        </a:rPr>
                        <a:t>Recipe suggestion based on preferences</a:t>
                      </a:r>
                      <a:endParaRPr lang="en-US"/>
                    </a:p>
                  </a:txBody>
                  <a:tcPr/>
                </a:tc>
                <a:tc>
                  <a:txBody>
                    <a:bodyPr/>
                    <a:lstStyle/>
                    <a:p>
                      <a:pPr algn="just"/>
                      <a:r>
                        <a:rPr lang="en-US" dirty="0"/>
                        <a:t>Video recipes and tutorials</a:t>
                      </a:r>
                      <a:endParaRPr lang="en-US" dirty="0"/>
                    </a:p>
                  </a:txBody>
                  <a:tcPr anchor="ctr"/>
                </a:tc>
                <a:tc>
                  <a:txBody>
                    <a:bodyPr/>
                    <a:lstStyle/>
                    <a:p>
                      <a:pPr algn="just"/>
                      <a:r>
                        <a:rPr lang="en-US" dirty="0"/>
                        <a:t>Generic food delivery from local restaurants</a:t>
                      </a:r>
                      <a:endParaRPr lang="en-US" dirty="0"/>
                    </a:p>
                  </a:txBody>
                  <a:tcPr anchor="ctr"/>
                </a:tc>
                <a:tc>
                  <a:txBody>
                    <a:bodyPr/>
                    <a:lstStyle/>
                    <a:p>
                      <a:pPr algn="just"/>
                      <a:r>
                        <a:rPr lang="en-US" dirty="0"/>
                        <a:t>Healthy meal- focused delivery</a:t>
                      </a:r>
                      <a:endParaRPr lang="en-US" dirty="0"/>
                    </a:p>
                  </a:txBody>
                  <a:tcPr anchor="ctr"/>
                </a:tc>
                <a:tc>
                  <a:txBody>
                    <a:bodyPr/>
                    <a:lstStyle/>
                    <a:p>
                      <a:pPr algn="just"/>
                      <a:r>
                        <a:rPr lang="en-US" dirty="0"/>
                        <a:t>Personalized meals tailored to individual’s dietary needs.</a:t>
                      </a:r>
                      <a:endParaRPr lang="en-US" dirty="0"/>
                    </a:p>
                  </a:txBody>
                  <a:tcPr anchor="ctr"/>
                </a:tc>
              </a:tr>
              <a:tr h="914400">
                <a:tc>
                  <a:txBody>
                    <a:bodyPr/>
                    <a:lstStyle/>
                    <a:p>
                      <a:r>
                        <a:rPr lang="en-US" dirty="0"/>
                        <a:t>Price </a:t>
                      </a:r>
                      <a:endParaRPr lang="en-US" dirty="0"/>
                    </a:p>
                  </a:txBody>
                  <a:tcPr/>
                </a:tc>
                <a:tc>
                  <a:txBody>
                    <a:bodyPr/>
                    <a:lstStyle/>
                    <a:p>
                      <a:pPr algn="just"/>
                      <a:r>
                        <a:rPr lang="en-US" dirty="0"/>
                        <a:t>Free, with premium options</a:t>
                      </a:r>
                      <a:endParaRPr lang="en-US" dirty="0"/>
                    </a:p>
                  </a:txBody>
                  <a:tcPr anchor="ctr"/>
                </a:tc>
                <a:tc>
                  <a:txBody>
                    <a:bodyPr/>
                    <a:lstStyle/>
                    <a:p>
                      <a:pPr algn="just"/>
                      <a:r>
                        <a:rPr lang="en-US" dirty="0"/>
                        <a:t>Free, with in app ads</a:t>
                      </a:r>
                      <a:endParaRPr lang="en-US" dirty="0"/>
                    </a:p>
                  </a:txBody>
                  <a:tcPr anchor="ctr"/>
                </a:tc>
                <a:tc>
                  <a:txBody>
                    <a:bodyPr/>
                    <a:lstStyle/>
                    <a:p>
                      <a:pPr algn="just"/>
                      <a:r>
                        <a:rPr lang="en-US" dirty="0"/>
                        <a:t>Variable based on restaurant pricing</a:t>
                      </a:r>
                      <a:endParaRPr lang="en-US" dirty="0"/>
                    </a:p>
                  </a:txBody>
                  <a:tcPr anchor="ctr"/>
                </a:tc>
                <a:tc>
                  <a:txBody>
                    <a:bodyPr/>
                    <a:lstStyle/>
                    <a:p>
                      <a:pPr algn="just"/>
                      <a:r>
                        <a:rPr lang="en-US" dirty="0"/>
                        <a:t>Premium pricing for health focused meals</a:t>
                      </a:r>
                      <a:endParaRPr lang="en-US" dirty="0"/>
                    </a:p>
                  </a:txBody>
                  <a:tcPr anchor="ctr"/>
                </a:tc>
                <a:tc>
                  <a:txBody>
                    <a:bodyPr/>
                    <a:lstStyle/>
                    <a:p>
                      <a:pPr algn="just"/>
                      <a:r>
                        <a:rPr lang="en-US" dirty="0"/>
                        <a:t>Competitive pricing with subscription plans and discounts.</a:t>
                      </a:r>
                      <a:endParaRPr lang="en-US" dirty="0"/>
                    </a:p>
                  </a:txBody>
                  <a:tcPr anchor="ctr"/>
                </a:tc>
              </a:tr>
              <a:tr h="1188720">
                <a:tc>
                  <a:txBody>
                    <a:bodyPr/>
                    <a:lstStyle/>
                    <a:p>
                      <a:r>
                        <a:rPr lang="en-US" dirty="0"/>
                        <a:t>Branding channels </a:t>
                      </a:r>
                      <a:endParaRPr lang="en-US" dirty="0"/>
                    </a:p>
                  </a:txBody>
                  <a:tcPr/>
                </a:tc>
                <a:tc>
                  <a:txBody>
                    <a:bodyPr/>
                    <a:lstStyle/>
                    <a:p>
                      <a:r>
                        <a:rPr lang="en-US" sz="1800" dirty="0">
                          <a:sym typeface="+mn-ea"/>
                        </a:rPr>
                        <a:t>Social media, influencer marketing</a:t>
                      </a:r>
                      <a:endParaRPr lang="en-US" sz="1800" dirty="0"/>
                    </a:p>
                    <a:p>
                      <a:endParaRPr lang="en-US" dirty="0"/>
                    </a:p>
                  </a:txBody>
                  <a:tcPr/>
                </a:tc>
                <a:tc>
                  <a:txBody>
                    <a:bodyPr/>
                    <a:lstStyle/>
                    <a:p>
                      <a:r>
                        <a:rPr lang="en-US" sz="1800" dirty="0">
                          <a:sym typeface="+mn-ea"/>
                        </a:rPr>
                        <a:t>Social media, </a:t>
                      </a:r>
                      <a:r>
                        <a:rPr lang="en-US" sz="1800" dirty="0" err="1">
                          <a:sym typeface="+mn-ea"/>
                        </a:rPr>
                        <a:t>Youtube</a:t>
                      </a:r>
                      <a:endParaRPr lang="en-US" dirty="0"/>
                    </a:p>
                  </a:txBody>
                  <a:tcPr/>
                </a:tc>
                <a:tc>
                  <a:txBody>
                    <a:bodyPr/>
                    <a:lstStyle/>
                    <a:p>
                      <a:pPr algn="just"/>
                      <a:r>
                        <a:rPr lang="en-US" sz="1800" dirty="0">
                          <a:sym typeface="+mn-ea"/>
                        </a:rPr>
                        <a:t>Social media, TV </a:t>
                      </a:r>
                      <a:r>
                        <a:rPr lang="en-IN" altLang="en-US" sz="1800" dirty="0">
                          <a:sym typeface="+mn-ea"/>
                        </a:rPr>
                        <a:t>ads</a:t>
                      </a:r>
                      <a:endParaRPr lang="en-IN" altLang="en-US" sz="1800" dirty="0">
                        <a:sym typeface="+mn-ea"/>
                      </a:endParaRPr>
                    </a:p>
                  </a:txBody>
                  <a:tcPr anchor="ctr"/>
                </a:tc>
                <a:tc>
                  <a:txBody>
                    <a:bodyPr/>
                    <a:lstStyle/>
                    <a:p>
                      <a:pPr algn="just"/>
                      <a:r>
                        <a:rPr lang="en-US" dirty="0"/>
                        <a:t>Corporate wellness programs</a:t>
                      </a:r>
                      <a:endParaRPr lang="en-US" dirty="0"/>
                    </a:p>
                  </a:txBody>
                  <a:tcPr anchor="ctr"/>
                </a:tc>
                <a:tc>
                  <a:txBody>
                    <a:bodyPr/>
                    <a:lstStyle/>
                    <a:p>
                      <a:pPr marL="0" marR="0" lvl="0" indent="0" algn="just" defTabSz="914400" rtl="0" eaLnBrk="1" fontAlgn="auto" latinLnBrk="0" hangingPunct="1">
                        <a:lnSpc>
                          <a:spcPct val="100000"/>
                        </a:lnSpc>
                        <a:spcBef>
                          <a:spcPts val="0"/>
                        </a:spcBef>
                        <a:spcAft>
                          <a:spcPts val="0"/>
                        </a:spcAft>
                        <a:buClrTx/>
                        <a:buSzTx/>
                        <a:buFontTx/>
                        <a:buNone/>
                        <a:defRPr/>
                      </a:pPr>
                      <a:r>
                        <a:rPr lang="en-US" dirty="0"/>
                        <a:t>Social media, influencer marketing, Corporate wellness programs</a:t>
                      </a:r>
                      <a:endParaRPr lang="en-US" dirty="0"/>
                    </a:p>
                  </a:txBody>
                  <a:tcPr anchor="ctr"/>
                </a:tc>
              </a:tr>
              <a:tr h="640080">
                <a:tc>
                  <a:txBody>
                    <a:bodyPr/>
                    <a:lstStyle/>
                    <a:p>
                      <a:r>
                        <a:rPr lang="en-US" dirty="0"/>
                        <a:t>Packaging</a:t>
                      </a:r>
                      <a:endParaRPr lang="en-US" dirty="0"/>
                    </a:p>
                  </a:txBody>
                  <a:tcPr/>
                </a:tc>
                <a:tc>
                  <a:txBody>
                    <a:bodyPr/>
                    <a:lstStyle/>
                    <a:p>
                      <a:r>
                        <a:rPr lang="en-US" sz="1800" dirty="0">
                          <a:sym typeface="+mn-ea"/>
                        </a:rPr>
                        <a:t>Not applicable</a:t>
                      </a:r>
                      <a:endParaRPr lang="en-US" dirty="0"/>
                    </a:p>
                  </a:txBody>
                  <a:tcPr/>
                </a:tc>
                <a:tc>
                  <a:txBody>
                    <a:bodyPr/>
                    <a:lstStyle/>
                    <a:p>
                      <a:r>
                        <a:rPr lang="en-US" sz="1800" dirty="0">
                          <a:sym typeface="+mn-ea"/>
                        </a:rPr>
                        <a:t>Not applicable</a:t>
                      </a:r>
                      <a:endParaRPr lang="en-US" dirty="0"/>
                    </a:p>
                  </a:txBody>
                  <a:tcPr/>
                </a:tc>
                <a:tc>
                  <a:txBody>
                    <a:bodyPr/>
                    <a:lstStyle/>
                    <a:p>
                      <a:pPr algn="just"/>
                      <a:r>
                        <a:rPr lang="en-US" dirty="0"/>
                        <a:t>Standard food delivery packing</a:t>
                      </a:r>
                      <a:endParaRPr lang="en-US" dirty="0"/>
                    </a:p>
                  </a:txBody>
                  <a:tcPr anchor="ctr"/>
                </a:tc>
                <a:tc>
                  <a:txBody>
                    <a:bodyPr/>
                    <a:lstStyle/>
                    <a:p>
                      <a:pPr algn="just"/>
                      <a:r>
                        <a:rPr lang="en-US" dirty="0"/>
                        <a:t>Eco friendly packaging</a:t>
                      </a:r>
                      <a:endParaRPr lang="en-US" dirty="0"/>
                    </a:p>
                  </a:txBody>
                  <a:tcPr anchor="ctr"/>
                </a:tc>
                <a:tc>
                  <a:txBody>
                    <a:bodyPr/>
                    <a:lstStyle/>
                    <a:p>
                      <a:pPr algn="just"/>
                      <a:r>
                        <a:rPr lang="en-US" dirty="0"/>
                        <a:t>Customizable, Eco-friendly packaging</a:t>
                      </a:r>
                      <a:endParaRPr lang="en-US" dirty="0"/>
                    </a:p>
                  </a:txBody>
                  <a:tcPr anchor="ctr"/>
                </a:tc>
              </a:tr>
              <a:tr h="914400">
                <a:tc>
                  <a:txBody>
                    <a:bodyPr/>
                    <a:lstStyle/>
                    <a:p>
                      <a:r>
                        <a:rPr lang="en-US" dirty="0"/>
                        <a:t>Market reviews </a:t>
                      </a:r>
                      <a:endParaRPr lang="en-US" dirty="0"/>
                    </a:p>
                  </a:txBody>
                  <a:tcPr/>
                </a:tc>
                <a:tc>
                  <a:txBody>
                    <a:bodyPr/>
                    <a:lstStyle/>
                    <a:p>
                      <a:pPr algn="just"/>
                      <a:r>
                        <a:rPr lang="en-US" dirty="0"/>
                        <a:t>Positive for ease of use</a:t>
                      </a:r>
                      <a:endParaRPr lang="en-US" dirty="0"/>
                    </a:p>
                  </a:txBody>
                  <a:tcPr anchor="ctr"/>
                </a:tc>
                <a:tc>
                  <a:txBody>
                    <a:bodyPr/>
                    <a:lstStyle/>
                    <a:p>
                      <a:pPr marL="0" marR="0" lvl="0" indent="0" algn="just" defTabSz="914400" rtl="0" eaLnBrk="1" fontAlgn="auto" latinLnBrk="0" hangingPunct="1">
                        <a:lnSpc>
                          <a:spcPct val="100000"/>
                        </a:lnSpc>
                        <a:spcBef>
                          <a:spcPts val="0"/>
                        </a:spcBef>
                        <a:spcAft>
                          <a:spcPts val="0"/>
                        </a:spcAft>
                        <a:buClrTx/>
                        <a:buSzTx/>
                        <a:buFontTx/>
                        <a:buNone/>
                        <a:defRPr/>
                      </a:pPr>
                      <a:r>
                        <a:rPr lang="en-US" dirty="0"/>
                        <a:t>Positive for video tutorial</a:t>
                      </a:r>
                      <a:endParaRPr lang="en-US" dirty="0"/>
                    </a:p>
                  </a:txBody>
                  <a:tcPr anchor="ctr"/>
                </a:tc>
                <a:tc>
                  <a:txBody>
                    <a:bodyPr/>
                    <a:lstStyle/>
                    <a:p>
                      <a:pPr algn="just"/>
                      <a:r>
                        <a:rPr lang="en-US" dirty="0"/>
                        <a:t>Mixed review (Delivery speed &amp; service)</a:t>
                      </a:r>
                      <a:endParaRPr lang="en-US" dirty="0"/>
                    </a:p>
                  </a:txBody>
                  <a:tcPr anchor="ctr"/>
                </a:tc>
                <a:tc>
                  <a:txBody>
                    <a:bodyPr/>
                    <a:lstStyle/>
                    <a:p>
                      <a:pPr marL="0" marR="0" lvl="0" indent="0" algn="just" defTabSz="914400" rtl="0" eaLnBrk="1" fontAlgn="auto" latinLnBrk="0" hangingPunct="1">
                        <a:lnSpc>
                          <a:spcPct val="100000"/>
                        </a:lnSpc>
                        <a:spcBef>
                          <a:spcPts val="0"/>
                        </a:spcBef>
                        <a:spcAft>
                          <a:spcPts val="0"/>
                        </a:spcAft>
                        <a:buClrTx/>
                        <a:buSzTx/>
                        <a:buFontTx/>
                        <a:buNone/>
                        <a:defRPr/>
                      </a:pPr>
                      <a:r>
                        <a:rPr lang="en-US" dirty="0"/>
                        <a:t>Positive for Health-conscious meals</a:t>
                      </a:r>
                      <a:endParaRPr lang="en-US" dirty="0"/>
                    </a:p>
                  </a:txBody>
                  <a:tcPr anchor="ctr"/>
                </a:tc>
                <a:tc>
                  <a:txBody>
                    <a:bodyPr/>
                    <a:lstStyle/>
                    <a:p>
                      <a:pPr algn="just"/>
                      <a:r>
                        <a:rPr lang="en-US" dirty="0"/>
                        <a:t>Strong reviews for personalization and freshness.</a:t>
                      </a:r>
                      <a:endParaRPr lang="en-US" dirty="0"/>
                    </a:p>
                  </a:txBody>
                  <a:tcPr anchor="ctr"/>
                </a:tc>
              </a:tr>
              <a:tr h="914400">
                <a:tc>
                  <a:txBody>
                    <a:bodyPr/>
                    <a:lstStyle/>
                    <a:p>
                      <a:r>
                        <a:rPr lang="en-US" dirty="0"/>
                        <a:t>UVP</a:t>
                      </a:r>
                      <a:endParaRPr lang="en-US" dirty="0"/>
                    </a:p>
                  </a:txBody>
                  <a:tcPr/>
                </a:tc>
                <a:tc>
                  <a:txBody>
                    <a:bodyPr/>
                    <a:lstStyle/>
                    <a:p>
                      <a:pPr algn="just"/>
                      <a:r>
                        <a:rPr lang="en-US" dirty="0"/>
                        <a:t>Recipes personalized to tastes</a:t>
                      </a:r>
                      <a:endParaRPr lang="en-US" dirty="0"/>
                    </a:p>
                  </a:txBody>
                  <a:tcPr anchor="ctr"/>
                </a:tc>
                <a:tc>
                  <a:txBody>
                    <a:bodyPr/>
                    <a:lstStyle/>
                    <a:p>
                      <a:pPr algn="just"/>
                      <a:r>
                        <a:rPr lang="en-US" dirty="0"/>
                        <a:t>Visual tutorials and quick recipes</a:t>
                      </a:r>
                      <a:endParaRPr lang="en-US" dirty="0"/>
                    </a:p>
                  </a:txBody>
                  <a:tcPr anchor="ctr"/>
                </a:tc>
                <a:tc>
                  <a:txBody>
                    <a:bodyPr/>
                    <a:lstStyle/>
                    <a:p>
                      <a:pPr algn="just"/>
                      <a:r>
                        <a:rPr lang="en-US" dirty="0"/>
                        <a:t>Fast food delivery from local restaurants</a:t>
                      </a:r>
                      <a:endParaRPr lang="en-US" dirty="0"/>
                    </a:p>
                  </a:txBody>
                  <a:tcPr anchor="ctr"/>
                </a:tc>
                <a:tc>
                  <a:txBody>
                    <a:bodyPr/>
                    <a:lstStyle/>
                    <a:p>
                      <a:pPr algn="just"/>
                      <a:r>
                        <a:rPr lang="en-US" dirty="0"/>
                        <a:t>Healthy meals for fitness enthusiast</a:t>
                      </a:r>
                      <a:endParaRPr lang="en-US" dirty="0"/>
                    </a:p>
                  </a:txBody>
                  <a:tcPr anchor="ctr"/>
                </a:tc>
                <a:tc>
                  <a:txBody>
                    <a:bodyPr/>
                    <a:lstStyle/>
                    <a:p>
                      <a:pPr algn="just"/>
                      <a:r>
                        <a:rPr lang="en-US" dirty="0"/>
                        <a:t>Personalized, fresh meals with nutrition tracking</a:t>
                      </a:r>
                      <a:endParaRPr lang="en-US" dirty="0"/>
                    </a:p>
                  </a:txBody>
                  <a:tcPr anchor="ctr"/>
                </a:tc>
              </a:tr>
              <a:tr h="914400">
                <a:tc>
                  <a:txBody>
                    <a:bodyPr/>
                    <a:lstStyle/>
                    <a:p>
                      <a:r>
                        <a:rPr lang="en-US" dirty="0"/>
                        <a:t>Add more as required </a:t>
                      </a:r>
                      <a:endParaRPr lang="en-US" dirty="0"/>
                    </a:p>
                  </a:txBody>
                  <a:tcPr/>
                </a:tc>
                <a:tc>
                  <a:txBody>
                    <a:bodyPr/>
                    <a:lstStyle/>
                    <a:p>
                      <a:pPr algn="just"/>
                      <a:r>
                        <a:rPr lang="en-IN" altLang="en-US" dirty="0"/>
                        <a:t>offer personalised recipe suggestions</a:t>
                      </a:r>
                      <a:endParaRPr lang="en-IN" altLang="en-US" dirty="0"/>
                    </a:p>
                  </a:txBody>
                  <a:tcPr anchor="ctr"/>
                </a:tc>
                <a:tc>
                  <a:txBody>
                    <a:bodyPr/>
                    <a:lstStyle/>
                    <a:p>
                      <a:pPr algn="just"/>
                      <a:r>
                        <a:rPr lang="en-IN" altLang="en-US" dirty="0"/>
                        <a:t>Access to the thousands of the recipes</a:t>
                      </a:r>
                      <a:endParaRPr lang="en-IN" altLang="en-US" dirty="0"/>
                    </a:p>
                  </a:txBody>
                  <a:tcPr anchor="ctr"/>
                </a:tc>
                <a:tc>
                  <a:txBody>
                    <a:bodyPr/>
                    <a:lstStyle/>
                    <a:p>
                      <a:pPr algn="just"/>
                      <a:r>
                        <a:rPr lang="en-IN" altLang="en-US" dirty="0"/>
                        <a:t>users can share their recipes ,tips and reviews</a:t>
                      </a:r>
                      <a:endParaRPr lang="en-IN" altLang="en-US" dirty="0"/>
                    </a:p>
                  </a:txBody>
                  <a:tcPr anchor="ctr"/>
                </a:tc>
                <a:tc>
                  <a:txBody>
                    <a:bodyPr/>
                    <a:lstStyle/>
                    <a:p>
                      <a:pPr algn="just"/>
                      <a:r>
                        <a:rPr lang="en-IN" altLang="en-US" dirty="0"/>
                        <a:t>integrate links to grocery store and ingredients </a:t>
                      </a:r>
                      <a:endParaRPr lang="en-IN" altLang="en-US" dirty="0"/>
                    </a:p>
                  </a:txBody>
                  <a:tcPr anchor="ctr"/>
                </a:tc>
                <a:tc>
                  <a:txBody>
                    <a:bodyPr/>
                    <a:lstStyle/>
                    <a:p>
                      <a:pPr algn="just"/>
                      <a:r>
                        <a:rPr lang="en-IN" altLang="en-US" dirty="0"/>
                        <a:t>increase in health consciousness and the rise of home cooking</a:t>
                      </a:r>
                      <a:endParaRPr lang="en-IN" altLang="en-US" dirty="0"/>
                    </a:p>
                  </a:txBody>
                  <a:tcPr anchor="ctr"/>
                </a:tc>
              </a:tr>
            </a:tbl>
          </a:graphicData>
        </a:graphic>
      </p:graphicFrame>
      <p:sp>
        <p:nvSpPr>
          <p:cNvPr id="6" name="Rectangle 5"/>
          <p:cNvSpPr/>
          <p:nvPr/>
        </p:nvSpPr>
        <p:spPr>
          <a:xfrm>
            <a:off x="8947785" y="8194675"/>
            <a:ext cx="8672830" cy="1726565"/>
          </a:xfrm>
          <a:prstGeom prst="rect">
            <a:avLst/>
          </a:prstGeom>
          <a:solidFill>
            <a:srgbClr val="FFC000"/>
          </a:solidFill>
        </p:spPr>
        <p:txBody>
          <a:bodyPr wrap="square">
            <a:noAutofit/>
          </a:bodyPr>
          <a:lstStyle/>
          <a:p>
            <a:pPr algn="just"/>
            <a:r>
              <a:rPr lang="en-US" sz="2400" dirty="0"/>
              <a:t>	</a:t>
            </a:r>
            <a:endParaRPr lang="en-US" sz="2400" dirty="0"/>
          </a:p>
          <a:p>
            <a:pPr algn="just"/>
            <a:r>
              <a:rPr lang="en-US" sz="2400" dirty="0"/>
              <a:t>	</a:t>
            </a:r>
            <a:r>
              <a:rPr lang="en-US" sz="2400" dirty="0">
                <a:latin typeface="+mj-lt"/>
              </a:rPr>
              <a:t> Identify your competitors (Direct &amp; Indirect) and examine the list of their offerings/benefits vs your product &amp; service</a:t>
            </a:r>
            <a:r>
              <a:rPr lang="en-US" sz="2400" dirty="0"/>
              <a:t>. Based on what the customers say as well as your research, you need to tabulate your findings. </a:t>
            </a:r>
            <a:r>
              <a:rPr lang="en-US" sz="2400"/>
              <a:t>Mention your ventures USP from the competition analysis</a:t>
            </a:r>
            <a:endParaRPr lang="en-US" sz="2400" b="1" dirty="0">
              <a:latin typeface="+mj-lt"/>
            </a:endParaRPr>
          </a:p>
        </p:txBody>
      </p:sp>
      <p:pic>
        <p:nvPicPr>
          <p:cNvPr id="8" name="Graphic 27" descr="Target with solid fill"/>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48800" y="7909921"/>
            <a:ext cx="655576" cy="858078"/>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rcRect l="13701" t="12801" r="15890" b="19990"/>
          <a:stretch>
            <a:fillRect/>
          </a:stretch>
        </p:blipFill>
        <p:spPr>
          <a:xfrm>
            <a:off x="15880715" y="213995"/>
            <a:ext cx="1856740" cy="1569085"/>
          </a:xfrm>
          <a:prstGeom prst="rect">
            <a:avLst/>
          </a:prstGeom>
        </p:spPr>
      </p:pic>
    </p:spTree>
  </p:cSld>
  <p:clrMapOvr>
    <a:masterClrMapping/>
  </p:clrMapOvr>
</p:sld>
</file>

<file path=ppt/tags/tag1.xml><?xml version="1.0" encoding="utf-8"?>
<p:tagLst xmlns:p="http://schemas.openxmlformats.org/presentationml/2006/main">
  <p:tag name="TABLE_ENDDRAG_ORIGIN_RECT" val="1113*506"/>
  <p:tag name="TABLE_ENDDRAG_RECT" val="42*138*1113*506"/>
</p:tagLst>
</file>

<file path=ppt/tags/tag2.xml><?xml version="1.0" encoding="utf-8"?>
<p:tagLst xmlns:p="http://schemas.openxmlformats.org/presentationml/2006/main">
  <p:tag name="TABLE_ENDDRAG_ORIGIN_RECT" val="967*647"/>
  <p:tag name="TABLE_ENDDRAG_RECT" val="468*132*967*647"/>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20404</Words>
  <Application>WPS Presentation</Application>
  <PresentationFormat>Custom</PresentationFormat>
  <Paragraphs>891</Paragraphs>
  <Slides>18</Slides>
  <Notes>7</Notes>
  <HiddenSlides>0</HiddenSlides>
  <MMClips>0</MMClips>
  <ScaleCrop>false</ScaleCrop>
  <HeadingPairs>
    <vt:vector size="6" baseType="variant">
      <vt:variant>
        <vt:lpstr>已用的字体</vt:lpstr>
      </vt:variant>
      <vt:variant>
        <vt:i4>25</vt:i4>
      </vt:variant>
      <vt:variant>
        <vt:lpstr>主题</vt:lpstr>
      </vt:variant>
      <vt:variant>
        <vt:i4>1</vt:i4>
      </vt:variant>
      <vt:variant>
        <vt:lpstr>幻灯片标题</vt:lpstr>
      </vt:variant>
      <vt:variant>
        <vt:i4>18</vt:i4>
      </vt:variant>
    </vt:vector>
  </HeadingPairs>
  <TitlesOfParts>
    <vt:vector size="44" baseType="lpstr">
      <vt:lpstr>Arial</vt:lpstr>
      <vt:lpstr>SimSun</vt:lpstr>
      <vt:lpstr>Wingdings</vt:lpstr>
      <vt:lpstr>Raleway</vt:lpstr>
      <vt:lpstr>Antonio Bold</vt:lpstr>
      <vt:lpstr>Gill Sans</vt:lpstr>
      <vt:lpstr>Montserrat</vt:lpstr>
      <vt:lpstr>Avenir</vt:lpstr>
      <vt:lpstr>Segoe Print</vt:lpstr>
      <vt:lpstr>Verdana</vt:lpstr>
      <vt:lpstr>Open Sans</vt:lpstr>
      <vt:lpstr>Times New Roman</vt:lpstr>
      <vt:lpstr>Calibri</vt:lpstr>
      <vt:lpstr>Lexend Deca</vt:lpstr>
      <vt:lpstr>Arial</vt:lpstr>
      <vt:lpstr>charter</vt:lpstr>
      <vt:lpstr>Calibri</vt:lpstr>
      <vt:lpstr>Raleway</vt:lpstr>
      <vt:lpstr>Barlow</vt:lpstr>
      <vt:lpstr>Mangal</vt:lpstr>
      <vt:lpstr>Arial,Sans-Serif</vt:lpstr>
      <vt:lpstr>Agrandir Wide Black Bold</vt:lpstr>
      <vt:lpstr>Microsoft YaHei</vt:lpstr>
      <vt:lpstr>Arial Unicode MS</vt:lpstr>
      <vt:lpstr>Gill Sans MT</vt:lpstr>
      <vt:lpstr>Office Theme</vt:lpstr>
      <vt:lpstr>PowerPoint 演示文稿</vt:lpstr>
      <vt:lpstr>PowerPoint 演示文稿</vt:lpstr>
      <vt:lpstr>Problem/Opportunity</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MVP</vt:lpstr>
      <vt:lpstr>PowerPoint 演示文稿</vt:lpstr>
      <vt:lpstr>PowerPoint 演示文稿</vt:lpstr>
      <vt:lpstr>Go-to-Market Strategy</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Copy of Next-Gen 2021: Global Program Overview Editable Deck</dc:title>
  <dc:creator>R.Sujatha</dc:creator>
  <cp:lastModifiedBy>sriva</cp:lastModifiedBy>
  <cp:revision>281</cp:revision>
  <dcterms:created xsi:type="dcterms:W3CDTF">2006-08-16T00:00:00Z</dcterms:created>
  <dcterms:modified xsi:type="dcterms:W3CDTF">2024-11-10T04:37:23Z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A909F3FDE6364DD4B076E2A01C6F4D01_12</vt:lpwstr>
  </property>
  <property fmtid="{D5CDD505-2E9C-101B-9397-08002B2CF9AE}" pid="3" name="KSOProductBuildVer">
    <vt:lpwstr>1033-12.2.0.18607</vt:lpwstr>
  </property>
</Properties>
</file>