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67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4867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 useBgFill="1">
        <p:nvSpPr>
          <p:cNvPr id="1048606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48607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48608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4" name="Group 6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145728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09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0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11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</a:fld>
            <a:endParaRPr lang="en-US" dirty="0"/>
          </a:p>
        </p:txBody>
      </p:sp>
      <p:sp>
        <p:nvSpPr>
          <p:cNvPr id="1048612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613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4F40B7-36AB-4376-BE14-EF7004D79BB9}" type="datetime1">
              <a:rPr lang="en-US" smtClean="0"/>
            </a:fld>
            <a:endParaRPr lang="en-US" dirty="0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B7E4EF-A1BD-40F4-AB7B-04F084DD991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F87CAB8-DCAE-46A5-AADA-B3FAD11A54E0}" type="datetime1">
              <a:rPr lang="en-US" smtClean="0"/>
            </a:fld>
            <a:endParaRPr lang="en-US" dirty="0"/>
          </a:p>
        </p:txBody>
      </p:sp>
      <p:sp>
        <p:nvSpPr>
          <p:cNvPr id="10486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B7E4EF-A1BD-40F4-AB7B-04F084DD991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332B432-ACDA-4023-A761-2BAB76577B62}" type="datetime1">
              <a:rPr lang="en-US" smtClean="0"/>
            </a:fld>
            <a:endParaRPr lang="en-US" dirty="0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B7E4EF-A1BD-40F4-AB7B-04F084DD991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 useBgFill="1">
        <p:nvSpPr>
          <p:cNvPr id="1048639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48640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48641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41" name="Group 15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145731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2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3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345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</a:fld>
            <a:endParaRPr lang="en-US" dirty="0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8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9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9186D26-FA5F-4637-B602-B7C2DC34CFD4}" type="datetime1">
              <a:rPr lang="en-US" smtClean="0"/>
            </a:fld>
            <a:endParaRPr lang="en-US" dirty="0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B7E4EF-A1BD-40F4-AB7B-04F084DD991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4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55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57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A7F15D8-96D1-4781-BC50-CA8A088B2FE4}" type="datetime1">
              <a:rPr lang="en-US" smtClean="0"/>
            </a:fld>
            <a:endParaRPr lang="en-US" dirty="0"/>
          </a:p>
        </p:txBody>
      </p:sp>
      <p:sp>
        <p:nvSpPr>
          <p:cNvPr id="104865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6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B7E4EF-A1BD-40F4-AB7B-04F084DD991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9A96C99-B8F8-4528-BD05-0E16E943DC09}" type="datetime1">
              <a:rPr lang="en-US" smtClean="0"/>
            </a:fld>
            <a:endParaRPr lang="en-US" dirty="0"/>
          </a:p>
        </p:txBody>
      </p:sp>
      <p:sp>
        <p:nvSpPr>
          <p:cNvPr id="10486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B7E4EF-A1BD-40F4-AB7B-04F084DD991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3636942-C211-4B28-8DBD-C953E00AF71B}" type="datetime1">
              <a:rPr lang="en-US" smtClean="0"/>
            </a:fld>
            <a:endParaRPr lang="en-US" dirty="0"/>
          </a:p>
        </p:txBody>
      </p:sp>
      <p:sp>
        <p:nvSpPr>
          <p:cNvPr id="104866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6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B7E4EF-A1BD-40F4-AB7B-04F084DD991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Rectangle 9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5" name="Rectangle 12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</a:fld>
            <a:endParaRPr lang="en-US" dirty="0"/>
          </a:p>
        </p:txBody>
      </p:sp>
      <p:sp>
        <p:nvSpPr>
          <p:cNvPr id="1048670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/>
          </a:lstStyle>
          <a:p>
            <a:endParaRPr lang="en-US" dirty="0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Rectangle 10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6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27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</a:fld>
            <a:endParaRPr lang="en-US" dirty="0"/>
          </a:p>
        </p:txBody>
      </p:sp>
      <p:sp>
        <p:nvSpPr>
          <p:cNvPr id="104862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04862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p>
            <a:fld id="{34B7E4EF-A1BD-40F4-AB7B-04F084DD991D}" type="slidenum">
              <a:rPr lang="en-US" smtClean="0"/>
            </a:fld>
            <a:endParaRPr lang="en-US" dirty="0"/>
          </a:p>
        </p:txBody>
      </p:sp>
      <p:sp>
        <p:nvSpPr>
          <p:cNvPr id="1048630" name="Rectangle 11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2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576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04857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04857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048579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0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1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</a:fld>
            <a:endParaRPr lang="en-US" dirty="0"/>
          </a:p>
        </p:txBody>
      </p:sp>
      <p:sp>
        <p:nvSpPr>
          <p:cNvPr id="104858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>
          <a:xfrm>
            <a:off x="-513184" y="307911"/>
            <a:ext cx="11638384" cy="2183362"/>
          </a:xfrm>
        </p:spPr>
        <p:txBody>
          <a:bodyPr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STRUCTURE OF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“C”</a:t>
            </a:r>
            <a:b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</a:b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(PSC)</a:t>
            </a:r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>
          <a:xfrm>
            <a:off x="-251926" y="2690948"/>
            <a:ext cx="11507755" cy="4866847"/>
          </a:xfrm>
        </p:spPr>
        <p:txBody>
          <a:bodyPr>
            <a:normAutofit/>
          </a:bodyPr>
          <a:p>
            <a:pPr marL="0" indent="0" algn="ctr">
              <a:buNone/>
            </a:pPr>
            <a:r>
              <a:rPr lang="en-I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Patalay Amrith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pPr marL="0" indent="0" algn="ctr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22B81A0406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pPr marL="0" indent="0" algn="ctr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I B.Tech. I. Sem.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sym typeface="+mn-ea"/>
              </a:rPr>
              <a:t>E</a:t>
            </a:r>
            <a:r>
              <a:rPr lang="en-I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sym typeface="+mn-ea"/>
              </a:rPr>
              <a:t>CE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sym typeface="+mn-ea"/>
              </a:rPr>
              <a:t>-A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pPr marL="0" indent="0" algn="ctr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2022-23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pPr marL="0" indent="0" algn="ctr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CVR College Of Engineering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8615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 dirty="0"/>
          </a:p>
        </p:txBody>
      </p:sp>
      <p:pic>
        <p:nvPicPr>
          <p:cNvPr id="2097153" name="Picture 2097152"/>
          <p:cNvPicPr/>
          <p:nvPr/>
        </p:nvPicPr>
        <p:blipFill>
          <a:blip r:embed="rId1"/>
          <a:stretch>
            <a:fillRect/>
          </a:stretch>
        </p:blipFill>
        <p:spPr>
          <a:xfrm>
            <a:off x="888182" y="367133"/>
            <a:ext cx="10229431" cy="58805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Documentation Section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sz="2000" dirty="0"/>
              <a:t>This section of the program consists of a set of comment lines such as File name, Author name, Date of execution, etc.</a:t>
            </a:r>
            <a:endParaRPr lang="en-US" sz="2000" dirty="0"/>
          </a:p>
          <a:p>
            <a:r>
              <a:rPr lang="en-US" sz="2000" dirty="0"/>
              <a:t>It gives us the overview of the program.</a:t>
            </a:r>
            <a:endParaRPr lang="en-US" sz="2000" dirty="0"/>
          </a:p>
          <a:p>
            <a:r>
              <a:rPr lang="en-US" sz="2000" dirty="0"/>
              <a:t>It is also known as commenting section.</a:t>
            </a:r>
            <a:endParaRPr lang="en-US" sz="2000" dirty="0"/>
          </a:p>
          <a:p>
            <a:r>
              <a:rPr lang="en-US" sz="2000" dirty="0"/>
              <a:t>The Documentation section contains:-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1. File name</a:t>
            </a: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2. Author name.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3. Date of execution.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4. Description.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194304" name="Table 4"/>
          <p:cNvGraphicFramePr>
            <a:graphicFrameLocks noGrp="1"/>
          </p:cNvGraphicFramePr>
          <p:nvPr/>
        </p:nvGraphicFramePr>
        <p:xfrm>
          <a:off x="6783355" y="4209971"/>
          <a:ext cx="4571999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999"/>
              </a:tblGrid>
              <a:tr h="1296956">
                <a:tc>
                  <a:txBody>
                    <a:bodyPr/>
                    <a:p>
                      <a:r>
                        <a:rPr lang="en-US" sz="1800" b="0" dirty="0"/>
                        <a:t>/**</a:t>
                      </a:r>
                      <a:endParaRPr lang="en-US" sz="1800" b="0" dirty="0"/>
                    </a:p>
                    <a:p>
                      <a:r>
                        <a:rPr lang="en-US" sz="1800" b="0" dirty="0"/>
                        <a:t> * file: </a:t>
                      </a:r>
                      <a:r>
                        <a:rPr lang="en-US" sz="1800" b="0" dirty="0" err="1"/>
                        <a:t>age.c</a:t>
                      </a:r>
                      <a:endParaRPr lang="en-US" sz="1800" b="0" dirty="0"/>
                    </a:p>
                    <a:p>
                      <a:r>
                        <a:rPr lang="en-US" sz="1800" b="0" dirty="0"/>
                        <a:t> * author: you</a:t>
                      </a:r>
                      <a:endParaRPr lang="en-US" sz="1800" b="0" dirty="0"/>
                    </a:p>
                    <a:p>
                      <a:r>
                        <a:rPr lang="en-US" sz="1800" b="0" dirty="0"/>
                        <a:t> * description: program to find our age.</a:t>
                      </a:r>
                      <a:endParaRPr lang="en-US" sz="1800" b="0" dirty="0"/>
                    </a:p>
                    <a:p>
                      <a:r>
                        <a:rPr lang="en-US" sz="1800" b="0" dirty="0"/>
                        <a:t> */</a:t>
                      </a:r>
                      <a:endParaRPr lang="en-US" sz="1800" b="0" dirty="0"/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 Section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sz="2000" dirty="0"/>
              <a:t>This section of the program provides instructions to the compiler to link functions from the system library.</a:t>
            </a:r>
            <a:endParaRPr lang="en-US" sz="2000" dirty="0"/>
          </a:p>
          <a:p>
            <a:r>
              <a:rPr lang="en-US" sz="2000" dirty="0"/>
              <a:t>This section is used to declare all the header files to be used in the program.</a:t>
            </a:r>
            <a:endParaRPr lang="en-US" sz="2000" dirty="0"/>
          </a:p>
          <a:p>
            <a:r>
              <a:rPr lang="en-US" sz="2000" dirty="0"/>
              <a:t>Some of the header files used in “C” programming are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1. #include&lt;stdio.h&gt;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2. #include&lt;math.h&gt;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3. #include&lt;conio.h&gt;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4. #include&lt;stdlib.h&gt;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194305" name="Table 4"/>
          <p:cNvGraphicFramePr>
            <a:graphicFrameLocks noGrp="1"/>
          </p:cNvGraphicFramePr>
          <p:nvPr/>
        </p:nvGraphicFramePr>
        <p:xfrm>
          <a:off x="6820678" y="4431420"/>
          <a:ext cx="3788228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8228"/>
              </a:tblGrid>
              <a:tr h="429208">
                <a:tc>
                  <a:txBody>
                    <a:bodyPr/>
                    <a:p>
                      <a:r>
                        <a:rPr lang="en-IN" sz="2800" b="0" dirty="0"/>
                        <a:t>#include&lt;stdio.h&gt;</a:t>
                      </a:r>
                      <a:endParaRPr lang="en-IN" b="0" dirty="0"/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Section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>
          <a:xfrm>
            <a:off x="982825" y="1869855"/>
            <a:ext cx="10058400" cy="3849624"/>
          </a:xfrm>
        </p:spPr>
        <p:txBody>
          <a:bodyPr>
            <a:normAutofit/>
          </a:bodyPr>
          <a:p>
            <a:r>
              <a:rPr lang="en-US" sz="2000" dirty="0"/>
              <a:t>This section of the program is to define different constants which we are going to be used in the program.</a:t>
            </a:r>
            <a:endParaRPr lang="en-US" sz="2000" dirty="0"/>
          </a:p>
          <a:p>
            <a:r>
              <a:rPr lang="en-US" sz="2000" dirty="0"/>
              <a:t>The keyword used is:-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#define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194306" name="Table 4"/>
          <p:cNvGraphicFramePr>
            <a:graphicFrameLocks noGrp="1"/>
          </p:cNvGraphicFramePr>
          <p:nvPr/>
        </p:nvGraphicFramePr>
        <p:xfrm>
          <a:off x="1371600" y="3900196"/>
          <a:ext cx="399350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3502"/>
              </a:tblGrid>
              <a:tr h="755779">
                <a:tc>
                  <a:txBody>
                    <a:bodyPr/>
                    <a:p>
                      <a:r>
                        <a:rPr lang="en-IN" sz="2800" b="0" dirty="0"/>
                        <a:t>#define BORN 2000</a:t>
                      </a:r>
                      <a:endParaRPr lang="en-IN" sz="2800" b="0" dirty="0"/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Declaration Section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sz="2000" dirty="0"/>
              <a:t>This section of the program is to declare all the global variables to be used in the program.</a:t>
            </a:r>
            <a:endParaRPr lang="en-US" sz="2000" dirty="0"/>
          </a:p>
          <a:p>
            <a:r>
              <a:rPr lang="en-US" sz="2000" dirty="0"/>
              <a:t>The declaration of global variables occurs only outside the blocks.</a:t>
            </a:r>
            <a:endParaRPr lang="en-US" sz="2000" dirty="0"/>
          </a:p>
          <a:p>
            <a:r>
              <a:rPr lang="en-US" sz="2000" dirty="0"/>
              <a:t>This section also declares all the user-defined functions.</a:t>
            </a:r>
            <a:endParaRPr lang="en-IN" sz="2000" dirty="0"/>
          </a:p>
        </p:txBody>
      </p:sp>
      <p:graphicFrame>
        <p:nvGraphicFramePr>
          <p:cNvPr id="4194307" name="Table 4"/>
          <p:cNvGraphicFramePr>
            <a:graphicFrameLocks noGrp="1"/>
          </p:cNvGraphicFramePr>
          <p:nvPr/>
        </p:nvGraphicFramePr>
        <p:xfrm>
          <a:off x="1278294" y="4189445"/>
          <a:ext cx="581297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2971"/>
              </a:tblGrid>
              <a:tr h="746449">
                <a:tc>
                  <a:txBody>
                    <a:bodyPr/>
                    <a:p>
                      <a:r>
                        <a:rPr lang="en-IN" sz="3600" b="0" dirty="0"/>
                        <a:t>int age(int current);</a:t>
                      </a:r>
                      <a:endParaRPr lang="en-IN" sz="3600" b="0" dirty="0"/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/>
              <a:t>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main() function Section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 dirty="0"/>
              <a:t>It is the body of C-program.</a:t>
            </a:r>
            <a:endParaRPr lang="en-US" sz="2000" dirty="0"/>
          </a:p>
          <a:p>
            <a:r>
              <a:rPr lang="en-US" sz="2000" dirty="0"/>
              <a:t>It consists of two parts:-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             1. Declaration part:- </a:t>
            </a:r>
            <a:r>
              <a:rPr lang="en-US" sz="2000" dirty="0"/>
              <a:t>All the variables will be declared in this part.           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</a:t>
            </a:r>
            <a:r>
              <a:rPr lang="en-US" sz="2000" b="1" dirty="0"/>
              <a:t>2. Executable part:- </a:t>
            </a:r>
            <a:r>
              <a:rPr lang="en-US" sz="2000" dirty="0"/>
              <a:t>All the operations will be made in this part.</a:t>
            </a:r>
            <a:endParaRPr lang="en-US" sz="2000" dirty="0"/>
          </a:p>
          <a:p>
            <a:r>
              <a:rPr lang="en-US" sz="2000" dirty="0"/>
              <a:t>Both these parts should be written in between curly brackets </a:t>
            </a:r>
            <a:r>
              <a:rPr lang="en-US" sz="2000" dirty="0" err="1"/>
              <a:t>i.e</a:t>
            </a:r>
            <a:r>
              <a:rPr lang="en-US" sz="2000" dirty="0"/>
              <a:t>; </a:t>
            </a:r>
            <a:r>
              <a:rPr lang="en-US" sz="2000" b="1" dirty="0"/>
              <a:t>{}</a:t>
            </a:r>
            <a:r>
              <a:rPr lang="en-US" sz="2000" dirty="0"/>
              <a:t>.</a:t>
            </a:r>
            <a:endParaRPr lang="en-US" sz="2000" b="1" dirty="0"/>
          </a:p>
          <a:p>
            <a:endParaRPr lang="en-US" dirty="0"/>
          </a:p>
        </p:txBody>
      </p:sp>
      <p:graphicFrame>
        <p:nvGraphicFramePr>
          <p:cNvPr id="4194308" name="Table 4"/>
          <p:cNvGraphicFramePr>
            <a:graphicFrameLocks noGrp="1"/>
          </p:cNvGraphicFramePr>
          <p:nvPr/>
        </p:nvGraphicFramePr>
        <p:xfrm>
          <a:off x="1483567" y="4366726"/>
          <a:ext cx="5318449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49"/>
              </a:tblGrid>
              <a:tr h="1996751">
                <a:tc>
                  <a:txBody>
                    <a:bodyPr/>
                    <a:p>
                      <a:r>
                        <a:rPr lang="en-US" sz="1800" b="0" dirty="0"/>
                        <a:t>int main(void)</a:t>
                      </a:r>
                      <a:endParaRPr lang="en-US" sz="1800" b="0" dirty="0"/>
                    </a:p>
                    <a:p>
                      <a:r>
                        <a:rPr lang="en-US" sz="1800" b="0" dirty="0"/>
                        <a:t>{</a:t>
                      </a:r>
                      <a:endParaRPr lang="en-US" sz="1800" b="0" dirty="0"/>
                    </a:p>
                    <a:p>
                      <a:r>
                        <a:rPr lang="en-US" sz="1800" b="0" dirty="0"/>
                        <a:t>  int current = 2021;</a:t>
                      </a:r>
                      <a:endParaRPr lang="en-US" sz="1800" b="0" dirty="0"/>
                    </a:p>
                    <a:p>
                      <a:r>
                        <a:rPr lang="en-US" sz="1800" b="0" dirty="0"/>
                        <a:t>  </a:t>
                      </a:r>
                      <a:r>
                        <a:rPr lang="en-US" sz="1800" b="0" dirty="0" err="1"/>
                        <a:t>printf</a:t>
                      </a:r>
                      <a:r>
                        <a:rPr lang="en-US" sz="1800" b="0" dirty="0"/>
                        <a:t>("Age: %d", age(current));</a:t>
                      </a:r>
                      <a:endParaRPr lang="en-US" sz="1800" b="0" dirty="0"/>
                    </a:p>
                    <a:p>
                      <a:r>
                        <a:rPr lang="en-US" sz="1800" b="0" dirty="0"/>
                        <a:t>  return 0;</a:t>
                      </a:r>
                      <a:endParaRPr lang="en-US" sz="1800" b="0" dirty="0"/>
                    </a:p>
                    <a:p>
                      <a:r>
                        <a:rPr lang="en-US" sz="1800" b="0" dirty="0"/>
                        <a:t>}</a:t>
                      </a:r>
                      <a:endParaRPr lang="en-US" sz="1800" b="0" dirty="0"/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 program Section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sz="2000" dirty="0"/>
              <a:t>This section of the program contains all the user-defined functions that are called in the main() function.</a:t>
            </a:r>
            <a:endParaRPr lang="en-US" sz="2000" dirty="0"/>
          </a:p>
          <a:p>
            <a:r>
              <a:rPr lang="en-US" sz="2000" dirty="0"/>
              <a:t>User-defined functions are generally placed immediately after the main() function, although they may appear in any order.</a:t>
            </a:r>
            <a:endParaRPr lang="en-US" sz="2000" dirty="0"/>
          </a:p>
        </p:txBody>
      </p:sp>
      <p:graphicFrame>
        <p:nvGraphicFramePr>
          <p:cNvPr id="4194309" name="Table 4"/>
          <p:cNvGraphicFramePr>
            <a:graphicFrameLocks noGrp="1"/>
          </p:cNvGraphicFramePr>
          <p:nvPr/>
        </p:nvGraphicFramePr>
        <p:xfrm>
          <a:off x="1220237" y="3853543"/>
          <a:ext cx="484466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4661"/>
              </a:tblGrid>
              <a:tr h="645678">
                <a:tc>
                  <a:txBody>
                    <a:bodyPr/>
                    <a:p>
                      <a:r>
                        <a:rPr lang="en-US" sz="2400" b="0" dirty="0"/>
                        <a:t>int age(int current) {</a:t>
                      </a:r>
                      <a:endParaRPr lang="en-US" sz="2400" b="0" dirty="0"/>
                    </a:p>
                    <a:p>
                      <a:r>
                        <a:rPr lang="en-US" sz="2400" b="0" dirty="0"/>
                        <a:t>    return current - BORN;</a:t>
                      </a:r>
                      <a:endParaRPr lang="en-US" sz="2400" b="0" dirty="0"/>
                    </a:p>
                    <a:p>
                      <a:r>
                        <a:rPr lang="en-US" sz="2400" b="0" dirty="0"/>
                        <a:t>}</a:t>
                      </a:r>
                      <a:endParaRPr lang="en-US" sz="2400" b="0" dirty="0"/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/>
              <a:t>                                                  </a:t>
            </a:r>
            <a:endParaRPr lang="en-IN" dirty="0"/>
          </a:p>
        </p:txBody>
      </p:sp>
      <p:graphicFrame>
        <p:nvGraphicFramePr>
          <p:cNvPr id="4194310" name="Table 4"/>
          <p:cNvGraphicFramePr>
            <a:graphicFrameLocks noGrp="1"/>
          </p:cNvGraphicFramePr>
          <p:nvPr>
            <p:ph idx="1"/>
          </p:nvPr>
        </p:nvGraphicFramePr>
        <p:xfrm>
          <a:off x="2855167" y="642594"/>
          <a:ext cx="6298163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8163"/>
              </a:tblGrid>
              <a:tr h="1493779">
                <a:tc>
                  <a:txBody>
                    <a:bodyPr/>
                    <a:p>
                      <a:r>
                        <a:rPr lang="en-US" sz="1600" b="0" dirty="0"/>
                        <a:t>/**                     //Documentation</a:t>
                      </a:r>
                      <a:endParaRPr lang="en-US" sz="1600" b="0" dirty="0"/>
                    </a:p>
                    <a:p>
                      <a:r>
                        <a:rPr lang="en-US" sz="1600" b="0" dirty="0"/>
                        <a:t> * file: </a:t>
                      </a:r>
                      <a:r>
                        <a:rPr lang="en-US" sz="1600" b="0" dirty="0" err="1"/>
                        <a:t>age.c</a:t>
                      </a:r>
                      <a:endParaRPr lang="en-US" sz="1600" b="0" dirty="0"/>
                    </a:p>
                    <a:p>
                      <a:r>
                        <a:rPr lang="en-US" sz="1600" b="0" dirty="0"/>
                        <a:t> * author: you</a:t>
                      </a:r>
                      <a:endParaRPr lang="en-US" sz="1600" b="0" dirty="0"/>
                    </a:p>
                    <a:p>
                      <a:r>
                        <a:rPr lang="en-US" sz="1600" b="0" dirty="0"/>
                        <a:t> * description: program to find our age.</a:t>
                      </a:r>
                      <a:endParaRPr lang="en-US" sz="1600" b="0" dirty="0"/>
                    </a:p>
                    <a:p>
                      <a:r>
                        <a:rPr lang="en-US" sz="1600" b="0" dirty="0"/>
                        <a:t> */</a:t>
                      </a:r>
                      <a:endParaRPr lang="en-US" sz="1600" b="0" dirty="0"/>
                    </a:p>
                    <a:p>
                      <a:endParaRPr lang="en-US" sz="1600" b="0" dirty="0"/>
                    </a:p>
                    <a:p>
                      <a:r>
                        <a:rPr lang="en-US" sz="1600" b="0" dirty="0"/>
                        <a:t>#include &lt;</a:t>
                      </a:r>
                      <a:r>
                        <a:rPr lang="en-US" sz="1600" b="0" dirty="0" err="1"/>
                        <a:t>stdio.h</a:t>
                      </a:r>
                      <a:r>
                        <a:rPr lang="en-US" sz="1600" b="0" dirty="0"/>
                        <a:t>&gt;      //Link</a:t>
                      </a:r>
                      <a:endParaRPr lang="en-US" sz="1600" b="0" dirty="0"/>
                    </a:p>
                    <a:p>
                      <a:endParaRPr lang="en-US" sz="1600" b="0" dirty="0"/>
                    </a:p>
                    <a:p>
                      <a:r>
                        <a:rPr lang="en-US" sz="1600" b="0" dirty="0"/>
                        <a:t>#define BORN 2000       //Definition</a:t>
                      </a:r>
                      <a:endParaRPr lang="en-US" sz="1600" b="0" dirty="0"/>
                    </a:p>
                    <a:p>
                      <a:endParaRPr lang="en-US" sz="1600" b="0" dirty="0"/>
                    </a:p>
                    <a:p>
                      <a:r>
                        <a:rPr lang="en-US" sz="1600" b="0" dirty="0"/>
                        <a:t>int age(int current);   //Global Declaration</a:t>
                      </a:r>
                      <a:endParaRPr lang="en-US" sz="1600" b="0" dirty="0"/>
                    </a:p>
                    <a:p>
                      <a:endParaRPr lang="en-US" sz="1600" b="0" dirty="0"/>
                    </a:p>
                    <a:p>
                      <a:r>
                        <a:rPr lang="en-US" sz="1600" b="0" dirty="0"/>
                        <a:t>int main(void)          //Main() Function</a:t>
                      </a:r>
                      <a:endParaRPr lang="en-US" sz="1600" b="0" dirty="0"/>
                    </a:p>
                    <a:p>
                      <a:r>
                        <a:rPr lang="en-US" sz="1600" b="0" dirty="0"/>
                        <a:t>{</a:t>
                      </a:r>
                      <a:endParaRPr lang="en-US" sz="1600" b="0" dirty="0"/>
                    </a:p>
                    <a:p>
                      <a:r>
                        <a:rPr lang="en-US" sz="1600" b="0" dirty="0"/>
                        <a:t>  int current = 2021;</a:t>
                      </a:r>
                      <a:endParaRPr lang="en-US" sz="1600" b="0" dirty="0"/>
                    </a:p>
                    <a:p>
                      <a:r>
                        <a:rPr lang="en-US" sz="1600" b="0" dirty="0"/>
                        <a:t>  </a:t>
                      </a:r>
                      <a:r>
                        <a:rPr lang="en-US" sz="1600" b="0" dirty="0" err="1"/>
                        <a:t>printf</a:t>
                      </a:r>
                      <a:r>
                        <a:rPr lang="en-US" sz="1600" b="0" dirty="0"/>
                        <a:t>("Age: %d", age(current));</a:t>
                      </a:r>
                      <a:endParaRPr lang="en-US" sz="1600" b="0" dirty="0"/>
                    </a:p>
                    <a:p>
                      <a:r>
                        <a:rPr lang="en-US" sz="1600" b="0" dirty="0"/>
                        <a:t>  return 0;</a:t>
                      </a:r>
                      <a:endParaRPr lang="en-US" sz="1600" b="0" dirty="0"/>
                    </a:p>
                    <a:p>
                      <a:r>
                        <a:rPr lang="en-US" sz="1600" b="0" dirty="0"/>
                        <a:t>}</a:t>
                      </a:r>
                      <a:endParaRPr lang="en-US" sz="1600" b="0" dirty="0"/>
                    </a:p>
                    <a:p>
                      <a:endParaRPr lang="en-US" sz="1600" b="0" dirty="0"/>
                    </a:p>
                    <a:p>
                      <a:r>
                        <a:rPr lang="en-US" sz="1600" b="0" dirty="0"/>
                        <a:t>int age(int current) {     //Subprograms</a:t>
                      </a:r>
                      <a:endParaRPr lang="en-US" sz="1600" b="0" dirty="0"/>
                    </a:p>
                    <a:p>
                      <a:r>
                        <a:rPr lang="en-US" sz="1600" b="0" dirty="0"/>
                        <a:t>    return current - BORN;</a:t>
                      </a:r>
                      <a:endParaRPr lang="en-US" sz="1600" b="0" dirty="0"/>
                    </a:p>
                    <a:p>
                      <a:r>
                        <a:rPr lang="en-US" sz="1600" b="0" dirty="0"/>
                        <a:t>}</a:t>
                      </a:r>
                      <a:endParaRPr lang="en-US" sz="1600" b="0" dirty="0"/>
                    </a:p>
                    <a:p>
                      <a:endParaRPr lang="en-IN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2708</Words>
  <Application>WPS Presentation</Application>
  <PresentationFormat/>
  <Paragraphs>111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Garamond</vt:lpstr>
      <vt:lpstr>Baskerville Old Face</vt:lpstr>
      <vt:lpstr>Avenir Next LT Pro</vt:lpstr>
      <vt:lpstr>Segoe Print</vt:lpstr>
      <vt:lpstr>Microsoft YaHei</vt:lpstr>
      <vt:lpstr>Arial Unicode MS</vt:lpstr>
      <vt:lpstr>Avenir Next LT Pro Light</vt:lpstr>
      <vt:lpstr>SavonVTI</vt:lpstr>
      <vt:lpstr>STRUCTURE OF “C” (PSC)</vt:lpstr>
      <vt:lpstr>PowerPoint 演示文稿</vt:lpstr>
      <vt:lpstr>Documentation Section</vt:lpstr>
      <vt:lpstr>Link Section</vt:lpstr>
      <vt:lpstr>Definition Section</vt:lpstr>
      <vt:lpstr>Global Declaration Section</vt:lpstr>
      <vt:lpstr> main() function Section</vt:lpstr>
      <vt:lpstr>Sub program Section</vt:lpstr>
      <vt:lpstr>                                                 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“C” (PSC)</dc:title>
  <dc:creator>chakriborem@outlook.com</dc:creator>
  <cp:lastModifiedBy>mamth</cp:lastModifiedBy>
  <cp:revision>1</cp:revision>
  <dcterms:created xsi:type="dcterms:W3CDTF">2023-03-08T20:22:11Z</dcterms:created>
  <dcterms:modified xsi:type="dcterms:W3CDTF">2023-03-08T20:22:11Z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9185554300A5445DB6C4A33AE55ED034</vt:lpwstr>
  </property>
  <property fmtid="{D5CDD505-2E9C-101B-9397-08002B2CF9AE}" pid="4" name="KSOProductBuildVer">
    <vt:lpwstr>1033-11.2.0.11219</vt:lpwstr>
  </property>
</Properties>
</file>