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matic SC"/>
      <p:regular r:id="rId28"/>
      <p:bold r:id="rId29"/>
    </p:embeddedFont>
    <p:embeddedFont>
      <p:font typeface="Source Code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maticSC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4c852244d3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4c852244d3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4c852244d3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4c852244d3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4c852244d3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4c852244d3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Yes, you get faster inference. But VRAM/RAM is </a:t>
            </a:r>
            <a:r>
              <a:rPr lang="en"/>
              <a:t>similar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4c852244d3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4c852244d3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Yes, if you route and batch queries.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4c852244d3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4c852244d3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4c852244d3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4c852244d3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4c852244d3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4c852244d3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4c852244d3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4c852244d3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4c852244d3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4c852244d3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4c852244d3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4c852244d3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a7fe845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a7fe845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4c852244d3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24c852244d3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4c852244d3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24c852244d3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28a7fe845d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28a7fe845d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0e153f06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0e153f0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c852244d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c852244d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c852244d3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4c852244d3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4c852244d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4c852244d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4c852244d3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4c852244d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4c852244d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4c852244d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4c852244d3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4c852244d3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hyperlink" Target="https://arxiv.org/pdf/2308.14711.pdf" TargetMode="External"/><Relationship Id="rId5" Type="http://schemas.openxmlformats.org/officeDocument/2006/relationships/hyperlink" Target="https://arxiv.org/pdf/2208.02813.pdf" TargetMode="External"/><Relationship Id="rId6" Type="http://schemas.openxmlformats.org/officeDocument/2006/relationships/hyperlink" Target="https://arxiv.org/pdf/1701.06538.pdf" TargetMode="External"/><Relationship Id="rId7" Type="http://schemas.openxmlformats.org/officeDocument/2006/relationships/hyperlink" Target="https://tinyurl.com/ythsu2nd" TargetMode="External"/><Relationship Id="rId8" Type="http://schemas.openxmlformats.org/officeDocument/2006/relationships/hyperlink" Target="https://youtu.be/0U_65fLoTq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579B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Mixture of experts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Trelis Research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2"/>
          <p:cNvSpPr txBox="1"/>
          <p:nvPr/>
        </p:nvSpPr>
        <p:spPr>
          <a:xfrm>
            <a:off x="2986725" y="22023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Router Matrix weights</a:t>
            </a:r>
            <a:endParaRPr/>
          </a:p>
        </p:txBody>
      </p:sp>
      <p:cxnSp>
        <p:nvCxnSpPr>
          <p:cNvPr id="497" name="Google Shape;497;p22"/>
          <p:cNvCxnSpPr>
            <a:stCxn id="496" idx="0"/>
          </p:cNvCxnSpPr>
          <p:nvPr/>
        </p:nvCxnSpPr>
        <p:spPr>
          <a:xfrm rot="10800000">
            <a:off x="4473525" y="1712400"/>
            <a:ext cx="13200" cy="4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22"/>
          <p:cNvCxnSpPr/>
          <p:nvPr/>
        </p:nvCxnSpPr>
        <p:spPr>
          <a:xfrm rot="10800000">
            <a:off x="4473525" y="2941200"/>
            <a:ext cx="13200" cy="4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22"/>
          <p:cNvSpPr txBox="1"/>
          <p:nvPr/>
        </p:nvSpPr>
        <p:spPr>
          <a:xfrm>
            <a:off x="2213925" y="3624675"/>
            <a:ext cx="4532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[0.34, 0.35, 0.73, 0.94]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Input vector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00" name="Google Shape;500;p22"/>
          <p:cNvSpPr txBox="1"/>
          <p:nvPr/>
        </p:nvSpPr>
        <p:spPr>
          <a:xfrm>
            <a:off x="2220525" y="316800"/>
            <a:ext cx="4532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[0,0,0,0,0,0,1,0]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Expert choice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01" name="Google Shape;501;p22"/>
          <p:cNvSpPr txBox="1"/>
          <p:nvPr/>
        </p:nvSpPr>
        <p:spPr>
          <a:xfrm>
            <a:off x="3864850" y="15879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 u="sng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+randomness</a:t>
            </a:r>
            <a:endParaRPr u="sng"/>
          </a:p>
        </p:txBody>
      </p:sp>
      <p:sp>
        <p:nvSpPr>
          <p:cNvPr id="502" name="Google Shape;502;p22"/>
          <p:cNvSpPr txBox="1"/>
          <p:nvPr/>
        </p:nvSpPr>
        <p:spPr>
          <a:xfrm>
            <a:off x="0" y="0"/>
            <a:ext cx="209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5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Trick #1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23"/>
          <p:cNvSpPr/>
          <p:nvPr/>
        </p:nvSpPr>
        <p:spPr>
          <a:xfrm>
            <a:off x="3264766" y="135860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9" name="Google Shape;509;p23"/>
          <p:cNvSpPr/>
          <p:nvPr/>
        </p:nvSpPr>
        <p:spPr>
          <a:xfrm>
            <a:off x="3586803" y="135860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0" name="Google Shape;510;p23"/>
          <p:cNvSpPr/>
          <p:nvPr/>
        </p:nvSpPr>
        <p:spPr>
          <a:xfrm>
            <a:off x="3908840" y="135860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1" name="Google Shape;511;p23"/>
          <p:cNvSpPr/>
          <p:nvPr/>
        </p:nvSpPr>
        <p:spPr>
          <a:xfrm>
            <a:off x="4230877" y="135860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2" name="Google Shape;512;p23"/>
          <p:cNvSpPr/>
          <p:nvPr/>
        </p:nvSpPr>
        <p:spPr>
          <a:xfrm>
            <a:off x="4552915" y="135860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3" name="Google Shape;513;p23"/>
          <p:cNvSpPr/>
          <p:nvPr/>
        </p:nvSpPr>
        <p:spPr>
          <a:xfrm>
            <a:off x="4874952" y="135860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4" name="Google Shape;514;p23"/>
          <p:cNvSpPr/>
          <p:nvPr/>
        </p:nvSpPr>
        <p:spPr>
          <a:xfrm>
            <a:off x="5196989" y="135860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5" name="Google Shape;515;p23"/>
          <p:cNvSpPr/>
          <p:nvPr/>
        </p:nvSpPr>
        <p:spPr>
          <a:xfrm>
            <a:off x="5519027" y="135860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6" name="Google Shape;516;p23"/>
          <p:cNvSpPr/>
          <p:nvPr/>
        </p:nvSpPr>
        <p:spPr>
          <a:xfrm>
            <a:off x="3264751" y="164794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7" name="Google Shape;517;p23"/>
          <p:cNvSpPr/>
          <p:nvPr/>
        </p:nvSpPr>
        <p:spPr>
          <a:xfrm>
            <a:off x="3586789" y="164794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8" name="Google Shape;518;p23"/>
          <p:cNvSpPr/>
          <p:nvPr/>
        </p:nvSpPr>
        <p:spPr>
          <a:xfrm>
            <a:off x="3908826" y="164794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9" name="Google Shape;519;p23"/>
          <p:cNvSpPr/>
          <p:nvPr/>
        </p:nvSpPr>
        <p:spPr>
          <a:xfrm>
            <a:off x="4230863" y="164794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0" name="Google Shape;520;p23"/>
          <p:cNvSpPr/>
          <p:nvPr/>
        </p:nvSpPr>
        <p:spPr>
          <a:xfrm>
            <a:off x="4552901" y="164794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1" name="Google Shape;521;p23"/>
          <p:cNvSpPr/>
          <p:nvPr/>
        </p:nvSpPr>
        <p:spPr>
          <a:xfrm>
            <a:off x="4874938" y="164794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2" name="Google Shape;522;p23"/>
          <p:cNvSpPr/>
          <p:nvPr/>
        </p:nvSpPr>
        <p:spPr>
          <a:xfrm>
            <a:off x="5196975" y="164794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3" name="Google Shape;523;p23"/>
          <p:cNvSpPr/>
          <p:nvPr/>
        </p:nvSpPr>
        <p:spPr>
          <a:xfrm>
            <a:off x="5519013" y="164794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4" name="Google Shape;524;p23"/>
          <p:cNvSpPr/>
          <p:nvPr/>
        </p:nvSpPr>
        <p:spPr>
          <a:xfrm>
            <a:off x="3264751" y="193728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5" name="Google Shape;525;p23"/>
          <p:cNvSpPr/>
          <p:nvPr/>
        </p:nvSpPr>
        <p:spPr>
          <a:xfrm>
            <a:off x="3586789" y="193728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6" name="Google Shape;526;p23"/>
          <p:cNvSpPr/>
          <p:nvPr/>
        </p:nvSpPr>
        <p:spPr>
          <a:xfrm>
            <a:off x="3908826" y="193728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7" name="Google Shape;527;p23"/>
          <p:cNvSpPr/>
          <p:nvPr/>
        </p:nvSpPr>
        <p:spPr>
          <a:xfrm>
            <a:off x="4230863" y="193728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8" name="Google Shape;528;p23"/>
          <p:cNvSpPr/>
          <p:nvPr/>
        </p:nvSpPr>
        <p:spPr>
          <a:xfrm>
            <a:off x="4552901" y="193728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9" name="Google Shape;529;p23"/>
          <p:cNvSpPr/>
          <p:nvPr/>
        </p:nvSpPr>
        <p:spPr>
          <a:xfrm>
            <a:off x="4874938" y="193728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0" name="Google Shape;530;p23"/>
          <p:cNvSpPr/>
          <p:nvPr/>
        </p:nvSpPr>
        <p:spPr>
          <a:xfrm>
            <a:off x="5196975" y="193728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1" name="Google Shape;531;p23"/>
          <p:cNvSpPr/>
          <p:nvPr/>
        </p:nvSpPr>
        <p:spPr>
          <a:xfrm>
            <a:off x="5519013" y="193728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2" name="Google Shape;532;p23"/>
          <p:cNvSpPr/>
          <p:nvPr/>
        </p:nvSpPr>
        <p:spPr>
          <a:xfrm>
            <a:off x="3264751" y="222663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3" name="Google Shape;533;p23"/>
          <p:cNvSpPr/>
          <p:nvPr/>
        </p:nvSpPr>
        <p:spPr>
          <a:xfrm>
            <a:off x="3586789" y="222663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4" name="Google Shape;534;p23"/>
          <p:cNvSpPr/>
          <p:nvPr/>
        </p:nvSpPr>
        <p:spPr>
          <a:xfrm>
            <a:off x="3908826" y="222663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5" name="Google Shape;535;p23"/>
          <p:cNvSpPr/>
          <p:nvPr/>
        </p:nvSpPr>
        <p:spPr>
          <a:xfrm>
            <a:off x="4230863" y="222663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6" name="Google Shape;536;p23"/>
          <p:cNvSpPr/>
          <p:nvPr/>
        </p:nvSpPr>
        <p:spPr>
          <a:xfrm>
            <a:off x="4552901" y="222663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7" name="Google Shape;537;p23"/>
          <p:cNvSpPr/>
          <p:nvPr/>
        </p:nvSpPr>
        <p:spPr>
          <a:xfrm>
            <a:off x="4874938" y="222663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8" name="Google Shape;538;p23"/>
          <p:cNvSpPr/>
          <p:nvPr/>
        </p:nvSpPr>
        <p:spPr>
          <a:xfrm>
            <a:off x="5196975" y="222663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9" name="Google Shape;539;p23"/>
          <p:cNvSpPr/>
          <p:nvPr/>
        </p:nvSpPr>
        <p:spPr>
          <a:xfrm>
            <a:off x="5519013" y="222663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0" name="Google Shape;540;p23"/>
          <p:cNvSpPr/>
          <p:nvPr/>
        </p:nvSpPr>
        <p:spPr>
          <a:xfrm>
            <a:off x="3264766" y="251597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1" name="Google Shape;541;p23"/>
          <p:cNvSpPr/>
          <p:nvPr/>
        </p:nvSpPr>
        <p:spPr>
          <a:xfrm>
            <a:off x="3586803" y="251597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2" name="Google Shape;542;p23"/>
          <p:cNvSpPr/>
          <p:nvPr/>
        </p:nvSpPr>
        <p:spPr>
          <a:xfrm>
            <a:off x="3908840" y="251597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3" name="Google Shape;543;p23"/>
          <p:cNvSpPr/>
          <p:nvPr/>
        </p:nvSpPr>
        <p:spPr>
          <a:xfrm>
            <a:off x="4230877" y="251597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4" name="Google Shape;544;p23"/>
          <p:cNvSpPr/>
          <p:nvPr/>
        </p:nvSpPr>
        <p:spPr>
          <a:xfrm>
            <a:off x="4552915" y="251597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5" name="Google Shape;545;p23"/>
          <p:cNvSpPr/>
          <p:nvPr/>
        </p:nvSpPr>
        <p:spPr>
          <a:xfrm>
            <a:off x="4874952" y="251597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6" name="Google Shape;546;p23"/>
          <p:cNvSpPr/>
          <p:nvPr/>
        </p:nvSpPr>
        <p:spPr>
          <a:xfrm>
            <a:off x="5196989" y="251597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7" name="Google Shape;547;p23"/>
          <p:cNvSpPr/>
          <p:nvPr/>
        </p:nvSpPr>
        <p:spPr>
          <a:xfrm>
            <a:off x="5519027" y="251597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8" name="Google Shape;548;p23"/>
          <p:cNvSpPr/>
          <p:nvPr/>
        </p:nvSpPr>
        <p:spPr>
          <a:xfrm>
            <a:off x="3264751" y="280531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9" name="Google Shape;549;p23"/>
          <p:cNvSpPr/>
          <p:nvPr/>
        </p:nvSpPr>
        <p:spPr>
          <a:xfrm>
            <a:off x="3586789" y="280531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0" name="Google Shape;550;p23"/>
          <p:cNvSpPr/>
          <p:nvPr/>
        </p:nvSpPr>
        <p:spPr>
          <a:xfrm>
            <a:off x="3908826" y="280531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1" name="Google Shape;551;p23"/>
          <p:cNvSpPr/>
          <p:nvPr/>
        </p:nvSpPr>
        <p:spPr>
          <a:xfrm>
            <a:off x="4230863" y="280531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2" name="Google Shape;552;p23"/>
          <p:cNvSpPr/>
          <p:nvPr/>
        </p:nvSpPr>
        <p:spPr>
          <a:xfrm>
            <a:off x="4552901" y="280531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3" name="Google Shape;553;p23"/>
          <p:cNvSpPr/>
          <p:nvPr/>
        </p:nvSpPr>
        <p:spPr>
          <a:xfrm>
            <a:off x="4874938" y="280531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4" name="Google Shape;554;p23"/>
          <p:cNvSpPr/>
          <p:nvPr/>
        </p:nvSpPr>
        <p:spPr>
          <a:xfrm>
            <a:off x="5196975" y="280531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5" name="Google Shape;555;p23"/>
          <p:cNvSpPr/>
          <p:nvPr/>
        </p:nvSpPr>
        <p:spPr>
          <a:xfrm>
            <a:off x="5519013" y="280531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6" name="Google Shape;556;p23"/>
          <p:cNvSpPr/>
          <p:nvPr/>
        </p:nvSpPr>
        <p:spPr>
          <a:xfrm>
            <a:off x="3264751" y="309466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7" name="Google Shape;557;p23"/>
          <p:cNvSpPr/>
          <p:nvPr/>
        </p:nvSpPr>
        <p:spPr>
          <a:xfrm>
            <a:off x="3586789" y="309466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8" name="Google Shape;558;p23"/>
          <p:cNvSpPr/>
          <p:nvPr/>
        </p:nvSpPr>
        <p:spPr>
          <a:xfrm>
            <a:off x="3908826" y="309466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9" name="Google Shape;559;p23"/>
          <p:cNvSpPr/>
          <p:nvPr/>
        </p:nvSpPr>
        <p:spPr>
          <a:xfrm>
            <a:off x="4230863" y="309466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0" name="Google Shape;560;p23"/>
          <p:cNvSpPr/>
          <p:nvPr/>
        </p:nvSpPr>
        <p:spPr>
          <a:xfrm>
            <a:off x="4552901" y="309466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1" name="Google Shape;561;p23"/>
          <p:cNvSpPr/>
          <p:nvPr/>
        </p:nvSpPr>
        <p:spPr>
          <a:xfrm>
            <a:off x="4874938" y="309466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2" name="Google Shape;562;p23"/>
          <p:cNvSpPr/>
          <p:nvPr/>
        </p:nvSpPr>
        <p:spPr>
          <a:xfrm>
            <a:off x="5196975" y="309466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3" name="Google Shape;563;p23"/>
          <p:cNvSpPr/>
          <p:nvPr/>
        </p:nvSpPr>
        <p:spPr>
          <a:xfrm>
            <a:off x="5519013" y="309466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4" name="Google Shape;564;p23"/>
          <p:cNvSpPr/>
          <p:nvPr/>
        </p:nvSpPr>
        <p:spPr>
          <a:xfrm>
            <a:off x="3264751" y="338400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5" name="Google Shape;565;p23"/>
          <p:cNvSpPr/>
          <p:nvPr/>
        </p:nvSpPr>
        <p:spPr>
          <a:xfrm>
            <a:off x="3586789" y="338400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6" name="Google Shape;566;p23"/>
          <p:cNvSpPr/>
          <p:nvPr/>
        </p:nvSpPr>
        <p:spPr>
          <a:xfrm>
            <a:off x="3908826" y="338400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7" name="Google Shape;567;p23"/>
          <p:cNvSpPr/>
          <p:nvPr/>
        </p:nvSpPr>
        <p:spPr>
          <a:xfrm>
            <a:off x="4230863" y="338400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8" name="Google Shape;568;p23"/>
          <p:cNvSpPr/>
          <p:nvPr/>
        </p:nvSpPr>
        <p:spPr>
          <a:xfrm>
            <a:off x="4552901" y="338400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9" name="Google Shape;569;p23"/>
          <p:cNvSpPr/>
          <p:nvPr/>
        </p:nvSpPr>
        <p:spPr>
          <a:xfrm>
            <a:off x="4874938" y="338400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0" name="Google Shape;570;p23"/>
          <p:cNvSpPr/>
          <p:nvPr/>
        </p:nvSpPr>
        <p:spPr>
          <a:xfrm>
            <a:off x="5196975" y="338400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1" name="Google Shape;571;p23"/>
          <p:cNvSpPr/>
          <p:nvPr/>
        </p:nvSpPr>
        <p:spPr>
          <a:xfrm>
            <a:off x="5519013" y="338400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2" name="Google Shape;572;p23"/>
          <p:cNvSpPr txBox="1"/>
          <p:nvPr/>
        </p:nvSpPr>
        <p:spPr>
          <a:xfrm>
            <a:off x="218025" y="20907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transformer weights</a:t>
            </a:r>
            <a:endParaRPr/>
          </a:p>
        </p:txBody>
      </p:sp>
      <p:sp>
        <p:nvSpPr>
          <p:cNvPr id="573" name="Google Shape;573;p23"/>
          <p:cNvSpPr/>
          <p:nvPr/>
        </p:nvSpPr>
        <p:spPr>
          <a:xfrm>
            <a:off x="4382013" y="4117328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4" name="Google Shape;574;p23"/>
          <p:cNvSpPr txBox="1"/>
          <p:nvPr/>
        </p:nvSpPr>
        <p:spPr>
          <a:xfrm>
            <a:off x="218025" y="38483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Router weights</a:t>
            </a:r>
            <a:endParaRPr/>
          </a:p>
        </p:txBody>
      </p:sp>
      <p:cxnSp>
        <p:nvCxnSpPr>
          <p:cNvPr id="575" name="Google Shape;575;p23"/>
          <p:cNvCxnSpPr/>
          <p:nvPr/>
        </p:nvCxnSpPr>
        <p:spPr>
          <a:xfrm>
            <a:off x="3520875" y="1358600"/>
            <a:ext cx="19200" cy="22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23"/>
          <p:cNvCxnSpPr/>
          <p:nvPr/>
        </p:nvCxnSpPr>
        <p:spPr>
          <a:xfrm>
            <a:off x="3842925" y="1358600"/>
            <a:ext cx="19200" cy="22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23"/>
          <p:cNvCxnSpPr/>
          <p:nvPr/>
        </p:nvCxnSpPr>
        <p:spPr>
          <a:xfrm>
            <a:off x="4164963" y="1358600"/>
            <a:ext cx="19200" cy="22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23"/>
          <p:cNvCxnSpPr/>
          <p:nvPr/>
        </p:nvCxnSpPr>
        <p:spPr>
          <a:xfrm>
            <a:off x="4487000" y="1370063"/>
            <a:ext cx="19200" cy="22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23"/>
          <p:cNvCxnSpPr/>
          <p:nvPr/>
        </p:nvCxnSpPr>
        <p:spPr>
          <a:xfrm>
            <a:off x="4809038" y="1370063"/>
            <a:ext cx="19200" cy="22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23"/>
          <p:cNvCxnSpPr/>
          <p:nvPr/>
        </p:nvCxnSpPr>
        <p:spPr>
          <a:xfrm>
            <a:off x="5131075" y="1370063"/>
            <a:ext cx="19200" cy="22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23"/>
          <p:cNvCxnSpPr/>
          <p:nvPr/>
        </p:nvCxnSpPr>
        <p:spPr>
          <a:xfrm>
            <a:off x="5453113" y="1370063"/>
            <a:ext cx="19200" cy="22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582" name="Google Shape;582;p23"/>
          <p:cNvSpPr txBox="1"/>
          <p:nvPr/>
        </p:nvSpPr>
        <p:spPr>
          <a:xfrm>
            <a:off x="2986725" y="46355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8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inputs</a:t>
            </a:r>
            <a:endParaRPr sz="600"/>
          </a:p>
        </p:txBody>
      </p:sp>
      <p:sp>
        <p:nvSpPr>
          <p:cNvPr id="583" name="Google Shape;583;p23"/>
          <p:cNvSpPr txBox="1"/>
          <p:nvPr/>
        </p:nvSpPr>
        <p:spPr>
          <a:xfrm>
            <a:off x="2996600" y="4564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8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Output tokens</a:t>
            </a:r>
            <a:endParaRPr b="1" sz="28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4" name="Google Shape;584;p23"/>
          <p:cNvSpPr txBox="1"/>
          <p:nvPr/>
        </p:nvSpPr>
        <p:spPr>
          <a:xfrm>
            <a:off x="6295575" y="2259325"/>
            <a:ext cx="2848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Back propagation through gpt + router</a:t>
            </a:r>
            <a:endParaRPr/>
          </a:p>
        </p:txBody>
      </p:sp>
      <p:cxnSp>
        <p:nvCxnSpPr>
          <p:cNvPr id="585" name="Google Shape;585;p23"/>
          <p:cNvCxnSpPr/>
          <p:nvPr/>
        </p:nvCxnSpPr>
        <p:spPr>
          <a:xfrm>
            <a:off x="6316500" y="821350"/>
            <a:ext cx="18600" cy="383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23"/>
          <p:cNvCxnSpPr>
            <a:stCxn id="582" idx="0"/>
            <a:endCxn id="573" idx="4"/>
          </p:cNvCxnSpPr>
          <p:nvPr/>
        </p:nvCxnSpPr>
        <p:spPr>
          <a:xfrm rot="10800000">
            <a:off x="4486725" y="4318450"/>
            <a:ext cx="0" cy="31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23"/>
          <p:cNvCxnSpPr>
            <a:stCxn id="573" idx="0"/>
            <a:endCxn id="570" idx="4"/>
          </p:cNvCxnSpPr>
          <p:nvPr/>
        </p:nvCxnSpPr>
        <p:spPr>
          <a:xfrm flipH="1" rot="10800000">
            <a:off x="4486713" y="3585128"/>
            <a:ext cx="815100" cy="53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23"/>
          <p:cNvCxnSpPr>
            <a:stCxn id="514" idx="0"/>
          </p:cNvCxnSpPr>
          <p:nvPr/>
        </p:nvCxnSpPr>
        <p:spPr>
          <a:xfrm rot="10800000">
            <a:off x="4486589" y="947900"/>
            <a:ext cx="815100" cy="41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23"/>
          <p:cNvSpPr txBox="1"/>
          <p:nvPr/>
        </p:nvSpPr>
        <p:spPr>
          <a:xfrm>
            <a:off x="0" y="0"/>
            <a:ext cx="209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5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Trick #2</a:t>
            </a:r>
            <a:endParaRPr/>
          </a:p>
        </p:txBody>
      </p:sp>
      <p:sp>
        <p:nvSpPr>
          <p:cNvPr id="590" name="Google Shape;590;p23"/>
          <p:cNvSpPr txBox="1"/>
          <p:nvPr/>
        </p:nvSpPr>
        <p:spPr>
          <a:xfrm>
            <a:off x="6335100" y="126575"/>
            <a:ext cx="2848500" cy="20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LOSS = actual - predicted tokens</a:t>
            </a:r>
            <a:endParaRPr b="1" sz="28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 algn="ctr">
              <a:spcBef>
                <a:spcPts val="800"/>
              </a:spcBef>
              <a:spcAft>
                <a:spcPts val="0"/>
              </a:spcAft>
              <a:buClr>
                <a:srgbClr val="0F579B"/>
              </a:buClr>
              <a:buSzPts val="2800"/>
              <a:buFont typeface="Amatic SC"/>
              <a:buChar char="+"/>
            </a:pPr>
            <a:r>
              <a:rPr b="1" lang="en" sz="2800" u="sng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Penalty for uneven router choice</a:t>
            </a:r>
            <a:endParaRPr b="1" sz="2800" u="sng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4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Is moe useful for laptop inference?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596" name="Google Shape;5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24"/>
          <p:cNvSpPr txBox="1"/>
          <p:nvPr/>
        </p:nvSpPr>
        <p:spPr>
          <a:xfrm>
            <a:off x="546975" y="4442275"/>
            <a:ext cx="374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moe</a:t>
            </a:r>
            <a:endParaRPr sz="2400"/>
          </a:p>
        </p:txBody>
      </p:sp>
      <p:sp>
        <p:nvSpPr>
          <p:cNvPr id="598" name="Google Shape;598;p24"/>
          <p:cNvSpPr/>
          <p:nvPr/>
        </p:nvSpPr>
        <p:spPr>
          <a:xfrm>
            <a:off x="4982699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9" name="Google Shape;599;p24"/>
          <p:cNvSpPr/>
          <p:nvPr/>
        </p:nvSpPr>
        <p:spPr>
          <a:xfrm>
            <a:off x="5402448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0" name="Google Shape;600;p24"/>
          <p:cNvSpPr/>
          <p:nvPr/>
        </p:nvSpPr>
        <p:spPr>
          <a:xfrm>
            <a:off x="5822196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1" name="Google Shape;601;p24"/>
          <p:cNvSpPr/>
          <p:nvPr/>
        </p:nvSpPr>
        <p:spPr>
          <a:xfrm>
            <a:off x="6241945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2" name="Google Shape;602;p24"/>
          <p:cNvSpPr/>
          <p:nvPr/>
        </p:nvSpPr>
        <p:spPr>
          <a:xfrm>
            <a:off x="6661693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3" name="Google Shape;603;p24"/>
          <p:cNvSpPr/>
          <p:nvPr/>
        </p:nvSpPr>
        <p:spPr>
          <a:xfrm>
            <a:off x="7081441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4" name="Google Shape;604;p24"/>
          <p:cNvSpPr/>
          <p:nvPr/>
        </p:nvSpPr>
        <p:spPr>
          <a:xfrm>
            <a:off x="7501190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5" name="Google Shape;605;p24"/>
          <p:cNvSpPr/>
          <p:nvPr/>
        </p:nvSpPr>
        <p:spPr>
          <a:xfrm>
            <a:off x="7920938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6" name="Google Shape;606;p24"/>
          <p:cNvSpPr/>
          <p:nvPr/>
        </p:nvSpPr>
        <p:spPr>
          <a:xfrm>
            <a:off x="4982681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7" name="Google Shape;607;p24"/>
          <p:cNvSpPr/>
          <p:nvPr/>
        </p:nvSpPr>
        <p:spPr>
          <a:xfrm>
            <a:off x="5402429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8" name="Google Shape;608;p24"/>
          <p:cNvSpPr/>
          <p:nvPr/>
        </p:nvSpPr>
        <p:spPr>
          <a:xfrm>
            <a:off x="5822178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9" name="Google Shape;609;p24"/>
          <p:cNvSpPr/>
          <p:nvPr/>
        </p:nvSpPr>
        <p:spPr>
          <a:xfrm>
            <a:off x="6241926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0" name="Google Shape;610;p24"/>
          <p:cNvSpPr/>
          <p:nvPr/>
        </p:nvSpPr>
        <p:spPr>
          <a:xfrm>
            <a:off x="6661675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1" name="Google Shape;611;p24"/>
          <p:cNvSpPr/>
          <p:nvPr/>
        </p:nvSpPr>
        <p:spPr>
          <a:xfrm>
            <a:off x="7081423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2" name="Google Shape;612;p24"/>
          <p:cNvSpPr/>
          <p:nvPr/>
        </p:nvSpPr>
        <p:spPr>
          <a:xfrm>
            <a:off x="7501171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3" name="Google Shape;613;p24"/>
          <p:cNvSpPr/>
          <p:nvPr/>
        </p:nvSpPr>
        <p:spPr>
          <a:xfrm>
            <a:off x="7920920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4" name="Google Shape;614;p24"/>
          <p:cNvSpPr/>
          <p:nvPr/>
        </p:nvSpPr>
        <p:spPr>
          <a:xfrm>
            <a:off x="4982681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5" name="Google Shape;615;p24"/>
          <p:cNvSpPr/>
          <p:nvPr/>
        </p:nvSpPr>
        <p:spPr>
          <a:xfrm>
            <a:off x="5402429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6" name="Google Shape;616;p24"/>
          <p:cNvSpPr/>
          <p:nvPr/>
        </p:nvSpPr>
        <p:spPr>
          <a:xfrm>
            <a:off x="5822178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7" name="Google Shape;617;p24"/>
          <p:cNvSpPr/>
          <p:nvPr/>
        </p:nvSpPr>
        <p:spPr>
          <a:xfrm>
            <a:off x="6241926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8" name="Google Shape;618;p24"/>
          <p:cNvSpPr/>
          <p:nvPr/>
        </p:nvSpPr>
        <p:spPr>
          <a:xfrm>
            <a:off x="6661675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9" name="Google Shape;619;p24"/>
          <p:cNvSpPr/>
          <p:nvPr/>
        </p:nvSpPr>
        <p:spPr>
          <a:xfrm>
            <a:off x="7081423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0" name="Google Shape;620;p24"/>
          <p:cNvSpPr/>
          <p:nvPr/>
        </p:nvSpPr>
        <p:spPr>
          <a:xfrm>
            <a:off x="7501171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1" name="Google Shape;621;p24"/>
          <p:cNvSpPr/>
          <p:nvPr/>
        </p:nvSpPr>
        <p:spPr>
          <a:xfrm>
            <a:off x="7920920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2" name="Google Shape;622;p24"/>
          <p:cNvSpPr/>
          <p:nvPr/>
        </p:nvSpPr>
        <p:spPr>
          <a:xfrm>
            <a:off x="4982681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3" name="Google Shape;623;p24"/>
          <p:cNvSpPr/>
          <p:nvPr/>
        </p:nvSpPr>
        <p:spPr>
          <a:xfrm>
            <a:off x="5402429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4" name="Google Shape;624;p24"/>
          <p:cNvSpPr/>
          <p:nvPr/>
        </p:nvSpPr>
        <p:spPr>
          <a:xfrm>
            <a:off x="5822178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5" name="Google Shape;625;p24"/>
          <p:cNvSpPr/>
          <p:nvPr/>
        </p:nvSpPr>
        <p:spPr>
          <a:xfrm>
            <a:off x="6241926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6" name="Google Shape;626;p24"/>
          <p:cNvSpPr/>
          <p:nvPr/>
        </p:nvSpPr>
        <p:spPr>
          <a:xfrm>
            <a:off x="6661675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7" name="Google Shape;627;p24"/>
          <p:cNvSpPr/>
          <p:nvPr/>
        </p:nvSpPr>
        <p:spPr>
          <a:xfrm>
            <a:off x="7081423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8" name="Google Shape;628;p24"/>
          <p:cNvSpPr/>
          <p:nvPr/>
        </p:nvSpPr>
        <p:spPr>
          <a:xfrm>
            <a:off x="7501171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9" name="Google Shape;629;p24"/>
          <p:cNvSpPr/>
          <p:nvPr/>
        </p:nvSpPr>
        <p:spPr>
          <a:xfrm>
            <a:off x="7920920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0" name="Google Shape;630;p24"/>
          <p:cNvSpPr/>
          <p:nvPr/>
        </p:nvSpPr>
        <p:spPr>
          <a:xfrm>
            <a:off x="4982699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1" name="Google Shape;631;p24"/>
          <p:cNvSpPr/>
          <p:nvPr/>
        </p:nvSpPr>
        <p:spPr>
          <a:xfrm>
            <a:off x="5402448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2" name="Google Shape;632;p24"/>
          <p:cNvSpPr/>
          <p:nvPr/>
        </p:nvSpPr>
        <p:spPr>
          <a:xfrm>
            <a:off x="5822196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3" name="Google Shape;633;p24"/>
          <p:cNvSpPr/>
          <p:nvPr/>
        </p:nvSpPr>
        <p:spPr>
          <a:xfrm>
            <a:off x="6241945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4" name="Google Shape;634;p24"/>
          <p:cNvSpPr/>
          <p:nvPr/>
        </p:nvSpPr>
        <p:spPr>
          <a:xfrm>
            <a:off x="6661693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5" name="Google Shape;635;p24"/>
          <p:cNvSpPr/>
          <p:nvPr/>
        </p:nvSpPr>
        <p:spPr>
          <a:xfrm>
            <a:off x="7081441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6" name="Google Shape;636;p24"/>
          <p:cNvSpPr/>
          <p:nvPr/>
        </p:nvSpPr>
        <p:spPr>
          <a:xfrm>
            <a:off x="7501190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7" name="Google Shape;637;p24"/>
          <p:cNvSpPr/>
          <p:nvPr/>
        </p:nvSpPr>
        <p:spPr>
          <a:xfrm>
            <a:off x="7920938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8" name="Google Shape;638;p24"/>
          <p:cNvSpPr/>
          <p:nvPr/>
        </p:nvSpPr>
        <p:spPr>
          <a:xfrm>
            <a:off x="4982681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9" name="Google Shape;639;p24"/>
          <p:cNvSpPr/>
          <p:nvPr/>
        </p:nvSpPr>
        <p:spPr>
          <a:xfrm>
            <a:off x="5402429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0" name="Google Shape;640;p24"/>
          <p:cNvSpPr/>
          <p:nvPr/>
        </p:nvSpPr>
        <p:spPr>
          <a:xfrm>
            <a:off x="5822178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1" name="Google Shape;641;p24"/>
          <p:cNvSpPr/>
          <p:nvPr/>
        </p:nvSpPr>
        <p:spPr>
          <a:xfrm>
            <a:off x="6241926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2" name="Google Shape;642;p24"/>
          <p:cNvSpPr/>
          <p:nvPr/>
        </p:nvSpPr>
        <p:spPr>
          <a:xfrm>
            <a:off x="6661675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3" name="Google Shape;643;p24"/>
          <p:cNvSpPr/>
          <p:nvPr/>
        </p:nvSpPr>
        <p:spPr>
          <a:xfrm>
            <a:off x="7081423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4" name="Google Shape;644;p24"/>
          <p:cNvSpPr/>
          <p:nvPr/>
        </p:nvSpPr>
        <p:spPr>
          <a:xfrm>
            <a:off x="7501171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5" name="Google Shape;645;p24"/>
          <p:cNvSpPr/>
          <p:nvPr/>
        </p:nvSpPr>
        <p:spPr>
          <a:xfrm>
            <a:off x="7920920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6" name="Google Shape;646;p24"/>
          <p:cNvSpPr/>
          <p:nvPr/>
        </p:nvSpPr>
        <p:spPr>
          <a:xfrm>
            <a:off x="4982681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7" name="Google Shape;647;p24"/>
          <p:cNvSpPr/>
          <p:nvPr/>
        </p:nvSpPr>
        <p:spPr>
          <a:xfrm>
            <a:off x="5402429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8" name="Google Shape;648;p24"/>
          <p:cNvSpPr/>
          <p:nvPr/>
        </p:nvSpPr>
        <p:spPr>
          <a:xfrm>
            <a:off x="5822178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9" name="Google Shape;649;p24"/>
          <p:cNvSpPr/>
          <p:nvPr/>
        </p:nvSpPr>
        <p:spPr>
          <a:xfrm>
            <a:off x="6241926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0" name="Google Shape;650;p24"/>
          <p:cNvSpPr/>
          <p:nvPr/>
        </p:nvSpPr>
        <p:spPr>
          <a:xfrm>
            <a:off x="6661675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1" name="Google Shape;651;p24"/>
          <p:cNvSpPr/>
          <p:nvPr/>
        </p:nvSpPr>
        <p:spPr>
          <a:xfrm>
            <a:off x="7081423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2" name="Google Shape;652;p24"/>
          <p:cNvSpPr/>
          <p:nvPr/>
        </p:nvSpPr>
        <p:spPr>
          <a:xfrm>
            <a:off x="7501171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3" name="Google Shape;653;p24"/>
          <p:cNvSpPr/>
          <p:nvPr/>
        </p:nvSpPr>
        <p:spPr>
          <a:xfrm>
            <a:off x="7920920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4" name="Google Shape;654;p24"/>
          <p:cNvSpPr/>
          <p:nvPr/>
        </p:nvSpPr>
        <p:spPr>
          <a:xfrm>
            <a:off x="4982681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5" name="Google Shape;655;p24"/>
          <p:cNvSpPr/>
          <p:nvPr/>
        </p:nvSpPr>
        <p:spPr>
          <a:xfrm>
            <a:off x="5402429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6" name="Google Shape;656;p24"/>
          <p:cNvSpPr/>
          <p:nvPr/>
        </p:nvSpPr>
        <p:spPr>
          <a:xfrm>
            <a:off x="5822178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7" name="Google Shape;657;p24"/>
          <p:cNvSpPr/>
          <p:nvPr/>
        </p:nvSpPr>
        <p:spPr>
          <a:xfrm>
            <a:off x="6241926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8" name="Google Shape;658;p24"/>
          <p:cNvSpPr/>
          <p:nvPr/>
        </p:nvSpPr>
        <p:spPr>
          <a:xfrm>
            <a:off x="6661675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9" name="Google Shape;659;p24"/>
          <p:cNvSpPr/>
          <p:nvPr/>
        </p:nvSpPr>
        <p:spPr>
          <a:xfrm>
            <a:off x="7081423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0" name="Google Shape;660;p24"/>
          <p:cNvSpPr/>
          <p:nvPr/>
        </p:nvSpPr>
        <p:spPr>
          <a:xfrm>
            <a:off x="7501171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1" name="Google Shape;661;p24"/>
          <p:cNvSpPr/>
          <p:nvPr/>
        </p:nvSpPr>
        <p:spPr>
          <a:xfrm>
            <a:off x="7920920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2" name="Google Shape;662;p24"/>
          <p:cNvSpPr txBox="1"/>
          <p:nvPr/>
        </p:nvSpPr>
        <p:spPr>
          <a:xfrm>
            <a:off x="4678875" y="4427175"/>
            <a:ext cx="374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Standard gpt</a:t>
            </a:r>
            <a:endParaRPr sz="2400"/>
          </a:p>
        </p:txBody>
      </p:sp>
      <p:sp>
        <p:nvSpPr>
          <p:cNvPr id="663" name="Google Shape;663;p24"/>
          <p:cNvSpPr/>
          <p:nvPr/>
        </p:nvSpPr>
        <p:spPr>
          <a:xfrm>
            <a:off x="840244" y="1413900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4" name="Google Shape;664;p24"/>
          <p:cNvSpPr/>
          <p:nvPr/>
        </p:nvSpPr>
        <p:spPr>
          <a:xfrm>
            <a:off x="1274290" y="1413900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5" name="Google Shape;665;p24"/>
          <p:cNvSpPr/>
          <p:nvPr/>
        </p:nvSpPr>
        <p:spPr>
          <a:xfrm>
            <a:off x="1708336" y="1413900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6" name="Google Shape;666;p24"/>
          <p:cNvSpPr/>
          <p:nvPr/>
        </p:nvSpPr>
        <p:spPr>
          <a:xfrm>
            <a:off x="2142382" y="1413900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7" name="Google Shape;667;p24"/>
          <p:cNvSpPr/>
          <p:nvPr/>
        </p:nvSpPr>
        <p:spPr>
          <a:xfrm>
            <a:off x="2576429" y="1413900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8" name="Google Shape;668;p24"/>
          <p:cNvSpPr/>
          <p:nvPr/>
        </p:nvSpPr>
        <p:spPr>
          <a:xfrm>
            <a:off x="3010475" y="1413900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9" name="Google Shape;669;p24"/>
          <p:cNvSpPr/>
          <p:nvPr/>
        </p:nvSpPr>
        <p:spPr>
          <a:xfrm>
            <a:off x="3444521" y="1413900"/>
            <a:ext cx="282300" cy="26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0" name="Google Shape;670;p24"/>
          <p:cNvSpPr/>
          <p:nvPr/>
        </p:nvSpPr>
        <p:spPr>
          <a:xfrm>
            <a:off x="3878567" y="1413900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1" name="Google Shape;671;p24"/>
          <p:cNvSpPr/>
          <p:nvPr/>
        </p:nvSpPr>
        <p:spPr>
          <a:xfrm>
            <a:off x="840225" y="1792425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2" name="Google Shape;672;p24"/>
          <p:cNvSpPr/>
          <p:nvPr/>
        </p:nvSpPr>
        <p:spPr>
          <a:xfrm>
            <a:off x="1274271" y="1792425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3" name="Google Shape;673;p24"/>
          <p:cNvSpPr/>
          <p:nvPr/>
        </p:nvSpPr>
        <p:spPr>
          <a:xfrm>
            <a:off x="1708317" y="1792425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4" name="Google Shape;674;p24"/>
          <p:cNvSpPr/>
          <p:nvPr/>
        </p:nvSpPr>
        <p:spPr>
          <a:xfrm>
            <a:off x="2142363" y="1792425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5" name="Google Shape;675;p24"/>
          <p:cNvSpPr/>
          <p:nvPr/>
        </p:nvSpPr>
        <p:spPr>
          <a:xfrm>
            <a:off x="2576410" y="1792425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6" name="Google Shape;676;p24"/>
          <p:cNvSpPr/>
          <p:nvPr/>
        </p:nvSpPr>
        <p:spPr>
          <a:xfrm>
            <a:off x="3010456" y="1792425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7" name="Google Shape;677;p24"/>
          <p:cNvSpPr/>
          <p:nvPr/>
        </p:nvSpPr>
        <p:spPr>
          <a:xfrm>
            <a:off x="3444502" y="1792425"/>
            <a:ext cx="282300" cy="26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8" name="Google Shape;678;p24"/>
          <p:cNvSpPr/>
          <p:nvPr/>
        </p:nvSpPr>
        <p:spPr>
          <a:xfrm>
            <a:off x="3878548" y="1792425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9" name="Google Shape;679;p24"/>
          <p:cNvSpPr/>
          <p:nvPr/>
        </p:nvSpPr>
        <p:spPr>
          <a:xfrm>
            <a:off x="840225" y="2170949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0" name="Google Shape;680;p24"/>
          <p:cNvSpPr/>
          <p:nvPr/>
        </p:nvSpPr>
        <p:spPr>
          <a:xfrm>
            <a:off x="1274271" y="2170949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1" name="Google Shape;681;p24"/>
          <p:cNvSpPr/>
          <p:nvPr/>
        </p:nvSpPr>
        <p:spPr>
          <a:xfrm>
            <a:off x="1708317" y="2170949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2" name="Google Shape;682;p24"/>
          <p:cNvSpPr/>
          <p:nvPr/>
        </p:nvSpPr>
        <p:spPr>
          <a:xfrm>
            <a:off x="2142363" y="2170949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3" name="Google Shape;683;p24"/>
          <p:cNvSpPr/>
          <p:nvPr/>
        </p:nvSpPr>
        <p:spPr>
          <a:xfrm>
            <a:off x="2576410" y="2170949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4" name="Google Shape;684;p24"/>
          <p:cNvSpPr/>
          <p:nvPr/>
        </p:nvSpPr>
        <p:spPr>
          <a:xfrm>
            <a:off x="3010456" y="2170949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5" name="Google Shape;685;p24"/>
          <p:cNvSpPr/>
          <p:nvPr/>
        </p:nvSpPr>
        <p:spPr>
          <a:xfrm>
            <a:off x="3444502" y="2170949"/>
            <a:ext cx="282300" cy="26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6" name="Google Shape;686;p24"/>
          <p:cNvSpPr/>
          <p:nvPr/>
        </p:nvSpPr>
        <p:spPr>
          <a:xfrm>
            <a:off x="3878548" y="2170949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7" name="Google Shape;687;p24"/>
          <p:cNvSpPr/>
          <p:nvPr/>
        </p:nvSpPr>
        <p:spPr>
          <a:xfrm>
            <a:off x="840225" y="2549474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8" name="Google Shape;688;p24"/>
          <p:cNvSpPr/>
          <p:nvPr/>
        </p:nvSpPr>
        <p:spPr>
          <a:xfrm>
            <a:off x="1274271" y="2549474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9" name="Google Shape;689;p24"/>
          <p:cNvSpPr/>
          <p:nvPr/>
        </p:nvSpPr>
        <p:spPr>
          <a:xfrm>
            <a:off x="1708317" y="2549474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0" name="Google Shape;690;p24"/>
          <p:cNvSpPr/>
          <p:nvPr/>
        </p:nvSpPr>
        <p:spPr>
          <a:xfrm>
            <a:off x="2142363" y="2549474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1" name="Google Shape;691;p24"/>
          <p:cNvSpPr/>
          <p:nvPr/>
        </p:nvSpPr>
        <p:spPr>
          <a:xfrm>
            <a:off x="2576410" y="2549474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2" name="Google Shape;692;p24"/>
          <p:cNvSpPr/>
          <p:nvPr/>
        </p:nvSpPr>
        <p:spPr>
          <a:xfrm>
            <a:off x="3010456" y="2549474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3" name="Google Shape;693;p24"/>
          <p:cNvSpPr/>
          <p:nvPr/>
        </p:nvSpPr>
        <p:spPr>
          <a:xfrm>
            <a:off x="3444502" y="2549474"/>
            <a:ext cx="282300" cy="26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4" name="Google Shape;694;p24"/>
          <p:cNvSpPr/>
          <p:nvPr/>
        </p:nvSpPr>
        <p:spPr>
          <a:xfrm>
            <a:off x="3878548" y="2549474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5" name="Google Shape;695;p24"/>
          <p:cNvSpPr/>
          <p:nvPr/>
        </p:nvSpPr>
        <p:spPr>
          <a:xfrm>
            <a:off x="840244" y="2927999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6" name="Google Shape;696;p24"/>
          <p:cNvSpPr/>
          <p:nvPr/>
        </p:nvSpPr>
        <p:spPr>
          <a:xfrm>
            <a:off x="1274290" y="2927999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7" name="Google Shape;697;p24"/>
          <p:cNvSpPr/>
          <p:nvPr/>
        </p:nvSpPr>
        <p:spPr>
          <a:xfrm>
            <a:off x="1708336" y="2927999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8" name="Google Shape;698;p24"/>
          <p:cNvSpPr/>
          <p:nvPr/>
        </p:nvSpPr>
        <p:spPr>
          <a:xfrm>
            <a:off x="2142382" y="2927999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9" name="Google Shape;699;p24"/>
          <p:cNvSpPr/>
          <p:nvPr/>
        </p:nvSpPr>
        <p:spPr>
          <a:xfrm>
            <a:off x="2576429" y="2927999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0" name="Google Shape;700;p24"/>
          <p:cNvSpPr/>
          <p:nvPr/>
        </p:nvSpPr>
        <p:spPr>
          <a:xfrm>
            <a:off x="3010475" y="2927999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1" name="Google Shape;701;p24"/>
          <p:cNvSpPr/>
          <p:nvPr/>
        </p:nvSpPr>
        <p:spPr>
          <a:xfrm>
            <a:off x="3444521" y="2927999"/>
            <a:ext cx="282300" cy="26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2" name="Google Shape;702;p24"/>
          <p:cNvSpPr/>
          <p:nvPr/>
        </p:nvSpPr>
        <p:spPr>
          <a:xfrm>
            <a:off x="3878567" y="2927999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3" name="Google Shape;703;p24"/>
          <p:cNvSpPr/>
          <p:nvPr/>
        </p:nvSpPr>
        <p:spPr>
          <a:xfrm>
            <a:off x="840225" y="3306523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4" name="Google Shape;704;p24"/>
          <p:cNvSpPr/>
          <p:nvPr/>
        </p:nvSpPr>
        <p:spPr>
          <a:xfrm>
            <a:off x="1274271" y="3306523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5" name="Google Shape;705;p24"/>
          <p:cNvSpPr/>
          <p:nvPr/>
        </p:nvSpPr>
        <p:spPr>
          <a:xfrm>
            <a:off x="1708317" y="3306523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6" name="Google Shape;706;p24"/>
          <p:cNvSpPr/>
          <p:nvPr/>
        </p:nvSpPr>
        <p:spPr>
          <a:xfrm>
            <a:off x="2142363" y="3306523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7" name="Google Shape;707;p24"/>
          <p:cNvSpPr/>
          <p:nvPr/>
        </p:nvSpPr>
        <p:spPr>
          <a:xfrm>
            <a:off x="2576410" y="3306523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8" name="Google Shape;708;p24"/>
          <p:cNvSpPr/>
          <p:nvPr/>
        </p:nvSpPr>
        <p:spPr>
          <a:xfrm>
            <a:off x="3010456" y="3306523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9" name="Google Shape;709;p24"/>
          <p:cNvSpPr/>
          <p:nvPr/>
        </p:nvSpPr>
        <p:spPr>
          <a:xfrm>
            <a:off x="3444502" y="3306523"/>
            <a:ext cx="282300" cy="26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0" name="Google Shape;710;p24"/>
          <p:cNvSpPr/>
          <p:nvPr/>
        </p:nvSpPr>
        <p:spPr>
          <a:xfrm>
            <a:off x="3878548" y="3306523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1" name="Google Shape;711;p24"/>
          <p:cNvSpPr/>
          <p:nvPr/>
        </p:nvSpPr>
        <p:spPr>
          <a:xfrm>
            <a:off x="840225" y="3685048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2" name="Google Shape;712;p24"/>
          <p:cNvSpPr/>
          <p:nvPr/>
        </p:nvSpPr>
        <p:spPr>
          <a:xfrm>
            <a:off x="1274271" y="3685048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3" name="Google Shape;713;p24"/>
          <p:cNvSpPr/>
          <p:nvPr/>
        </p:nvSpPr>
        <p:spPr>
          <a:xfrm>
            <a:off x="1708317" y="3685048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4" name="Google Shape;714;p24"/>
          <p:cNvSpPr/>
          <p:nvPr/>
        </p:nvSpPr>
        <p:spPr>
          <a:xfrm>
            <a:off x="2142363" y="3685048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5" name="Google Shape;715;p24"/>
          <p:cNvSpPr/>
          <p:nvPr/>
        </p:nvSpPr>
        <p:spPr>
          <a:xfrm>
            <a:off x="2576410" y="3685048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6" name="Google Shape;716;p24"/>
          <p:cNvSpPr/>
          <p:nvPr/>
        </p:nvSpPr>
        <p:spPr>
          <a:xfrm>
            <a:off x="3010456" y="3685048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7" name="Google Shape;717;p24"/>
          <p:cNvSpPr/>
          <p:nvPr/>
        </p:nvSpPr>
        <p:spPr>
          <a:xfrm>
            <a:off x="3444502" y="3685048"/>
            <a:ext cx="282300" cy="26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8" name="Google Shape;718;p24"/>
          <p:cNvSpPr/>
          <p:nvPr/>
        </p:nvSpPr>
        <p:spPr>
          <a:xfrm>
            <a:off x="3878548" y="3685048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9" name="Google Shape;719;p24"/>
          <p:cNvSpPr/>
          <p:nvPr/>
        </p:nvSpPr>
        <p:spPr>
          <a:xfrm>
            <a:off x="840225" y="4063573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0" name="Google Shape;720;p24"/>
          <p:cNvSpPr/>
          <p:nvPr/>
        </p:nvSpPr>
        <p:spPr>
          <a:xfrm>
            <a:off x="1274271" y="4063573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1" name="Google Shape;721;p24"/>
          <p:cNvSpPr/>
          <p:nvPr/>
        </p:nvSpPr>
        <p:spPr>
          <a:xfrm>
            <a:off x="1708317" y="4063573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2" name="Google Shape;722;p24"/>
          <p:cNvSpPr/>
          <p:nvPr/>
        </p:nvSpPr>
        <p:spPr>
          <a:xfrm>
            <a:off x="2142363" y="4063573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3" name="Google Shape;723;p24"/>
          <p:cNvSpPr/>
          <p:nvPr/>
        </p:nvSpPr>
        <p:spPr>
          <a:xfrm>
            <a:off x="2576410" y="4063573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4" name="Google Shape;724;p24"/>
          <p:cNvSpPr/>
          <p:nvPr/>
        </p:nvSpPr>
        <p:spPr>
          <a:xfrm>
            <a:off x="3010456" y="4063573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5" name="Google Shape;725;p24"/>
          <p:cNvSpPr/>
          <p:nvPr/>
        </p:nvSpPr>
        <p:spPr>
          <a:xfrm>
            <a:off x="3444502" y="4063573"/>
            <a:ext cx="282300" cy="26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6" name="Google Shape;726;p24"/>
          <p:cNvSpPr/>
          <p:nvPr/>
        </p:nvSpPr>
        <p:spPr>
          <a:xfrm>
            <a:off x="3878548" y="4063573"/>
            <a:ext cx="282300" cy="26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27" name="Google Shape;727;p24"/>
          <p:cNvCxnSpPr/>
          <p:nvPr/>
        </p:nvCxnSpPr>
        <p:spPr>
          <a:xfrm>
            <a:off x="1185431" y="1413900"/>
            <a:ext cx="25800" cy="28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24"/>
          <p:cNvCxnSpPr/>
          <p:nvPr/>
        </p:nvCxnSpPr>
        <p:spPr>
          <a:xfrm>
            <a:off x="1619495" y="1413900"/>
            <a:ext cx="25800" cy="28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24"/>
          <p:cNvCxnSpPr/>
          <p:nvPr/>
        </p:nvCxnSpPr>
        <p:spPr>
          <a:xfrm>
            <a:off x="2053541" y="1413900"/>
            <a:ext cx="25800" cy="28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24"/>
          <p:cNvCxnSpPr/>
          <p:nvPr/>
        </p:nvCxnSpPr>
        <p:spPr>
          <a:xfrm>
            <a:off x="2487588" y="1428895"/>
            <a:ext cx="25800" cy="28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24"/>
          <p:cNvCxnSpPr/>
          <p:nvPr/>
        </p:nvCxnSpPr>
        <p:spPr>
          <a:xfrm>
            <a:off x="2921634" y="1428895"/>
            <a:ext cx="25800" cy="28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24"/>
          <p:cNvCxnSpPr/>
          <p:nvPr/>
        </p:nvCxnSpPr>
        <p:spPr>
          <a:xfrm>
            <a:off x="3355681" y="1428895"/>
            <a:ext cx="25800" cy="28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24"/>
          <p:cNvCxnSpPr/>
          <p:nvPr/>
        </p:nvCxnSpPr>
        <p:spPr>
          <a:xfrm>
            <a:off x="3789727" y="1428895"/>
            <a:ext cx="25800" cy="28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5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Does moe reduce costs at scale?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739" name="Google Shape;7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25"/>
          <p:cNvSpPr/>
          <p:nvPr/>
        </p:nvSpPr>
        <p:spPr>
          <a:xfrm>
            <a:off x="1411637" y="135232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1" name="Google Shape;741;p25"/>
          <p:cNvSpPr/>
          <p:nvPr/>
        </p:nvSpPr>
        <p:spPr>
          <a:xfrm>
            <a:off x="2251310" y="135232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2" name="Google Shape;742;p25"/>
          <p:cNvSpPr/>
          <p:nvPr/>
        </p:nvSpPr>
        <p:spPr>
          <a:xfrm>
            <a:off x="3090959" y="135232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3" name="Google Shape;743;p25"/>
          <p:cNvSpPr/>
          <p:nvPr/>
        </p:nvSpPr>
        <p:spPr>
          <a:xfrm>
            <a:off x="3930582" y="135232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4" name="Google Shape;744;p25"/>
          <p:cNvSpPr/>
          <p:nvPr/>
        </p:nvSpPr>
        <p:spPr>
          <a:xfrm>
            <a:off x="4770180" y="135232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5" name="Google Shape;745;p25"/>
          <p:cNvSpPr/>
          <p:nvPr/>
        </p:nvSpPr>
        <p:spPr>
          <a:xfrm>
            <a:off x="5609754" y="135232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6" name="Google Shape;746;p25"/>
          <p:cNvSpPr/>
          <p:nvPr/>
        </p:nvSpPr>
        <p:spPr>
          <a:xfrm>
            <a:off x="6449302" y="1352325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7" name="Google Shape;747;p25"/>
          <p:cNvSpPr/>
          <p:nvPr/>
        </p:nvSpPr>
        <p:spPr>
          <a:xfrm>
            <a:off x="7288826" y="135232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8" name="Google Shape;748;p25"/>
          <p:cNvSpPr/>
          <p:nvPr/>
        </p:nvSpPr>
        <p:spPr>
          <a:xfrm>
            <a:off x="1411618" y="173087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9" name="Google Shape;749;p25"/>
          <p:cNvSpPr/>
          <p:nvPr/>
        </p:nvSpPr>
        <p:spPr>
          <a:xfrm>
            <a:off x="2251292" y="173087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0" name="Google Shape;750;p25"/>
          <p:cNvSpPr/>
          <p:nvPr/>
        </p:nvSpPr>
        <p:spPr>
          <a:xfrm>
            <a:off x="3090940" y="173087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1" name="Google Shape;751;p25"/>
          <p:cNvSpPr/>
          <p:nvPr/>
        </p:nvSpPr>
        <p:spPr>
          <a:xfrm>
            <a:off x="3930564" y="173087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2" name="Google Shape;752;p25"/>
          <p:cNvSpPr/>
          <p:nvPr/>
        </p:nvSpPr>
        <p:spPr>
          <a:xfrm>
            <a:off x="4770162" y="173087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3" name="Google Shape;753;p25"/>
          <p:cNvSpPr/>
          <p:nvPr/>
        </p:nvSpPr>
        <p:spPr>
          <a:xfrm>
            <a:off x="5609735" y="173087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4" name="Google Shape;754;p25"/>
          <p:cNvSpPr/>
          <p:nvPr/>
        </p:nvSpPr>
        <p:spPr>
          <a:xfrm>
            <a:off x="6449284" y="1730873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5" name="Google Shape;755;p25"/>
          <p:cNvSpPr/>
          <p:nvPr/>
        </p:nvSpPr>
        <p:spPr>
          <a:xfrm>
            <a:off x="7288807" y="173087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6" name="Google Shape;756;p25"/>
          <p:cNvSpPr/>
          <p:nvPr/>
        </p:nvSpPr>
        <p:spPr>
          <a:xfrm>
            <a:off x="1411618" y="210942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7" name="Google Shape;757;p25"/>
          <p:cNvSpPr/>
          <p:nvPr/>
        </p:nvSpPr>
        <p:spPr>
          <a:xfrm>
            <a:off x="2251292" y="210942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8" name="Google Shape;758;p25"/>
          <p:cNvSpPr/>
          <p:nvPr/>
        </p:nvSpPr>
        <p:spPr>
          <a:xfrm>
            <a:off x="3090940" y="210942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9" name="Google Shape;759;p25"/>
          <p:cNvSpPr/>
          <p:nvPr/>
        </p:nvSpPr>
        <p:spPr>
          <a:xfrm>
            <a:off x="3930564" y="210942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0" name="Google Shape;760;p25"/>
          <p:cNvSpPr/>
          <p:nvPr/>
        </p:nvSpPr>
        <p:spPr>
          <a:xfrm>
            <a:off x="4770162" y="210942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1" name="Google Shape;761;p25"/>
          <p:cNvSpPr/>
          <p:nvPr/>
        </p:nvSpPr>
        <p:spPr>
          <a:xfrm>
            <a:off x="5609735" y="210942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2" name="Google Shape;762;p25"/>
          <p:cNvSpPr/>
          <p:nvPr/>
        </p:nvSpPr>
        <p:spPr>
          <a:xfrm>
            <a:off x="6449284" y="2109420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3" name="Google Shape;763;p25"/>
          <p:cNvSpPr/>
          <p:nvPr/>
        </p:nvSpPr>
        <p:spPr>
          <a:xfrm>
            <a:off x="7288807" y="210942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4" name="Google Shape;764;p25"/>
          <p:cNvSpPr/>
          <p:nvPr/>
        </p:nvSpPr>
        <p:spPr>
          <a:xfrm>
            <a:off x="1411618" y="248796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5" name="Google Shape;765;p25"/>
          <p:cNvSpPr/>
          <p:nvPr/>
        </p:nvSpPr>
        <p:spPr>
          <a:xfrm>
            <a:off x="2251292" y="248796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6" name="Google Shape;766;p25"/>
          <p:cNvSpPr/>
          <p:nvPr/>
        </p:nvSpPr>
        <p:spPr>
          <a:xfrm>
            <a:off x="3090940" y="248796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7" name="Google Shape;767;p25"/>
          <p:cNvSpPr/>
          <p:nvPr/>
        </p:nvSpPr>
        <p:spPr>
          <a:xfrm>
            <a:off x="3930564" y="248796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8" name="Google Shape;768;p25"/>
          <p:cNvSpPr/>
          <p:nvPr/>
        </p:nvSpPr>
        <p:spPr>
          <a:xfrm>
            <a:off x="4770162" y="248796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9" name="Google Shape;769;p25"/>
          <p:cNvSpPr/>
          <p:nvPr/>
        </p:nvSpPr>
        <p:spPr>
          <a:xfrm>
            <a:off x="5609735" y="248796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0" name="Google Shape;770;p25"/>
          <p:cNvSpPr/>
          <p:nvPr/>
        </p:nvSpPr>
        <p:spPr>
          <a:xfrm>
            <a:off x="6449284" y="2487968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1" name="Google Shape;771;p25"/>
          <p:cNvSpPr/>
          <p:nvPr/>
        </p:nvSpPr>
        <p:spPr>
          <a:xfrm>
            <a:off x="7288807" y="248796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2" name="Google Shape;772;p25"/>
          <p:cNvSpPr/>
          <p:nvPr/>
        </p:nvSpPr>
        <p:spPr>
          <a:xfrm>
            <a:off x="1411637" y="286651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3" name="Google Shape;773;p25"/>
          <p:cNvSpPr/>
          <p:nvPr/>
        </p:nvSpPr>
        <p:spPr>
          <a:xfrm>
            <a:off x="2251310" y="286651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4" name="Google Shape;774;p25"/>
          <p:cNvSpPr/>
          <p:nvPr/>
        </p:nvSpPr>
        <p:spPr>
          <a:xfrm>
            <a:off x="3090959" y="286651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5" name="Google Shape;775;p25"/>
          <p:cNvSpPr/>
          <p:nvPr/>
        </p:nvSpPr>
        <p:spPr>
          <a:xfrm>
            <a:off x="3930582" y="286651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6" name="Google Shape;776;p25"/>
          <p:cNvSpPr/>
          <p:nvPr/>
        </p:nvSpPr>
        <p:spPr>
          <a:xfrm>
            <a:off x="4770180" y="286651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7" name="Google Shape;777;p25"/>
          <p:cNvSpPr/>
          <p:nvPr/>
        </p:nvSpPr>
        <p:spPr>
          <a:xfrm>
            <a:off x="5609754" y="286651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8" name="Google Shape;778;p25"/>
          <p:cNvSpPr/>
          <p:nvPr/>
        </p:nvSpPr>
        <p:spPr>
          <a:xfrm>
            <a:off x="6449302" y="2866515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9" name="Google Shape;779;p25"/>
          <p:cNvSpPr/>
          <p:nvPr/>
        </p:nvSpPr>
        <p:spPr>
          <a:xfrm>
            <a:off x="7288826" y="286651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0" name="Google Shape;780;p25"/>
          <p:cNvSpPr/>
          <p:nvPr/>
        </p:nvSpPr>
        <p:spPr>
          <a:xfrm>
            <a:off x="1411618" y="324506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1" name="Google Shape;781;p25"/>
          <p:cNvSpPr/>
          <p:nvPr/>
        </p:nvSpPr>
        <p:spPr>
          <a:xfrm>
            <a:off x="2251292" y="324506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2" name="Google Shape;782;p25"/>
          <p:cNvSpPr/>
          <p:nvPr/>
        </p:nvSpPr>
        <p:spPr>
          <a:xfrm>
            <a:off x="3090940" y="324506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3" name="Google Shape;783;p25"/>
          <p:cNvSpPr/>
          <p:nvPr/>
        </p:nvSpPr>
        <p:spPr>
          <a:xfrm>
            <a:off x="3930564" y="324506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4" name="Google Shape;784;p25"/>
          <p:cNvSpPr/>
          <p:nvPr/>
        </p:nvSpPr>
        <p:spPr>
          <a:xfrm>
            <a:off x="4770162" y="324506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5" name="Google Shape;785;p25"/>
          <p:cNvSpPr/>
          <p:nvPr/>
        </p:nvSpPr>
        <p:spPr>
          <a:xfrm>
            <a:off x="5609735" y="324506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6" name="Google Shape;786;p25"/>
          <p:cNvSpPr/>
          <p:nvPr/>
        </p:nvSpPr>
        <p:spPr>
          <a:xfrm>
            <a:off x="6449284" y="3245063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7" name="Google Shape;787;p25"/>
          <p:cNvSpPr/>
          <p:nvPr/>
        </p:nvSpPr>
        <p:spPr>
          <a:xfrm>
            <a:off x="7288807" y="324506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8" name="Google Shape;788;p25"/>
          <p:cNvSpPr/>
          <p:nvPr/>
        </p:nvSpPr>
        <p:spPr>
          <a:xfrm>
            <a:off x="1411618" y="3623611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9" name="Google Shape;789;p25"/>
          <p:cNvSpPr/>
          <p:nvPr/>
        </p:nvSpPr>
        <p:spPr>
          <a:xfrm>
            <a:off x="2251292" y="3623611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0" name="Google Shape;790;p25"/>
          <p:cNvSpPr/>
          <p:nvPr/>
        </p:nvSpPr>
        <p:spPr>
          <a:xfrm>
            <a:off x="3090940" y="3623611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1" name="Google Shape;791;p25"/>
          <p:cNvSpPr/>
          <p:nvPr/>
        </p:nvSpPr>
        <p:spPr>
          <a:xfrm>
            <a:off x="3930564" y="3623611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2" name="Google Shape;792;p25"/>
          <p:cNvSpPr/>
          <p:nvPr/>
        </p:nvSpPr>
        <p:spPr>
          <a:xfrm>
            <a:off x="4770162" y="3623611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3" name="Google Shape;793;p25"/>
          <p:cNvSpPr/>
          <p:nvPr/>
        </p:nvSpPr>
        <p:spPr>
          <a:xfrm>
            <a:off x="5609735" y="3623611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4" name="Google Shape;794;p25"/>
          <p:cNvSpPr/>
          <p:nvPr/>
        </p:nvSpPr>
        <p:spPr>
          <a:xfrm>
            <a:off x="6449284" y="3623611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5" name="Google Shape;795;p25"/>
          <p:cNvSpPr/>
          <p:nvPr/>
        </p:nvSpPr>
        <p:spPr>
          <a:xfrm>
            <a:off x="7288807" y="3623611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6" name="Google Shape;796;p25"/>
          <p:cNvSpPr/>
          <p:nvPr/>
        </p:nvSpPr>
        <p:spPr>
          <a:xfrm>
            <a:off x="1411618" y="400215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7" name="Google Shape;797;p25"/>
          <p:cNvSpPr/>
          <p:nvPr/>
        </p:nvSpPr>
        <p:spPr>
          <a:xfrm>
            <a:off x="2251292" y="400215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8" name="Google Shape;798;p25"/>
          <p:cNvSpPr/>
          <p:nvPr/>
        </p:nvSpPr>
        <p:spPr>
          <a:xfrm>
            <a:off x="3090940" y="400215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9" name="Google Shape;799;p25"/>
          <p:cNvSpPr/>
          <p:nvPr/>
        </p:nvSpPr>
        <p:spPr>
          <a:xfrm>
            <a:off x="3930564" y="400215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0" name="Google Shape;800;p25"/>
          <p:cNvSpPr/>
          <p:nvPr/>
        </p:nvSpPr>
        <p:spPr>
          <a:xfrm>
            <a:off x="4770162" y="400215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1" name="Google Shape;801;p25"/>
          <p:cNvSpPr/>
          <p:nvPr/>
        </p:nvSpPr>
        <p:spPr>
          <a:xfrm>
            <a:off x="5609735" y="400215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2" name="Google Shape;802;p25"/>
          <p:cNvSpPr/>
          <p:nvPr/>
        </p:nvSpPr>
        <p:spPr>
          <a:xfrm>
            <a:off x="6449284" y="4002158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3" name="Google Shape;803;p25"/>
          <p:cNvSpPr/>
          <p:nvPr/>
        </p:nvSpPr>
        <p:spPr>
          <a:xfrm>
            <a:off x="7288807" y="400215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4" name="Google Shape;804;p25"/>
          <p:cNvSpPr txBox="1"/>
          <p:nvPr/>
        </p:nvSpPr>
        <p:spPr>
          <a:xfrm>
            <a:off x="1452600" y="4380700"/>
            <a:ext cx="623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Each expert gets its own gpu and queries are routed and batched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6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What are the problems with moe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810" name="Google Shape;8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26"/>
          <p:cNvSpPr/>
          <p:nvPr/>
        </p:nvSpPr>
        <p:spPr>
          <a:xfrm>
            <a:off x="2936381" y="130728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2" name="Google Shape;812;p26"/>
          <p:cNvSpPr/>
          <p:nvPr/>
        </p:nvSpPr>
        <p:spPr>
          <a:xfrm>
            <a:off x="3356129" y="130728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3" name="Google Shape;813;p26"/>
          <p:cNvSpPr/>
          <p:nvPr/>
        </p:nvSpPr>
        <p:spPr>
          <a:xfrm>
            <a:off x="3775878" y="130728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4" name="Google Shape;814;p26"/>
          <p:cNvSpPr/>
          <p:nvPr/>
        </p:nvSpPr>
        <p:spPr>
          <a:xfrm>
            <a:off x="4195626" y="130728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5" name="Google Shape;815;p26"/>
          <p:cNvSpPr/>
          <p:nvPr/>
        </p:nvSpPr>
        <p:spPr>
          <a:xfrm>
            <a:off x="4615375" y="130728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6" name="Google Shape;816;p26"/>
          <p:cNvSpPr/>
          <p:nvPr/>
        </p:nvSpPr>
        <p:spPr>
          <a:xfrm>
            <a:off x="5035123" y="130728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7" name="Google Shape;817;p26"/>
          <p:cNvSpPr/>
          <p:nvPr/>
        </p:nvSpPr>
        <p:spPr>
          <a:xfrm>
            <a:off x="5454871" y="1307283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8" name="Google Shape;818;p26"/>
          <p:cNvSpPr/>
          <p:nvPr/>
        </p:nvSpPr>
        <p:spPr>
          <a:xfrm>
            <a:off x="5874620" y="130728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9" name="Google Shape;819;p26"/>
          <p:cNvSpPr txBox="1"/>
          <p:nvPr/>
        </p:nvSpPr>
        <p:spPr>
          <a:xfrm>
            <a:off x="2698200" y="1685825"/>
            <a:ext cx="374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    1      2     3      4     5      6      7      8 </a:t>
            </a:r>
            <a:endParaRPr sz="2400"/>
          </a:p>
        </p:txBody>
      </p:sp>
      <p:cxnSp>
        <p:nvCxnSpPr>
          <p:cNvPr id="820" name="Google Shape;820;p26"/>
          <p:cNvCxnSpPr/>
          <p:nvPr/>
        </p:nvCxnSpPr>
        <p:spPr>
          <a:xfrm flipH="1" rot="10800000">
            <a:off x="4521975" y="2422775"/>
            <a:ext cx="1406700" cy="14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26"/>
          <p:cNvCxnSpPr/>
          <p:nvPr/>
        </p:nvCxnSpPr>
        <p:spPr>
          <a:xfrm flipH="1" rot="10800000">
            <a:off x="4507775" y="2437000"/>
            <a:ext cx="1094100" cy="14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26"/>
          <p:cNvCxnSpPr/>
          <p:nvPr/>
        </p:nvCxnSpPr>
        <p:spPr>
          <a:xfrm flipH="1" rot="10800000">
            <a:off x="4507775" y="2408525"/>
            <a:ext cx="653700" cy="14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26"/>
          <p:cNvCxnSpPr/>
          <p:nvPr/>
        </p:nvCxnSpPr>
        <p:spPr>
          <a:xfrm flipH="1" rot="10800000">
            <a:off x="4518275" y="2465300"/>
            <a:ext cx="231000" cy="14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26"/>
          <p:cNvCxnSpPr/>
          <p:nvPr/>
        </p:nvCxnSpPr>
        <p:spPr>
          <a:xfrm rot="10800000">
            <a:off x="4379700" y="2522325"/>
            <a:ext cx="141300" cy="13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26"/>
          <p:cNvCxnSpPr/>
          <p:nvPr/>
        </p:nvCxnSpPr>
        <p:spPr>
          <a:xfrm rot="10800000">
            <a:off x="3982100" y="2550750"/>
            <a:ext cx="528000" cy="13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26"/>
          <p:cNvCxnSpPr/>
          <p:nvPr/>
        </p:nvCxnSpPr>
        <p:spPr>
          <a:xfrm rot="10800000">
            <a:off x="3584025" y="2579025"/>
            <a:ext cx="928800" cy="13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26"/>
          <p:cNvCxnSpPr/>
          <p:nvPr/>
        </p:nvCxnSpPr>
        <p:spPr>
          <a:xfrm rot="10800000">
            <a:off x="3214725" y="2593100"/>
            <a:ext cx="1298100" cy="13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8" name="Google Shape;828;p26"/>
          <p:cNvSpPr txBox="1"/>
          <p:nvPr/>
        </p:nvSpPr>
        <p:spPr>
          <a:xfrm>
            <a:off x="2986725" y="4069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router</a:t>
            </a:r>
            <a:endParaRPr/>
          </a:p>
        </p:txBody>
      </p:sp>
      <p:sp>
        <p:nvSpPr>
          <p:cNvPr id="829" name="Google Shape;829;p26"/>
          <p:cNvSpPr txBox="1"/>
          <p:nvPr/>
        </p:nvSpPr>
        <p:spPr>
          <a:xfrm>
            <a:off x="100200" y="35260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Slow to train experts evenly due to noise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7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Fast feed forward - better than moe?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835" name="Google Shape;8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27"/>
          <p:cNvSpPr/>
          <p:nvPr/>
        </p:nvSpPr>
        <p:spPr>
          <a:xfrm>
            <a:off x="1955447" y="1287800"/>
            <a:ext cx="902100" cy="8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7" name="Google Shape;837;p27"/>
          <p:cNvSpPr/>
          <p:nvPr/>
        </p:nvSpPr>
        <p:spPr>
          <a:xfrm>
            <a:off x="3342266" y="1287800"/>
            <a:ext cx="902100" cy="8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8" name="Google Shape;838;p27"/>
          <p:cNvSpPr/>
          <p:nvPr/>
        </p:nvSpPr>
        <p:spPr>
          <a:xfrm>
            <a:off x="4729084" y="1287800"/>
            <a:ext cx="902100" cy="878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9" name="Google Shape;839;p27"/>
          <p:cNvSpPr/>
          <p:nvPr/>
        </p:nvSpPr>
        <p:spPr>
          <a:xfrm>
            <a:off x="6115903" y="1287800"/>
            <a:ext cx="902100" cy="8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40" name="Google Shape;840;p27"/>
          <p:cNvCxnSpPr>
            <a:stCxn id="841" idx="0"/>
          </p:cNvCxnSpPr>
          <p:nvPr/>
        </p:nvCxnSpPr>
        <p:spPr>
          <a:xfrm rot="10800000">
            <a:off x="2413800" y="2166475"/>
            <a:ext cx="6582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1" name="Google Shape;841;p27"/>
          <p:cNvSpPr txBox="1"/>
          <p:nvPr/>
        </p:nvSpPr>
        <p:spPr>
          <a:xfrm>
            <a:off x="1572000" y="27649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router</a:t>
            </a:r>
            <a:endParaRPr/>
          </a:p>
        </p:txBody>
      </p:sp>
      <p:cxnSp>
        <p:nvCxnSpPr>
          <p:cNvPr id="842" name="Google Shape;842;p27"/>
          <p:cNvCxnSpPr>
            <a:stCxn id="841" idx="0"/>
            <a:endCxn id="837" idx="4"/>
          </p:cNvCxnSpPr>
          <p:nvPr/>
        </p:nvCxnSpPr>
        <p:spPr>
          <a:xfrm flipH="1" rot="10800000">
            <a:off x="3072000" y="2166475"/>
            <a:ext cx="7212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27"/>
          <p:cNvCxnSpPr>
            <a:stCxn id="844" idx="0"/>
          </p:cNvCxnSpPr>
          <p:nvPr/>
        </p:nvCxnSpPr>
        <p:spPr>
          <a:xfrm rot="10800000">
            <a:off x="5209875" y="2166475"/>
            <a:ext cx="6582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4" name="Google Shape;844;p27"/>
          <p:cNvSpPr txBox="1"/>
          <p:nvPr/>
        </p:nvSpPr>
        <p:spPr>
          <a:xfrm>
            <a:off x="4368075" y="27649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router</a:t>
            </a:r>
            <a:endParaRPr/>
          </a:p>
        </p:txBody>
      </p:sp>
      <p:cxnSp>
        <p:nvCxnSpPr>
          <p:cNvPr id="845" name="Google Shape;845;p27"/>
          <p:cNvCxnSpPr>
            <a:stCxn id="844" idx="0"/>
          </p:cNvCxnSpPr>
          <p:nvPr/>
        </p:nvCxnSpPr>
        <p:spPr>
          <a:xfrm flipH="1" rot="10800000">
            <a:off x="5868075" y="2166475"/>
            <a:ext cx="7212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27"/>
          <p:cNvCxnSpPr>
            <a:stCxn id="847" idx="0"/>
          </p:cNvCxnSpPr>
          <p:nvPr/>
        </p:nvCxnSpPr>
        <p:spPr>
          <a:xfrm rot="10800000">
            <a:off x="3828525" y="3503875"/>
            <a:ext cx="6582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27"/>
          <p:cNvSpPr txBox="1"/>
          <p:nvPr/>
        </p:nvSpPr>
        <p:spPr>
          <a:xfrm>
            <a:off x="2986725" y="41023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router</a:t>
            </a:r>
            <a:endParaRPr/>
          </a:p>
        </p:txBody>
      </p:sp>
      <p:cxnSp>
        <p:nvCxnSpPr>
          <p:cNvPr id="848" name="Google Shape;848;p27"/>
          <p:cNvCxnSpPr>
            <a:stCxn id="847" idx="0"/>
          </p:cNvCxnSpPr>
          <p:nvPr/>
        </p:nvCxnSpPr>
        <p:spPr>
          <a:xfrm flipH="1" rot="10800000">
            <a:off x="4486725" y="3503875"/>
            <a:ext cx="7212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Google Shape;8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28"/>
          <p:cNvSpPr txBox="1"/>
          <p:nvPr/>
        </p:nvSpPr>
        <p:spPr>
          <a:xfrm>
            <a:off x="2986725" y="22023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Router Matrix weights</a:t>
            </a:r>
            <a:endParaRPr/>
          </a:p>
        </p:txBody>
      </p:sp>
      <p:cxnSp>
        <p:nvCxnSpPr>
          <p:cNvPr id="855" name="Google Shape;855;p28"/>
          <p:cNvCxnSpPr>
            <a:stCxn id="854" idx="0"/>
          </p:cNvCxnSpPr>
          <p:nvPr/>
        </p:nvCxnSpPr>
        <p:spPr>
          <a:xfrm rot="10800000">
            <a:off x="4473525" y="1712400"/>
            <a:ext cx="13200" cy="4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6" name="Google Shape;856;p28"/>
          <p:cNvCxnSpPr/>
          <p:nvPr/>
        </p:nvCxnSpPr>
        <p:spPr>
          <a:xfrm rot="10800000">
            <a:off x="4473525" y="2941200"/>
            <a:ext cx="13200" cy="4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7" name="Google Shape;857;p28"/>
          <p:cNvSpPr txBox="1"/>
          <p:nvPr/>
        </p:nvSpPr>
        <p:spPr>
          <a:xfrm>
            <a:off x="2213925" y="3624675"/>
            <a:ext cx="4532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[0.34, 0.35, 0.73, 0.94]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Input vector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58" name="Google Shape;858;p28"/>
          <p:cNvSpPr txBox="1"/>
          <p:nvPr/>
        </p:nvSpPr>
        <p:spPr>
          <a:xfrm>
            <a:off x="2220525" y="316800"/>
            <a:ext cx="4532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[1] or [0] with probability p</a:t>
            </a:r>
            <a:endParaRPr b="1" sz="3600" u="sng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Expert choice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9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Fast feed forward - better than moe?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864" name="Google Shape;8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29"/>
          <p:cNvSpPr txBox="1"/>
          <p:nvPr/>
        </p:nvSpPr>
        <p:spPr>
          <a:xfrm>
            <a:off x="677825" y="1307050"/>
            <a:ext cx="61695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Binary tree networks allow: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Clr>
                <a:srgbClr val="0F579B"/>
              </a:buClr>
              <a:buSzPts val="3600"/>
              <a:buFont typeface="Amatic SC"/>
              <a:buChar char="-"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Same training time as gpt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3600"/>
              <a:buFont typeface="Amatic SC"/>
              <a:buChar char="-"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Faster inference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0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Fast feed forward - better than moe?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871" name="Google Shape;8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33700"/>
            <a:ext cx="8839200" cy="2980364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30"/>
          <p:cNvSpPr txBox="1"/>
          <p:nvPr/>
        </p:nvSpPr>
        <p:spPr>
          <a:xfrm>
            <a:off x="408225" y="4334775"/>
            <a:ext cx="7879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1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ETT = EPOCHES TO TRAIN.M_A=memorisation, G_A=generalisation</a:t>
            </a:r>
            <a:endParaRPr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1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Fast feed forward - inference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879" name="Google Shape;8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33700"/>
            <a:ext cx="8839200" cy="2980364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31"/>
          <p:cNvSpPr txBox="1"/>
          <p:nvPr/>
        </p:nvSpPr>
        <p:spPr>
          <a:xfrm>
            <a:off x="408225" y="4334775"/>
            <a:ext cx="7879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1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CAVEAT - THE ABOVE IS A VERY SMALL NEURAL NET FOR VISION.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Why MoE?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785174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204923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624671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044420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464168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2883916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303665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723413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785156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204904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624653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044401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464150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883898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3303646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3723395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785156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1204904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1624653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2044401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2464150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2883898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3303646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3723395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785156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1204904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1624653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2044401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2464150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2883898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303646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3723395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85174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1204923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624671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044420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2464168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2883916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3303665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3723413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785156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1204904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624653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2044401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2464150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2883898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3303646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3723395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85156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1204904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1624653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2044401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2464150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2883898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3303646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3723395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785156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1204904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1624653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2044401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2464150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2883898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3303646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3723395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5402425" y="1757400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A traditional GPT uses all neurons in all matrices for forward passes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2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WHY does moe (or fff) work?</a:t>
            </a:r>
            <a:endParaRPr b="0" sz="4800">
              <a:solidFill>
                <a:srgbClr val="0F579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F579B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579B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F579B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887" name="Google Shape;8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32"/>
          <p:cNvSpPr/>
          <p:nvPr/>
        </p:nvSpPr>
        <p:spPr>
          <a:xfrm>
            <a:off x="3002024" y="12778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9" name="Google Shape;889;p32"/>
          <p:cNvSpPr/>
          <p:nvPr/>
        </p:nvSpPr>
        <p:spPr>
          <a:xfrm>
            <a:off x="3421773" y="12778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0" name="Google Shape;890;p32"/>
          <p:cNvSpPr/>
          <p:nvPr/>
        </p:nvSpPr>
        <p:spPr>
          <a:xfrm>
            <a:off x="3841521" y="12778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1" name="Google Shape;891;p32"/>
          <p:cNvSpPr/>
          <p:nvPr/>
        </p:nvSpPr>
        <p:spPr>
          <a:xfrm>
            <a:off x="4261270" y="12778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2" name="Google Shape;892;p32"/>
          <p:cNvSpPr/>
          <p:nvPr/>
        </p:nvSpPr>
        <p:spPr>
          <a:xfrm>
            <a:off x="4681018" y="12778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3" name="Google Shape;893;p32"/>
          <p:cNvSpPr/>
          <p:nvPr/>
        </p:nvSpPr>
        <p:spPr>
          <a:xfrm>
            <a:off x="5100766" y="12778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4" name="Google Shape;894;p32"/>
          <p:cNvSpPr/>
          <p:nvPr/>
        </p:nvSpPr>
        <p:spPr>
          <a:xfrm>
            <a:off x="5520515" y="12778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5" name="Google Shape;895;p32"/>
          <p:cNvSpPr/>
          <p:nvPr/>
        </p:nvSpPr>
        <p:spPr>
          <a:xfrm>
            <a:off x="5940263" y="12778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6" name="Google Shape;896;p32"/>
          <p:cNvSpPr/>
          <p:nvPr/>
        </p:nvSpPr>
        <p:spPr>
          <a:xfrm>
            <a:off x="3002006" y="16563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7" name="Google Shape;897;p32"/>
          <p:cNvSpPr/>
          <p:nvPr/>
        </p:nvSpPr>
        <p:spPr>
          <a:xfrm>
            <a:off x="3421754" y="16563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8" name="Google Shape;898;p32"/>
          <p:cNvSpPr/>
          <p:nvPr/>
        </p:nvSpPr>
        <p:spPr>
          <a:xfrm>
            <a:off x="3841503" y="16563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9" name="Google Shape;899;p32"/>
          <p:cNvSpPr/>
          <p:nvPr/>
        </p:nvSpPr>
        <p:spPr>
          <a:xfrm>
            <a:off x="4261251" y="16563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0" name="Google Shape;900;p32"/>
          <p:cNvSpPr/>
          <p:nvPr/>
        </p:nvSpPr>
        <p:spPr>
          <a:xfrm>
            <a:off x="4681000" y="16563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1" name="Google Shape;901;p32"/>
          <p:cNvSpPr/>
          <p:nvPr/>
        </p:nvSpPr>
        <p:spPr>
          <a:xfrm>
            <a:off x="5100748" y="16563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2" name="Google Shape;902;p32"/>
          <p:cNvSpPr/>
          <p:nvPr/>
        </p:nvSpPr>
        <p:spPr>
          <a:xfrm>
            <a:off x="5520496" y="16563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3" name="Google Shape;903;p32"/>
          <p:cNvSpPr/>
          <p:nvPr/>
        </p:nvSpPr>
        <p:spPr>
          <a:xfrm>
            <a:off x="5940245" y="16563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4" name="Google Shape;904;p32"/>
          <p:cNvSpPr/>
          <p:nvPr/>
        </p:nvSpPr>
        <p:spPr>
          <a:xfrm>
            <a:off x="3002006" y="20348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5" name="Google Shape;905;p32"/>
          <p:cNvSpPr/>
          <p:nvPr/>
        </p:nvSpPr>
        <p:spPr>
          <a:xfrm>
            <a:off x="3421754" y="20348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6" name="Google Shape;906;p32"/>
          <p:cNvSpPr/>
          <p:nvPr/>
        </p:nvSpPr>
        <p:spPr>
          <a:xfrm>
            <a:off x="3841503" y="20348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7" name="Google Shape;907;p32"/>
          <p:cNvSpPr/>
          <p:nvPr/>
        </p:nvSpPr>
        <p:spPr>
          <a:xfrm>
            <a:off x="4261251" y="20348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8" name="Google Shape;908;p32"/>
          <p:cNvSpPr/>
          <p:nvPr/>
        </p:nvSpPr>
        <p:spPr>
          <a:xfrm>
            <a:off x="4681000" y="20348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9" name="Google Shape;909;p32"/>
          <p:cNvSpPr/>
          <p:nvPr/>
        </p:nvSpPr>
        <p:spPr>
          <a:xfrm>
            <a:off x="5100748" y="20348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0" name="Google Shape;910;p32"/>
          <p:cNvSpPr/>
          <p:nvPr/>
        </p:nvSpPr>
        <p:spPr>
          <a:xfrm>
            <a:off x="5520496" y="20348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1" name="Google Shape;911;p32"/>
          <p:cNvSpPr/>
          <p:nvPr/>
        </p:nvSpPr>
        <p:spPr>
          <a:xfrm>
            <a:off x="5940245" y="20348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2" name="Google Shape;912;p32"/>
          <p:cNvSpPr/>
          <p:nvPr/>
        </p:nvSpPr>
        <p:spPr>
          <a:xfrm>
            <a:off x="3002006" y="24134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3" name="Google Shape;913;p32"/>
          <p:cNvSpPr/>
          <p:nvPr/>
        </p:nvSpPr>
        <p:spPr>
          <a:xfrm>
            <a:off x="3421754" y="24134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4" name="Google Shape;914;p32"/>
          <p:cNvSpPr/>
          <p:nvPr/>
        </p:nvSpPr>
        <p:spPr>
          <a:xfrm>
            <a:off x="3841503" y="24134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5" name="Google Shape;915;p32"/>
          <p:cNvSpPr/>
          <p:nvPr/>
        </p:nvSpPr>
        <p:spPr>
          <a:xfrm>
            <a:off x="4261251" y="24134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6" name="Google Shape;916;p32"/>
          <p:cNvSpPr/>
          <p:nvPr/>
        </p:nvSpPr>
        <p:spPr>
          <a:xfrm>
            <a:off x="4681000" y="24134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7" name="Google Shape;917;p32"/>
          <p:cNvSpPr/>
          <p:nvPr/>
        </p:nvSpPr>
        <p:spPr>
          <a:xfrm>
            <a:off x="5100748" y="24134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8" name="Google Shape;918;p32"/>
          <p:cNvSpPr/>
          <p:nvPr/>
        </p:nvSpPr>
        <p:spPr>
          <a:xfrm>
            <a:off x="5520496" y="24134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9" name="Google Shape;919;p32"/>
          <p:cNvSpPr/>
          <p:nvPr/>
        </p:nvSpPr>
        <p:spPr>
          <a:xfrm>
            <a:off x="5940245" y="24134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0" name="Google Shape;920;p32"/>
          <p:cNvSpPr/>
          <p:nvPr/>
        </p:nvSpPr>
        <p:spPr>
          <a:xfrm>
            <a:off x="3002024" y="27919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1" name="Google Shape;921;p32"/>
          <p:cNvSpPr/>
          <p:nvPr/>
        </p:nvSpPr>
        <p:spPr>
          <a:xfrm>
            <a:off x="3421773" y="27919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2" name="Google Shape;922;p32"/>
          <p:cNvSpPr/>
          <p:nvPr/>
        </p:nvSpPr>
        <p:spPr>
          <a:xfrm>
            <a:off x="3841521" y="27919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3" name="Google Shape;923;p32"/>
          <p:cNvSpPr/>
          <p:nvPr/>
        </p:nvSpPr>
        <p:spPr>
          <a:xfrm>
            <a:off x="4261270" y="27919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4" name="Google Shape;924;p32"/>
          <p:cNvSpPr/>
          <p:nvPr/>
        </p:nvSpPr>
        <p:spPr>
          <a:xfrm>
            <a:off x="4681018" y="27919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5" name="Google Shape;925;p32"/>
          <p:cNvSpPr/>
          <p:nvPr/>
        </p:nvSpPr>
        <p:spPr>
          <a:xfrm>
            <a:off x="5100766" y="27919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6" name="Google Shape;926;p32"/>
          <p:cNvSpPr/>
          <p:nvPr/>
        </p:nvSpPr>
        <p:spPr>
          <a:xfrm>
            <a:off x="5520515" y="27919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7" name="Google Shape;927;p32"/>
          <p:cNvSpPr/>
          <p:nvPr/>
        </p:nvSpPr>
        <p:spPr>
          <a:xfrm>
            <a:off x="5940263" y="27919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8" name="Google Shape;928;p32"/>
          <p:cNvSpPr/>
          <p:nvPr/>
        </p:nvSpPr>
        <p:spPr>
          <a:xfrm>
            <a:off x="3002006" y="31705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9" name="Google Shape;929;p32"/>
          <p:cNvSpPr/>
          <p:nvPr/>
        </p:nvSpPr>
        <p:spPr>
          <a:xfrm>
            <a:off x="3421754" y="31705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0" name="Google Shape;930;p32"/>
          <p:cNvSpPr/>
          <p:nvPr/>
        </p:nvSpPr>
        <p:spPr>
          <a:xfrm>
            <a:off x="3841503" y="31705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1" name="Google Shape;931;p32"/>
          <p:cNvSpPr/>
          <p:nvPr/>
        </p:nvSpPr>
        <p:spPr>
          <a:xfrm>
            <a:off x="4261251" y="31705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2" name="Google Shape;932;p32"/>
          <p:cNvSpPr/>
          <p:nvPr/>
        </p:nvSpPr>
        <p:spPr>
          <a:xfrm>
            <a:off x="4681000" y="31705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3" name="Google Shape;933;p32"/>
          <p:cNvSpPr/>
          <p:nvPr/>
        </p:nvSpPr>
        <p:spPr>
          <a:xfrm>
            <a:off x="5100748" y="31705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4" name="Google Shape;934;p32"/>
          <p:cNvSpPr/>
          <p:nvPr/>
        </p:nvSpPr>
        <p:spPr>
          <a:xfrm>
            <a:off x="5520496" y="31705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5" name="Google Shape;935;p32"/>
          <p:cNvSpPr/>
          <p:nvPr/>
        </p:nvSpPr>
        <p:spPr>
          <a:xfrm>
            <a:off x="5940245" y="31705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6" name="Google Shape;936;p32"/>
          <p:cNvSpPr/>
          <p:nvPr/>
        </p:nvSpPr>
        <p:spPr>
          <a:xfrm>
            <a:off x="3002006" y="35490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7" name="Google Shape;937;p32"/>
          <p:cNvSpPr/>
          <p:nvPr/>
        </p:nvSpPr>
        <p:spPr>
          <a:xfrm>
            <a:off x="3421754" y="35490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8" name="Google Shape;938;p32"/>
          <p:cNvSpPr/>
          <p:nvPr/>
        </p:nvSpPr>
        <p:spPr>
          <a:xfrm>
            <a:off x="3841503" y="35490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9" name="Google Shape;939;p32"/>
          <p:cNvSpPr/>
          <p:nvPr/>
        </p:nvSpPr>
        <p:spPr>
          <a:xfrm>
            <a:off x="4261251" y="35490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0" name="Google Shape;940;p32"/>
          <p:cNvSpPr/>
          <p:nvPr/>
        </p:nvSpPr>
        <p:spPr>
          <a:xfrm>
            <a:off x="4681000" y="35490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1" name="Google Shape;941;p32"/>
          <p:cNvSpPr/>
          <p:nvPr/>
        </p:nvSpPr>
        <p:spPr>
          <a:xfrm>
            <a:off x="5100748" y="35490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2" name="Google Shape;942;p32"/>
          <p:cNvSpPr/>
          <p:nvPr/>
        </p:nvSpPr>
        <p:spPr>
          <a:xfrm>
            <a:off x="5520496" y="35490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3" name="Google Shape;943;p32"/>
          <p:cNvSpPr/>
          <p:nvPr/>
        </p:nvSpPr>
        <p:spPr>
          <a:xfrm>
            <a:off x="5940245" y="35490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4" name="Google Shape;944;p32"/>
          <p:cNvSpPr/>
          <p:nvPr/>
        </p:nvSpPr>
        <p:spPr>
          <a:xfrm>
            <a:off x="3002006" y="39276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5" name="Google Shape;945;p32"/>
          <p:cNvSpPr/>
          <p:nvPr/>
        </p:nvSpPr>
        <p:spPr>
          <a:xfrm>
            <a:off x="3421754" y="39276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6" name="Google Shape;946;p32"/>
          <p:cNvSpPr/>
          <p:nvPr/>
        </p:nvSpPr>
        <p:spPr>
          <a:xfrm>
            <a:off x="3841503" y="39276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7" name="Google Shape;947;p32"/>
          <p:cNvSpPr/>
          <p:nvPr/>
        </p:nvSpPr>
        <p:spPr>
          <a:xfrm>
            <a:off x="4261251" y="39276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8" name="Google Shape;948;p32"/>
          <p:cNvSpPr/>
          <p:nvPr/>
        </p:nvSpPr>
        <p:spPr>
          <a:xfrm>
            <a:off x="4681000" y="39276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9" name="Google Shape;949;p32"/>
          <p:cNvSpPr/>
          <p:nvPr/>
        </p:nvSpPr>
        <p:spPr>
          <a:xfrm>
            <a:off x="5100748" y="39276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0" name="Google Shape;950;p32"/>
          <p:cNvSpPr/>
          <p:nvPr/>
        </p:nvSpPr>
        <p:spPr>
          <a:xfrm>
            <a:off x="5520496" y="39276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1" name="Google Shape;951;p32"/>
          <p:cNvSpPr/>
          <p:nvPr/>
        </p:nvSpPr>
        <p:spPr>
          <a:xfrm>
            <a:off x="5940245" y="39276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2" name="Google Shape;952;p32"/>
          <p:cNvSpPr txBox="1"/>
          <p:nvPr/>
        </p:nvSpPr>
        <p:spPr>
          <a:xfrm>
            <a:off x="2698200" y="4291075"/>
            <a:ext cx="374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Standard gpt</a:t>
            </a:r>
            <a:endParaRPr sz="2400"/>
          </a:p>
        </p:txBody>
      </p:sp>
      <p:cxnSp>
        <p:nvCxnSpPr>
          <p:cNvPr id="953" name="Google Shape;953;p32"/>
          <p:cNvCxnSpPr>
            <a:stCxn id="944" idx="0"/>
            <a:endCxn id="938" idx="4"/>
          </p:cNvCxnSpPr>
          <p:nvPr/>
        </p:nvCxnSpPr>
        <p:spPr>
          <a:xfrm flipH="1" rot="10800000">
            <a:off x="3138506" y="3811833"/>
            <a:ext cx="839400" cy="1158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4" name="Google Shape;954;p32"/>
          <p:cNvCxnSpPr>
            <a:stCxn id="944" idx="0"/>
            <a:endCxn id="941" idx="4"/>
          </p:cNvCxnSpPr>
          <p:nvPr/>
        </p:nvCxnSpPr>
        <p:spPr>
          <a:xfrm flipH="1" rot="10800000">
            <a:off x="3138506" y="3811833"/>
            <a:ext cx="2098800" cy="1158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3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WHY does moe (or fff) make sense?</a:t>
            </a:r>
            <a:endParaRPr b="0" sz="4800">
              <a:solidFill>
                <a:srgbClr val="0F579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F579B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579B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F579B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960" name="Google Shape;9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33"/>
          <p:cNvSpPr/>
          <p:nvPr/>
        </p:nvSpPr>
        <p:spPr>
          <a:xfrm>
            <a:off x="546999" y="124821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2" name="Google Shape;962;p33"/>
          <p:cNvSpPr/>
          <p:nvPr/>
        </p:nvSpPr>
        <p:spPr>
          <a:xfrm>
            <a:off x="966748" y="124821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3" name="Google Shape;963;p33"/>
          <p:cNvSpPr/>
          <p:nvPr/>
        </p:nvSpPr>
        <p:spPr>
          <a:xfrm>
            <a:off x="1386496" y="124821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4" name="Google Shape;964;p33"/>
          <p:cNvSpPr/>
          <p:nvPr/>
        </p:nvSpPr>
        <p:spPr>
          <a:xfrm>
            <a:off x="1806245" y="124821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5" name="Google Shape;965;p33"/>
          <p:cNvSpPr/>
          <p:nvPr/>
        </p:nvSpPr>
        <p:spPr>
          <a:xfrm>
            <a:off x="2833568" y="12482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6" name="Google Shape;966;p33"/>
          <p:cNvSpPr/>
          <p:nvPr/>
        </p:nvSpPr>
        <p:spPr>
          <a:xfrm>
            <a:off x="3253316" y="12482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7" name="Google Shape;967;p33"/>
          <p:cNvSpPr/>
          <p:nvPr/>
        </p:nvSpPr>
        <p:spPr>
          <a:xfrm>
            <a:off x="3673065" y="12482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8" name="Google Shape;968;p33"/>
          <p:cNvSpPr/>
          <p:nvPr/>
        </p:nvSpPr>
        <p:spPr>
          <a:xfrm>
            <a:off x="4092813" y="12482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9" name="Google Shape;969;p33"/>
          <p:cNvSpPr/>
          <p:nvPr/>
        </p:nvSpPr>
        <p:spPr>
          <a:xfrm>
            <a:off x="546981" y="162676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0" name="Google Shape;970;p33"/>
          <p:cNvSpPr/>
          <p:nvPr/>
        </p:nvSpPr>
        <p:spPr>
          <a:xfrm>
            <a:off x="966729" y="162676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1" name="Google Shape;971;p33"/>
          <p:cNvSpPr/>
          <p:nvPr/>
        </p:nvSpPr>
        <p:spPr>
          <a:xfrm>
            <a:off x="1386478" y="162676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2" name="Google Shape;972;p33"/>
          <p:cNvSpPr/>
          <p:nvPr/>
        </p:nvSpPr>
        <p:spPr>
          <a:xfrm>
            <a:off x="1806226" y="162676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3" name="Google Shape;973;p33"/>
          <p:cNvSpPr/>
          <p:nvPr/>
        </p:nvSpPr>
        <p:spPr>
          <a:xfrm>
            <a:off x="2833550" y="16267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4" name="Google Shape;974;p33"/>
          <p:cNvSpPr/>
          <p:nvPr/>
        </p:nvSpPr>
        <p:spPr>
          <a:xfrm>
            <a:off x="3253298" y="16267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5" name="Google Shape;975;p33"/>
          <p:cNvSpPr/>
          <p:nvPr/>
        </p:nvSpPr>
        <p:spPr>
          <a:xfrm>
            <a:off x="3673046" y="16267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6" name="Google Shape;976;p33"/>
          <p:cNvSpPr/>
          <p:nvPr/>
        </p:nvSpPr>
        <p:spPr>
          <a:xfrm>
            <a:off x="4092795" y="16267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7" name="Google Shape;977;p33"/>
          <p:cNvSpPr/>
          <p:nvPr/>
        </p:nvSpPr>
        <p:spPr>
          <a:xfrm>
            <a:off x="546981" y="200530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8" name="Google Shape;978;p33"/>
          <p:cNvSpPr/>
          <p:nvPr/>
        </p:nvSpPr>
        <p:spPr>
          <a:xfrm>
            <a:off x="966729" y="200530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9" name="Google Shape;979;p33"/>
          <p:cNvSpPr/>
          <p:nvPr/>
        </p:nvSpPr>
        <p:spPr>
          <a:xfrm>
            <a:off x="1386478" y="200530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0" name="Google Shape;980;p33"/>
          <p:cNvSpPr/>
          <p:nvPr/>
        </p:nvSpPr>
        <p:spPr>
          <a:xfrm>
            <a:off x="1806226" y="200530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1" name="Google Shape;981;p33"/>
          <p:cNvSpPr/>
          <p:nvPr/>
        </p:nvSpPr>
        <p:spPr>
          <a:xfrm>
            <a:off x="2833550" y="20052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2" name="Google Shape;982;p33"/>
          <p:cNvSpPr/>
          <p:nvPr/>
        </p:nvSpPr>
        <p:spPr>
          <a:xfrm>
            <a:off x="3253298" y="20052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3" name="Google Shape;983;p33"/>
          <p:cNvSpPr/>
          <p:nvPr/>
        </p:nvSpPr>
        <p:spPr>
          <a:xfrm>
            <a:off x="3673046" y="20052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4" name="Google Shape;984;p33"/>
          <p:cNvSpPr/>
          <p:nvPr/>
        </p:nvSpPr>
        <p:spPr>
          <a:xfrm>
            <a:off x="4092795" y="20052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5" name="Google Shape;985;p33"/>
          <p:cNvSpPr/>
          <p:nvPr/>
        </p:nvSpPr>
        <p:spPr>
          <a:xfrm>
            <a:off x="546981" y="238385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6" name="Google Shape;986;p33"/>
          <p:cNvSpPr/>
          <p:nvPr/>
        </p:nvSpPr>
        <p:spPr>
          <a:xfrm>
            <a:off x="966729" y="238385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7" name="Google Shape;987;p33"/>
          <p:cNvSpPr/>
          <p:nvPr/>
        </p:nvSpPr>
        <p:spPr>
          <a:xfrm>
            <a:off x="1386478" y="238385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8" name="Google Shape;988;p33"/>
          <p:cNvSpPr/>
          <p:nvPr/>
        </p:nvSpPr>
        <p:spPr>
          <a:xfrm>
            <a:off x="1806226" y="238385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9" name="Google Shape;989;p33"/>
          <p:cNvSpPr/>
          <p:nvPr/>
        </p:nvSpPr>
        <p:spPr>
          <a:xfrm>
            <a:off x="2833550" y="23838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0" name="Google Shape;990;p33"/>
          <p:cNvSpPr/>
          <p:nvPr/>
        </p:nvSpPr>
        <p:spPr>
          <a:xfrm>
            <a:off x="3253298" y="23838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1" name="Google Shape;991;p33"/>
          <p:cNvSpPr/>
          <p:nvPr/>
        </p:nvSpPr>
        <p:spPr>
          <a:xfrm>
            <a:off x="3673046" y="23838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2" name="Google Shape;992;p33"/>
          <p:cNvSpPr/>
          <p:nvPr/>
        </p:nvSpPr>
        <p:spPr>
          <a:xfrm>
            <a:off x="4092795" y="23838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3" name="Google Shape;993;p33"/>
          <p:cNvSpPr/>
          <p:nvPr/>
        </p:nvSpPr>
        <p:spPr>
          <a:xfrm>
            <a:off x="546999" y="276240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4" name="Google Shape;994;p33"/>
          <p:cNvSpPr/>
          <p:nvPr/>
        </p:nvSpPr>
        <p:spPr>
          <a:xfrm>
            <a:off x="966748" y="276240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5" name="Google Shape;995;p33"/>
          <p:cNvSpPr/>
          <p:nvPr/>
        </p:nvSpPr>
        <p:spPr>
          <a:xfrm>
            <a:off x="1386496" y="276240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6" name="Google Shape;996;p33"/>
          <p:cNvSpPr/>
          <p:nvPr/>
        </p:nvSpPr>
        <p:spPr>
          <a:xfrm>
            <a:off x="1806245" y="276240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7" name="Google Shape;997;p33"/>
          <p:cNvSpPr/>
          <p:nvPr/>
        </p:nvSpPr>
        <p:spPr>
          <a:xfrm>
            <a:off x="2833568" y="27623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8" name="Google Shape;998;p33"/>
          <p:cNvSpPr/>
          <p:nvPr/>
        </p:nvSpPr>
        <p:spPr>
          <a:xfrm>
            <a:off x="3253316" y="27623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9" name="Google Shape;999;p33"/>
          <p:cNvSpPr/>
          <p:nvPr/>
        </p:nvSpPr>
        <p:spPr>
          <a:xfrm>
            <a:off x="3673065" y="27623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0" name="Google Shape;1000;p33"/>
          <p:cNvSpPr/>
          <p:nvPr/>
        </p:nvSpPr>
        <p:spPr>
          <a:xfrm>
            <a:off x="4092813" y="27623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1" name="Google Shape;1001;p33"/>
          <p:cNvSpPr/>
          <p:nvPr/>
        </p:nvSpPr>
        <p:spPr>
          <a:xfrm>
            <a:off x="546981" y="314095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2" name="Google Shape;1002;p33"/>
          <p:cNvSpPr/>
          <p:nvPr/>
        </p:nvSpPr>
        <p:spPr>
          <a:xfrm>
            <a:off x="966729" y="314095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3" name="Google Shape;1003;p33"/>
          <p:cNvSpPr/>
          <p:nvPr/>
        </p:nvSpPr>
        <p:spPr>
          <a:xfrm>
            <a:off x="1386478" y="314095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4" name="Google Shape;1004;p33"/>
          <p:cNvSpPr/>
          <p:nvPr/>
        </p:nvSpPr>
        <p:spPr>
          <a:xfrm>
            <a:off x="1806226" y="314095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5" name="Google Shape;1005;p33"/>
          <p:cNvSpPr/>
          <p:nvPr/>
        </p:nvSpPr>
        <p:spPr>
          <a:xfrm>
            <a:off x="2833550" y="31409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6" name="Google Shape;1006;p33"/>
          <p:cNvSpPr/>
          <p:nvPr/>
        </p:nvSpPr>
        <p:spPr>
          <a:xfrm>
            <a:off x="3253298" y="31409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7" name="Google Shape;1007;p33"/>
          <p:cNvSpPr/>
          <p:nvPr/>
        </p:nvSpPr>
        <p:spPr>
          <a:xfrm>
            <a:off x="3673046" y="31409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8" name="Google Shape;1008;p33"/>
          <p:cNvSpPr/>
          <p:nvPr/>
        </p:nvSpPr>
        <p:spPr>
          <a:xfrm>
            <a:off x="4092795" y="31409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9" name="Google Shape;1009;p33"/>
          <p:cNvSpPr/>
          <p:nvPr/>
        </p:nvSpPr>
        <p:spPr>
          <a:xfrm>
            <a:off x="546981" y="351949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0" name="Google Shape;1010;p33"/>
          <p:cNvSpPr/>
          <p:nvPr/>
        </p:nvSpPr>
        <p:spPr>
          <a:xfrm>
            <a:off x="966729" y="351949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1" name="Google Shape;1011;p33"/>
          <p:cNvSpPr/>
          <p:nvPr/>
        </p:nvSpPr>
        <p:spPr>
          <a:xfrm>
            <a:off x="1386478" y="351949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2" name="Google Shape;1012;p33"/>
          <p:cNvSpPr/>
          <p:nvPr/>
        </p:nvSpPr>
        <p:spPr>
          <a:xfrm>
            <a:off x="1806226" y="351949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3" name="Google Shape;1013;p33"/>
          <p:cNvSpPr/>
          <p:nvPr/>
        </p:nvSpPr>
        <p:spPr>
          <a:xfrm>
            <a:off x="2833550" y="35194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4" name="Google Shape;1014;p33"/>
          <p:cNvSpPr/>
          <p:nvPr/>
        </p:nvSpPr>
        <p:spPr>
          <a:xfrm>
            <a:off x="3253298" y="35194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5" name="Google Shape;1015;p33"/>
          <p:cNvSpPr/>
          <p:nvPr/>
        </p:nvSpPr>
        <p:spPr>
          <a:xfrm>
            <a:off x="3673046" y="35194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6" name="Google Shape;1016;p33"/>
          <p:cNvSpPr/>
          <p:nvPr/>
        </p:nvSpPr>
        <p:spPr>
          <a:xfrm>
            <a:off x="4092795" y="35194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7" name="Google Shape;1017;p33"/>
          <p:cNvSpPr/>
          <p:nvPr/>
        </p:nvSpPr>
        <p:spPr>
          <a:xfrm>
            <a:off x="546981" y="389804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8" name="Google Shape;1018;p33"/>
          <p:cNvSpPr/>
          <p:nvPr/>
        </p:nvSpPr>
        <p:spPr>
          <a:xfrm>
            <a:off x="966729" y="389804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9" name="Google Shape;1019;p33"/>
          <p:cNvSpPr/>
          <p:nvPr/>
        </p:nvSpPr>
        <p:spPr>
          <a:xfrm>
            <a:off x="1386478" y="389804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0" name="Google Shape;1020;p33"/>
          <p:cNvSpPr/>
          <p:nvPr/>
        </p:nvSpPr>
        <p:spPr>
          <a:xfrm>
            <a:off x="1806226" y="389804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1" name="Google Shape;1021;p33"/>
          <p:cNvSpPr/>
          <p:nvPr/>
        </p:nvSpPr>
        <p:spPr>
          <a:xfrm>
            <a:off x="2833550" y="38980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2" name="Google Shape;1022;p33"/>
          <p:cNvSpPr/>
          <p:nvPr/>
        </p:nvSpPr>
        <p:spPr>
          <a:xfrm>
            <a:off x="3253298" y="38980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3" name="Google Shape;1023;p33"/>
          <p:cNvSpPr/>
          <p:nvPr/>
        </p:nvSpPr>
        <p:spPr>
          <a:xfrm>
            <a:off x="3673046" y="38980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4" name="Google Shape;1024;p33"/>
          <p:cNvSpPr/>
          <p:nvPr/>
        </p:nvSpPr>
        <p:spPr>
          <a:xfrm>
            <a:off x="4092795" y="38980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5" name="Google Shape;1025;p33"/>
          <p:cNvSpPr txBox="1"/>
          <p:nvPr/>
        </p:nvSpPr>
        <p:spPr>
          <a:xfrm>
            <a:off x="546975" y="4271650"/>
            <a:ext cx="374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moe/fff</a:t>
            </a:r>
            <a:endParaRPr sz="2400"/>
          </a:p>
        </p:txBody>
      </p:sp>
      <p:cxnSp>
        <p:nvCxnSpPr>
          <p:cNvPr id="1026" name="Google Shape;1026;p33"/>
          <p:cNvCxnSpPr/>
          <p:nvPr/>
        </p:nvCxnSpPr>
        <p:spPr>
          <a:xfrm>
            <a:off x="2435253" y="1258374"/>
            <a:ext cx="42300" cy="28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7" name="Google Shape;1027;p33"/>
          <p:cNvSpPr txBox="1"/>
          <p:nvPr/>
        </p:nvSpPr>
        <p:spPr>
          <a:xfrm>
            <a:off x="5141600" y="1350025"/>
            <a:ext cx="30000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Same model size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Fewer connections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Small accuracy loss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~1/N speed gain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1028" name="Google Shape;1028;p33"/>
          <p:cNvCxnSpPr/>
          <p:nvPr/>
        </p:nvCxnSpPr>
        <p:spPr>
          <a:xfrm flipH="1" rot="10800000">
            <a:off x="683556" y="3779808"/>
            <a:ext cx="839400" cy="1158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9" name="Google Shape;1029;p33"/>
          <p:cNvCxnSpPr/>
          <p:nvPr/>
        </p:nvCxnSpPr>
        <p:spPr>
          <a:xfrm flipH="1" rot="10800000">
            <a:off x="683556" y="3779808"/>
            <a:ext cx="2098800" cy="11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4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Papers and links</a:t>
            </a:r>
            <a:endParaRPr b="0" sz="4800">
              <a:solidFill>
                <a:srgbClr val="0F579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F579B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579B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F579B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1035" name="Google Shape;10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34"/>
          <p:cNvSpPr txBox="1"/>
          <p:nvPr/>
        </p:nvSpPr>
        <p:spPr>
          <a:xfrm>
            <a:off x="327300" y="1048225"/>
            <a:ext cx="8489400" cy="4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Binary-tree/FFF paper: </a:t>
            </a:r>
            <a:r>
              <a:rPr b="1" lang="en" sz="360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4"/>
              </a:rPr>
              <a:t>https://arxiv.org/pdf/2308.14711.pdf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MoE papers: </a:t>
            </a:r>
            <a:r>
              <a:rPr b="1" lang="en" sz="360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5"/>
              </a:rPr>
              <a:t>https://arxiv.org/pdf/2208.02813.pdf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; </a:t>
            </a:r>
            <a:r>
              <a:rPr b="1" lang="en" sz="360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6"/>
              </a:rPr>
              <a:t>https://arxiv.org/pdf/1701.06538.pdf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Reddit thread: </a:t>
            </a:r>
            <a:r>
              <a:rPr b="1" lang="en" sz="360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7"/>
              </a:rPr>
              <a:t>https://tinyurl.com/ythsu2nd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Youtube video: </a:t>
            </a:r>
            <a:r>
              <a:rPr b="1" lang="en" sz="360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8"/>
              </a:rPr>
              <a:t>https://youtu.be/0U_65fLoTq0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Trelis.com</a:t>
            </a:r>
            <a:endParaRPr b="1" i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Why MoE?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/>
          <p:nvPr/>
        </p:nvSpPr>
        <p:spPr>
          <a:xfrm>
            <a:off x="785174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1204923" y="1413900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624671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2044420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2464168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2883916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3303665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3723413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785156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1204904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1624653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2044401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2464150" y="1792448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2883898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3303646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3723395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785156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1204904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1624653" y="2170995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2044401" y="2170995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2464150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2883898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3303646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3723395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785156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1204904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1624653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2044401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2464150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2883898" y="2549543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3303646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3723395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785174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1204923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1624671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2044420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2464168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2883916" y="2928090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3303665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3723413" y="2928090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785156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1204904" y="3306638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1624653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2044401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2464150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2883898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3303646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3723395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785156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1204904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1624653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2044401" y="3685186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2464150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2883898" y="3685186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3303646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3723395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785156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2" name="Google Shape;192;p15"/>
          <p:cNvSpPr/>
          <p:nvPr/>
        </p:nvSpPr>
        <p:spPr>
          <a:xfrm>
            <a:off x="1204904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1624653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2044401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2464150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2883898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3303646" y="4063733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3723395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5402425" y="1757400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A traditional GPT uses all neurons in all matrices for forward passes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Why MoE?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205" name="Google Shape;2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/>
          <p:nvPr/>
        </p:nvSpPr>
        <p:spPr>
          <a:xfrm>
            <a:off x="785174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1204923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1624671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2044420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2464168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2883916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3303665" y="1413900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3723413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785156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1204904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1624653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2044401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2464150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2883898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3303646" y="1792448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3723395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2" name="Google Shape;222;p16"/>
          <p:cNvSpPr/>
          <p:nvPr/>
        </p:nvSpPr>
        <p:spPr>
          <a:xfrm>
            <a:off x="785156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1204904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4" name="Google Shape;224;p16"/>
          <p:cNvSpPr/>
          <p:nvPr/>
        </p:nvSpPr>
        <p:spPr>
          <a:xfrm>
            <a:off x="1624653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2044401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6" name="Google Shape;226;p16"/>
          <p:cNvSpPr/>
          <p:nvPr/>
        </p:nvSpPr>
        <p:spPr>
          <a:xfrm>
            <a:off x="2464150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16"/>
          <p:cNvSpPr/>
          <p:nvPr/>
        </p:nvSpPr>
        <p:spPr>
          <a:xfrm>
            <a:off x="2883898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3303646" y="2170995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9" name="Google Shape;229;p16"/>
          <p:cNvSpPr/>
          <p:nvPr/>
        </p:nvSpPr>
        <p:spPr>
          <a:xfrm>
            <a:off x="3723395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16"/>
          <p:cNvSpPr/>
          <p:nvPr/>
        </p:nvSpPr>
        <p:spPr>
          <a:xfrm>
            <a:off x="785156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1204904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2" name="Google Shape;232;p16"/>
          <p:cNvSpPr/>
          <p:nvPr/>
        </p:nvSpPr>
        <p:spPr>
          <a:xfrm>
            <a:off x="1624653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2044401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2464150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2883898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3303646" y="2549543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3723395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785174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1204923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0" name="Google Shape;240;p16"/>
          <p:cNvSpPr/>
          <p:nvPr/>
        </p:nvSpPr>
        <p:spPr>
          <a:xfrm>
            <a:off x="1624671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1" name="Google Shape;241;p16"/>
          <p:cNvSpPr/>
          <p:nvPr/>
        </p:nvSpPr>
        <p:spPr>
          <a:xfrm>
            <a:off x="2044420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2" name="Google Shape;242;p16"/>
          <p:cNvSpPr/>
          <p:nvPr/>
        </p:nvSpPr>
        <p:spPr>
          <a:xfrm>
            <a:off x="2464168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3" name="Google Shape;243;p16"/>
          <p:cNvSpPr/>
          <p:nvPr/>
        </p:nvSpPr>
        <p:spPr>
          <a:xfrm>
            <a:off x="2883916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3303665" y="2928090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3723413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785156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7" name="Google Shape;247;p16"/>
          <p:cNvSpPr/>
          <p:nvPr/>
        </p:nvSpPr>
        <p:spPr>
          <a:xfrm>
            <a:off x="1204904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8" name="Google Shape;248;p16"/>
          <p:cNvSpPr/>
          <p:nvPr/>
        </p:nvSpPr>
        <p:spPr>
          <a:xfrm>
            <a:off x="1624653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9" name="Google Shape;249;p16"/>
          <p:cNvSpPr/>
          <p:nvPr/>
        </p:nvSpPr>
        <p:spPr>
          <a:xfrm>
            <a:off x="2044401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2464150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2883898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3303646" y="3306638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3723395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785156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1204904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1624653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2044401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2464150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2883898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3303646" y="3685186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3723395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2" name="Google Shape;262;p16"/>
          <p:cNvSpPr/>
          <p:nvPr/>
        </p:nvSpPr>
        <p:spPr>
          <a:xfrm>
            <a:off x="785156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1204904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1624653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2044401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6" name="Google Shape;266;p16"/>
          <p:cNvSpPr/>
          <p:nvPr/>
        </p:nvSpPr>
        <p:spPr>
          <a:xfrm>
            <a:off x="2464150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2883898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8" name="Google Shape;268;p16"/>
          <p:cNvSpPr/>
          <p:nvPr/>
        </p:nvSpPr>
        <p:spPr>
          <a:xfrm>
            <a:off x="3303646" y="4063733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9" name="Google Shape;269;p16"/>
          <p:cNvSpPr/>
          <p:nvPr/>
        </p:nvSpPr>
        <p:spPr>
          <a:xfrm>
            <a:off x="3723395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4982675" y="1757400"/>
            <a:ext cx="3311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What if we could split the network + choose the best column of weights to use?</a:t>
            </a:r>
            <a:endParaRPr/>
          </a:p>
        </p:txBody>
      </p:sp>
      <p:sp>
        <p:nvSpPr>
          <p:cNvPr id="271" name="Google Shape;271;p16"/>
          <p:cNvSpPr txBox="1"/>
          <p:nvPr/>
        </p:nvSpPr>
        <p:spPr>
          <a:xfrm>
            <a:off x="546975" y="4442275"/>
            <a:ext cx="374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    1      2     3      4     5      6      7      8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Why MoE?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277" name="Google Shape;2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7"/>
          <p:cNvSpPr/>
          <p:nvPr/>
        </p:nvSpPr>
        <p:spPr>
          <a:xfrm>
            <a:off x="785174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1204923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1624671" y="1413900"/>
            <a:ext cx="273000" cy="262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1" name="Google Shape;281;p17"/>
          <p:cNvSpPr/>
          <p:nvPr/>
        </p:nvSpPr>
        <p:spPr>
          <a:xfrm>
            <a:off x="2044420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2" name="Google Shape;282;p17"/>
          <p:cNvSpPr/>
          <p:nvPr/>
        </p:nvSpPr>
        <p:spPr>
          <a:xfrm>
            <a:off x="2464168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3" name="Google Shape;283;p17"/>
          <p:cNvSpPr/>
          <p:nvPr/>
        </p:nvSpPr>
        <p:spPr>
          <a:xfrm>
            <a:off x="2883916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3303665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1C1C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5" name="Google Shape;285;p17"/>
          <p:cNvSpPr/>
          <p:nvPr/>
        </p:nvSpPr>
        <p:spPr>
          <a:xfrm>
            <a:off x="3723413" y="141390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785156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1204904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1624653" y="1792448"/>
            <a:ext cx="273000" cy="262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2044401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0" name="Google Shape;290;p17"/>
          <p:cNvSpPr/>
          <p:nvPr/>
        </p:nvSpPr>
        <p:spPr>
          <a:xfrm>
            <a:off x="2464150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1" name="Google Shape;291;p17"/>
          <p:cNvSpPr/>
          <p:nvPr/>
        </p:nvSpPr>
        <p:spPr>
          <a:xfrm>
            <a:off x="2883898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2" name="Google Shape;292;p17"/>
          <p:cNvSpPr/>
          <p:nvPr/>
        </p:nvSpPr>
        <p:spPr>
          <a:xfrm>
            <a:off x="3303646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1C1C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3723395" y="179244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4" name="Google Shape;294;p17"/>
          <p:cNvSpPr/>
          <p:nvPr/>
        </p:nvSpPr>
        <p:spPr>
          <a:xfrm>
            <a:off x="785156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5" name="Google Shape;295;p17"/>
          <p:cNvSpPr/>
          <p:nvPr/>
        </p:nvSpPr>
        <p:spPr>
          <a:xfrm>
            <a:off x="1204904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1624653" y="2170995"/>
            <a:ext cx="273000" cy="262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2044401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8" name="Google Shape;298;p17"/>
          <p:cNvSpPr/>
          <p:nvPr/>
        </p:nvSpPr>
        <p:spPr>
          <a:xfrm>
            <a:off x="2464150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2883898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0" name="Google Shape;300;p17"/>
          <p:cNvSpPr/>
          <p:nvPr/>
        </p:nvSpPr>
        <p:spPr>
          <a:xfrm>
            <a:off x="3303646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1C1C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3723395" y="2170995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2" name="Google Shape;302;p17"/>
          <p:cNvSpPr/>
          <p:nvPr/>
        </p:nvSpPr>
        <p:spPr>
          <a:xfrm>
            <a:off x="785156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3" name="Google Shape;303;p17"/>
          <p:cNvSpPr/>
          <p:nvPr/>
        </p:nvSpPr>
        <p:spPr>
          <a:xfrm>
            <a:off x="1204904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1624653" y="2549543"/>
            <a:ext cx="273000" cy="262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2044401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6" name="Google Shape;306;p17"/>
          <p:cNvSpPr/>
          <p:nvPr/>
        </p:nvSpPr>
        <p:spPr>
          <a:xfrm>
            <a:off x="2464150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7" name="Google Shape;307;p17"/>
          <p:cNvSpPr/>
          <p:nvPr/>
        </p:nvSpPr>
        <p:spPr>
          <a:xfrm>
            <a:off x="2883898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3303646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1C1C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9" name="Google Shape;309;p17"/>
          <p:cNvSpPr/>
          <p:nvPr/>
        </p:nvSpPr>
        <p:spPr>
          <a:xfrm>
            <a:off x="3723395" y="254954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785174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1204923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1624671" y="2928090"/>
            <a:ext cx="273000" cy="262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3" name="Google Shape;313;p17"/>
          <p:cNvSpPr/>
          <p:nvPr/>
        </p:nvSpPr>
        <p:spPr>
          <a:xfrm>
            <a:off x="2044420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4" name="Google Shape;314;p17"/>
          <p:cNvSpPr/>
          <p:nvPr/>
        </p:nvSpPr>
        <p:spPr>
          <a:xfrm>
            <a:off x="2464168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2883916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3303665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1C1C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7" name="Google Shape;317;p17"/>
          <p:cNvSpPr/>
          <p:nvPr/>
        </p:nvSpPr>
        <p:spPr>
          <a:xfrm>
            <a:off x="3723413" y="2928090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8" name="Google Shape;318;p17"/>
          <p:cNvSpPr/>
          <p:nvPr/>
        </p:nvSpPr>
        <p:spPr>
          <a:xfrm>
            <a:off x="785156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9" name="Google Shape;319;p17"/>
          <p:cNvSpPr/>
          <p:nvPr/>
        </p:nvSpPr>
        <p:spPr>
          <a:xfrm>
            <a:off x="1204904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0" name="Google Shape;320;p17"/>
          <p:cNvSpPr/>
          <p:nvPr/>
        </p:nvSpPr>
        <p:spPr>
          <a:xfrm>
            <a:off x="1624653" y="3306638"/>
            <a:ext cx="273000" cy="262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1" name="Google Shape;321;p17"/>
          <p:cNvSpPr/>
          <p:nvPr/>
        </p:nvSpPr>
        <p:spPr>
          <a:xfrm>
            <a:off x="2044401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2" name="Google Shape;322;p17"/>
          <p:cNvSpPr/>
          <p:nvPr/>
        </p:nvSpPr>
        <p:spPr>
          <a:xfrm>
            <a:off x="2464150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3" name="Google Shape;323;p17"/>
          <p:cNvSpPr/>
          <p:nvPr/>
        </p:nvSpPr>
        <p:spPr>
          <a:xfrm>
            <a:off x="2883898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4" name="Google Shape;324;p17"/>
          <p:cNvSpPr/>
          <p:nvPr/>
        </p:nvSpPr>
        <p:spPr>
          <a:xfrm>
            <a:off x="3303646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1C1C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5" name="Google Shape;325;p17"/>
          <p:cNvSpPr/>
          <p:nvPr/>
        </p:nvSpPr>
        <p:spPr>
          <a:xfrm>
            <a:off x="3723395" y="3306638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Google Shape;326;p17"/>
          <p:cNvSpPr/>
          <p:nvPr/>
        </p:nvSpPr>
        <p:spPr>
          <a:xfrm>
            <a:off x="785156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7" name="Google Shape;327;p17"/>
          <p:cNvSpPr/>
          <p:nvPr/>
        </p:nvSpPr>
        <p:spPr>
          <a:xfrm>
            <a:off x="1204904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8" name="Google Shape;328;p17"/>
          <p:cNvSpPr/>
          <p:nvPr/>
        </p:nvSpPr>
        <p:spPr>
          <a:xfrm>
            <a:off x="1624653" y="3685186"/>
            <a:ext cx="273000" cy="262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9" name="Google Shape;329;p17"/>
          <p:cNvSpPr/>
          <p:nvPr/>
        </p:nvSpPr>
        <p:spPr>
          <a:xfrm>
            <a:off x="2044401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0" name="Google Shape;330;p17"/>
          <p:cNvSpPr/>
          <p:nvPr/>
        </p:nvSpPr>
        <p:spPr>
          <a:xfrm>
            <a:off x="2464150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1" name="Google Shape;331;p17"/>
          <p:cNvSpPr/>
          <p:nvPr/>
        </p:nvSpPr>
        <p:spPr>
          <a:xfrm>
            <a:off x="2883898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2" name="Google Shape;332;p17"/>
          <p:cNvSpPr/>
          <p:nvPr/>
        </p:nvSpPr>
        <p:spPr>
          <a:xfrm>
            <a:off x="3303646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1C1C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3" name="Google Shape;333;p17"/>
          <p:cNvSpPr/>
          <p:nvPr/>
        </p:nvSpPr>
        <p:spPr>
          <a:xfrm>
            <a:off x="3723395" y="3685186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4" name="Google Shape;334;p17"/>
          <p:cNvSpPr/>
          <p:nvPr/>
        </p:nvSpPr>
        <p:spPr>
          <a:xfrm>
            <a:off x="785156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5" name="Google Shape;335;p17"/>
          <p:cNvSpPr/>
          <p:nvPr/>
        </p:nvSpPr>
        <p:spPr>
          <a:xfrm>
            <a:off x="1204904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6" name="Google Shape;336;p17"/>
          <p:cNvSpPr/>
          <p:nvPr/>
        </p:nvSpPr>
        <p:spPr>
          <a:xfrm>
            <a:off x="1624653" y="4063733"/>
            <a:ext cx="273000" cy="262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7" name="Google Shape;337;p17"/>
          <p:cNvSpPr/>
          <p:nvPr/>
        </p:nvSpPr>
        <p:spPr>
          <a:xfrm>
            <a:off x="2044401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8" name="Google Shape;338;p17"/>
          <p:cNvSpPr/>
          <p:nvPr/>
        </p:nvSpPr>
        <p:spPr>
          <a:xfrm>
            <a:off x="2464150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9" name="Google Shape;339;p17"/>
          <p:cNvSpPr/>
          <p:nvPr/>
        </p:nvSpPr>
        <p:spPr>
          <a:xfrm>
            <a:off x="2883898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0" name="Google Shape;340;p17"/>
          <p:cNvSpPr/>
          <p:nvPr/>
        </p:nvSpPr>
        <p:spPr>
          <a:xfrm>
            <a:off x="3303646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1C1C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1" name="Google Shape;341;p17"/>
          <p:cNvSpPr/>
          <p:nvPr/>
        </p:nvSpPr>
        <p:spPr>
          <a:xfrm>
            <a:off x="3723395" y="406373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2" name="Google Shape;342;p17"/>
          <p:cNvSpPr txBox="1"/>
          <p:nvPr/>
        </p:nvSpPr>
        <p:spPr>
          <a:xfrm>
            <a:off x="4982675" y="1757400"/>
            <a:ext cx="3311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What if we could split the network + choose the best column of weights to use?</a:t>
            </a:r>
            <a:endParaRPr/>
          </a:p>
        </p:txBody>
      </p:sp>
      <p:sp>
        <p:nvSpPr>
          <p:cNvPr id="343" name="Google Shape;343;p17"/>
          <p:cNvSpPr txBox="1"/>
          <p:nvPr/>
        </p:nvSpPr>
        <p:spPr>
          <a:xfrm>
            <a:off x="546975" y="4442275"/>
            <a:ext cx="374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    1      2     3      4     5      6      7      8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How is moe trained? routers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349" name="Google Shape;3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8"/>
          <p:cNvSpPr/>
          <p:nvPr/>
        </p:nvSpPr>
        <p:spPr>
          <a:xfrm>
            <a:off x="2936381" y="130728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1" name="Google Shape;351;p18"/>
          <p:cNvSpPr/>
          <p:nvPr/>
        </p:nvSpPr>
        <p:spPr>
          <a:xfrm>
            <a:off x="3356129" y="130728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2" name="Google Shape;352;p18"/>
          <p:cNvSpPr/>
          <p:nvPr/>
        </p:nvSpPr>
        <p:spPr>
          <a:xfrm>
            <a:off x="3775878" y="130728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3" name="Google Shape;353;p18"/>
          <p:cNvSpPr/>
          <p:nvPr/>
        </p:nvSpPr>
        <p:spPr>
          <a:xfrm>
            <a:off x="4195626" y="130728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4" name="Google Shape;354;p18"/>
          <p:cNvSpPr/>
          <p:nvPr/>
        </p:nvSpPr>
        <p:spPr>
          <a:xfrm>
            <a:off x="4615375" y="130728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5" name="Google Shape;355;p18"/>
          <p:cNvSpPr/>
          <p:nvPr/>
        </p:nvSpPr>
        <p:spPr>
          <a:xfrm>
            <a:off x="5035123" y="130728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6" name="Google Shape;356;p18"/>
          <p:cNvSpPr/>
          <p:nvPr/>
        </p:nvSpPr>
        <p:spPr>
          <a:xfrm>
            <a:off x="5454871" y="1307283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7" name="Google Shape;357;p18"/>
          <p:cNvSpPr/>
          <p:nvPr/>
        </p:nvSpPr>
        <p:spPr>
          <a:xfrm>
            <a:off x="5874620" y="130728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8" name="Google Shape;358;p18"/>
          <p:cNvSpPr txBox="1"/>
          <p:nvPr/>
        </p:nvSpPr>
        <p:spPr>
          <a:xfrm>
            <a:off x="2698200" y="1685825"/>
            <a:ext cx="374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    1      2     3      4     5      6      7      8 </a:t>
            </a:r>
            <a:endParaRPr sz="2400"/>
          </a:p>
        </p:txBody>
      </p:sp>
      <p:cxnSp>
        <p:nvCxnSpPr>
          <p:cNvPr id="359" name="Google Shape;359;p18"/>
          <p:cNvCxnSpPr/>
          <p:nvPr/>
        </p:nvCxnSpPr>
        <p:spPr>
          <a:xfrm flipH="1" rot="10800000">
            <a:off x="4521975" y="2422775"/>
            <a:ext cx="1406700" cy="14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18"/>
          <p:cNvCxnSpPr/>
          <p:nvPr/>
        </p:nvCxnSpPr>
        <p:spPr>
          <a:xfrm flipH="1" rot="10800000">
            <a:off x="4507775" y="2437000"/>
            <a:ext cx="1094100" cy="14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18"/>
          <p:cNvCxnSpPr/>
          <p:nvPr/>
        </p:nvCxnSpPr>
        <p:spPr>
          <a:xfrm flipH="1" rot="10800000">
            <a:off x="4507775" y="2408525"/>
            <a:ext cx="653700" cy="14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18"/>
          <p:cNvCxnSpPr/>
          <p:nvPr/>
        </p:nvCxnSpPr>
        <p:spPr>
          <a:xfrm flipH="1" rot="10800000">
            <a:off x="4518275" y="2465300"/>
            <a:ext cx="231000" cy="14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18"/>
          <p:cNvCxnSpPr/>
          <p:nvPr/>
        </p:nvCxnSpPr>
        <p:spPr>
          <a:xfrm rot="10800000">
            <a:off x="4379700" y="2522325"/>
            <a:ext cx="141300" cy="13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18"/>
          <p:cNvCxnSpPr/>
          <p:nvPr/>
        </p:nvCxnSpPr>
        <p:spPr>
          <a:xfrm rot="10800000">
            <a:off x="3982100" y="2550750"/>
            <a:ext cx="528000" cy="13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18"/>
          <p:cNvCxnSpPr/>
          <p:nvPr/>
        </p:nvCxnSpPr>
        <p:spPr>
          <a:xfrm rot="10800000">
            <a:off x="3584025" y="2579025"/>
            <a:ext cx="928800" cy="13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18"/>
          <p:cNvCxnSpPr/>
          <p:nvPr/>
        </p:nvCxnSpPr>
        <p:spPr>
          <a:xfrm rot="10800000">
            <a:off x="3214725" y="2593100"/>
            <a:ext cx="1298100" cy="13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18"/>
          <p:cNvSpPr txBox="1"/>
          <p:nvPr/>
        </p:nvSpPr>
        <p:spPr>
          <a:xfrm>
            <a:off x="2986725" y="4069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router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9"/>
          <p:cNvSpPr txBox="1"/>
          <p:nvPr/>
        </p:nvSpPr>
        <p:spPr>
          <a:xfrm>
            <a:off x="2986725" y="22023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R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outer Matrix weights</a:t>
            </a:r>
            <a:endParaRPr/>
          </a:p>
        </p:txBody>
      </p:sp>
      <p:cxnSp>
        <p:nvCxnSpPr>
          <p:cNvPr id="374" name="Google Shape;374;p19"/>
          <p:cNvCxnSpPr>
            <a:stCxn id="373" idx="0"/>
          </p:cNvCxnSpPr>
          <p:nvPr/>
        </p:nvCxnSpPr>
        <p:spPr>
          <a:xfrm rot="10800000">
            <a:off x="4473525" y="1712400"/>
            <a:ext cx="13200" cy="4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19"/>
          <p:cNvCxnSpPr/>
          <p:nvPr/>
        </p:nvCxnSpPr>
        <p:spPr>
          <a:xfrm rot="10800000">
            <a:off x="4473525" y="2941200"/>
            <a:ext cx="13200" cy="4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19"/>
          <p:cNvSpPr txBox="1"/>
          <p:nvPr/>
        </p:nvSpPr>
        <p:spPr>
          <a:xfrm>
            <a:off x="2213925" y="3624675"/>
            <a:ext cx="4532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[0.34, 0.35, 0.73, 0.94]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Input vector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77" name="Google Shape;377;p19"/>
          <p:cNvSpPr txBox="1"/>
          <p:nvPr/>
        </p:nvSpPr>
        <p:spPr>
          <a:xfrm>
            <a:off x="2220525" y="316800"/>
            <a:ext cx="4532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[0,0,0,0,0,0,1,0]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Expert choice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training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383" name="Google Shape;3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0"/>
          <p:cNvSpPr/>
          <p:nvPr/>
        </p:nvSpPr>
        <p:spPr>
          <a:xfrm>
            <a:off x="3264766" y="135860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5" name="Google Shape;385;p20"/>
          <p:cNvSpPr/>
          <p:nvPr/>
        </p:nvSpPr>
        <p:spPr>
          <a:xfrm>
            <a:off x="3586803" y="135860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3908840" y="135860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4230877" y="135860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8" name="Google Shape;388;p20"/>
          <p:cNvSpPr/>
          <p:nvPr/>
        </p:nvSpPr>
        <p:spPr>
          <a:xfrm>
            <a:off x="4552915" y="135860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4874952" y="135860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5196989" y="135860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1" name="Google Shape;391;p20"/>
          <p:cNvSpPr/>
          <p:nvPr/>
        </p:nvSpPr>
        <p:spPr>
          <a:xfrm>
            <a:off x="5519027" y="135860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3264751" y="164794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3" name="Google Shape;393;p20"/>
          <p:cNvSpPr/>
          <p:nvPr/>
        </p:nvSpPr>
        <p:spPr>
          <a:xfrm>
            <a:off x="3586789" y="164794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3908826" y="164794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4230863" y="164794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6" name="Google Shape;396;p20"/>
          <p:cNvSpPr/>
          <p:nvPr/>
        </p:nvSpPr>
        <p:spPr>
          <a:xfrm>
            <a:off x="4552901" y="164794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4874938" y="164794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5196975" y="164794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9" name="Google Shape;399;p20"/>
          <p:cNvSpPr/>
          <p:nvPr/>
        </p:nvSpPr>
        <p:spPr>
          <a:xfrm>
            <a:off x="5519013" y="164794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3264751" y="193728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3586789" y="193728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3908826" y="193728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4230863" y="193728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4" name="Google Shape;404;p20"/>
          <p:cNvSpPr/>
          <p:nvPr/>
        </p:nvSpPr>
        <p:spPr>
          <a:xfrm>
            <a:off x="4552901" y="193728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4874938" y="193728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5196975" y="193728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7" name="Google Shape;407;p20"/>
          <p:cNvSpPr/>
          <p:nvPr/>
        </p:nvSpPr>
        <p:spPr>
          <a:xfrm>
            <a:off x="5519013" y="193728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3264751" y="222663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3586789" y="222663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0" name="Google Shape;410;p20"/>
          <p:cNvSpPr/>
          <p:nvPr/>
        </p:nvSpPr>
        <p:spPr>
          <a:xfrm>
            <a:off x="3908826" y="222663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4230863" y="222663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2" name="Google Shape;412;p20"/>
          <p:cNvSpPr/>
          <p:nvPr/>
        </p:nvSpPr>
        <p:spPr>
          <a:xfrm>
            <a:off x="4552901" y="222663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4874938" y="222663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4" name="Google Shape;414;p20"/>
          <p:cNvSpPr/>
          <p:nvPr/>
        </p:nvSpPr>
        <p:spPr>
          <a:xfrm>
            <a:off x="5196975" y="222663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5519013" y="222663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6" name="Google Shape;416;p20"/>
          <p:cNvSpPr/>
          <p:nvPr/>
        </p:nvSpPr>
        <p:spPr>
          <a:xfrm>
            <a:off x="3264766" y="251597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7" name="Google Shape;417;p20"/>
          <p:cNvSpPr/>
          <p:nvPr/>
        </p:nvSpPr>
        <p:spPr>
          <a:xfrm>
            <a:off x="3586803" y="251597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8" name="Google Shape;418;p20"/>
          <p:cNvSpPr/>
          <p:nvPr/>
        </p:nvSpPr>
        <p:spPr>
          <a:xfrm>
            <a:off x="3908840" y="251597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9" name="Google Shape;419;p20"/>
          <p:cNvSpPr/>
          <p:nvPr/>
        </p:nvSpPr>
        <p:spPr>
          <a:xfrm>
            <a:off x="4230877" y="251597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0" name="Google Shape;420;p20"/>
          <p:cNvSpPr/>
          <p:nvPr/>
        </p:nvSpPr>
        <p:spPr>
          <a:xfrm>
            <a:off x="4552915" y="251597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4874952" y="251597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2" name="Google Shape;422;p20"/>
          <p:cNvSpPr/>
          <p:nvPr/>
        </p:nvSpPr>
        <p:spPr>
          <a:xfrm>
            <a:off x="5196989" y="251597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3" name="Google Shape;423;p20"/>
          <p:cNvSpPr/>
          <p:nvPr/>
        </p:nvSpPr>
        <p:spPr>
          <a:xfrm>
            <a:off x="5519027" y="251597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4" name="Google Shape;424;p20"/>
          <p:cNvSpPr/>
          <p:nvPr/>
        </p:nvSpPr>
        <p:spPr>
          <a:xfrm>
            <a:off x="3264751" y="280531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5" name="Google Shape;425;p20"/>
          <p:cNvSpPr/>
          <p:nvPr/>
        </p:nvSpPr>
        <p:spPr>
          <a:xfrm>
            <a:off x="3586789" y="280531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6" name="Google Shape;426;p20"/>
          <p:cNvSpPr/>
          <p:nvPr/>
        </p:nvSpPr>
        <p:spPr>
          <a:xfrm>
            <a:off x="3908826" y="280531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7" name="Google Shape;427;p20"/>
          <p:cNvSpPr/>
          <p:nvPr/>
        </p:nvSpPr>
        <p:spPr>
          <a:xfrm>
            <a:off x="4230863" y="280531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8" name="Google Shape;428;p20"/>
          <p:cNvSpPr/>
          <p:nvPr/>
        </p:nvSpPr>
        <p:spPr>
          <a:xfrm>
            <a:off x="4552901" y="280531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9" name="Google Shape;429;p20"/>
          <p:cNvSpPr/>
          <p:nvPr/>
        </p:nvSpPr>
        <p:spPr>
          <a:xfrm>
            <a:off x="4874938" y="280531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0" name="Google Shape;430;p20"/>
          <p:cNvSpPr/>
          <p:nvPr/>
        </p:nvSpPr>
        <p:spPr>
          <a:xfrm>
            <a:off x="5196975" y="280531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5519013" y="2805317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3264751" y="309466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3586789" y="309466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20"/>
          <p:cNvSpPr/>
          <p:nvPr/>
        </p:nvSpPr>
        <p:spPr>
          <a:xfrm>
            <a:off x="3908826" y="309466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20"/>
          <p:cNvSpPr/>
          <p:nvPr/>
        </p:nvSpPr>
        <p:spPr>
          <a:xfrm>
            <a:off x="4230863" y="309466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20"/>
          <p:cNvSpPr/>
          <p:nvPr/>
        </p:nvSpPr>
        <p:spPr>
          <a:xfrm>
            <a:off x="4552901" y="309466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7" name="Google Shape;437;p20"/>
          <p:cNvSpPr/>
          <p:nvPr/>
        </p:nvSpPr>
        <p:spPr>
          <a:xfrm>
            <a:off x="4874938" y="309466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8" name="Google Shape;438;p20"/>
          <p:cNvSpPr/>
          <p:nvPr/>
        </p:nvSpPr>
        <p:spPr>
          <a:xfrm>
            <a:off x="5196975" y="309466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9" name="Google Shape;439;p20"/>
          <p:cNvSpPr/>
          <p:nvPr/>
        </p:nvSpPr>
        <p:spPr>
          <a:xfrm>
            <a:off x="5519013" y="3094660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0" name="Google Shape;440;p20"/>
          <p:cNvSpPr/>
          <p:nvPr/>
        </p:nvSpPr>
        <p:spPr>
          <a:xfrm>
            <a:off x="3264751" y="338400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1" name="Google Shape;441;p20"/>
          <p:cNvSpPr/>
          <p:nvPr/>
        </p:nvSpPr>
        <p:spPr>
          <a:xfrm>
            <a:off x="3586789" y="338400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Google Shape;442;p20"/>
          <p:cNvSpPr/>
          <p:nvPr/>
        </p:nvSpPr>
        <p:spPr>
          <a:xfrm>
            <a:off x="3908826" y="338400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Google Shape;443;p20"/>
          <p:cNvSpPr/>
          <p:nvPr/>
        </p:nvSpPr>
        <p:spPr>
          <a:xfrm>
            <a:off x="4230863" y="338400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4" name="Google Shape;444;p20"/>
          <p:cNvSpPr/>
          <p:nvPr/>
        </p:nvSpPr>
        <p:spPr>
          <a:xfrm>
            <a:off x="4552901" y="338400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5" name="Google Shape;445;p20"/>
          <p:cNvSpPr/>
          <p:nvPr/>
        </p:nvSpPr>
        <p:spPr>
          <a:xfrm>
            <a:off x="4874938" y="338400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6" name="Google Shape;446;p20"/>
          <p:cNvSpPr/>
          <p:nvPr/>
        </p:nvSpPr>
        <p:spPr>
          <a:xfrm>
            <a:off x="5196975" y="338400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7" name="Google Shape;447;p20"/>
          <p:cNvSpPr/>
          <p:nvPr/>
        </p:nvSpPr>
        <p:spPr>
          <a:xfrm>
            <a:off x="5519013" y="3384003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8" name="Google Shape;448;p20"/>
          <p:cNvSpPr txBox="1"/>
          <p:nvPr/>
        </p:nvSpPr>
        <p:spPr>
          <a:xfrm>
            <a:off x="218025" y="20907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transformer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weights</a:t>
            </a:r>
            <a:endParaRPr/>
          </a:p>
        </p:txBody>
      </p:sp>
      <p:sp>
        <p:nvSpPr>
          <p:cNvPr id="449" name="Google Shape;449;p20"/>
          <p:cNvSpPr/>
          <p:nvPr/>
        </p:nvSpPr>
        <p:spPr>
          <a:xfrm>
            <a:off x="4382013" y="4117328"/>
            <a:ext cx="2094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0" name="Google Shape;450;p20"/>
          <p:cNvSpPr txBox="1"/>
          <p:nvPr/>
        </p:nvSpPr>
        <p:spPr>
          <a:xfrm>
            <a:off x="218025" y="38483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Router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weights</a:t>
            </a:r>
            <a:endParaRPr/>
          </a:p>
        </p:txBody>
      </p:sp>
      <p:cxnSp>
        <p:nvCxnSpPr>
          <p:cNvPr id="451" name="Google Shape;451;p20"/>
          <p:cNvCxnSpPr/>
          <p:nvPr/>
        </p:nvCxnSpPr>
        <p:spPr>
          <a:xfrm>
            <a:off x="3520875" y="1358600"/>
            <a:ext cx="19200" cy="22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20"/>
          <p:cNvCxnSpPr/>
          <p:nvPr/>
        </p:nvCxnSpPr>
        <p:spPr>
          <a:xfrm>
            <a:off x="3842925" y="1358600"/>
            <a:ext cx="19200" cy="22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0"/>
          <p:cNvCxnSpPr/>
          <p:nvPr/>
        </p:nvCxnSpPr>
        <p:spPr>
          <a:xfrm>
            <a:off x="4164963" y="1358600"/>
            <a:ext cx="19200" cy="22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20"/>
          <p:cNvCxnSpPr/>
          <p:nvPr/>
        </p:nvCxnSpPr>
        <p:spPr>
          <a:xfrm>
            <a:off x="4487000" y="1370063"/>
            <a:ext cx="19200" cy="22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20"/>
          <p:cNvCxnSpPr/>
          <p:nvPr/>
        </p:nvCxnSpPr>
        <p:spPr>
          <a:xfrm>
            <a:off x="4809038" y="1370063"/>
            <a:ext cx="19200" cy="22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20"/>
          <p:cNvCxnSpPr/>
          <p:nvPr/>
        </p:nvCxnSpPr>
        <p:spPr>
          <a:xfrm>
            <a:off x="5131075" y="1370063"/>
            <a:ext cx="19200" cy="22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0"/>
          <p:cNvCxnSpPr/>
          <p:nvPr/>
        </p:nvCxnSpPr>
        <p:spPr>
          <a:xfrm>
            <a:off x="5453113" y="1370063"/>
            <a:ext cx="19200" cy="22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458" name="Google Shape;458;p20"/>
          <p:cNvSpPr txBox="1"/>
          <p:nvPr/>
        </p:nvSpPr>
        <p:spPr>
          <a:xfrm>
            <a:off x="2986725" y="46355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8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inputs</a:t>
            </a:r>
            <a:endParaRPr sz="600"/>
          </a:p>
        </p:txBody>
      </p:sp>
      <p:sp>
        <p:nvSpPr>
          <p:cNvPr id="459" name="Google Shape;459;p20"/>
          <p:cNvSpPr txBox="1"/>
          <p:nvPr/>
        </p:nvSpPr>
        <p:spPr>
          <a:xfrm>
            <a:off x="2996600" y="4564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8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Output tokens</a:t>
            </a:r>
            <a:endParaRPr b="1" sz="28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0" name="Google Shape;460;p20"/>
          <p:cNvSpPr txBox="1"/>
          <p:nvPr/>
        </p:nvSpPr>
        <p:spPr>
          <a:xfrm>
            <a:off x="6295575" y="2259325"/>
            <a:ext cx="2848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Back propagation through gpt + router</a:t>
            </a:r>
            <a:endParaRPr/>
          </a:p>
        </p:txBody>
      </p:sp>
      <p:cxnSp>
        <p:nvCxnSpPr>
          <p:cNvPr id="461" name="Google Shape;461;p20"/>
          <p:cNvCxnSpPr/>
          <p:nvPr/>
        </p:nvCxnSpPr>
        <p:spPr>
          <a:xfrm>
            <a:off x="6316500" y="821350"/>
            <a:ext cx="18600" cy="383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20"/>
          <p:cNvCxnSpPr>
            <a:stCxn id="458" idx="0"/>
            <a:endCxn id="449" idx="4"/>
          </p:cNvCxnSpPr>
          <p:nvPr/>
        </p:nvCxnSpPr>
        <p:spPr>
          <a:xfrm rot="10800000">
            <a:off x="4486725" y="4318450"/>
            <a:ext cx="0" cy="31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20"/>
          <p:cNvCxnSpPr>
            <a:stCxn id="449" idx="0"/>
            <a:endCxn id="446" idx="4"/>
          </p:cNvCxnSpPr>
          <p:nvPr/>
        </p:nvCxnSpPr>
        <p:spPr>
          <a:xfrm flipH="1" rot="10800000">
            <a:off x="4486713" y="3585128"/>
            <a:ext cx="815100" cy="53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20"/>
          <p:cNvCxnSpPr>
            <a:stCxn id="390" idx="0"/>
          </p:cNvCxnSpPr>
          <p:nvPr/>
        </p:nvCxnSpPr>
        <p:spPr>
          <a:xfrm rot="10800000">
            <a:off x="4486589" y="947900"/>
            <a:ext cx="815100" cy="41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20"/>
          <p:cNvSpPr txBox="1"/>
          <p:nvPr/>
        </p:nvSpPr>
        <p:spPr>
          <a:xfrm>
            <a:off x="6419200" y="456425"/>
            <a:ext cx="235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8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LOSS = actual - predicted</a:t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1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A problem training Mixture of experts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471" name="Google Shape;4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1"/>
          <p:cNvSpPr/>
          <p:nvPr/>
        </p:nvSpPr>
        <p:spPr>
          <a:xfrm>
            <a:off x="2936381" y="130728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3356129" y="130728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3775878" y="130728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5" name="Google Shape;475;p21"/>
          <p:cNvSpPr/>
          <p:nvPr/>
        </p:nvSpPr>
        <p:spPr>
          <a:xfrm>
            <a:off x="4195626" y="130728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4615375" y="130728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5035123" y="130728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5454871" y="1307283"/>
            <a:ext cx="273000" cy="26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5874620" y="1307283"/>
            <a:ext cx="273000" cy="26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>
            <a:off x="2698200" y="1685825"/>
            <a:ext cx="374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    1      2     3      4     5      6      7      8 </a:t>
            </a:r>
            <a:endParaRPr sz="2400"/>
          </a:p>
        </p:txBody>
      </p:sp>
      <p:cxnSp>
        <p:nvCxnSpPr>
          <p:cNvPr id="481" name="Google Shape;481;p21"/>
          <p:cNvCxnSpPr/>
          <p:nvPr/>
        </p:nvCxnSpPr>
        <p:spPr>
          <a:xfrm flipH="1" rot="10800000">
            <a:off x="4521975" y="2422775"/>
            <a:ext cx="1406700" cy="14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21"/>
          <p:cNvCxnSpPr/>
          <p:nvPr/>
        </p:nvCxnSpPr>
        <p:spPr>
          <a:xfrm flipH="1" rot="10800000">
            <a:off x="4507775" y="2437000"/>
            <a:ext cx="1094100" cy="14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21"/>
          <p:cNvCxnSpPr/>
          <p:nvPr/>
        </p:nvCxnSpPr>
        <p:spPr>
          <a:xfrm flipH="1" rot="10800000">
            <a:off x="4507775" y="2408525"/>
            <a:ext cx="653700" cy="14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21"/>
          <p:cNvCxnSpPr/>
          <p:nvPr/>
        </p:nvCxnSpPr>
        <p:spPr>
          <a:xfrm flipH="1" rot="10800000">
            <a:off x="4518275" y="2465300"/>
            <a:ext cx="231000" cy="14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21"/>
          <p:cNvCxnSpPr/>
          <p:nvPr/>
        </p:nvCxnSpPr>
        <p:spPr>
          <a:xfrm rot="10800000">
            <a:off x="4379700" y="2522325"/>
            <a:ext cx="141300" cy="13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21"/>
          <p:cNvCxnSpPr/>
          <p:nvPr/>
        </p:nvCxnSpPr>
        <p:spPr>
          <a:xfrm rot="10800000">
            <a:off x="3982100" y="2550750"/>
            <a:ext cx="528000" cy="13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1"/>
          <p:cNvCxnSpPr/>
          <p:nvPr/>
        </p:nvCxnSpPr>
        <p:spPr>
          <a:xfrm rot="10800000">
            <a:off x="3584025" y="2579025"/>
            <a:ext cx="928800" cy="13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1"/>
          <p:cNvCxnSpPr/>
          <p:nvPr/>
        </p:nvCxnSpPr>
        <p:spPr>
          <a:xfrm rot="10800000">
            <a:off x="3214725" y="2593100"/>
            <a:ext cx="1298100" cy="13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21"/>
          <p:cNvSpPr txBox="1"/>
          <p:nvPr/>
        </p:nvSpPr>
        <p:spPr>
          <a:xfrm>
            <a:off x="2986725" y="4069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router</a:t>
            </a:r>
            <a:endParaRPr/>
          </a:p>
        </p:txBody>
      </p:sp>
      <p:sp>
        <p:nvSpPr>
          <p:cNvPr id="490" name="Google Shape;490;p21"/>
          <p:cNvSpPr txBox="1"/>
          <p:nvPr/>
        </p:nvSpPr>
        <p:spPr>
          <a:xfrm>
            <a:off x="100200" y="35260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One expert can dominate!!!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