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Sifonn" charset="1" panose="00000000000000000000"/>
      <p:regular r:id="rId10"/>
    </p:embeddedFont>
    <p:embeddedFont>
      <p:font typeface="Arimo" charset="1" panose="020B0604020202020204"/>
      <p:regular r:id="rId11"/>
    </p:embeddedFont>
    <p:embeddedFont>
      <p:font typeface="Arimo Bold" charset="1" panose="020B0704020202020204"/>
      <p:regular r:id="rId12"/>
    </p:embeddedFont>
    <p:embeddedFont>
      <p:font typeface="Arimo Italics" charset="1" panose="020B0604020202090204"/>
      <p:regular r:id="rId13"/>
    </p:embeddedFont>
    <p:embeddedFont>
      <p:font typeface="Arimo Bold Italics" charset="1" panose="020B070402020209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notesSlides/notesSlide2.xml" Type="http://schemas.openxmlformats.org/officeDocument/2006/relationships/notesSlide"/><Relationship Id="rId34" Target="notesSlides/notesSlide3.xml" Type="http://schemas.openxmlformats.org/officeDocument/2006/relationships/notesSlide"/><Relationship Id="rId35" Target="notesSlides/notesSlide4.xml" Type="http://schemas.openxmlformats.org/officeDocument/2006/relationships/notesSlide"/><Relationship Id="rId36" Target="notesSlides/notesSlide5.xml" Type="http://schemas.openxmlformats.org/officeDocument/2006/relationships/notesSlide"/><Relationship Id="rId37" Target="notesSlides/notesSlide6.xml" Type="http://schemas.openxmlformats.org/officeDocument/2006/relationships/notesSlide"/><Relationship Id="rId38" Target="notesSlides/notesSlide7.xml" Type="http://schemas.openxmlformats.org/officeDocument/2006/relationships/notesSlide"/><Relationship Id="rId39" Target="notesSlides/notesSlide8.xml" Type="http://schemas.openxmlformats.org/officeDocument/2006/relationships/notesSlide"/><Relationship Id="rId4" Target="theme/theme1.xml" Type="http://schemas.openxmlformats.org/officeDocument/2006/relationships/theme"/><Relationship Id="rId40" Target="notesSlides/notesSlide9.xml" Type="http://schemas.openxmlformats.org/officeDocument/2006/relationships/notesSlide"/><Relationship Id="rId41" Target="notesSlides/notesSlide10.xml" Type="http://schemas.openxmlformats.org/officeDocument/2006/relationships/notesSlide"/><Relationship Id="rId42" Target="notesSlides/notesSlide11.xml" Type="http://schemas.openxmlformats.org/officeDocument/2006/relationships/notesSlide"/><Relationship Id="rId43" Target="notesSlides/notesSlide12.xml" Type="http://schemas.openxmlformats.org/officeDocument/2006/relationships/notesSlide"/><Relationship Id="rId44" Target="notesSlides/notesSlide13.xml" Type="http://schemas.openxmlformats.org/officeDocument/2006/relationships/notesSlide"/><Relationship Id="rId45" Target="notesSlides/notesSlide14.xml" Type="http://schemas.openxmlformats.org/officeDocument/2006/relationships/notesSlide"/><Relationship Id="rId46" Target="notesSlides/notesSlide15.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Hello Sir good Afternoon, I will be presenting what I have learned so far about Zero trust Security and its Architecture.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working on the principles of verify explicitly, apply least privilege access and always assume breach, zero trust establishes a comprehensive control plan across multiple layers of defense. </a:t>
            </a:r>
          </a:p>
          <a:p>
            <a:pPr lvl="0"/>
            <a:r>
              <a:rPr lang="en-US"/>
              <a:t>Starting with identity, it ensures that only people, devices and processes tat have proper authority are granted access to resources. Even Endpoints including Iot Systems accessing your resources are assessed. This  is also used in case of applications (whether cloud or local) as software level entry-point to our information/data. There are protections at the network layer for access to resources especially for the ones within the corporate perimeter. it is followed by infrastructure, hosting data both on premise, or on cloud, it could be physical or virtual, including underlying operating systems and firmware. And the last layer is the data itself across your files and content as well as structured and unstructured data wherever it resides.  Each of these layers are important links in the chain of zero trust. Each link could be exploited by malicious users to leak sensitive information. The aim of zero trust is not to disrupt end users, but to work in the background to keep the users secure and in their flow as they work. The key here is end to end visibility and it brings all of this together with threat intelligence, risk detection, and conditional access policies to reason over access requests and eventually automate the response. But why is it necessary to implement Zero trust Architecture?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There are quite a few benefits of implementing  Zero trust Security. It provides you with full visibility into precisely who (or what) accesses your network — so you know the time, location, and applications involved in every access request.</a:t>
            </a:r>
          </a:p>
          <a:p>
            <a:pPr lvl="0"/>
            <a:r>
              <a:rPr lang="en-US"/>
              <a:t>It prevents data breaches by micro-segmentation and isolating high value assets, so lateral movement is restricted, and data can be safe to some extent.  Furthermore, limiting what a user can access and how long they can access it goes a long way in reducing the impact of a breach. If access is restricted to only a limited dataset — and is time-bound — attackers have a much lower chance of getting the data they’re looking for when they’re looking for it.</a:t>
            </a:r>
          </a:p>
          <a:p>
            <a:pPr lvl="0"/>
            <a:r>
              <a:rPr lang="en-US"/>
              <a:t>Next, Zero trust can help security staff to work smarter, as it utilizes centralized monitoring, and you can easily generate reliable data stored in a single location. So this facilitates robust analytics, and the team can gain insights they wouldn’t have been able to otherwise. So, now the security team can maintain a more secure environment with fewer staff.</a:t>
            </a:r>
          </a:p>
          <a:p>
            <a:pPr lvl="0"/>
            <a:r>
              <a:rPr lang="en-US"/>
              <a:t/>
            </a:r>
          </a:p>
          <a:p>
            <a:pPr lvl="0"/>
            <a:r>
              <a:rPr lang="en-US"/>
              <a:t>Zero trust Security is also known as perimeterless security. Here identity is the perimeter. Firewalls are no longer sufficient now that users are spread across the world, and data is spread across the cloud. Identity is attached to the users, devices, and applications seeking access, so Zero Trust offers robust protection for workers and data in any location.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Though the idea of Zero trust security, and implementing the architecture is beneficial, we also need to put on a black hat, and think of a few drawbacks before we jump into it.</a:t>
            </a:r>
          </a:p>
          <a:p>
            <a:pPr lvl="0"/>
            <a:r>
              <a:rPr lang="en-US"/>
              <a:t>The first and most obvious thing to think about is the time and efforts such an architecture like this would require to set up.  This is probably the only major set back and the other drawbacks revolve around this one. So Reorganizing policies within an existing network can be difficult because it still needs to function during the transition. Often it’s actually easier to build a new network from scratch and then switch over, but that would increase cost. Next Employee users need to be monitored more closely with access only granted as necessary. And users can go beyond employees. Customers, clients and third-party vendors may also use the company’s website or access data. This means there’s a wide variety of access points, and a Zero Trust framework requires specific policies for each type of group. This would mean more work to be taken into consideration and longer to set up. Today’s work environment includes not only different kinds of users, but several types of devices for each of them. Different devices may have their own properties and communication protocols which must be monitored and secured specific to their type. So that also needs to be adjusted while set up, and makes device management complicated. Likewise, applications are also varied. Apps are often cloud-based and are used across multiple platforms. They may be shared with third parties. In line with a Zero Trust mentality, app use should be planned, monitored and tailored specifically to user need. This could be time consuming and often complicated to implement. These days there’s more than one location where data is stored, which means there are more sites to protect. Data configuration needs to be done responsibly with the highest security standards. This also has to be frequently updated as the data locations change.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Visualizing the environment provides a lot of value right away. </a:t>
            </a:r>
          </a:p>
          <a:p>
            <a:pPr lvl="0"/>
            <a:r>
              <a:rPr lang="en-US"/>
              <a:t>Observing network traffic can reveal indicators of attacks. A </a:t>
            </a:r>
          </a:p>
          <a:p>
            <a:pPr lvl="0"/>
            <a:r>
              <a:rPr lang="en-US"/>
              <a:t>map of connected entities can be used forensically to trace </a:t>
            </a:r>
          </a:p>
          <a:p>
            <a:pPr lvl="0"/>
            <a:r>
              <a:rPr lang="en-US"/>
              <a:t>lateral movement by attackers.</a:t>
            </a:r>
          </a:p>
          <a:p>
            <a:pPr lvl="0"/>
            <a:r>
              <a:rPr lang="en-US"/>
              <a:t>zero trust zones could be</a:t>
            </a:r>
          </a:p>
          <a:p>
            <a:pPr lvl="0"/>
            <a:r>
              <a:rPr lang="en-US"/>
              <a:t>collections of information resources that should be segmented, monitored and protected as a unit, using one set of </a:t>
            </a:r>
          </a:p>
          <a:p>
            <a:pPr lvl="0"/>
            <a:r>
              <a:rPr lang="en-US"/>
              <a:t>access policies. We also need to Determine the areas which require the most amount of security to the least amount of security.</a:t>
            </a:r>
          </a:p>
          <a:p>
            <a:pPr lvl="0"/>
            <a:r>
              <a:rPr lang="en-US"/>
              <a:t>Outline the users who can access these areas and what security measures they will use to access them. These include Multi-factor Authentications. The next step after defining zero trust zones is to create security policies to control access between them. Direct enforcement of security policies could lead to one of them preventing a top executive from </a:t>
            </a:r>
          </a:p>
          <a:p>
            <a:pPr lvl="0"/>
            <a:r>
              <a:rPr lang="en-US"/>
              <a:t>performing an urgent task. To avoid hinderance in work flow we need observation period. you can observe production network traffic and generate alerts </a:t>
            </a:r>
          </a:p>
          <a:p>
            <a:pPr lvl="0"/>
            <a:r>
              <a:rPr lang="en-US"/>
              <a:t>based on your policies, but do not actually block any connection. You investigate the alerts to find out which are critical </a:t>
            </a:r>
          </a:p>
          <a:p>
            <a:pPr lvl="0"/>
            <a:r>
              <a:rPr lang="en-US"/>
              <a:t>and which are false positives. And the final step being implementing! When you enforce the security policies, you protect the zero trust zones from attackers moving laterally and from insiders trying to reach resources they are not authorized to use. We also need Continued Monitoring, Observation, Testing, and Evaluation. Organizations are constantly adding and changing applications, modifying their infrastructure, and giving users new roles. It is important to monitor those changes and continuously update zero trust zones with dynamic policies that </a:t>
            </a:r>
          </a:p>
          <a:p>
            <a:pPr lvl="0"/>
            <a:r>
              <a:rPr lang="en-US"/>
              <a:t>protect them.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So that was all That I had to present about Zero trust architecture and its benefits and disadvantages. Thank you so much for giving me this opportunity and listening patiently.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So I will Talk about the traditional security system, need for Zero trust Architecture, and the benefits and disadvantages and implementing of Zero trust Security and its principles.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So Previously, we had the castle-moat type of security, which was perimeter based, centralized security system. Anything that was within The defined network perimeter, was trusted and devices/users outside the perimeter were untrusted. This gave the insiders the freedom of lateral movement, and they had free access within the perimeter. This proved to be a major setback, as if a malicious attacker compromised a single device within the perimeter, he could gain all the information he wanted through lateral movement, and this breach could take days to detect, since the activity within the perimeter was not monitored.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We also had a centralized security system previously, as most of the traffic was internal. The vast majority of data and applications was at the data centre or the HQ and that was where the traffic went to and fro most often. So the networking and security infrastructure revolved around the data centre or HQ. the traffic through internet where most of the malicious users are/ attacks happen was very less. Internet was previously used just for browsing, or very light traffic, and could be easily controlled through a security stack and anyone wanting to access the internet could go through the security at the central data centre and HQ.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But now, with the changing workplace environment, and digitalization, and everything being remote, things have changed. The type of traffic across a network has changed. Many organizations are hosting more and more of their applications on cloud, and with Saas applications, Infrastructure as a Service, private clouds, increased amount of browsing, leading to an increased volume of internet traffic. Now with a complete inversion in the type of traffic, it changes the dynamic of setting up the network and security system. It causes a lot of problems as well, like the cost and maintenance, the no. of tools required and integrations that are needed for it, and it affects the performance of the network as well. The vpn and mpls communication setup is also expensive. So this is indirect traffic, where all of it is going through a data centre, and then out to the internet through a single checkpoint and security appliances/devices. so it kind of creates a bottleneck when such huge amount of traffic is being centrally directed.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SO instead of the indirect centralized way, people shifted to a decentralized system of security. In this modern approach, we allow direct internet access, whether its applications that are in infrastructure as a service, or Saas apps, or cloud storage. so that is where Lot of performance sensitive traffic is going, so we allow direct internet access. So we run a security check at the edge of the cloud and then direct the traffic to its destination. So this decentralised system, no has a better performance, as the delay from the bottleneck in the previous centralized system has been eliminated. It does not need much maintenance and is less expensive compared to the Centralized Security System. But when we make the switch from the old model to this new one, there could be gaps in security. We are now no longer going through the centralized security stack, and there could be differences with regard to roaming users and branches about how to securely connect and maintain a secure network. And now, with Direct Internet Access, the perimeter that was previously defined is no longer effective, and the castle moat security system becomes very inefficient.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And like we can see, the graph depicts the number of security breaches disclosed per year from 2011 to 2018. And the sharp ascending slope of the line graph tells us exactly how important it is to find a proper security solution that helps keep our data safe and it should not cause hinderance in work flow either.  Now with so many changes in the past few years, digitalization and working remotely, the threat of data breach has increased immensely. So following the traditional approach of castle moat security does not help protect the data effectively.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Coming to the term, "Zero trust" created by John Kindervag, it is quite self explanatory. It means, we do not trust anyone unless they have established the trust through authentication. Zero trust is all about removing trust from the network, and embracing default deny, and least privilege access principle. </a:t>
            </a:r>
          </a:p>
          <a:p>
            <a:pPr lvl="0"/>
            <a:r>
              <a:rPr lang="en-US"/>
              <a:t>A zero trust architecture uses zero trust principles to plan industrial and enterprise infrastructure and workflows.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SO the first and foremost principle is all network traffic is untrusted,  all of it should be inspected and </a:t>
            </a:r>
          </a:p>
          <a:p>
            <a:pPr lvl="0"/>
            <a:r>
              <a:rPr lang="en-US"/>
              <a:t>logged.</a:t>
            </a:r>
          </a:p>
          <a:p>
            <a:pPr lvl="0"/>
            <a:r>
              <a:rPr lang="en-US"/>
              <a:t>The next is micro-segmentation, All networks should be finely segmented and access control </a:t>
            </a:r>
          </a:p>
          <a:p>
            <a:pPr lvl="0"/>
            <a:r>
              <a:rPr lang="en-US"/>
              <a:t>policies should be enforced between segments. Without this very granular </a:t>
            </a:r>
          </a:p>
          <a:p>
            <a:pPr lvl="0"/>
            <a:r>
              <a:rPr lang="en-US"/>
              <a:t>segmentation, attackers who have acquired user credentials </a:t>
            </a:r>
          </a:p>
          <a:p>
            <a:pPr lvl="0"/>
            <a:r>
              <a:rPr lang="en-US"/>
              <a:t>or compromised a system can roam freely across the entire </a:t>
            </a:r>
          </a:p>
          <a:p>
            <a:pPr lvl="0"/>
            <a:r>
              <a:rPr lang="en-US"/>
              <a:t>infrastructure and so can malicious insiders. Hence through micro-segmentation, lateral movement can be restricted.</a:t>
            </a:r>
          </a:p>
          <a:p>
            <a:pPr lvl="0"/>
            <a:r>
              <a:rPr lang="en-US"/>
              <a:t>Another important principle is that trust should be assessed dynamically and in the same way. And to keep the security top priority, principle of least privilege access should be implemented. </a:t>
            </a:r>
          </a:p>
          <a:p>
            <a:pPr lvl="0"/>
            <a:r>
              <a:rPr lang="en-US"/>
              <a:t>All of these principles put together form a zero trust architecture, which provides visibility into network traffic and protection of cloud workloads, endpoints and applications.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0.gif" Type="http://schemas.openxmlformats.org/officeDocument/2006/relationships/image"/><Relationship Id="rId6" Target="../media/image11.gif"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AFE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123753" cy="6724794"/>
            <a:chOff x="0" y="0"/>
            <a:chExt cx="28789143" cy="15968740"/>
          </a:xfrm>
        </p:grpSpPr>
        <p:sp>
          <p:nvSpPr>
            <p:cNvPr name="Freeform 3" id="3"/>
            <p:cNvSpPr/>
            <p:nvPr/>
          </p:nvSpPr>
          <p:spPr>
            <a:xfrm>
              <a:off x="72390" y="72390"/>
              <a:ext cx="28644363" cy="15823961"/>
            </a:xfrm>
            <a:custGeom>
              <a:avLst/>
              <a:gdLst/>
              <a:ahLst/>
              <a:cxnLst/>
              <a:rect r="r" b="b" t="t" l="l"/>
              <a:pathLst>
                <a:path h="15823961" w="28644363">
                  <a:moveTo>
                    <a:pt x="0" y="0"/>
                  </a:moveTo>
                  <a:lnTo>
                    <a:pt x="28644363" y="0"/>
                  </a:lnTo>
                  <a:lnTo>
                    <a:pt x="28644363" y="15823961"/>
                  </a:lnTo>
                  <a:lnTo>
                    <a:pt x="0" y="15823961"/>
                  </a:lnTo>
                  <a:lnTo>
                    <a:pt x="0" y="0"/>
                  </a:lnTo>
                  <a:close/>
                </a:path>
              </a:pathLst>
            </a:custGeom>
            <a:solidFill>
              <a:srgbClr val="C3EBE2"/>
            </a:solidFill>
          </p:spPr>
        </p:sp>
        <p:sp>
          <p:nvSpPr>
            <p:cNvPr name="Freeform 4" id="4"/>
            <p:cNvSpPr/>
            <p:nvPr/>
          </p:nvSpPr>
          <p:spPr>
            <a:xfrm>
              <a:off x="0" y="0"/>
              <a:ext cx="28789142" cy="15968740"/>
            </a:xfrm>
            <a:custGeom>
              <a:avLst/>
              <a:gdLst/>
              <a:ahLst/>
              <a:cxnLst/>
              <a:rect r="r" b="b" t="t" l="l"/>
              <a:pathLst>
                <a:path h="15968740" w="28789142">
                  <a:moveTo>
                    <a:pt x="28644363" y="15823960"/>
                  </a:moveTo>
                  <a:lnTo>
                    <a:pt x="28789142" y="15823960"/>
                  </a:lnTo>
                  <a:lnTo>
                    <a:pt x="28789142" y="15968740"/>
                  </a:lnTo>
                  <a:lnTo>
                    <a:pt x="28644363" y="15968740"/>
                  </a:lnTo>
                  <a:lnTo>
                    <a:pt x="28644363" y="15823960"/>
                  </a:lnTo>
                  <a:close/>
                  <a:moveTo>
                    <a:pt x="0" y="144780"/>
                  </a:moveTo>
                  <a:lnTo>
                    <a:pt x="144780" y="144780"/>
                  </a:lnTo>
                  <a:lnTo>
                    <a:pt x="144780" y="15823960"/>
                  </a:lnTo>
                  <a:lnTo>
                    <a:pt x="0" y="15823960"/>
                  </a:lnTo>
                  <a:lnTo>
                    <a:pt x="0" y="144780"/>
                  </a:lnTo>
                  <a:close/>
                  <a:moveTo>
                    <a:pt x="0" y="15823960"/>
                  </a:moveTo>
                  <a:lnTo>
                    <a:pt x="144780" y="15823960"/>
                  </a:lnTo>
                  <a:lnTo>
                    <a:pt x="144780" y="15968740"/>
                  </a:lnTo>
                  <a:lnTo>
                    <a:pt x="0" y="15968740"/>
                  </a:lnTo>
                  <a:lnTo>
                    <a:pt x="0" y="15823960"/>
                  </a:lnTo>
                  <a:close/>
                  <a:moveTo>
                    <a:pt x="28644363" y="144780"/>
                  </a:moveTo>
                  <a:lnTo>
                    <a:pt x="28789142" y="144780"/>
                  </a:lnTo>
                  <a:lnTo>
                    <a:pt x="28789142" y="15823960"/>
                  </a:lnTo>
                  <a:lnTo>
                    <a:pt x="28644363" y="15823960"/>
                  </a:lnTo>
                  <a:lnTo>
                    <a:pt x="28644363" y="144780"/>
                  </a:lnTo>
                  <a:close/>
                  <a:moveTo>
                    <a:pt x="144780" y="15823960"/>
                  </a:moveTo>
                  <a:lnTo>
                    <a:pt x="28644363" y="15823960"/>
                  </a:lnTo>
                  <a:lnTo>
                    <a:pt x="28644363" y="15968740"/>
                  </a:lnTo>
                  <a:lnTo>
                    <a:pt x="144780" y="15968740"/>
                  </a:lnTo>
                  <a:lnTo>
                    <a:pt x="144780" y="15823960"/>
                  </a:lnTo>
                  <a:close/>
                  <a:moveTo>
                    <a:pt x="28644363" y="0"/>
                  </a:moveTo>
                  <a:lnTo>
                    <a:pt x="28789142" y="0"/>
                  </a:lnTo>
                  <a:lnTo>
                    <a:pt x="28789142" y="144780"/>
                  </a:lnTo>
                  <a:lnTo>
                    <a:pt x="28644363" y="144780"/>
                  </a:lnTo>
                  <a:lnTo>
                    <a:pt x="28644363" y="0"/>
                  </a:lnTo>
                  <a:close/>
                  <a:moveTo>
                    <a:pt x="0" y="0"/>
                  </a:moveTo>
                  <a:lnTo>
                    <a:pt x="144780" y="0"/>
                  </a:lnTo>
                  <a:lnTo>
                    <a:pt x="144780" y="144780"/>
                  </a:lnTo>
                  <a:lnTo>
                    <a:pt x="0" y="144780"/>
                  </a:lnTo>
                  <a:lnTo>
                    <a:pt x="0" y="0"/>
                  </a:lnTo>
                  <a:close/>
                  <a:moveTo>
                    <a:pt x="144780" y="0"/>
                  </a:moveTo>
                  <a:lnTo>
                    <a:pt x="28644363" y="0"/>
                  </a:lnTo>
                  <a:lnTo>
                    <a:pt x="28644363" y="144780"/>
                  </a:lnTo>
                  <a:lnTo>
                    <a:pt x="144780" y="144780"/>
                  </a:lnTo>
                  <a:lnTo>
                    <a:pt x="144780" y="0"/>
                  </a:lnTo>
                  <a:close/>
                </a:path>
              </a:pathLst>
            </a:custGeom>
            <a:solidFill>
              <a:srgbClr val="2E414D"/>
            </a:solidFill>
          </p:spPr>
        </p:sp>
      </p:grpSp>
      <p:grpSp>
        <p:nvGrpSpPr>
          <p:cNvPr name="Group 5" id="5"/>
          <p:cNvGrpSpPr/>
          <p:nvPr/>
        </p:nvGrpSpPr>
        <p:grpSpPr>
          <a:xfrm rot="0">
            <a:off x="2092086" y="1833636"/>
            <a:ext cx="10014891" cy="7449642"/>
            <a:chOff x="0" y="0"/>
            <a:chExt cx="13353188" cy="9932856"/>
          </a:xfrm>
        </p:grpSpPr>
        <p:sp>
          <p:nvSpPr>
            <p:cNvPr name="TextBox 6" id="6"/>
            <p:cNvSpPr txBox="true"/>
            <p:nvPr/>
          </p:nvSpPr>
          <p:spPr>
            <a:xfrm rot="0">
              <a:off x="0" y="8640207"/>
              <a:ext cx="12876723" cy="1292648"/>
            </a:xfrm>
            <a:prstGeom prst="rect">
              <a:avLst/>
            </a:prstGeom>
          </p:spPr>
          <p:txBody>
            <a:bodyPr anchor="t" rtlCol="false" tIns="0" lIns="0" bIns="0" rIns="0">
              <a:spAutoFit/>
            </a:bodyPr>
            <a:lstStyle/>
            <a:p>
              <a:pPr>
                <a:lnSpc>
                  <a:spcPts val="3919"/>
                </a:lnSpc>
              </a:pPr>
              <a:r>
                <a:rPr lang="en-US" sz="2799" spc="83">
                  <a:solidFill>
                    <a:srgbClr val="2E414D"/>
                  </a:solidFill>
                  <a:latin typeface="Glacial Indifference"/>
                </a:rPr>
                <a:t>Presentation by Srimoyee Dutta</a:t>
              </a:r>
            </a:p>
            <a:p>
              <a:pPr>
                <a:lnSpc>
                  <a:spcPts val="3919"/>
                </a:lnSpc>
              </a:pPr>
              <a:r>
                <a:rPr lang="en-US" sz="2800" spc="84">
                  <a:solidFill>
                    <a:srgbClr val="2E414D"/>
                  </a:solidFill>
                  <a:latin typeface="Glacial Indifference"/>
                </a:rPr>
                <a:t>Third Year Computer Engineering </a:t>
              </a:r>
            </a:p>
          </p:txBody>
        </p:sp>
        <p:sp>
          <p:nvSpPr>
            <p:cNvPr name="TextBox 7" id="7"/>
            <p:cNvSpPr txBox="true"/>
            <p:nvPr/>
          </p:nvSpPr>
          <p:spPr>
            <a:xfrm rot="0">
              <a:off x="0" y="295275"/>
              <a:ext cx="13353188" cy="7730398"/>
            </a:xfrm>
            <a:prstGeom prst="rect">
              <a:avLst/>
            </a:prstGeom>
          </p:spPr>
          <p:txBody>
            <a:bodyPr anchor="t" rtlCol="false" tIns="0" lIns="0" bIns="0" rIns="0">
              <a:spAutoFit/>
            </a:bodyPr>
            <a:lstStyle/>
            <a:p>
              <a:pPr>
                <a:lnSpc>
                  <a:spcPts val="14700"/>
                </a:lnSpc>
              </a:pPr>
              <a:r>
                <a:rPr lang="en-US" sz="15000" spc="179">
                  <a:solidFill>
                    <a:srgbClr val="2E414D"/>
                  </a:solidFill>
                  <a:latin typeface="Sifonn"/>
                </a:rPr>
                <a:t>ZERO-TRUST SECURITY</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440" r="0" b="440"/>
          <a:stretch>
            <a:fillRect/>
          </a:stretch>
        </p:blipFill>
        <p:spPr>
          <a:xfrm>
            <a:off x="0" y="0"/>
            <a:ext cx="18288000" cy="10287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242004" y="1765219"/>
            <a:ext cx="18772008" cy="8861850"/>
            <a:chOff x="0" y="0"/>
            <a:chExt cx="44576135" cy="21043407"/>
          </a:xfrm>
        </p:grpSpPr>
        <p:sp>
          <p:nvSpPr>
            <p:cNvPr name="Freeform 3" id="3"/>
            <p:cNvSpPr/>
            <p:nvPr/>
          </p:nvSpPr>
          <p:spPr>
            <a:xfrm>
              <a:off x="72390" y="72390"/>
              <a:ext cx="44431356" cy="20898628"/>
            </a:xfrm>
            <a:custGeom>
              <a:avLst/>
              <a:gdLst/>
              <a:ahLst/>
              <a:cxnLst/>
              <a:rect r="r" b="b" t="t" l="l"/>
              <a:pathLst>
                <a:path h="20898628" w="44431356">
                  <a:moveTo>
                    <a:pt x="0" y="0"/>
                  </a:moveTo>
                  <a:lnTo>
                    <a:pt x="44431356" y="0"/>
                  </a:lnTo>
                  <a:lnTo>
                    <a:pt x="44431356" y="20898628"/>
                  </a:lnTo>
                  <a:lnTo>
                    <a:pt x="0" y="20898628"/>
                  </a:lnTo>
                  <a:lnTo>
                    <a:pt x="0" y="0"/>
                  </a:lnTo>
                  <a:close/>
                </a:path>
              </a:pathLst>
            </a:custGeom>
            <a:solidFill>
              <a:srgbClr val="FAFEFF"/>
            </a:solidFill>
          </p:spPr>
        </p:sp>
        <p:sp>
          <p:nvSpPr>
            <p:cNvPr name="Freeform 4" id="4"/>
            <p:cNvSpPr/>
            <p:nvPr/>
          </p:nvSpPr>
          <p:spPr>
            <a:xfrm>
              <a:off x="0" y="0"/>
              <a:ext cx="44576135" cy="21043407"/>
            </a:xfrm>
            <a:custGeom>
              <a:avLst/>
              <a:gdLst/>
              <a:ahLst/>
              <a:cxnLst/>
              <a:rect r="r" b="b" t="t" l="l"/>
              <a:pathLst>
                <a:path h="21043407" w="44576135">
                  <a:moveTo>
                    <a:pt x="44431356" y="20898627"/>
                  </a:moveTo>
                  <a:lnTo>
                    <a:pt x="44576135" y="20898627"/>
                  </a:lnTo>
                  <a:lnTo>
                    <a:pt x="44576135" y="21043407"/>
                  </a:lnTo>
                  <a:lnTo>
                    <a:pt x="44431356" y="21043407"/>
                  </a:lnTo>
                  <a:lnTo>
                    <a:pt x="44431356" y="20898627"/>
                  </a:lnTo>
                  <a:close/>
                  <a:moveTo>
                    <a:pt x="0" y="144780"/>
                  </a:moveTo>
                  <a:lnTo>
                    <a:pt x="144780" y="144780"/>
                  </a:lnTo>
                  <a:lnTo>
                    <a:pt x="144780" y="20898627"/>
                  </a:lnTo>
                  <a:lnTo>
                    <a:pt x="0" y="20898627"/>
                  </a:lnTo>
                  <a:lnTo>
                    <a:pt x="0" y="144780"/>
                  </a:lnTo>
                  <a:close/>
                  <a:moveTo>
                    <a:pt x="0" y="20898627"/>
                  </a:moveTo>
                  <a:lnTo>
                    <a:pt x="144780" y="20898627"/>
                  </a:lnTo>
                  <a:lnTo>
                    <a:pt x="144780" y="21043407"/>
                  </a:lnTo>
                  <a:lnTo>
                    <a:pt x="0" y="21043407"/>
                  </a:lnTo>
                  <a:lnTo>
                    <a:pt x="0" y="20898627"/>
                  </a:lnTo>
                  <a:close/>
                  <a:moveTo>
                    <a:pt x="44431356" y="144780"/>
                  </a:moveTo>
                  <a:lnTo>
                    <a:pt x="44576135" y="144780"/>
                  </a:lnTo>
                  <a:lnTo>
                    <a:pt x="44576135" y="20898627"/>
                  </a:lnTo>
                  <a:lnTo>
                    <a:pt x="44431356" y="20898627"/>
                  </a:lnTo>
                  <a:lnTo>
                    <a:pt x="44431356" y="144780"/>
                  </a:lnTo>
                  <a:close/>
                  <a:moveTo>
                    <a:pt x="144780" y="20898627"/>
                  </a:moveTo>
                  <a:lnTo>
                    <a:pt x="44431356" y="20898627"/>
                  </a:lnTo>
                  <a:lnTo>
                    <a:pt x="44431356" y="21043407"/>
                  </a:lnTo>
                  <a:lnTo>
                    <a:pt x="144780" y="21043407"/>
                  </a:lnTo>
                  <a:lnTo>
                    <a:pt x="144780" y="20898627"/>
                  </a:lnTo>
                  <a:close/>
                  <a:moveTo>
                    <a:pt x="44431356" y="0"/>
                  </a:moveTo>
                  <a:lnTo>
                    <a:pt x="44576135" y="0"/>
                  </a:lnTo>
                  <a:lnTo>
                    <a:pt x="44576135" y="144780"/>
                  </a:lnTo>
                  <a:lnTo>
                    <a:pt x="44431356" y="144780"/>
                  </a:lnTo>
                  <a:lnTo>
                    <a:pt x="44431356" y="0"/>
                  </a:lnTo>
                  <a:close/>
                  <a:moveTo>
                    <a:pt x="0" y="0"/>
                  </a:moveTo>
                  <a:lnTo>
                    <a:pt x="144780" y="0"/>
                  </a:lnTo>
                  <a:lnTo>
                    <a:pt x="144780" y="144780"/>
                  </a:lnTo>
                  <a:lnTo>
                    <a:pt x="0" y="144780"/>
                  </a:lnTo>
                  <a:lnTo>
                    <a:pt x="0" y="0"/>
                  </a:lnTo>
                  <a:close/>
                  <a:moveTo>
                    <a:pt x="144780" y="0"/>
                  </a:moveTo>
                  <a:lnTo>
                    <a:pt x="44431356" y="0"/>
                  </a:lnTo>
                  <a:lnTo>
                    <a:pt x="44431356" y="144780"/>
                  </a:lnTo>
                  <a:lnTo>
                    <a:pt x="144780" y="144780"/>
                  </a:lnTo>
                  <a:lnTo>
                    <a:pt x="144780" y="0"/>
                  </a:lnTo>
                  <a:close/>
                </a:path>
              </a:pathLst>
            </a:custGeom>
            <a:solidFill>
              <a:srgbClr val="2E414D"/>
            </a:solidFill>
          </p:spPr>
        </p:sp>
      </p:grpSp>
      <p:grpSp>
        <p:nvGrpSpPr>
          <p:cNvPr name="Group 5" id="5"/>
          <p:cNvGrpSpPr/>
          <p:nvPr/>
        </p:nvGrpSpPr>
        <p:grpSpPr>
          <a:xfrm rot="0">
            <a:off x="3449421" y="242756"/>
            <a:ext cx="18591576" cy="2483217"/>
            <a:chOff x="0" y="0"/>
            <a:chExt cx="24788768" cy="3310956"/>
          </a:xfrm>
        </p:grpSpPr>
        <p:sp>
          <p:nvSpPr>
            <p:cNvPr name="TextBox 6" id="6"/>
            <p:cNvSpPr txBox="true"/>
            <p:nvPr/>
          </p:nvSpPr>
          <p:spPr>
            <a:xfrm rot="0">
              <a:off x="0" y="66675"/>
              <a:ext cx="24617914" cy="1783616"/>
            </a:xfrm>
            <a:prstGeom prst="rect">
              <a:avLst/>
            </a:prstGeom>
          </p:spPr>
          <p:txBody>
            <a:bodyPr anchor="t" rtlCol="false" tIns="0" lIns="0" bIns="0" rIns="0">
              <a:spAutoFit/>
            </a:bodyPr>
            <a:lstStyle/>
            <a:p>
              <a:pPr>
                <a:lnSpc>
                  <a:spcPts val="10129"/>
                </a:lnSpc>
              </a:pPr>
              <a:r>
                <a:rPr lang="en-US" sz="9126" spc="200">
                  <a:solidFill>
                    <a:srgbClr val="2E414D"/>
                  </a:solidFill>
                  <a:latin typeface="Sifonn"/>
                </a:rPr>
                <a:t>Why Zero Trust?</a:t>
              </a:r>
            </a:p>
          </p:txBody>
        </p:sp>
        <p:sp>
          <p:nvSpPr>
            <p:cNvPr name="TextBox 7" id="7"/>
            <p:cNvSpPr txBox="true"/>
            <p:nvPr/>
          </p:nvSpPr>
          <p:spPr>
            <a:xfrm rot="0">
              <a:off x="177704" y="2464418"/>
              <a:ext cx="24611064" cy="846538"/>
            </a:xfrm>
            <a:prstGeom prst="rect">
              <a:avLst/>
            </a:prstGeom>
          </p:spPr>
          <p:txBody>
            <a:bodyPr anchor="t" rtlCol="false" tIns="0" lIns="0" bIns="0" rIns="0">
              <a:spAutoFit/>
            </a:bodyPr>
            <a:lstStyle/>
            <a:p>
              <a:pPr>
                <a:lnSpc>
                  <a:spcPts val="5475"/>
                </a:lnSpc>
              </a:pPr>
            </a:p>
          </p:txBody>
        </p:sp>
      </p:grpSp>
      <p:sp>
        <p:nvSpPr>
          <p:cNvPr name="TextBox 8" id="8"/>
          <p:cNvSpPr txBox="true"/>
          <p:nvPr/>
        </p:nvSpPr>
        <p:spPr>
          <a:xfrm rot="0">
            <a:off x="606707" y="1660444"/>
            <a:ext cx="18458298" cy="8309594"/>
          </a:xfrm>
          <a:prstGeom prst="rect">
            <a:avLst/>
          </a:prstGeom>
        </p:spPr>
        <p:txBody>
          <a:bodyPr anchor="t" rtlCol="false" tIns="0" lIns="0" bIns="0" rIns="0">
            <a:spAutoFit/>
          </a:bodyPr>
          <a:lstStyle/>
          <a:p>
            <a:pPr>
              <a:lnSpc>
                <a:spcPts val="5475"/>
              </a:lnSpc>
            </a:pPr>
          </a:p>
          <a:p>
            <a:pPr marL="788123" indent="-394061" lvl="1">
              <a:lnSpc>
                <a:spcPts val="5475"/>
              </a:lnSpc>
              <a:buFont typeface="Arial"/>
              <a:buChar char="•"/>
            </a:pPr>
            <a:r>
              <a:rPr lang="en-US" sz="3650" spc="36">
                <a:solidFill>
                  <a:srgbClr val="2E414D"/>
                </a:solidFill>
                <a:latin typeface="Glacial Indifference"/>
              </a:rPr>
              <a:t>Perimeter-Based Security is Ineffective in the Evolving Enterprise</a:t>
            </a:r>
          </a:p>
          <a:p>
            <a:pPr marL="788123" indent="-394061" lvl="1">
              <a:lnSpc>
                <a:spcPts val="5475"/>
              </a:lnSpc>
              <a:buFont typeface="Arial"/>
              <a:buChar char="•"/>
            </a:pPr>
            <a:r>
              <a:rPr lang="en-US" sz="3650" spc="36">
                <a:solidFill>
                  <a:srgbClr val="2E414D"/>
                </a:solidFill>
                <a:latin typeface="Glacial Indifference"/>
              </a:rPr>
              <a:t>Cloud Data Centers Require Shared Security Responsibility</a:t>
            </a:r>
          </a:p>
          <a:p>
            <a:pPr marL="788123" indent="-394061" lvl="1">
              <a:lnSpc>
                <a:spcPts val="5475"/>
              </a:lnSpc>
              <a:buFont typeface="Arial"/>
              <a:buChar char="•"/>
            </a:pPr>
            <a:r>
              <a:rPr lang="en-US" sz="3650" spc="36">
                <a:solidFill>
                  <a:srgbClr val="2E414D"/>
                </a:solidFill>
                <a:latin typeface="Glacial Indifference"/>
              </a:rPr>
              <a:t>Third-Party SaaS and PaaS Applications Can’t Be Trusted Blindly</a:t>
            </a:r>
          </a:p>
          <a:p>
            <a:pPr marL="788123" indent="-394061" lvl="1">
              <a:lnSpc>
                <a:spcPts val="5475"/>
              </a:lnSpc>
              <a:buFont typeface="Arial"/>
              <a:buChar char="•"/>
            </a:pPr>
            <a:r>
              <a:rPr lang="en-US" sz="3650" spc="36">
                <a:solidFill>
                  <a:srgbClr val="2E414D"/>
                </a:solidFill>
                <a:latin typeface="Glacial Indifference"/>
              </a:rPr>
              <a:t>The Internet Network is an Unsecured Network</a:t>
            </a:r>
          </a:p>
          <a:p>
            <a:pPr marL="788123" indent="-394061" lvl="1">
              <a:lnSpc>
                <a:spcPts val="5475"/>
              </a:lnSpc>
              <a:buFont typeface="Arial"/>
              <a:buChar char="•"/>
            </a:pPr>
            <a:r>
              <a:rPr lang="en-US" sz="3650" spc="36">
                <a:solidFill>
                  <a:srgbClr val="2E414D"/>
                </a:solidFill>
                <a:latin typeface="Glacial Indifference"/>
              </a:rPr>
              <a:t>Everyone in the Expanding Workforce Shouldn’t Have All-Access</a:t>
            </a:r>
          </a:p>
          <a:p>
            <a:pPr marL="788123" indent="-394061" lvl="1">
              <a:lnSpc>
                <a:spcPts val="5475"/>
              </a:lnSpc>
              <a:buFont typeface="Arial"/>
              <a:buChar char="•"/>
            </a:pPr>
            <a:r>
              <a:rPr lang="en-US" sz="3650" spc="36">
                <a:solidFill>
                  <a:srgbClr val="2E414D"/>
                </a:solidFill>
                <a:latin typeface="Glacial Indifference"/>
              </a:rPr>
              <a:t>You Cannot Verify the Security Status of All WFH Environments</a:t>
            </a:r>
          </a:p>
          <a:p>
            <a:pPr marL="788123" indent="-394061" lvl="1">
              <a:lnSpc>
                <a:spcPts val="5475"/>
              </a:lnSpc>
              <a:buFont typeface="Arial"/>
              <a:buChar char="•"/>
            </a:pPr>
            <a:r>
              <a:rPr lang="en-US" sz="3650" spc="36">
                <a:solidFill>
                  <a:srgbClr val="2E414D"/>
                </a:solidFill>
                <a:latin typeface="Glacial Indifference"/>
              </a:rPr>
              <a:t>BYOD is Not as Secure as Work Devices</a:t>
            </a:r>
          </a:p>
          <a:p>
            <a:pPr marL="788123" indent="-394061" lvl="1">
              <a:lnSpc>
                <a:spcPts val="5475"/>
              </a:lnSpc>
              <a:buFont typeface="Arial"/>
              <a:buChar char="•"/>
            </a:pPr>
            <a:r>
              <a:rPr lang="en-US" sz="3650" spc="36">
                <a:solidFill>
                  <a:srgbClr val="2E414D"/>
                </a:solidFill>
                <a:latin typeface="Glacial Indifference"/>
              </a:rPr>
              <a:t>Cyberattacks Are Increasing</a:t>
            </a:r>
          </a:p>
          <a:p>
            <a:pPr marL="788123" indent="-394061" lvl="1">
              <a:lnSpc>
                <a:spcPts val="5475"/>
              </a:lnSpc>
              <a:buFont typeface="Arial"/>
              <a:buChar char="•"/>
            </a:pPr>
            <a:r>
              <a:rPr lang="en-US" sz="3650" spc="36">
                <a:solidFill>
                  <a:srgbClr val="2E414D"/>
                </a:solidFill>
                <a:latin typeface="Glacial Indifference"/>
              </a:rPr>
              <a:t>Advanced Persistent Threats (APTs) Are Becoming More Sophisticated</a:t>
            </a:r>
          </a:p>
          <a:p>
            <a:pPr marL="788123" indent="-394061" lvl="1">
              <a:lnSpc>
                <a:spcPts val="5475"/>
              </a:lnSpc>
              <a:buFont typeface="Arial"/>
              <a:buChar char="•"/>
            </a:pPr>
            <a:r>
              <a:rPr lang="en-US" sz="3650" spc="36">
                <a:solidFill>
                  <a:srgbClr val="2E414D"/>
                </a:solidFill>
                <a:latin typeface="Glacial Indifference"/>
              </a:rPr>
              <a:t>The Security Stakes Are Higher</a:t>
            </a:r>
          </a:p>
          <a:p>
            <a:pPr>
              <a:lnSpc>
                <a:spcPts val="5475"/>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5127128" y="-300109"/>
            <a:ext cx="13330906" cy="10887218"/>
            <a:chOff x="0" y="0"/>
            <a:chExt cx="31655659" cy="25852861"/>
          </a:xfrm>
        </p:grpSpPr>
        <p:sp>
          <p:nvSpPr>
            <p:cNvPr name="Freeform 3" id="3"/>
            <p:cNvSpPr/>
            <p:nvPr/>
          </p:nvSpPr>
          <p:spPr>
            <a:xfrm>
              <a:off x="72390" y="72390"/>
              <a:ext cx="31510879" cy="25708081"/>
            </a:xfrm>
            <a:custGeom>
              <a:avLst/>
              <a:gdLst/>
              <a:ahLst/>
              <a:cxnLst/>
              <a:rect r="r" b="b" t="t" l="l"/>
              <a:pathLst>
                <a:path h="25708081" w="31510879">
                  <a:moveTo>
                    <a:pt x="0" y="0"/>
                  </a:moveTo>
                  <a:lnTo>
                    <a:pt x="31510879" y="0"/>
                  </a:lnTo>
                  <a:lnTo>
                    <a:pt x="31510879" y="25708081"/>
                  </a:lnTo>
                  <a:lnTo>
                    <a:pt x="0" y="25708081"/>
                  </a:lnTo>
                  <a:lnTo>
                    <a:pt x="0" y="0"/>
                  </a:lnTo>
                  <a:close/>
                </a:path>
              </a:pathLst>
            </a:custGeom>
            <a:solidFill>
              <a:srgbClr val="FAFEFF"/>
            </a:solidFill>
          </p:spPr>
        </p:sp>
        <p:sp>
          <p:nvSpPr>
            <p:cNvPr name="Freeform 4" id="4"/>
            <p:cNvSpPr/>
            <p:nvPr/>
          </p:nvSpPr>
          <p:spPr>
            <a:xfrm>
              <a:off x="0" y="0"/>
              <a:ext cx="31655658" cy="25852861"/>
            </a:xfrm>
            <a:custGeom>
              <a:avLst/>
              <a:gdLst/>
              <a:ahLst/>
              <a:cxnLst/>
              <a:rect r="r" b="b" t="t" l="l"/>
              <a:pathLst>
                <a:path h="25852861" w="31655658">
                  <a:moveTo>
                    <a:pt x="31510880" y="25708080"/>
                  </a:moveTo>
                  <a:lnTo>
                    <a:pt x="31655658" y="25708080"/>
                  </a:lnTo>
                  <a:lnTo>
                    <a:pt x="31655658" y="25852861"/>
                  </a:lnTo>
                  <a:lnTo>
                    <a:pt x="31510880" y="25852861"/>
                  </a:lnTo>
                  <a:lnTo>
                    <a:pt x="31510880" y="25708080"/>
                  </a:lnTo>
                  <a:close/>
                  <a:moveTo>
                    <a:pt x="0" y="144780"/>
                  </a:moveTo>
                  <a:lnTo>
                    <a:pt x="144780" y="144780"/>
                  </a:lnTo>
                  <a:lnTo>
                    <a:pt x="144780" y="25708080"/>
                  </a:lnTo>
                  <a:lnTo>
                    <a:pt x="0" y="25708080"/>
                  </a:lnTo>
                  <a:lnTo>
                    <a:pt x="0" y="144780"/>
                  </a:lnTo>
                  <a:close/>
                  <a:moveTo>
                    <a:pt x="0" y="25708080"/>
                  </a:moveTo>
                  <a:lnTo>
                    <a:pt x="144780" y="25708080"/>
                  </a:lnTo>
                  <a:lnTo>
                    <a:pt x="144780" y="25852861"/>
                  </a:lnTo>
                  <a:lnTo>
                    <a:pt x="0" y="25852861"/>
                  </a:lnTo>
                  <a:lnTo>
                    <a:pt x="0" y="25708080"/>
                  </a:lnTo>
                  <a:close/>
                  <a:moveTo>
                    <a:pt x="31510880" y="144780"/>
                  </a:moveTo>
                  <a:lnTo>
                    <a:pt x="31655658" y="144780"/>
                  </a:lnTo>
                  <a:lnTo>
                    <a:pt x="31655658" y="25708080"/>
                  </a:lnTo>
                  <a:lnTo>
                    <a:pt x="31510880" y="25708080"/>
                  </a:lnTo>
                  <a:lnTo>
                    <a:pt x="31510880" y="144780"/>
                  </a:lnTo>
                  <a:close/>
                  <a:moveTo>
                    <a:pt x="144780" y="25708080"/>
                  </a:moveTo>
                  <a:lnTo>
                    <a:pt x="31510880" y="25708080"/>
                  </a:lnTo>
                  <a:lnTo>
                    <a:pt x="31510880" y="25852861"/>
                  </a:lnTo>
                  <a:lnTo>
                    <a:pt x="144780" y="25852861"/>
                  </a:lnTo>
                  <a:lnTo>
                    <a:pt x="144780" y="25708080"/>
                  </a:lnTo>
                  <a:close/>
                  <a:moveTo>
                    <a:pt x="31510880" y="0"/>
                  </a:moveTo>
                  <a:lnTo>
                    <a:pt x="31655658" y="0"/>
                  </a:lnTo>
                  <a:lnTo>
                    <a:pt x="31655658" y="144780"/>
                  </a:lnTo>
                  <a:lnTo>
                    <a:pt x="31510880" y="144780"/>
                  </a:lnTo>
                  <a:lnTo>
                    <a:pt x="31510880" y="0"/>
                  </a:lnTo>
                  <a:close/>
                  <a:moveTo>
                    <a:pt x="0" y="0"/>
                  </a:moveTo>
                  <a:lnTo>
                    <a:pt x="144780" y="0"/>
                  </a:lnTo>
                  <a:lnTo>
                    <a:pt x="144780" y="144780"/>
                  </a:lnTo>
                  <a:lnTo>
                    <a:pt x="0" y="144780"/>
                  </a:lnTo>
                  <a:lnTo>
                    <a:pt x="0" y="0"/>
                  </a:lnTo>
                  <a:close/>
                  <a:moveTo>
                    <a:pt x="144780" y="0"/>
                  </a:moveTo>
                  <a:lnTo>
                    <a:pt x="31510880" y="0"/>
                  </a:lnTo>
                  <a:lnTo>
                    <a:pt x="31510880" y="144780"/>
                  </a:lnTo>
                  <a:lnTo>
                    <a:pt x="144780" y="144780"/>
                  </a:lnTo>
                  <a:lnTo>
                    <a:pt x="144780" y="0"/>
                  </a:lnTo>
                  <a:close/>
                </a:path>
              </a:pathLst>
            </a:custGeom>
            <a:solidFill>
              <a:srgbClr val="2E414D"/>
            </a:solidFill>
          </p:spPr>
        </p:sp>
      </p:grpSp>
      <p:sp>
        <p:nvSpPr>
          <p:cNvPr name="TextBox 5" id="5"/>
          <p:cNvSpPr txBox="true"/>
          <p:nvPr/>
        </p:nvSpPr>
        <p:spPr>
          <a:xfrm rot="0">
            <a:off x="-368779" y="3575681"/>
            <a:ext cx="5331876" cy="3192788"/>
          </a:xfrm>
          <a:prstGeom prst="rect">
            <a:avLst/>
          </a:prstGeom>
        </p:spPr>
        <p:txBody>
          <a:bodyPr anchor="t" rtlCol="false" tIns="0" lIns="0" bIns="0" rIns="0">
            <a:spAutoFit/>
          </a:bodyPr>
          <a:lstStyle/>
          <a:p>
            <a:pPr algn="r">
              <a:lnSpc>
                <a:spcPts val="8325"/>
              </a:lnSpc>
            </a:pPr>
            <a:r>
              <a:rPr lang="en-US" sz="7500" spc="165">
                <a:solidFill>
                  <a:srgbClr val="2E414D"/>
                </a:solidFill>
                <a:latin typeface="Sifonn"/>
              </a:rPr>
              <a:t>Benefits</a:t>
            </a:r>
          </a:p>
          <a:p>
            <a:pPr algn="r">
              <a:lnSpc>
                <a:spcPts val="8325"/>
              </a:lnSpc>
            </a:pPr>
            <a:r>
              <a:rPr lang="en-US" sz="7500" spc="165">
                <a:solidFill>
                  <a:srgbClr val="2E414D"/>
                </a:solidFill>
                <a:latin typeface="Sifonn"/>
              </a:rPr>
              <a:t>of</a:t>
            </a:r>
          </a:p>
          <a:p>
            <a:pPr algn="r">
              <a:lnSpc>
                <a:spcPts val="8325"/>
              </a:lnSpc>
            </a:pPr>
            <a:r>
              <a:rPr lang="en-US" sz="7500" spc="165">
                <a:solidFill>
                  <a:srgbClr val="2E414D"/>
                </a:solidFill>
                <a:latin typeface="Sifonn"/>
              </a:rPr>
              <a:t>Zero Trust</a:t>
            </a:r>
          </a:p>
        </p:txBody>
      </p:sp>
      <p:grpSp>
        <p:nvGrpSpPr>
          <p:cNvPr name="Group 6" id="6"/>
          <p:cNvGrpSpPr/>
          <p:nvPr/>
        </p:nvGrpSpPr>
        <p:grpSpPr>
          <a:xfrm rot="0">
            <a:off x="5385718" y="1390484"/>
            <a:ext cx="7516565" cy="990854"/>
            <a:chOff x="0" y="0"/>
            <a:chExt cx="10022086" cy="1321139"/>
          </a:xfrm>
        </p:grpSpPr>
        <p:sp>
          <p:nvSpPr>
            <p:cNvPr name="TextBox 7" id="7"/>
            <p:cNvSpPr txBox="true"/>
            <p:nvPr/>
          </p:nvSpPr>
          <p:spPr>
            <a:xfrm rot="0">
              <a:off x="0" y="-66675"/>
              <a:ext cx="10022086" cy="729615"/>
            </a:xfrm>
            <a:prstGeom prst="rect">
              <a:avLst/>
            </a:prstGeom>
          </p:spPr>
          <p:txBody>
            <a:bodyPr anchor="t" rtlCol="false" tIns="0" lIns="0" bIns="0" rIns="0">
              <a:spAutoFit/>
            </a:bodyPr>
            <a:lstStyle/>
            <a:p>
              <a:pPr>
                <a:lnSpc>
                  <a:spcPts val="4620"/>
                </a:lnSpc>
              </a:pPr>
              <a:r>
                <a:rPr lang="en-US" sz="3300" spc="429">
                  <a:solidFill>
                    <a:srgbClr val="2E414D"/>
                  </a:solidFill>
                  <a:latin typeface="Glacial Indifference"/>
                </a:rPr>
                <a:t>1.GAIN GREATER VISIBILITY</a:t>
              </a:r>
            </a:p>
          </p:txBody>
        </p:sp>
        <p:sp>
          <p:nvSpPr>
            <p:cNvPr name="TextBox 8" id="8"/>
            <p:cNvSpPr txBox="true"/>
            <p:nvPr/>
          </p:nvSpPr>
          <p:spPr>
            <a:xfrm rot="0">
              <a:off x="0" y="736939"/>
              <a:ext cx="10022086" cy="584200"/>
            </a:xfrm>
            <a:prstGeom prst="rect">
              <a:avLst/>
            </a:prstGeom>
          </p:spPr>
          <p:txBody>
            <a:bodyPr anchor="t" rtlCol="false" tIns="0" lIns="0" bIns="0" rIns="0">
              <a:spAutoFit/>
            </a:bodyPr>
            <a:lstStyle/>
            <a:p>
              <a:pPr>
                <a:lnSpc>
                  <a:spcPts val="3750"/>
                </a:lnSpc>
              </a:pPr>
            </a:p>
          </p:txBody>
        </p:sp>
      </p:grpSp>
      <p:grpSp>
        <p:nvGrpSpPr>
          <p:cNvPr name="Group 9" id="9"/>
          <p:cNvGrpSpPr/>
          <p:nvPr/>
        </p:nvGrpSpPr>
        <p:grpSpPr>
          <a:xfrm rot="0">
            <a:off x="10513672" y="3518531"/>
            <a:ext cx="7516565" cy="990854"/>
            <a:chOff x="0" y="0"/>
            <a:chExt cx="10022086" cy="1321139"/>
          </a:xfrm>
        </p:grpSpPr>
        <p:sp>
          <p:nvSpPr>
            <p:cNvPr name="TextBox 10" id="10"/>
            <p:cNvSpPr txBox="true"/>
            <p:nvPr/>
          </p:nvSpPr>
          <p:spPr>
            <a:xfrm rot="0">
              <a:off x="0" y="-66675"/>
              <a:ext cx="10022086" cy="729615"/>
            </a:xfrm>
            <a:prstGeom prst="rect">
              <a:avLst/>
            </a:prstGeom>
          </p:spPr>
          <p:txBody>
            <a:bodyPr anchor="t" rtlCol="false" tIns="0" lIns="0" bIns="0" rIns="0">
              <a:spAutoFit/>
            </a:bodyPr>
            <a:lstStyle/>
            <a:p>
              <a:pPr>
                <a:lnSpc>
                  <a:spcPts val="4620"/>
                </a:lnSpc>
              </a:pPr>
              <a:r>
                <a:rPr lang="en-US" sz="3300" spc="429">
                  <a:solidFill>
                    <a:srgbClr val="2E414D"/>
                  </a:solidFill>
                  <a:latin typeface="Glacial Indifference"/>
                </a:rPr>
                <a:t>2.PREVENTS DATA BREACHES</a:t>
              </a:r>
            </a:p>
          </p:txBody>
        </p:sp>
        <p:sp>
          <p:nvSpPr>
            <p:cNvPr name="TextBox 11" id="11"/>
            <p:cNvSpPr txBox="true"/>
            <p:nvPr/>
          </p:nvSpPr>
          <p:spPr>
            <a:xfrm rot="0">
              <a:off x="0" y="736939"/>
              <a:ext cx="10022086" cy="584200"/>
            </a:xfrm>
            <a:prstGeom prst="rect">
              <a:avLst/>
            </a:prstGeom>
          </p:spPr>
          <p:txBody>
            <a:bodyPr anchor="t" rtlCol="false" tIns="0" lIns="0" bIns="0" rIns="0">
              <a:spAutoFit/>
            </a:bodyPr>
            <a:lstStyle/>
            <a:p>
              <a:pPr>
                <a:lnSpc>
                  <a:spcPts val="3750"/>
                </a:lnSpc>
              </a:pPr>
            </a:p>
          </p:txBody>
        </p:sp>
      </p:grpSp>
      <p:grpSp>
        <p:nvGrpSpPr>
          <p:cNvPr name="Group 12" id="12"/>
          <p:cNvGrpSpPr/>
          <p:nvPr/>
        </p:nvGrpSpPr>
        <p:grpSpPr>
          <a:xfrm rot="0">
            <a:off x="5385718" y="5787140"/>
            <a:ext cx="7516565" cy="981329"/>
            <a:chOff x="0" y="0"/>
            <a:chExt cx="10022086" cy="1308439"/>
          </a:xfrm>
        </p:grpSpPr>
        <p:sp>
          <p:nvSpPr>
            <p:cNvPr name="TextBox 13" id="13"/>
            <p:cNvSpPr txBox="true"/>
            <p:nvPr/>
          </p:nvSpPr>
          <p:spPr>
            <a:xfrm rot="0">
              <a:off x="0" y="-66675"/>
              <a:ext cx="10022086" cy="729615"/>
            </a:xfrm>
            <a:prstGeom prst="rect">
              <a:avLst/>
            </a:prstGeom>
          </p:spPr>
          <p:txBody>
            <a:bodyPr anchor="t" rtlCol="false" tIns="0" lIns="0" bIns="0" rIns="0">
              <a:spAutoFit/>
            </a:bodyPr>
            <a:lstStyle/>
            <a:p>
              <a:pPr>
                <a:lnSpc>
                  <a:spcPts val="4620"/>
                </a:lnSpc>
              </a:pPr>
              <a:r>
                <a:rPr lang="en-US" sz="3300" spc="429">
                  <a:solidFill>
                    <a:srgbClr val="2E414D"/>
                  </a:solidFill>
                  <a:latin typeface="Glacial Indifference"/>
                </a:rPr>
                <a:t>3.OPTIMIZING SECURITY STAFF</a:t>
              </a:r>
            </a:p>
          </p:txBody>
        </p:sp>
        <p:sp>
          <p:nvSpPr>
            <p:cNvPr name="TextBox 14" id="14"/>
            <p:cNvSpPr txBox="true"/>
            <p:nvPr/>
          </p:nvSpPr>
          <p:spPr>
            <a:xfrm rot="0">
              <a:off x="0" y="736939"/>
              <a:ext cx="10022086" cy="571500"/>
            </a:xfrm>
            <a:prstGeom prst="rect">
              <a:avLst/>
            </a:prstGeom>
          </p:spPr>
          <p:txBody>
            <a:bodyPr anchor="t" rtlCol="false" tIns="0" lIns="0" bIns="0" rIns="0">
              <a:spAutoFit/>
            </a:bodyPr>
            <a:lstStyle/>
            <a:p>
              <a:pPr>
                <a:lnSpc>
                  <a:spcPts val="3749"/>
                </a:lnSpc>
              </a:pPr>
            </a:p>
          </p:txBody>
        </p:sp>
      </p:grpSp>
      <p:sp>
        <p:nvSpPr>
          <p:cNvPr name="TextBox 15" id="15"/>
          <p:cNvSpPr txBox="true"/>
          <p:nvPr/>
        </p:nvSpPr>
        <p:spPr>
          <a:xfrm rot="0">
            <a:off x="10322977" y="8801100"/>
            <a:ext cx="7516565" cy="457200"/>
          </a:xfrm>
          <a:prstGeom prst="rect">
            <a:avLst/>
          </a:prstGeom>
        </p:spPr>
        <p:txBody>
          <a:bodyPr anchor="t" rtlCol="false" tIns="0" lIns="0" bIns="0" rIns="0">
            <a:spAutoFit/>
          </a:bodyPr>
          <a:lstStyle/>
          <a:p>
            <a:pPr>
              <a:lnSpc>
                <a:spcPts val="3750"/>
              </a:lnSpc>
            </a:pPr>
          </a:p>
        </p:txBody>
      </p:sp>
      <p:sp>
        <p:nvSpPr>
          <p:cNvPr name="TextBox 16" id="16"/>
          <p:cNvSpPr txBox="true"/>
          <p:nvPr/>
        </p:nvSpPr>
        <p:spPr>
          <a:xfrm rot="0">
            <a:off x="6564694" y="7302123"/>
            <a:ext cx="7516565" cy="457200"/>
          </a:xfrm>
          <a:prstGeom prst="rect">
            <a:avLst/>
          </a:prstGeom>
        </p:spPr>
        <p:txBody>
          <a:bodyPr anchor="t" rtlCol="false" tIns="0" lIns="0" bIns="0" rIns="0">
            <a:spAutoFit/>
          </a:bodyPr>
          <a:lstStyle/>
          <a:p>
            <a:pPr>
              <a:lnSpc>
                <a:spcPts val="3750"/>
              </a:lnSpc>
            </a:pPr>
          </a:p>
        </p:txBody>
      </p:sp>
      <p:grpSp>
        <p:nvGrpSpPr>
          <p:cNvPr name="Group 17" id="17"/>
          <p:cNvGrpSpPr/>
          <p:nvPr/>
        </p:nvGrpSpPr>
        <p:grpSpPr>
          <a:xfrm rot="0">
            <a:off x="10513672" y="7886446"/>
            <a:ext cx="7516565" cy="990854"/>
            <a:chOff x="0" y="0"/>
            <a:chExt cx="10022086" cy="1321139"/>
          </a:xfrm>
        </p:grpSpPr>
        <p:sp>
          <p:nvSpPr>
            <p:cNvPr name="TextBox 18" id="18"/>
            <p:cNvSpPr txBox="true"/>
            <p:nvPr/>
          </p:nvSpPr>
          <p:spPr>
            <a:xfrm rot="0">
              <a:off x="0" y="-66675"/>
              <a:ext cx="10022086" cy="729615"/>
            </a:xfrm>
            <a:prstGeom prst="rect">
              <a:avLst/>
            </a:prstGeom>
          </p:spPr>
          <p:txBody>
            <a:bodyPr anchor="t" rtlCol="false" tIns="0" lIns="0" bIns="0" rIns="0">
              <a:spAutoFit/>
            </a:bodyPr>
            <a:lstStyle/>
            <a:p>
              <a:pPr>
                <a:lnSpc>
                  <a:spcPts val="4620"/>
                </a:lnSpc>
              </a:pPr>
              <a:r>
                <a:rPr lang="en-US" sz="3300" spc="429">
                  <a:solidFill>
                    <a:srgbClr val="2E414D"/>
                  </a:solidFill>
                  <a:latin typeface="Glacial Indifference"/>
                </a:rPr>
                <a:t>4.SECURE REMOTE WORKFORCE</a:t>
              </a:r>
            </a:p>
          </p:txBody>
        </p:sp>
        <p:sp>
          <p:nvSpPr>
            <p:cNvPr name="TextBox 19" id="19"/>
            <p:cNvSpPr txBox="true"/>
            <p:nvPr/>
          </p:nvSpPr>
          <p:spPr>
            <a:xfrm rot="0">
              <a:off x="0" y="736939"/>
              <a:ext cx="10022086" cy="584200"/>
            </a:xfrm>
            <a:prstGeom prst="rect">
              <a:avLst/>
            </a:prstGeom>
          </p:spPr>
          <p:txBody>
            <a:bodyPr anchor="t" rtlCol="false" tIns="0" lIns="0" bIns="0" rIns="0">
              <a:spAutoFit/>
            </a:bodyPr>
            <a:lstStyle/>
            <a:p>
              <a:pPr>
                <a:lnSpc>
                  <a:spcPts val="3750"/>
                </a:lnSpc>
              </a:pPr>
            </a:p>
          </p:txBody>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247775" y="-300109"/>
            <a:ext cx="12695830" cy="10887218"/>
            <a:chOff x="0" y="0"/>
            <a:chExt cx="30147602" cy="25852861"/>
          </a:xfrm>
        </p:grpSpPr>
        <p:sp>
          <p:nvSpPr>
            <p:cNvPr name="Freeform 3" id="3"/>
            <p:cNvSpPr/>
            <p:nvPr/>
          </p:nvSpPr>
          <p:spPr>
            <a:xfrm>
              <a:off x="72390" y="72390"/>
              <a:ext cx="30002822" cy="25708081"/>
            </a:xfrm>
            <a:custGeom>
              <a:avLst/>
              <a:gdLst/>
              <a:ahLst/>
              <a:cxnLst/>
              <a:rect r="r" b="b" t="t" l="l"/>
              <a:pathLst>
                <a:path h="25708081" w="30002822">
                  <a:moveTo>
                    <a:pt x="0" y="0"/>
                  </a:moveTo>
                  <a:lnTo>
                    <a:pt x="30002822" y="0"/>
                  </a:lnTo>
                  <a:lnTo>
                    <a:pt x="30002822" y="25708081"/>
                  </a:lnTo>
                  <a:lnTo>
                    <a:pt x="0" y="25708081"/>
                  </a:lnTo>
                  <a:lnTo>
                    <a:pt x="0" y="0"/>
                  </a:lnTo>
                  <a:close/>
                </a:path>
              </a:pathLst>
            </a:custGeom>
            <a:solidFill>
              <a:srgbClr val="FAFEFF"/>
            </a:solidFill>
          </p:spPr>
        </p:sp>
        <p:sp>
          <p:nvSpPr>
            <p:cNvPr name="Freeform 4" id="4"/>
            <p:cNvSpPr/>
            <p:nvPr/>
          </p:nvSpPr>
          <p:spPr>
            <a:xfrm>
              <a:off x="0" y="0"/>
              <a:ext cx="30147602" cy="25852861"/>
            </a:xfrm>
            <a:custGeom>
              <a:avLst/>
              <a:gdLst/>
              <a:ahLst/>
              <a:cxnLst/>
              <a:rect r="r" b="b" t="t" l="l"/>
              <a:pathLst>
                <a:path h="25852861" w="30147602">
                  <a:moveTo>
                    <a:pt x="30002823" y="25708080"/>
                  </a:moveTo>
                  <a:lnTo>
                    <a:pt x="30147602" y="25708080"/>
                  </a:lnTo>
                  <a:lnTo>
                    <a:pt x="30147602" y="25852861"/>
                  </a:lnTo>
                  <a:lnTo>
                    <a:pt x="30002823" y="25852861"/>
                  </a:lnTo>
                  <a:lnTo>
                    <a:pt x="30002823" y="25708080"/>
                  </a:lnTo>
                  <a:close/>
                  <a:moveTo>
                    <a:pt x="0" y="144780"/>
                  </a:moveTo>
                  <a:lnTo>
                    <a:pt x="144780" y="144780"/>
                  </a:lnTo>
                  <a:lnTo>
                    <a:pt x="144780" y="25708080"/>
                  </a:lnTo>
                  <a:lnTo>
                    <a:pt x="0" y="25708080"/>
                  </a:lnTo>
                  <a:lnTo>
                    <a:pt x="0" y="144780"/>
                  </a:lnTo>
                  <a:close/>
                  <a:moveTo>
                    <a:pt x="0" y="25708080"/>
                  </a:moveTo>
                  <a:lnTo>
                    <a:pt x="144780" y="25708080"/>
                  </a:lnTo>
                  <a:lnTo>
                    <a:pt x="144780" y="25852861"/>
                  </a:lnTo>
                  <a:lnTo>
                    <a:pt x="0" y="25852861"/>
                  </a:lnTo>
                  <a:lnTo>
                    <a:pt x="0" y="25708080"/>
                  </a:lnTo>
                  <a:close/>
                  <a:moveTo>
                    <a:pt x="30002823" y="144780"/>
                  </a:moveTo>
                  <a:lnTo>
                    <a:pt x="30147602" y="144780"/>
                  </a:lnTo>
                  <a:lnTo>
                    <a:pt x="30147602" y="25708080"/>
                  </a:lnTo>
                  <a:lnTo>
                    <a:pt x="30002823" y="25708080"/>
                  </a:lnTo>
                  <a:lnTo>
                    <a:pt x="30002823" y="144780"/>
                  </a:lnTo>
                  <a:close/>
                  <a:moveTo>
                    <a:pt x="144780" y="25708080"/>
                  </a:moveTo>
                  <a:lnTo>
                    <a:pt x="30002823" y="25708080"/>
                  </a:lnTo>
                  <a:lnTo>
                    <a:pt x="30002823" y="25852861"/>
                  </a:lnTo>
                  <a:lnTo>
                    <a:pt x="144780" y="25852861"/>
                  </a:lnTo>
                  <a:lnTo>
                    <a:pt x="144780" y="25708080"/>
                  </a:lnTo>
                  <a:close/>
                  <a:moveTo>
                    <a:pt x="30002823" y="0"/>
                  </a:moveTo>
                  <a:lnTo>
                    <a:pt x="30147602" y="0"/>
                  </a:lnTo>
                  <a:lnTo>
                    <a:pt x="30147602" y="144780"/>
                  </a:lnTo>
                  <a:lnTo>
                    <a:pt x="30002823" y="144780"/>
                  </a:lnTo>
                  <a:lnTo>
                    <a:pt x="30002823" y="0"/>
                  </a:lnTo>
                  <a:close/>
                  <a:moveTo>
                    <a:pt x="0" y="0"/>
                  </a:moveTo>
                  <a:lnTo>
                    <a:pt x="144780" y="0"/>
                  </a:lnTo>
                  <a:lnTo>
                    <a:pt x="144780" y="144780"/>
                  </a:lnTo>
                  <a:lnTo>
                    <a:pt x="0" y="144780"/>
                  </a:lnTo>
                  <a:lnTo>
                    <a:pt x="0" y="0"/>
                  </a:lnTo>
                  <a:close/>
                  <a:moveTo>
                    <a:pt x="144780" y="0"/>
                  </a:moveTo>
                  <a:lnTo>
                    <a:pt x="30002823" y="0"/>
                  </a:lnTo>
                  <a:lnTo>
                    <a:pt x="30002823" y="144780"/>
                  </a:lnTo>
                  <a:lnTo>
                    <a:pt x="144780" y="144780"/>
                  </a:lnTo>
                  <a:lnTo>
                    <a:pt x="144780" y="0"/>
                  </a:lnTo>
                  <a:close/>
                </a:path>
              </a:pathLst>
            </a:custGeom>
            <a:solidFill>
              <a:srgbClr val="2E414D"/>
            </a:solidFill>
          </p:spPr>
        </p:sp>
      </p:grpSp>
      <p:sp>
        <p:nvSpPr>
          <p:cNvPr name="TextBox 5" id="5"/>
          <p:cNvSpPr txBox="true"/>
          <p:nvPr/>
        </p:nvSpPr>
        <p:spPr>
          <a:xfrm rot="0">
            <a:off x="12658952" y="3571875"/>
            <a:ext cx="5331876" cy="3200400"/>
          </a:xfrm>
          <a:prstGeom prst="rect">
            <a:avLst/>
          </a:prstGeom>
        </p:spPr>
        <p:txBody>
          <a:bodyPr anchor="t" rtlCol="false" tIns="0" lIns="0" bIns="0" rIns="0">
            <a:spAutoFit/>
          </a:bodyPr>
          <a:lstStyle/>
          <a:p>
            <a:pPr>
              <a:lnSpc>
                <a:spcPts val="8325"/>
              </a:lnSpc>
            </a:pPr>
            <a:r>
              <a:rPr lang="en-US" sz="7500" spc="165">
                <a:solidFill>
                  <a:srgbClr val="2E414D"/>
                </a:solidFill>
                <a:latin typeface="Sifonn"/>
              </a:rPr>
              <a:t>Drawbacks</a:t>
            </a:r>
          </a:p>
          <a:p>
            <a:pPr>
              <a:lnSpc>
                <a:spcPts val="8325"/>
              </a:lnSpc>
            </a:pPr>
            <a:r>
              <a:rPr lang="en-US" sz="7500" spc="165">
                <a:solidFill>
                  <a:srgbClr val="2E414D"/>
                </a:solidFill>
                <a:latin typeface="Sifonn"/>
              </a:rPr>
              <a:t>of</a:t>
            </a:r>
          </a:p>
          <a:p>
            <a:pPr>
              <a:lnSpc>
                <a:spcPts val="8325"/>
              </a:lnSpc>
            </a:pPr>
            <a:r>
              <a:rPr lang="en-US" sz="7500" spc="165">
                <a:solidFill>
                  <a:srgbClr val="2E414D"/>
                </a:solidFill>
                <a:latin typeface="Sifonn"/>
              </a:rPr>
              <a:t>Zero Trust</a:t>
            </a:r>
          </a:p>
        </p:txBody>
      </p:sp>
      <p:grpSp>
        <p:nvGrpSpPr>
          <p:cNvPr name="Group 6" id="6"/>
          <p:cNvGrpSpPr/>
          <p:nvPr/>
        </p:nvGrpSpPr>
        <p:grpSpPr>
          <a:xfrm rot="0">
            <a:off x="417919" y="720737"/>
            <a:ext cx="16272717" cy="1374057"/>
            <a:chOff x="0" y="0"/>
            <a:chExt cx="21696957" cy="1832077"/>
          </a:xfrm>
        </p:grpSpPr>
        <p:sp>
          <p:nvSpPr>
            <p:cNvPr name="TextBox 7" id="7"/>
            <p:cNvSpPr txBox="true"/>
            <p:nvPr/>
          </p:nvSpPr>
          <p:spPr>
            <a:xfrm rot="0">
              <a:off x="0" y="-95250"/>
              <a:ext cx="21696957" cy="1014576"/>
            </a:xfrm>
            <a:prstGeom prst="rect">
              <a:avLst/>
            </a:prstGeom>
          </p:spPr>
          <p:txBody>
            <a:bodyPr anchor="t" rtlCol="false" tIns="0" lIns="0" bIns="0" rIns="0">
              <a:spAutoFit/>
            </a:bodyPr>
            <a:lstStyle/>
            <a:p>
              <a:pPr>
                <a:lnSpc>
                  <a:spcPts val="6406"/>
                </a:lnSpc>
              </a:pPr>
              <a:r>
                <a:rPr lang="en-US" sz="4576" spc="594">
                  <a:solidFill>
                    <a:srgbClr val="2E414D"/>
                  </a:solidFill>
                  <a:latin typeface="Glacial Indifference Bold"/>
                </a:rPr>
                <a:t>TAKES TIME AND EFFORT TO SET UP</a:t>
              </a:r>
            </a:p>
          </p:txBody>
        </p:sp>
        <p:sp>
          <p:nvSpPr>
            <p:cNvPr name="TextBox 8" id="8"/>
            <p:cNvSpPr txBox="true"/>
            <p:nvPr/>
          </p:nvSpPr>
          <p:spPr>
            <a:xfrm rot="0">
              <a:off x="0" y="1013312"/>
              <a:ext cx="21696957" cy="818764"/>
            </a:xfrm>
            <a:prstGeom prst="rect">
              <a:avLst/>
            </a:prstGeom>
          </p:spPr>
          <p:txBody>
            <a:bodyPr anchor="t" rtlCol="false" tIns="0" lIns="0" bIns="0" rIns="0">
              <a:spAutoFit/>
            </a:bodyPr>
            <a:lstStyle/>
            <a:p>
              <a:pPr>
                <a:lnSpc>
                  <a:spcPts val="5200"/>
                </a:lnSpc>
              </a:pPr>
            </a:p>
          </p:txBody>
        </p:sp>
      </p:grpSp>
      <p:grpSp>
        <p:nvGrpSpPr>
          <p:cNvPr name="Group 9" id="9"/>
          <p:cNvGrpSpPr/>
          <p:nvPr/>
        </p:nvGrpSpPr>
        <p:grpSpPr>
          <a:xfrm rot="0">
            <a:off x="3417345" y="2177176"/>
            <a:ext cx="8875679" cy="1571879"/>
            <a:chOff x="0" y="0"/>
            <a:chExt cx="11834239" cy="2095839"/>
          </a:xfrm>
        </p:grpSpPr>
        <p:sp>
          <p:nvSpPr>
            <p:cNvPr name="TextBox 10" id="10"/>
            <p:cNvSpPr txBox="true"/>
            <p:nvPr/>
          </p:nvSpPr>
          <p:spPr>
            <a:xfrm rot="0">
              <a:off x="0" y="-66675"/>
              <a:ext cx="11834239" cy="1504315"/>
            </a:xfrm>
            <a:prstGeom prst="rect">
              <a:avLst/>
            </a:prstGeom>
          </p:spPr>
          <p:txBody>
            <a:bodyPr anchor="t" rtlCol="false" tIns="0" lIns="0" bIns="0" rIns="0">
              <a:spAutoFit/>
            </a:bodyPr>
            <a:lstStyle/>
            <a:p>
              <a:pPr>
                <a:lnSpc>
                  <a:spcPts val="4620"/>
                </a:lnSpc>
              </a:pPr>
              <a:r>
                <a:rPr lang="en-US" sz="3300" spc="429">
                  <a:solidFill>
                    <a:srgbClr val="2E414D"/>
                  </a:solidFill>
                  <a:latin typeface="Glacial Indifference"/>
                </a:rPr>
                <a:t>1. DIFFERENT WAYS TO STORE AND ACCESS DATA</a:t>
              </a:r>
            </a:p>
          </p:txBody>
        </p:sp>
        <p:sp>
          <p:nvSpPr>
            <p:cNvPr name="TextBox 11" id="11"/>
            <p:cNvSpPr txBox="true"/>
            <p:nvPr/>
          </p:nvSpPr>
          <p:spPr>
            <a:xfrm rot="0">
              <a:off x="0" y="1511639"/>
              <a:ext cx="11834239" cy="584200"/>
            </a:xfrm>
            <a:prstGeom prst="rect">
              <a:avLst/>
            </a:prstGeom>
          </p:spPr>
          <p:txBody>
            <a:bodyPr anchor="t" rtlCol="false" tIns="0" lIns="0" bIns="0" rIns="0">
              <a:spAutoFit/>
            </a:bodyPr>
            <a:lstStyle/>
            <a:p>
              <a:pPr>
                <a:lnSpc>
                  <a:spcPts val="3750"/>
                </a:lnSpc>
              </a:pPr>
            </a:p>
          </p:txBody>
        </p:sp>
      </p:grpSp>
      <p:grpSp>
        <p:nvGrpSpPr>
          <p:cNvPr name="Group 12" id="12"/>
          <p:cNvGrpSpPr/>
          <p:nvPr/>
        </p:nvGrpSpPr>
        <p:grpSpPr>
          <a:xfrm rot="0">
            <a:off x="417919" y="4343444"/>
            <a:ext cx="8875679" cy="990854"/>
            <a:chOff x="0" y="0"/>
            <a:chExt cx="11834239" cy="1321139"/>
          </a:xfrm>
        </p:grpSpPr>
        <p:sp>
          <p:nvSpPr>
            <p:cNvPr name="TextBox 13" id="13"/>
            <p:cNvSpPr txBox="true"/>
            <p:nvPr/>
          </p:nvSpPr>
          <p:spPr>
            <a:xfrm rot="0">
              <a:off x="0" y="-66675"/>
              <a:ext cx="11834239" cy="729615"/>
            </a:xfrm>
            <a:prstGeom prst="rect">
              <a:avLst/>
            </a:prstGeom>
          </p:spPr>
          <p:txBody>
            <a:bodyPr anchor="t" rtlCol="false" tIns="0" lIns="0" bIns="0" rIns="0">
              <a:spAutoFit/>
            </a:bodyPr>
            <a:lstStyle/>
            <a:p>
              <a:pPr>
                <a:lnSpc>
                  <a:spcPts val="4620"/>
                </a:lnSpc>
              </a:pPr>
              <a:r>
                <a:rPr lang="en-US" sz="3300" spc="429">
                  <a:solidFill>
                    <a:srgbClr val="2E414D"/>
                  </a:solidFill>
                  <a:latin typeface="Glacial Indifference"/>
                </a:rPr>
                <a:t>2.MORE DEVICES TO MANAGE</a:t>
              </a:r>
            </a:p>
          </p:txBody>
        </p:sp>
        <p:sp>
          <p:nvSpPr>
            <p:cNvPr name="TextBox 14" id="14"/>
            <p:cNvSpPr txBox="true"/>
            <p:nvPr/>
          </p:nvSpPr>
          <p:spPr>
            <a:xfrm rot="0">
              <a:off x="0" y="736939"/>
              <a:ext cx="11834239" cy="584200"/>
            </a:xfrm>
            <a:prstGeom prst="rect">
              <a:avLst/>
            </a:prstGeom>
          </p:spPr>
          <p:txBody>
            <a:bodyPr anchor="t" rtlCol="false" tIns="0" lIns="0" bIns="0" rIns="0">
              <a:spAutoFit/>
            </a:bodyPr>
            <a:lstStyle/>
            <a:p>
              <a:pPr>
                <a:lnSpc>
                  <a:spcPts val="3750"/>
                </a:lnSpc>
              </a:pPr>
            </a:p>
          </p:txBody>
        </p:sp>
      </p:grpSp>
      <p:grpSp>
        <p:nvGrpSpPr>
          <p:cNvPr name="Group 15" id="15"/>
          <p:cNvGrpSpPr/>
          <p:nvPr/>
        </p:nvGrpSpPr>
        <p:grpSpPr>
          <a:xfrm rot="0">
            <a:off x="3417345" y="5986336"/>
            <a:ext cx="8875679" cy="1571879"/>
            <a:chOff x="0" y="0"/>
            <a:chExt cx="11834239" cy="2095839"/>
          </a:xfrm>
        </p:grpSpPr>
        <p:sp>
          <p:nvSpPr>
            <p:cNvPr name="TextBox 16" id="16"/>
            <p:cNvSpPr txBox="true"/>
            <p:nvPr/>
          </p:nvSpPr>
          <p:spPr>
            <a:xfrm rot="0">
              <a:off x="0" y="-66675"/>
              <a:ext cx="11834239" cy="1504315"/>
            </a:xfrm>
            <a:prstGeom prst="rect">
              <a:avLst/>
            </a:prstGeom>
          </p:spPr>
          <p:txBody>
            <a:bodyPr anchor="t" rtlCol="false" tIns="0" lIns="0" bIns="0" rIns="0">
              <a:spAutoFit/>
            </a:bodyPr>
            <a:lstStyle/>
            <a:p>
              <a:pPr>
                <a:lnSpc>
                  <a:spcPts val="4620"/>
                </a:lnSpc>
              </a:pPr>
              <a:r>
                <a:rPr lang="en-US" sz="3300" spc="429">
                  <a:solidFill>
                    <a:srgbClr val="2E414D"/>
                  </a:solidFill>
                  <a:latin typeface="Glacial Indifference"/>
                </a:rPr>
                <a:t>3.INCREASED MANAGEMENT OF VARIED USERS</a:t>
              </a:r>
            </a:p>
          </p:txBody>
        </p:sp>
        <p:sp>
          <p:nvSpPr>
            <p:cNvPr name="TextBox 17" id="17"/>
            <p:cNvSpPr txBox="true"/>
            <p:nvPr/>
          </p:nvSpPr>
          <p:spPr>
            <a:xfrm rot="0">
              <a:off x="0" y="1511639"/>
              <a:ext cx="11834239" cy="584200"/>
            </a:xfrm>
            <a:prstGeom prst="rect">
              <a:avLst/>
            </a:prstGeom>
          </p:spPr>
          <p:txBody>
            <a:bodyPr anchor="t" rtlCol="false" tIns="0" lIns="0" bIns="0" rIns="0">
              <a:spAutoFit/>
            </a:bodyPr>
            <a:lstStyle/>
            <a:p>
              <a:pPr>
                <a:lnSpc>
                  <a:spcPts val="3750"/>
                </a:lnSpc>
              </a:pPr>
            </a:p>
          </p:txBody>
        </p:sp>
      </p:grpSp>
      <p:grpSp>
        <p:nvGrpSpPr>
          <p:cNvPr name="Group 18" id="18"/>
          <p:cNvGrpSpPr/>
          <p:nvPr/>
        </p:nvGrpSpPr>
        <p:grpSpPr>
          <a:xfrm rot="0">
            <a:off x="417919" y="8140965"/>
            <a:ext cx="8875679" cy="1571879"/>
            <a:chOff x="0" y="0"/>
            <a:chExt cx="11834239" cy="2095839"/>
          </a:xfrm>
        </p:grpSpPr>
        <p:sp>
          <p:nvSpPr>
            <p:cNvPr name="TextBox 19" id="19"/>
            <p:cNvSpPr txBox="true"/>
            <p:nvPr/>
          </p:nvSpPr>
          <p:spPr>
            <a:xfrm rot="0">
              <a:off x="0" y="-66675"/>
              <a:ext cx="11834239" cy="1504315"/>
            </a:xfrm>
            <a:prstGeom prst="rect">
              <a:avLst/>
            </a:prstGeom>
          </p:spPr>
          <p:txBody>
            <a:bodyPr anchor="t" rtlCol="false" tIns="0" lIns="0" bIns="0" rIns="0">
              <a:spAutoFit/>
            </a:bodyPr>
            <a:lstStyle/>
            <a:p>
              <a:pPr>
                <a:lnSpc>
                  <a:spcPts val="4620"/>
                </a:lnSpc>
              </a:pPr>
              <a:r>
                <a:rPr lang="en-US" sz="3300" spc="429">
                  <a:solidFill>
                    <a:srgbClr val="2E414D"/>
                  </a:solidFill>
                  <a:latin typeface="Glacial Indifference"/>
                </a:rPr>
                <a:t>4.MORE COMPLICATED APPLICATION MANAGEMENT</a:t>
              </a:r>
            </a:p>
          </p:txBody>
        </p:sp>
        <p:sp>
          <p:nvSpPr>
            <p:cNvPr name="TextBox 20" id="20"/>
            <p:cNvSpPr txBox="true"/>
            <p:nvPr/>
          </p:nvSpPr>
          <p:spPr>
            <a:xfrm rot="0">
              <a:off x="0" y="1511639"/>
              <a:ext cx="11834239" cy="584200"/>
            </a:xfrm>
            <a:prstGeom prst="rect">
              <a:avLst/>
            </a:prstGeom>
          </p:spPr>
          <p:txBody>
            <a:bodyPr anchor="t" rtlCol="false" tIns="0" lIns="0" bIns="0" rIns="0">
              <a:spAutoFit/>
            </a:bodyPr>
            <a:lstStyle/>
            <a:p>
              <a:pPr>
                <a:lnSpc>
                  <a:spcPts val="3750"/>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242004" y="1765219"/>
            <a:ext cx="18772008" cy="8861850"/>
            <a:chOff x="0" y="0"/>
            <a:chExt cx="44576135" cy="21043407"/>
          </a:xfrm>
        </p:grpSpPr>
        <p:sp>
          <p:nvSpPr>
            <p:cNvPr name="Freeform 3" id="3"/>
            <p:cNvSpPr/>
            <p:nvPr/>
          </p:nvSpPr>
          <p:spPr>
            <a:xfrm>
              <a:off x="72390" y="72390"/>
              <a:ext cx="44431356" cy="20898628"/>
            </a:xfrm>
            <a:custGeom>
              <a:avLst/>
              <a:gdLst/>
              <a:ahLst/>
              <a:cxnLst/>
              <a:rect r="r" b="b" t="t" l="l"/>
              <a:pathLst>
                <a:path h="20898628" w="44431356">
                  <a:moveTo>
                    <a:pt x="0" y="0"/>
                  </a:moveTo>
                  <a:lnTo>
                    <a:pt x="44431356" y="0"/>
                  </a:lnTo>
                  <a:lnTo>
                    <a:pt x="44431356" y="20898628"/>
                  </a:lnTo>
                  <a:lnTo>
                    <a:pt x="0" y="20898628"/>
                  </a:lnTo>
                  <a:lnTo>
                    <a:pt x="0" y="0"/>
                  </a:lnTo>
                  <a:close/>
                </a:path>
              </a:pathLst>
            </a:custGeom>
            <a:solidFill>
              <a:srgbClr val="FAFEFF"/>
            </a:solidFill>
          </p:spPr>
        </p:sp>
        <p:sp>
          <p:nvSpPr>
            <p:cNvPr name="Freeform 4" id="4"/>
            <p:cNvSpPr/>
            <p:nvPr/>
          </p:nvSpPr>
          <p:spPr>
            <a:xfrm>
              <a:off x="0" y="0"/>
              <a:ext cx="44576135" cy="21043407"/>
            </a:xfrm>
            <a:custGeom>
              <a:avLst/>
              <a:gdLst/>
              <a:ahLst/>
              <a:cxnLst/>
              <a:rect r="r" b="b" t="t" l="l"/>
              <a:pathLst>
                <a:path h="21043407" w="44576135">
                  <a:moveTo>
                    <a:pt x="44431356" y="20898627"/>
                  </a:moveTo>
                  <a:lnTo>
                    <a:pt x="44576135" y="20898627"/>
                  </a:lnTo>
                  <a:lnTo>
                    <a:pt x="44576135" y="21043407"/>
                  </a:lnTo>
                  <a:lnTo>
                    <a:pt x="44431356" y="21043407"/>
                  </a:lnTo>
                  <a:lnTo>
                    <a:pt x="44431356" y="20898627"/>
                  </a:lnTo>
                  <a:close/>
                  <a:moveTo>
                    <a:pt x="0" y="144780"/>
                  </a:moveTo>
                  <a:lnTo>
                    <a:pt x="144780" y="144780"/>
                  </a:lnTo>
                  <a:lnTo>
                    <a:pt x="144780" y="20898627"/>
                  </a:lnTo>
                  <a:lnTo>
                    <a:pt x="0" y="20898627"/>
                  </a:lnTo>
                  <a:lnTo>
                    <a:pt x="0" y="144780"/>
                  </a:lnTo>
                  <a:close/>
                  <a:moveTo>
                    <a:pt x="0" y="20898627"/>
                  </a:moveTo>
                  <a:lnTo>
                    <a:pt x="144780" y="20898627"/>
                  </a:lnTo>
                  <a:lnTo>
                    <a:pt x="144780" y="21043407"/>
                  </a:lnTo>
                  <a:lnTo>
                    <a:pt x="0" y="21043407"/>
                  </a:lnTo>
                  <a:lnTo>
                    <a:pt x="0" y="20898627"/>
                  </a:lnTo>
                  <a:close/>
                  <a:moveTo>
                    <a:pt x="44431356" y="144780"/>
                  </a:moveTo>
                  <a:lnTo>
                    <a:pt x="44576135" y="144780"/>
                  </a:lnTo>
                  <a:lnTo>
                    <a:pt x="44576135" y="20898627"/>
                  </a:lnTo>
                  <a:lnTo>
                    <a:pt x="44431356" y="20898627"/>
                  </a:lnTo>
                  <a:lnTo>
                    <a:pt x="44431356" y="144780"/>
                  </a:lnTo>
                  <a:close/>
                  <a:moveTo>
                    <a:pt x="144780" y="20898627"/>
                  </a:moveTo>
                  <a:lnTo>
                    <a:pt x="44431356" y="20898627"/>
                  </a:lnTo>
                  <a:lnTo>
                    <a:pt x="44431356" y="21043407"/>
                  </a:lnTo>
                  <a:lnTo>
                    <a:pt x="144780" y="21043407"/>
                  </a:lnTo>
                  <a:lnTo>
                    <a:pt x="144780" y="20898627"/>
                  </a:lnTo>
                  <a:close/>
                  <a:moveTo>
                    <a:pt x="44431356" y="0"/>
                  </a:moveTo>
                  <a:lnTo>
                    <a:pt x="44576135" y="0"/>
                  </a:lnTo>
                  <a:lnTo>
                    <a:pt x="44576135" y="144780"/>
                  </a:lnTo>
                  <a:lnTo>
                    <a:pt x="44431356" y="144780"/>
                  </a:lnTo>
                  <a:lnTo>
                    <a:pt x="44431356" y="0"/>
                  </a:lnTo>
                  <a:close/>
                  <a:moveTo>
                    <a:pt x="0" y="0"/>
                  </a:moveTo>
                  <a:lnTo>
                    <a:pt x="144780" y="0"/>
                  </a:lnTo>
                  <a:lnTo>
                    <a:pt x="144780" y="144780"/>
                  </a:lnTo>
                  <a:lnTo>
                    <a:pt x="0" y="144780"/>
                  </a:lnTo>
                  <a:lnTo>
                    <a:pt x="0" y="0"/>
                  </a:lnTo>
                  <a:close/>
                  <a:moveTo>
                    <a:pt x="144780" y="0"/>
                  </a:moveTo>
                  <a:lnTo>
                    <a:pt x="44431356" y="0"/>
                  </a:lnTo>
                  <a:lnTo>
                    <a:pt x="44431356" y="144780"/>
                  </a:lnTo>
                  <a:lnTo>
                    <a:pt x="144780" y="144780"/>
                  </a:lnTo>
                  <a:lnTo>
                    <a:pt x="144780" y="0"/>
                  </a:lnTo>
                  <a:close/>
                </a:path>
              </a:pathLst>
            </a:custGeom>
            <a:solidFill>
              <a:srgbClr val="2E414D"/>
            </a:solidFill>
          </p:spPr>
        </p:sp>
      </p:grpSp>
      <p:pic>
        <p:nvPicPr>
          <p:cNvPr name="Picture 5" id="5"/>
          <p:cNvPicPr>
            <a:picLocks noChangeAspect="true"/>
          </p:cNvPicPr>
          <p:nvPr/>
        </p:nvPicPr>
        <p:blipFill>
          <a:blip r:embed="rId3"/>
          <a:srcRect l="0" t="0" r="0" b="0"/>
          <a:stretch>
            <a:fillRect/>
          </a:stretch>
        </p:blipFill>
        <p:spPr>
          <a:xfrm flipH="false" flipV="false" rot="0">
            <a:off x="7740927" y="2642675"/>
            <a:ext cx="10963259" cy="3539190"/>
          </a:xfrm>
          <a:prstGeom prst="rect">
            <a:avLst/>
          </a:prstGeom>
        </p:spPr>
      </p:pic>
      <p:grpSp>
        <p:nvGrpSpPr>
          <p:cNvPr name="Group 6" id="6"/>
          <p:cNvGrpSpPr/>
          <p:nvPr/>
        </p:nvGrpSpPr>
        <p:grpSpPr>
          <a:xfrm rot="0">
            <a:off x="168799" y="242756"/>
            <a:ext cx="21872198" cy="2483217"/>
            <a:chOff x="0" y="0"/>
            <a:chExt cx="29162930" cy="3310956"/>
          </a:xfrm>
        </p:grpSpPr>
        <p:sp>
          <p:nvSpPr>
            <p:cNvPr name="TextBox 7" id="7"/>
            <p:cNvSpPr txBox="true"/>
            <p:nvPr/>
          </p:nvSpPr>
          <p:spPr>
            <a:xfrm rot="0">
              <a:off x="0" y="66675"/>
              <a:ext cx="28961927" cy="1783616"/>
            </a:xfrm>
            <a:prstGeom prst="rect">
              <a:avLst/>
            </a:prstGeom>
          </p:spPr>
          <p:txBody>
            <a:bodyPr anchor="t" rtlCol="false" tIns="0" lIns="0" bIns="0" rIns="0">
              <a:spAutoFit/>
            </a:bodyPr>
            <a:lstStyle/>
            <a:p>
              <a:pPr>
                <a:lnSpc>
                  <a:spcPts val="10129"/>
                </a:lnSpc>
              </a:pPr>
              <a:r>
                <a:rPr lang="en-US" sz="9126" spc="200">
                  <a:solidFill>
                    <a:srgbClr val="2E414D"/>
                  </a:solidFill>
                  <a:latin typeface="Sifonn"/>
                </a:rPr>
                <a:t>Ways to Implement Zero Trust</a:t>
              </a:r>
            </a:p>
          </p:txBody>
        </p:sp>
        <p:sp>
          <p:nvSpPr>
            <p:cNvPr name="TextBox 8" id="8"/>
            <p:cNvSpPr txBox="true"/>
            <p:nvPr/>
          </p:nvSpPr>
          <p:spPr>
            <a:xfrm rot="0">
              <a:off x="209061" y="2464418"/>
              <a:ext cx="28953869" cy="846538"/>
            </a:xfrm>
            <a:prstGeom prst="rect">
              <a:avLst/>
            </a:prstGeom>
          </p:spPr>
          <p:txBody>
            <a:bodyPr anchor="t" rtlCol="false" tIns="0" lIns="0" bIns="0" rIns="0">
              <a:spAutoFit/>
            </a:bodyPr>
            <a:lstStyle/>
            <a:p>
              <a:pPr>
                <a:lnSpc>
                  <a:spcPts val="5475"/>
                </a:lnSpc>
              </a:pPr>
            </a:p>
          </p:txBody>
        </p:sp>
      </p:grpSp>
      <p:sp>
        <p:nvSpPr>
          <p:cNvPr name="TextBox 9" id="9"/>
          <p:cNvSpPr txBox="true"/>
          <p:nvPr/>
        </p:nvSpPr>
        <p:spPr>
          <a:xfrm rot="0">
            <a:off x="312414" y="3661835"/>
            <a:ext cx="14857025" cy="5225248"/>
          </a:xfrm>
          <a:prstGeom prst="rect">
            <a:avLst/>
          </a:prstGeom>
        </p:spPr>
        <p:txBody>
          <a:bodyPr anchor="t" rtlCol="false" tIns="0" lIns="0" bIns="0" rIns="0">
            <a:spAutoFit/>
          </a:bodyPr>
          <a:lstStyle/>
          <a:p>
            <a:pPr marL="994085" indent="-497043" lvl="1">
              <a:lnSpc>
                <a:spcPts val="6906"/>
              </a:lnSpc>
              <a:buFont typeface="Arial"/>
              <a:buChar char="•"/>
            </a:pPr>
            <a:r>
              <a:rPr lang="en-US" sz="4604" spc="46">
                <a:solidFill>
                  <a:srgbClr val="2E414D"/>
                </a:solidFill>
                <a:latin typeface="Glacial Indifference"/>
              </a:rPr>
              <a:t>Visualize the environment</a:t>
            </a:r>
          </a:p>
          <a:p>
            <a:pPr marL="994085" indent="-497043" lvl="1">
              <a:lnSpc>
                <a:spcPts val="6906"/>
              </a:lnSpc>
              <a:buFont typeface="Arial"/>
              <a:buChar char="•"/>
            </a:pPr>
            <a:r>
              <a:rPr lang="en-US" sz="4604" spc="46">
                <a:solidFill>
                  <a:srgbClr val="2E414D"/>
                </a:solidFill>
                <a:latin typeface="Glacial Indifference"/>
              </a:rPr>
              <a:t>Define zero trust zones</a:t>
            </a:r>
          </a:p>
          <a:p>
            <a:pPr marL="994085" indent="-497043" lvl="1">
              <a:lnSpc>
                <a:spcPts val="6906"/>
              </a:lnSpc>
              <a:buFont typeface="Arial"/>
              <a:buChar char="•"/>
            </a:pPr>
            <a:r>
              <a:rPr lang="en-US" sz="4604" spc="46">
                <a:solidFill>
                  <a:srgbClr val="2E414D"/>
                </a:solidFill>
                <a:latin typeface="Glacial Indifference"/>
              </a:rPr>
              <a:t>Create policies</a:t>
            </a:r>
          </a:p>
          <a:p>
            <a:pPr marL="994085" indent="-497043" lvl="1">
              <a:lnSpc>
                <a:spcPts val="6906"/>
              </a:lnSpc>
              <a:buFont typeface="Arial"/>
              <a:buChar char="•"/>
            </a:pPr>
            <a:r>
              <a:rPr lang="en-US" sz="4604" spc="46">
                <a:solidFill>
                  <a:srgbClr val="2E414D"/>
                </a:solidFill>
                <a:latin typeface="Glacial Indifference"/>
              </a:rPr>
              <a:t>Observe traffic between zero trust zones</a:t>
            </a:r>
          </a:p>
          <a:p>
            <a:pPr marL="994085" indent="-497043" lvl="1">
              <a:lnSpc>
                <a:spcPts val="6906"/>
              </a:lnSpc>
              <a:buFont typeface="Arial"/>
              <a:buChar char="•"/>
            </a:pPr>
            <a:r>
              <a:rPr lang="en-US" sz="4604" spc="46">
                <a:solidFill>
                  <a:srgbClr val="2E414D"/>
                </a:solidFill>
                <a:latin typeface="Glacial Indifference"/>
              </a:rPr>
              <a:t>Enforce the security policies</a:t>
            </a:r>
          </a:p>
          <a:p>
            <a:pPr marL="994085" indent="-497043" lvl="1">
              <a:lnSpc>
                <a:spcPts val="6906"/>
              </a:lnSpc>
              <a:buFont typeface="Arial"/>
              <a:buChar char="•"/>
            </a:pPr>
            <a:r>
              <a:rPr lang="en-US" sz="4604" spc="46">
                <a:solidFill>
                  <a:srgbClr val="2E414D"/>
                </a:solidFill>
                <a:latin typeface="Glacial Indifference"/>
              </a:rPr>
              <a:t>Monitor and refine the zero trust zones and policies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134419" y="-170034"/>
            <a:ext cx="6799172" cy="10575489"/>
            <a:chOff x="0" y="0"/>
            <a:chExt cx="16145359" cy="25112625"/>
          </a:xfrm>
        </p:grpSpPr>
        <p:sp>
          <p:nvSpPr>
            <p:cNvPr name="Freeform 3" id="3"/>
            <p:cNvSpPr/>
            <p:nvPr/>
          </p:nvSpPr>
          <p:spPr>
            <a:xfrm>
              <a:off x="72390" y="72390"/>
              <a:ext cx="16000579" cy="24967846"/>
            </a:xfrm>
            <a:custGeom>
              <a:avLst/>
              <a:gdLst/>
              <a:ahLst/>
              <a:cxnLst/>
              <a:rect r="r" b="b" t="t" l="l"/>
              <a:pathLst>
                <a:path h="24967846" w="16000579">
                  <a:moveTo>
                    <a:pt x="0" y="0"/>
                  </a:moveTo>
                  <a:lnTo>
                    <a:pt x="16000579" y="0"/>
                  </a:lnTo>
                  <a:lnTo>
                    <a:pt x="16000579" y="24967846"/>
                  </a:lnTo>
                  <a:lnTo>
                    <a:pt x="0" y="24967846"/>
                  </a:lnTo>
                  <a:lnTo>
                    <a:pt x="0" y="0"/>
                  </a:lnTo>
                  <a:close/>
                </a:path>
              </a:pathLst>
            </a:custGeom>
            <a:solidFill>
              <a:srgbClr val="FAFEFF"/>
            </a:solidFill>
          </p:spPr>
        </p:sp>
        <p:sp>
          <p:nvSpPr>
            <p:cNvPr name="Freeform 4" id="4"/>
            <p:cNvSpPr/>
            <p:nvPr/>
          </p:nvSpPr>
          <p:spPr>
            <a:xfrm>
              <a:off x="0" y="0"/>
              <a:ext cx="16145359" cy="25112625"/>
            </a:xfrm>
            <a:custGeom>
              <a:avLst/>
              <a:gdLst/>
              <a:ahLst/>
              <a:cxnLst/>
              <a:rect r="r" b="b" t="t" l="l"/>
              <a:pathLst>
                <a:path h="25112625" w="16145359">
                  <a:moveTo>
                    <a:pt x="16000578" y="24967845"/>
                  </a:moveTo>
                  <a:lnTo>
                    <a:pt x="16145359" y="24967845"/>
                  </a:lnTo>
                  <a:lnTo>
                    <a:pt x="16145359" y="25112625"/>
                  </a:lnTo>
                  <a:lnTo>
                    <a:pt x="16000578" y="25112625"/>
                  </a:lnTo>
                  <a:lnTo>
                    <a:pt x="16000578" y="24967845"/>
                  </a:lnTo>
                  <a:close/>
                  <a:moveTo>
                    <a:pt x="0" y="144780"/>
                  </a:moveTo>
                  <a:lnTo>
                    <a:pt x="144780" y="144780"/>
                  </a:lnTo>
                  <a:lnTo>
                    <a:pt x="144780" y="24967845"/>
                  </a:lnTo>
                  <a:lnTo>
                    <a:pt x="0" y="24967845"/>
                  </a:lnTo>
                  <a:lnTo>
                    <a:pt x="0" y="144780"/>
                  </a:lnTo>
                  <a:close/>
                  <a:moveTo>
                    <a:pt x="0" y="24967845"/>
                  </a:moveTo>
                  <a:lnTo>
                    <a:pt x="144780" y="24967845"/>
                  </a:lnTo>
                  <a:lnTo>
                    <a:pt x="144780" y="25112625"/>
                  </a:lnTo>
                  <a:lnTo>
                    <a:pt x="0" y="25112625"/>
                  </a:lnTo>
                  <a:lnTo>
                    <a:pt x="0" y="24967845"/>
                  </a:lnTo>
                  <a:close/>
                  <a:moveTo>
                    <a:pt x="16000578" y="144780"/>
                  </a:moveTo>
                  <a:lnTo>
                    <a:pt x="16145359" y="144780"/>
                  </a:lnTo>
                  <a:lnTo>
                    <a:pt x="16145359" y="24967845"/>
                  </a:lnTo>
                  <a:lnTo>
                    <a:pt x="16000578" y="24967845"/>
                  </a:lnTo>
                  <a:lnTo>
                    <a:pt x="16000578" y="144780"/>
                  </a:lnTo>
                  <a:close/>
                  <a:moveTo>
                    <a:pt x="144780" y="24967845"/>
                  </a:moveTo>
                  <a:lnTo>
                    <a:pt x="16000578" y="24967845"/>
                  </a:lnTo>
                  <a:lnTo>
                    <a:pt x="16000578" y="25112625"/>
                  </a:lnTo>
                  <a:lnTo>
                    <a:pt x="144780" y="25112625"/>
                  </a:lnTo>
                  <a:lnTo>
                    <a:pt x="144780" y="24967845"/>
                  </a:lnTo>
                  <a:close/>
                  <a:moveTo>
                    <a:pt x="16000578" y="0"/>
                  </a:moveTo>
                  <a:lnTo>
                    <a:pt x="16145359" y="0"/>
                  </a:lnTo>
                  <a:lnTo>
                    <a:pt x="16145359" y="144780"/>
                  </a:lnTo>
                  <a:lnTo>
                    <a:pt x="16000578" y="144780"/>
                  </a:lnTo>
                  <a:lnTo>
                    <a:pt x="16000578" y="0"/>
                  </a:lnTo>
                  <a:close/>
                  <a:moveTo>
                    <a:pt x="0" y="0"/>
                  </a:moveTo>
                  <a:lnTo>
                    <a:pt x="144780" y="0"/>
                  </a:lnTo>
                  <a:lnTo>
                    <a:pt x="144780" y="144780"/>
                  </a:lnTo>
                  <a:lnTo>
                    <a:pt x="0" y="144780"/>
                  </a:lnTo>
                  <a:lnTo>
                    <a:pt x="0" y="0"/>
                  </a:lnTo>
                  <a:close/>
                  <a:moveTo>
                    <a:pt x="144780" y="0"/>
                  </a:moveTo>
                  <a:lnTo>
                    <a:pt x="16000578" y="0"/>
                  </a:lnTo>
                  <a:lnTo>
                    <a:pt x="16000578" y="144780"/>
                  </a:lnTo>
                  <a:lnTo>
                    <a:pt x="144780" y="144780"/>
                  </a:lnTo>
                  <a:lnTo>
                    <a:pt x="144780" y="0"/>
                  </a:lnTo>
                  <a:close/>
                </a:path>
              </a:pathLst>
            </a:custGeom>
            <a:solidFill>
              <a:srgbClr val="2E414D"/>
            </a:solidFill>
          </p:spPr>
        </p:sp>
      </p:grpSp>
      <p:sp>
        <p:nvSpPr>
          <p:cNvPr name="TextBox 5" id="5"/>
          <p:cNvSpPr txBox="true"/>
          <p:nvPr/>
        </p:nvSpPr>
        <p:spPr>
          <a:xfrm rot="0">
            <a:off x="4114391" y="4485212"/>
            <a:ext cx="10059218" cy="1493595"/>
          </a:xfrm>
          <a:prstGeom prst="rect">
            <a:avLst/>
          </a:prstGeom>
        </p:spPr>
        <p:txBody>
          <a:bodyPr anchor="t" rtlCol="false" tIns="0" lIns="0" bIns="0" rIns="0">
            <a:spAutoFit/>
          </a:bodyPr>
          <a:lstStyle/>
          <a:p>
            <a:pPr algn="r">
              <a:lnSpc>
                <a:spcPts val="11086"/>
              </a:lnSpc>
            </a:pPr>
            <a:r>
              <a:rPr lang="en-US" sz="11312" spc="135">
                <a:solidFill>
                  <a:srgbClr val="2E414D"/>
                </a:solidFill>
                <a:latin typeface="Sifonn"/>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756662" y="1028700"/>
            <a:ext cx="13670975" cy="2442175"/>
            <a:chOff x="0" y="0"/>
            <a:chExt cx="18227967" cy="3256233"/>
          </a:xfrm>
        </p:grpSpPr>
        <p:grpSp>
          <p:nvGrpSpPr>
            <p:cNvPr name="Group 3" id="3"/>
            <p:cNvGrpSpPr/>
            <p:nvPr/>
          </p:nvGrpSpPr>
          <p:grpSpPr>
            <a:xfrm rot="0">
              <a:off x="0" y="0"/>
              <a:ext cx="18227967" cy="3256233"/>
              <a:chOff x="0" y="0"/>
              <a:chExt cx="32463188" cy="5799205"/>
            </a:xfrm>
          </p:grpSpPr>
          <p:sp>
            <p:nvSpPr>
              <p:cNvPr name="Freeform 4" id="4"/>
              <p:cNvSpPr/>
              <p:nvPr/>
            </p:nvSpPr>
            <p:spPr>
              <a:xfrm>
                <a:off x="72390" y="72390"/>
                <a:ext cx="32318408" cy="5654425"/>
              </a:xfrm>
              <a:custGeom>
                <a:avLst/>
                <a:gdLst/>
                <a:ahLst/>
                <a:cxnLst/>
                <a:rect r="r" b="b" t="t" l="l"/>
                <a:pathLst>
                  <a:path h="5654425" w="32318408">
                    <a:moveTo>
                      <a:pt x="0" y="0"/>
                    </a:moveTo>
                    <a:lnTo>
                      <a:pt x="32318408" y="0"/>
                    </a:lnTo>
                    <a:lnTo>
                      <a:pt x="32318408" y="5654425"/>
                    </a:lnTo>
                    <a:lnTo>
                      <a:pt x="0" y="5654425"/>
                    </a:lnTo>
                    <a:lnTo>
                      <a:pt x="0" y="0"/>
                    </a:lnTo>
                    <a:close/>
                  </a:path>
                </a:pathLst>
              </a:custGeom>
              <a:solidFill>
                <a:srgbClr val="FAFEFF"/>
              </a:solidFill>
            </p:spPr>
          </p:sp>
          <p:sp>
            <p:nvSpPr>
              <p:cNvPr name="Freeform 5" id="5"/>
              <p:cNvSpPr/>
              <p:nvPr/>
            </p:nvSpPr>
            <p:spPr>
              <a:xfrm>
                <a:off x="0" y="0"/>
                <a:ext cx="32463187" cy="5799205"/>
              </a:xfrm>
              <a:custGeom>
                <a:avLst/>
                <a:gdLst/>
                <a:ahLst/>
                <a:cxnLst/>
                <a:rect r="r" b="b" t="t" l="l"/>
                <a:pathLst>
                  <a:path h="5799205" w="32463187">
                    <a:moveTo>
                      <a:pt x="32318409" y="5654425"/>
                    </a:moveTo>
                    <a:lnTo>
                      <a:pt x="32463187" y="5654425"/>
                    </a:lnTo>
                    <a:lnTo>
                      <a:pt x="32463187" y="5799205"/>
                    </a:lnTo>
                    <a:lnTo>
                      <a:pt x="32318409" y="5799205"/>
                    </a:lnTo>
                    <a:lnTo>
                      <a:pt x="32318409" y="5654425"/>
                    </a:lnTo>
                    <a:close/>
                    <a:moveTo>
                      <a:pt x="0" y="144780"/>
                    </a:moveTo>
                    <a:lnTo>
                      <a:pt x="144780" y="144780"/>
                    </a:lnTo>
                    <a:lnTo>
                      <a:pt x="144780" y="5654425"/>
                    </a:lnTo>
                    <a:lnTo>
                      <a:pt x="0" y="5654425"/>
                    </a:lnTo>
                    <a:lnTo>
                      <a:pt x="0" y="144780"/>
                    </a:lnTo>
                    <a:close/>
                    <a:moveTo>
                      <a:pt x="0" y="5654425"/>
                    </a:moveTo>
                    <a:lnTo>
                      <a:pt x="144780" y="5654425"/>
                    </a:lnTo>
                    <a:lnTo>
                      <a:pt x="144780" y="5799205"/>
                    </a:lnTo>
                    <a:lnTo>
                      <a:pt x="0" y="5799205"/>
                    </a:lnTo>
                    <a:lnTo>
                      <a:pt x="0" y="5654425"/>
                    </a:lnTo>
                    <a:close/>
                    <a:moveTo>
                      <a:pt x="32318409" y="144780"/>
                    </a:moveTo>
                    <a:lnTo>
                      <a:pt x="32463187" y="144780"/>
                    </a:lnTo>
                    <a:lnTo>
                      <a:pt x="32463187" y="5654425"/>
                    </a:lnTo>
                    <a:lnTo>
                      <a:pt x="32318409" y="5654425"/>
                    </a:lnTo>
                    <a:lnTo>
                      <a:pt x="32318409" y="144780"/>
                    </a:lnTo>
                    <a:close/>
                    <a:moveTo>
                      <a:pt x="144780" y="5654425"/>
                    </a:moveTo>
                    <a:lnTo>
                      <a:pt x="32318409" y="5654425"/>
                    </a:lnTo>
                    <a:lnTo>
                      <a:pt x="32318409" y="5799205"/>
                    </a:lnTo>
                    <a:lnTo>
                      <a:pt x="144780" y="5799205"/>
                    </a:lnTo>
                    <a:lnTo>
                      <a:pt x="144780" y="5654425"/>
                    </a:lnTo>
                    <a:close/>
                    <a:moveTo>
                      <a:pt x="32318409" y="0"/>
                    </a:moveTo>
                    <a:lnTo>
                      <a:pt x="32463187" y="0"/>
                    </a:lnTo>
                    <a:lnTo>
                      <a:pt x="32463187" y="144780"/>
                    </a:lnTo>
                    <a:lnTo>
                      <a:pt x="32318409" y="144780"/>
                    </a:lnTo>
                    <a:lnTo>
                      <a:pt x="32318409" y="0"/>
                    </a:lnTo>
                    <a:close/>
                    <a:moveTo>
                      <a:pt x="0" y="0"/>
                    </a:moveTo>
                    <a:lnTo>
                      <a:pt x="144780" y="0"/>
                    </a:lnTo>
                    <a:lnTo>
                      <a:pt x="144780" y="144780"/>
                    </a:lnTo>
                    <a:lnTo>
                      <a:pt x="0" y="144780"/>
                    </a:lnTo>
                    <a:lnTo>
                      <a:pt x="0" y="0"/>
                    </a:lnTo>
                    <a:close/>
                    <a:moveTo>
                      <a:pt x="144780" y="0"/>
                    </a:moveTo>
                    <a:lnTo>
                      <a:pt x="32318409" y="0"/>
                    </a:lnTo>
                    <a:lnTo>
                      <a:pt x="32318409" y="144780"/>
                    </a:lnTo>
                    <a:lnTo>
                      <a:pt x="144780" y="144780"/>
                    </a:lnTo>
                    <a:lnTo>
                      <a:pt x="144780" y="0"/>
                    </a:lnTo>
                    <a:close/>
                  </a:path>
                </a:pathLst>
              </a:custGeom>
              <a:solidFill>
                <a:srgbClr val="2E414D"/>
              </a:solidFill>
            </p:spPr>
          </p:sp>
        </p:grpSp>
        <p:sp>
          <p:nvSpPr>
            <p:cNvPr name="TextBox 6" id="6"/>
            <p:cNvSpPr txBox="true"/>
            <p:nvPr/>
          </p:nvSpPr>
          <p:spPr>
            <a:xfrm rot="0">
              <a:off x="2380482" y="915433"/>
              <a:ext cx="14982348" cy="1472992"/>
            </a:xfrm>
            <a:prstGeom prst="rect">
              <a:avLst/>
            </a:prstGeom>
          </p:spPr>
          <p:txBody>
            <a:bodyPr anchor="t" rtlCol="false" tIns="0" lIns="0" bIns="0" rIns="0">
              <a:spAutoFit/>
            </a:bodyPr>
            <a:lstStyle/>
            <a:p>
              <a:pPr>
                <a:lnSpc>
                  <a:spcPts val="8325"/>
                </a:lnSpc>
              </a:pPr>
              <a:r>
                <a:rPr lang="en-US" sz="7500" spc="165">
                  <a:solidFill>
                    <a:srgbClr val="2E414D"/>
                  </a:solidFill>
                  <a:latin typeface="Sifonn"/>
                </a:rPr>
                <a:t>Today's Presentation</a:t>
              </a:r>
            </a:p>
          </p:txBody>
        </p:sp>
      </p:grpSp>
      <p:grpSp>
        <p:nvGrpSpPr>
          <p:cNvPr name="Group 7" id="7"/>
          <p:cNvGrpSpPr/>
          <p:nvPr/>
        </p:nvGrpSpPr>
        <p:grpSpPr>
          <a:xfrm rot="0">
            <a:off x="1028700" y="3906081"/>
            <a:ext cx="9155931" cy="5352219"/>
            <a:chOff x="0" y="0"/>
            <a:chExt cx="12207908" cy="7136292"/>
          </a:xfrm>
        </p:grpSpPr>
        <p:sp>
          <p:nvSpPr>
            <p:cNvPr name="TextBox 8" id="8"/>
            <p:cNvSpPr txBox="true"/>
            <p:nvPr/>
          </p:nvSpPr>
          <p:spPr>
            <a:xfrm rot="0">
              <a:off x="0" y="0"/>
              <a:ext cx="12207908" cy="824946"/>
            </a:xfrm>
            <a:prstGeom prst="rect">
              <a:avLst/>
            </a:prstGeom>
          </p:spPr>
          <p:txBody>
            <a:bodyPr anchor="t" rtlCol="false" tIns="0" lIns="0" bIns="0" rIns="0">
              <a:spAutoFit/>
            </a:bodyPr>
            <a:lstStyle/>
            <a:p>
              <a:pPr>
                <a:lnSpc>
                  <a:spcPts val="4936"/>
                </a:lnSpc>
              </a:pPr>
              <a:r>
                <a:rPr lang="en-US" sz="4113" spc="411">
                  <a:solidFill>
                    <a:srgbClr val="2E414D"/>
                  </a:solidFill>
                  <a:latin typeface="Glacial Indifference Bold"/>
                </a:rPr>
                <a:t>DISCUSSION POINTS</a:t>
              </a:r>
            </a:p>
          </p:txBody>
        </p:sp>
        <p:sp>
          <p:nvSpPr>
            <p:cNvPr name="TextBox 9" id="9"/>
            <p:cNvSpPr txBox="true"/>
            <p:nvPr/>
          </p:nvSpPr>
          <p:spPr>
            <a:xfrm rot="0">
              <a:off x="0" y="1431409"/>
              <a:ext cx="12207908" cy="5704883"/>
            </a:xfrm>
            <a:prstGeom prst="rect">
              <a:avLst/>
            </a:prstGeom>
          </p:spPr>
          <p:txBody>
            <a:bodyPr anchor="t" rtlCol="false" tIns="0" lIns="0" bIns="0" rIns="0">
              <a:spAutoFit/>
            </a:bodyPr>
            <a:lstStyle/>
            <a:p>
              <a:pPr marL="701204" indent="-350602" lvl="1">
                <a:lnSpc>
                  <a:spcPts val="4871"/>
                </a:lnSpc>
                <a:buFont typeface="Arial"/>
                <a:buChar char="•"/>
              </a:pPr>
              <a:r>
                <a:rPr lang="en-US" sz="3247" spc="32">
                  <a:solidFill>
                    <a:srgbClr val="2E414D"/>
                  </a:solidFill>
                  <a:latin typeface="Glacial Indifference"/>
                </a:rPr>
                <a:t>Traditional Security and its drawbacks</a:t>
              </a:r>
            </a:p>
            <a:p>
              <a:pPr marL="701204" indent="-350602" lvl="1">
                <a:lnSpc>
                  <a:spcPts val="4871"/>
                </a:lnSpc>
                <a:buFont typeface="Arial"/>
                <a:buChar char="•"/>
              </a:pPr>
              <a:r>
                <a:rPr lang="en-US" sz="3247" spc="32">
                  <a:solidFill>
                    <a:srgbClr val="2E414D"/>
                  </a:solidFill>
                  <a:latin typeface="Glacial Indifference"/>
                </a:rPr>
                <a:t>Zero trust architecture</a:t>
              </a:r>
            </a:p>
            <a:p>
              <a:pPr marL="701204" indent="-350602" lvl="1">
                <a:lnSpc>
                  <a:spcPts val="4871"/>
                </a:lnSpc>
                <a:buFont typeface="Arial"/>
                <a:buChar char="•"/>
              </a:pPr>
              <a:r>
                <a:rPr lang="en-US" sz="3247" spc="32">
                  <a:solidFill>
                    <a:srgbClr val="2E414D"/>
                  </a:solidFill>
                  <a:latin typeface="Glacial Indifference"/>
                </a:rPr>
                <a:t>Why Zero trust is necessary</a:t>
              </a:r>
            </a:p>
            <a:p>
              <a:pPr marL="701204" indent="-350602" lvl="1">
                <a:lnSpc>
                  <a:spcPts val="4871"/>
                </a:lnSpc>
                <a:buFont typeface="Arial"/>
                <a:buChar char="•"/>
              </a:pPr>
              <a:r>
                <a:rPr lang="en-US" sz="3247" spc="32">
                  <a:solidFill>
                    <a:srgbClr val="2E414D"/>
                  </a:solidFill>
                  <a:latin typeface="Glacial Indifference"/>
                </a:rPr>
                <a:t>Benefits of Zero trust</a:t>
              </a:r>
            </a:p>
            <a:p>
              <a:pPr marL="701204" indent="-350602" lvl="1">
                <a:lnSpc>
                  <a:spcPts val="4871"/>
                </a:lnSpc>
                <a:buFont typeface="Arial"/>
                <a:buChar char="•"/>
              </a:pPr>
              <a:r>
                <a:rPr lang="en-US" sz="3247" spc="32">
                  <a:solidFill>
                    <a:srgbClr val="2E414D"/>
                  </a:solidFill>
                  <a:latin typeface="Glacial Indifference"/>
                </a:rPr>
                <a:t>D</a:t>
              </a:r>
              <a:r>
                <a:rPr lang="en-US" sz="3247" spc="32">
                  <a:solidFill>
                    <a:srgbClr val="2E414D"/>
                  </a:solidFill>
                  <a:latin typeface="Glacial Indifference"/>
                </a:rPr>
                <a:t>isadvantages of Zero trust</a:t>
              </a:r>
            </a:p>
            <a:p>
              <a:pPr marL="701204" indent="-350602" lvl="1">
                <a:lnSpc>
                  <a:spcPts val="4871"/>
                </a:lnSpc>
                <a:buFont typeface="Arial"/>
                <a:buChar char="•"/>
              </a:pPr>
              <a:r>
                <a:rPr lang="en-US" sz="3247" spc="32">
                  <a:solidFill>
                    <a:srgbClr val="2E414D"/>
                  </a:solidFill>
                  <a:latin typeface="Glacial Indifference"/>
                </a:rPr>
                <a:t>Implementing Zero trust model</a:t>
              </a:r>
            </a:p>
            <a:p>
              <a:pPr>
                <a:lnSpc>
                  <a:spcPts val="4871"/>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242004" y="2187013"/>
            <a:ext cx="18772008" cy="8440055"/>
            <a:chOff x="0" y="0"/>
            <a:chExt cx="44576135" cy="20041812"/>
          </a:xfrm>
        </p:grpSpPr>
        <p:sp>
          <p:nvSpPr>
            <p:cNvPr name="Freeform 3" id="3"/>
            <p:cNvSpPr/>
            <p:nvPr/>
          </p:nvSpPr>
          <p:spPr>
            <a:xfrm>
              <a:off x="72390" y="72390"/>
              <a:ext cx="44431356" cy="19897031"/>
            </a:xfrm>
            <a:custGeom>
              <a:avLst/>
              <a:gdLst/>
              <a:ahLst/>
              <a:cxnLst/>
              <a:rect r="r" b="b" t="t" l="l"/>
              <a:pathLst>
                <a:path h="19897031" w="44431356">
                  <a:moveTo>
                    <a:pt x="0" y="0"/>
                  </a:moveTo>
                  <a:lnTo>
                    <a:pt x="44431356" y="0"/>
                  </a:lnTo>
                  <a:lnTo>
                    <a:pt x="44431356" y="19897031"/>
                  </a:lnTo>
                  <a:lnTo>
                    <a:pt x="0" y="19897031"/>
                  </a:lnTo>
                  <a:lnTo>
                    <a:pt x="0" y="0"/>
                  </a:lnTo>
                  <a:close/>
                </a:path>
              </a:pathLst>
            </a:custGeom>
            <a:solidFill>
              <a:srgbClr val="FAFEFF"/>
            </a:solidFill>
          </p:spPr>
        </p:sp>
        <p:sp>
          <p:nvSpPr>
            <p:cNvPr name="Freeform 4" id="4"/>
            <p:cNvSpPr/>
            <p:nvPr/>
          </p:nvSpPr>
          <p:spPr>
            <a:xfrm>
              <a:off x="0" y="0"/>
              <a:ext cx="44576135" cy="20041812"/>
            </a:xfrm>
            <a:custGeom>
              <a:avLst/>
              <a:gdLst/>
              <a:ahLst/>
              <a:cxnLst/>
              <a:rect r="r" b="b" t="t" l="l"/>
              <a:pathLst>
                <a:path h="20041812" w="44576135">
                  <a:moveTo>
                    <a:pt x="44431356" y="19897032"/>
                  </a:moveTo>
                  <a:lnTo>
                    <a:pt x="44576135" y="19897032"/>
                  </a:lnTo>
                  <a:lnTo>
                    <a:pt x="44576135" y="20041812"/>
                  </a:lnTo>
                  <a:lnTo>
                    <a:pt x="44431356" y="20041812"/>
                  </a:lnTo>
                  <a:lnTo>
                    <a:pt x="44431356" y="19897032"/>
                  </a:lnTo>
                  <a:close/>
                  <a:moveTo>
                    <a:pt x="0" y="144780"/>
                  </a:moveTo>
                  <a:lnTo>
                    <a:pt x="144780" y="144780"/>
                  </a:lnTo>
                  <a:lnTo>
                    <a:pt x="144780" y="19897032"/>
                  </a:lnTo>
                  <a:lnTo>
                    <a:pt x="0" y="19897032"/>
                  </a:lnTo>
                  <a:lnTo>
                    <a:pt x="0" y="144780"/>
                  </a:lnTo>
                  <a:close/>
                  <a:moveTo>
                    <a:pt x="0" y="19897032"/>
                  </a:moveTo>
                  <a:lnTo>
                    <a:pt x="144780" y="19897032"/>
                  </a:lnTo>
                  <a:lnTo>
                    <a:pt x="144780" y="20041812"/>
                  </a:lnTo>
                  <a:lnTo>
                    <a:pt x="0" y="20041812"/>
                  </a:lnTo>
                  <a:lnTo>
                    <a:pt x="0" y="19897032"/>
                  </a:lnTo>
                  <a:close/>
                  <a:moveTo>
                    <a:pt x="44431356" y="144780"/>
                  </a:moveTo>
                  <a:lnTo>
                    <a:pt x="44576135" y="144780"/>
                  </a:lnTo>
                  <a:lnTo>
                    <a:pt x="44576135" y="19897032"/>
                  </a:lnTo>
                  <a:lnTo>
                    <a:pt x="44431356" y="19897032"/>
                  </a:lnTo>
                  <a:lnTo>
                    <a:pt x="44431356" y="144780"/>
                  </a:lnTo>
                  <a:close/>
                  <a:moveTo>
                    <a:pt x="144780" y="19897032"/>
                  </a:moveTo>
                  <a:lnTo>
                    <a:pt x="44431356" y="19897032"/>
                  </a:lnTo>
                  <a:lnTo>
                    <a:pt x="44431356" y="20041812"/>
                  </a:lnTo>
                  <a:lnTo>
                    <a:pt x="144780" y="20041812"/>
                  </a:lnTo>
                  <a:lnTo>
                    <a:pt x="144780" y="19897032"/>
                  </a:lnTo>
                  <a:close/>
                  <a:moveTo>
                    <a:pt x="44431356" y="0"/>
                  </a:moveTo>
                  <a:lnTo>
                    <a:pt x="44576135" y="0"/>
                  </a:lnTo>
                  <a:lnTo>
                    <a:pt x="44576135" y="144780"/>
                  </a:lnTo>
                  <a:lnTo>
                    <a:pt x="44431356" y="144780"/>
                  </a:lnTo>
                  <a:lnTo>
                    <a:pt x="44431356" y="0"/>
                  </a:lnTo>
                  <a:close/>
                  <a:moveTo>
                    <a:pt x="0" y="0"/>
                  </a:moveTo>
                  <a:lnTo>
                    <a:pt x="144780" y="0"/>
                  </a:lnTo>
                  <a:lnTo>
                    <a:pt x="144780" y="144780"/>
                  </a:lnTo>
                  <a:lnTo>
                    <a:pt x="0" y="144780"/>
                  </a:lnTo>
                  <a:lnTo>
                    <a:pt x="0" y="0"/>
                  </a:lnTo>
                  <a:close/>
                  <a:moveTo>
                    <a:pt x="144780" y="0"/>
                  </a:moveTo>
                  <a:lnTo>
                    <a:pt x="44431356" y="0"/>
                  </a:lnTo>
                  <a:lnTo>
                    <a:pt x="44431356" y="144780"/>
                  </a:lnTo>
                  <a:lnTo>
                    <a:pt x="144780" y="144780"/>
                  </a:lnTo>
                  <a:lnTo>
                    <a:pt x="144780" y="0"/>
                  </a:lnTo>
                  <a:close/>
                </a:path>
              </a:pathLst>
            </a:custGeom>
            <a:solidFill>
              <a:srgbClr val="2E414D"/>
            </a:solidFill>
          </p:spPr>
        </p:sp>
      </p:grpSp>
      <p:pic>
        <p:nvPicPr>
          <p:cNvPr name="Picture 5" id="5"/>
          <p:cNvPicPr>
            <a:picLocks noChangeAspect="true"/>
          </p:cNvPicPr>
          <p:nvPr/>
        </p:nvPicPr>
        <p:blipFill>
          <a:blip r:embed="rId3"/>
          <a:srcRect l="0" t="0" r="0" b="0"/>
          <a:stretch>
            <a:fillRect/>
          </a:stretch>
        </p:blipFill>
        <p:spPr>
          <a:xfrm flipH="false" flipV="false" rot="0">
            <a:off x="-242004" y="6407041"/>
            <a:ext cx="8928423" cy="3928821"/>
          </a:xfrm>
          <a:prstGeom prst="rect">
            <a:avLst/>
          </a:prstGeom>
        </p:spPr>
      </p:pic>
      <p:grpSp>
        <p:nvGrpSpPr>
          <p:cNvPr name="Group 6" id="6"/>
          <p:cNvGrpSpPr/>
          <p:nvPr/>
        </p:nvGrpSpPr>
        <p:grpSpPr>
          <a:xfrm rot="0">
            <a:off x="518858" y="669958"/>
            <a:ext cx="19997557" cy="2311187"/>
            <a:chOff x="0" y="0"/>
            <a:chExt cx="26663409" cy="3081582"/>
          </a:xfrm>
        </p:grpSpPr>
        <p:sp>
          <p:nvSpPr>
            <p:cNvPr name="TextBox 7" id="7"/>
            <p:cNvSpPr txBox="true"/>
            <p:nvPr/>
          </p:nvSpPr>
          <p:spPr>
            <a:xfrm rot="0">
              <a:off x="0" y="66675"/>
              <a:ext cx="26479634" cy="1554242"/>
            </a:xfrm>
            <a:prstGeom prst="rect">
              <a:avLst/>
            </a:prstGeom>
          </p:spPr>
          <p:txBody>
            <a:bodyPr anchor="t" rtlCol="false" tIns="0" lIns="0" bIns="0" rIns="0">
              <a:spAutoFit/>
            </a:bodyPr>
            <a:lstStyle/>
            <a:p>
              <a:pPr>
                <a:lnSpc>
                  <a:spcPts val="8908"/>
                </a:lnSpc>
              </a:pPr>
              <a:r>
                <a:rPr lang="en-US" sz="8026" spc="176">
                  <a:solidFill>
                    <a:srgbClr val="2E414D"/>
                  </a:solidFill>
                  <a:latin typeface="Sifonn"/>
                </a:rPr>
                <a:t>Traditional (Castle-Moat) Security</a:t>
              </a:r>
            </a:p>
          </p:txBody>
        </p:sp>
        <p:sp>
          <p:nvSpPr>
            <p:cNvPr name="TextBox 8" id="8"/>
            <p:cNvSpPr txBox="true"/>
            <p:nvPr/>
          </p:nvSpPr>
          <p:spPr>
            <a:xfrm rot="0">
              <a:off x="191143" y="2235044"/>
              <a:ext cx="26472266" cy="846538"/>
            </a:xfrm>
            <a:prstGeom prst="rect">
              <a:avLst/>
            </a:prstGeom>
          </p:spPr>
          <p:txBody>
            <a:bodyPr anchor="t" rtlCol="false" tIns="0" lIns="0" bIns="0" rIns="0">
              <a:spAutoFit/>
            </a:bodyPr>
            <a:lstStyle/>
            <a:p>
              <a:pPr>
                <a:lnSpc>
                  <a:spcPts val="5475"/>
                </a:lnSpc>
              </a:pPr>
            </a:p>
          </p:txBody>
        </p:sp>
      </p:grpSp>
      <p:sp>
        <p:nvSpPr>
          <p:cNvPr name="TextBox 9" id="9"/>
          <p:cNvSpPr txBox="true"/>
          <p:nvPr/>
        </p:nvSpPr>
        <p:spPr>
          <a:xfrm rot="0">
            <a:off x="7253918" y="2329709"/>
            <a:ext cx="11034082" cy="5917169"/>
          </a:xfrm>
          <a:prstGeom prst="rect">
            <a:avLst/>
          </a:prstGeom>
        </p:spPr>
        <p:txBody>
          <a:bodyPr anchor="t" rtlCol="false" tIns="0" lIns="0" bIns="0" rIns="0">
            <a:spAutoFit/>
          </a:bodyPr>
          <a:lstStyle/>
          <a:p>
            <a:pPr marL="851450" indent="-425725" lvl="1">
              <a:lnSpc>
                <a:spcPts val="5915"/>
              </a:lnSpc>
              <a:buFont typeface="Arial"/>
              <a:buChar char="•"/>
            </a:pPr>
            <a:r>
              <a:rPr lang="en-US" sz="3943" spc="39">
                <a:solidFill>
                  <a:srgbClr val="2E414D"/>
                </a:solidFill>
                <a:latin typeface="Glacial Indifference"/>
              </a:rPr>
              <a:t>Perimeter based Networks</a:t>
            </a:r>
          </a:p>
          <a:p>
            <a:pPr marL="851450" indent="-425725" lvl="1">
              <a:lnSpc>
                <a:spcPts val="5915"/>
              </a:lnSpc>
              <a:buFont typeface="Arial"/>
              <a:buChar char="•"/>
            </a:pPr>
            <a:r>
              <a:rPr lang="en-US" sz="3943" spc="39">
                <a:solidFill>
                  <a:srgbClr val="2E414D"/>
                </a:solidFill>
                <a:latin typeface="Glacial Indifference"/>
              </a:rPr>
              <a:t>Assumes all systems and users inside the perimeter can be trusted</a:t>
            </a:r>
          </a:p>
          <a:p>
            <a:pPr marL="851450" indent="-425725" lvl="1">
              <a:lnSpc>
                <a:spcPts val="5915"/>
              </a:lnSpc>
              <a:buFont typeface="Arial"/>
              <a:buChar char="•"/>
            </a:pPr>
            <a:r>
              <a:rPr lang="en-US" sz="3943" spc="39">
                <a:solidFill>
                  <a:srgbClr val="2E414D"/>
                </a:solidFill>
                <a:latin typeface="Glacial Indifference"/>
              </a:rPr>
              <a:t>Attacker can compromise single endpoint within trusted boundary and quickly expand their foothold through the entire network </a:t>
            </a:r>
          </a:p>
          <a:p>
            <a:pPr marL="851450" indent="-425725" lvl="1">
              <a:lnSpc>
                <a:spcPts val="5915"/>
              </a:lnSpc>
              <a:buFont typeface="Arial"/>
              <a:buChar char="•"/>
            </a:pPr>
            <a:r>
              <a:rPr lang="en-US" sz="3943" spc="39">
                <a:solidFill>
                  <a:srgbClr val="2E414D"/>
                </a:solidFill>
                <a:latin typeface="Glacial Indifference"/>
              </a:rPr>
              <a:t>Not able to accommodate modern work styles (such as BYOD, work-from-home, etc.) </a:t>
            </a:r>
          </a:p>
        </p:txBody>
      </p:sp>
      <p:pic>
        <p:nvPicPr>
          <p:cNvPr name="Picture 10" id="10"/>
          <p:cNvPicPr>
            <a:picLocks noChangeAspect="true"/>
          </p:cNvPicPr>
          <p:nvPr/>
        </p:nvPicPr>
        <p:blipFill>
          <a:blip r:embed="rId4"/>
          <a:srcRect l="0" t="0" r="0" b="0"/>
          <a:stretch>
            <a:fillRect/>
          </a:stretch>
        </p:blipFill>
        <p:spPr>
          <a:xfrm flipH="false" flipV="false" rot="0">
            <a:off x="2114524" y="2453534"/>
            <a:ext cx="4215367" cy="3704912"/>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2125599" y="208545"/>
            <a:ext cx="13670975" cy="2442175"/>
            <a:chOff x="0" y="0"/>
            <a:chExt cx="18227967" cy="3256233"/>
          </a:xfrm>
        </p:grpSpPr>
        <p:grpSp>
          <p:nvGrpSpPr>
            <p:cNvPr name="Group 3" id="3"/>
            <p:cNvGrpSpPr/>
            <p:nvPr/>
          </p:nvGrpSpPr>
          <p:grpSpPr>
            <a:xfrm rot="0">
              <a:off x="0" y="0"/>
              <a:ext cx="18227967" cy="3256233"/>
              <a:chOff x="0" y="0"/>
              <a:chExt cx="32463188" cy="5799205"/>
            </a:xfrm>
          </p:grpSpPr>
          <p:sp>
            <p:nvSpPr>
              <p:cNvPr name="Freeform 4" id="4"/>
              <p:cNvSpPr/>
              <p:nvPr/>
            </p:nvSpPr>
            <p:spPr>
              <a:xfrm>
                <a:off x="72390" y="72390"/>
                <a:ext cx="32318408" cy="5654425"/>
              </a:xfrm>
              <a:custGeom>
                <a:avLst/>
                <a:gdLst/>
                <a:ahLst/>
                <a:cxnLst/>
                <a:rect r="r" b="b" t="t" l="l"/>
                <a:pathLst>
                  <a:path h="5654425" w="32318408">
                    <a:moveTo>
                      <a:pt x="0" y="0"/>
                    </a:moveTo>
                    <a:lnTo>
                      <a:pt x="32318408" y="0"/>
                    </a:lnTo>
                    <a:lnTo>
                      <a:pt x="32318408" y="5654425"/>
                    </a:lnTo>
                    <a:lnTo>
                      <a:pt x="0" y="5654425"/>
                    </a:lnTo>
                    <a:lnTo>
                      <a:pt x="0" y="0"/>
                    </a:lnTo>
                    <a:close/>
                  </a:path>
                </a:pathLst>
              </a:custGeom>
              <a:solidFill>
                <a:srgbClr val="FAFEFF"/>
              </a:solidFill>
            </p:spPr>
          </p:sp>
          <p:sp>
            <p:nvSpPr>
              <p:cNvPr name="Freeform 5" id="5"/>
              <p:cNvSpPr/>
              <p:nvPr/>
            </p:nvSpPr>
            <p:spPr>
              <a:xfrm>
                <a:off x="0" y="0"/>
                <a:ext cx="32463187" cy="5799205"/>
              </a:xfrm>
              <a:custGeom>
                <a:avLst/>
                <a:gdLst/>
                <a:ahLst/>
                <a:cxnLst/>
                <a:rect r="r" b="b" t="t" l="l"/>
                <a:pathLst>
                  <a:path h="5799205" w="32463187">
                    <a:moveTo>
                      <a:pt x="32318409" y="5654425"/>
                    </a:moveTo>
                    <a:lnTo>
                      <a:pt x="32463187" y="5654425"/>
                    </a:lnTo>
                    <a:lnTo>
                      <a:pt x="32463187" y="5799205"/>
                    </a:lnTo>
                    <a:lnTo>
                      <a:pt x="32318409" y="5799205"/>
                    </a:lnTo>
                    <a:lnTo>
                      <a:pt x="32318409" y="5654425"/>
                    </a:lnTo>
                    <a:close/>
                    <a:moveTo>
                      <a:pt x="0" y="144780"/>
                    </a:moveTo>
                    <a:lnTo>
                      <a:pt x="144780" y="144780"/>
                    </a:lnTo>
                    <a:lnTo>
                      <a:pt x="144780" y="5654425"/>
                    </a:lnTo>
                    <a:lnTo>
                      <a:pt x="0" y="5654425"/>
                    </a:lnTo>
                    <a:lnTo>
                      <a:pt x="0" y="144780"/>
                    </a:lnTo>
                    <a:close/>
                    <a:moveTo>
                      <a:pt x="0" y="5654425"/>
                    </a:moveTo>
                    <a:lnTo>
                      <a:pt x="144780" y="5654425"/>
                    </a:lnTo>
                    <a:lnTo>
                      <a:pt x="144780" y="5799205"/>
                    </a:lnTo>
                    <a:lnTo>
                      <a:pt x="0" y="5799205"/>
                    </a:lnTo>
                    <a:lnTo>
                      <a:pt x="0" y="5654425"/>
                    </a:lnTo>
                    <a:close/>
                    <a:moveTo>
                      <a:pt x="32318409" y="144780"/>
                    </a:moveTo>
                    <a:lnTo>
                      <a:pt x="32463187" y="144780"/>
                    </a:lnTo>
                    <a:lnTo>
                      <a:pt x="32463187" y="5654425"/>
                    </a:lnTo>
                    <a:lnTo>
                      <a:pt x="32318409" y="5654425"/>
                    </a:lnTo>
                    <a:lnTo>
                      <a:pt x="32318409" y="144780"/>
                    </a:lnTo>
                    <a:close/>
                    <a:moveTo>
                      <a:pt x="144780" y="5654425"/>
                    </a:moveTo>
                    <a:lnTo>
                      <a:pt x="32318409" y="5654425"/>
                    </a:lnTo>
                    <a:lnTo>
                      <a:pt x="32318409" y="5799205"/>
                    </a:lnTo>
                    <a:lnTo>
                      <a:pt x="144780" y="5799205"/>
                    </a:lnTo>
                    <a:lnTo>
                      <a:pt x="144780" y="5654425"/>
                    </a:lnTo>
                    <a:close/>
                    <a:moveTo>
                      <a:pt x="32318409" y="0"/>
                    </a:moveTo>
                    <a:lnTo>
                      <a:pt x="32463187" y="0"/>
                    </a:lnTo>
                    <a:lnTo>
                      <a:pt x="32463187" y="144780"/>
                    </a:lnTo>
                    <a:lnTo>
                      <a:pt x="32318409" y="144780"/>
                    </a:lnTo>
                    <a:lnTo>
                      <a:pt x="32318409" y="0"/>
                    </a:lnTo>
                    <a:close/>
                    <a:moveTo>
                      <a:pt x="0" y="0"/>
                    </a:moveTo>
                    <a:lnTo>
                      <a:pt x="144780" y="0"/>
                    </a:lnTo>
                    <a:lnTo>
                      <a:pt x="144780" y="144780"/>
                    </a:lnTo>
                    <a:lnTo>
                      <a:pt x="0" y="144780"/>
                    </a:lnTo>
                    <a:lnTo>
                      <a:pt x="0" y="0"/>
                    </a:lnTo>
                    <a:close/>
                    <a:moveTo>
                      <a:pt x="144780" y="0"/>
                    </a:moveTo>
                    <a:lnTo>
                      <a:pt x="32318409" y="0"/>
                    </a:lnTo>
                    <a:lnTo>
                      <a:pt x="32318409" y="144780"/>
                    </a:lnTo>
                    <a:lnTo>
                      <a:pt x="144780" y="144780"/>
                    </a:lnTo>
                    <a:lnTo>
                      <a:pt x="144780" y="0"/>
                    </a:lnTo>
                    <a:close/>
                  </a:path>
                </a:pathLst>
              </a:custGeom>
              <a:solidFill>
                <a:srgbClr val="2E414D"/>
              </a:solidFill>
            </p:spPr>
          </p:sp>
        </p:grpSp>
        <p:sp>
          <p:nvSpPr>
            <p:cNvPr name="TextBox 6" id="6"/>
            <p:cNvSpPr txBox="true"/>
            <p:nvPr/>
          </p:nvSpPr>
          <p:spPr>
            <a:xfrm rot="0">
              <a:off x="2380482" y="915433"/>
              <a:ext cx="14982348" cy="1472992"/>
            </a:xfrm>
            <a:prstGeom prst="rect">
              <a:avLst/>
            </a:prstGeom>
          </p:spPr>
          <p:txBody>
            <a:bodyPr anchor="t" rtlCol="false" tIns="0" lIns="0" bIns="0" rIns="0">
              <a:spAutoFit/>
            </a:bodyPr>
            <a:lstStyle/>
            <a:p>
              <a:pPr>
                <a:lnSpc>
                  <a:spcPts val="8325"/>
                </a:lnSpc>
              </a:pPr>
              <a:r>
                <a:rPr lang="en-US" sz="7500" spc="165">
                  <a:solidFill>
                    <a:srgbClr val="2E414D"/>
                  </a:solidFill>
                  <a:latin typeface="Sifonn"/>
                </a:rPr>
                <a:t>Centralized Security</a:t>
              </a:r>
            </a:p>
          </p:txBody>
        </p:sp>
      </p:grpSp>
      <p:grpSp>
        <p:nvGrpSpPr>
          <p:cNvPr name="Group 7" id="7"/>
          <p:cNvGrpSpPr/>
          <p:nvPr/>
        </p:nvGrpSpPr>
        <p:grpSpPr>
          <a:xfrm rot="0">
            <a:off x="349143" y="3360248"/>
            <a:ext cx="6652840" cy="5898052"/>
            <a:chOff x="0" y="0"/>
            <a:chExt cx="8870453" cy="7864070"/>
          </a:xfrm>
        </p:grpSpPr>
        <p:sp>
          <p:nvSpPr>
            <p:cNvPr name="TextBox 8" id="8"/>
            <p:cNvSpPr txBox="true"/>
            <p:nvPr/>
          </p:nvSpPr>
          <p:spPr>
            <a:xfrm rot="0">
              <a:off x="0" y="0"/>
              <a:ext cx="8870453" cy="824946"/>
            </a:xfrm>
            <a:prstGeom prst="rect">
              <a:avLst/>
            </a:prstGeom>
          </p:spPr>
          <p:txBody>
            <a:bodyPr anchor="t" rtlCol="false" tIns="0" lIns="0" bIns="0" rIns="0">
              <a:spAutoFit/>
            </a:bodyPr>
            <a:lstStyle/>
            <a:p>
              <a:pPr>
                <a:lnSpc>
                  <a:spcPts val="4936"/>
                </a:lnSpc>
              </a:pPr>
            </a:p>
          </p:txBody>
        </p:sp>
        <p:sp>
          <p:nvSpPr>
            <p:cNvPr name="TextBox 9" id="9"/>
            <p:cNvSpPr txBox="true"/>
            <p:nvPr/>
          </p:nvSpPr>
          <p:spPr>
            <a:xfrm rot="0">
              <a:off x="0" y="1431409"/>
              <a:ext cx="8870453" cy="6432661"/>
            </a:xfrm>
            <a:prstGeom prst="rect">
              <a:avLst/>
            </a:prstGeom>
          </p:spPr>
          <p:txBody>
            <a:bodyPr anchor="t" rtlCol="false" tIns="0" lIns="0" bIns="0" rIns="0">
              <a:spAutoFit/>
            </a:bodyPr>
            <a:lstStyle/>
            <a:p>
              <a:pPr marL="701205" indent="-350602" lvl="1">
                <a:lnSpc>
                  <a:spcPts val="4871"/>
                </a:lnSpc>
                <a:buFont typeface="Arial"/>
                <a:buChar char="•"/>
              </a:pPr>
              <a:r>
                <a:rPr lang="en-US" sz="3247" spc="32">
                  <a:solidFill>
                    <a:srgbClr val="2E414D"/>
                  </a:solidFill>
                  <a:latin typeface="Glacial Indifference"/>
                </a:rPr>
                <a:t>Most traffic was internal</a:t>
              </a:r>
            </a:p>
            <a:p>
              <a:pPr marL="701205" indent="-350602" lvl="1">
                <a:lnSpc>
                  <a:spcPts val="4871"/>
                </a:lnSpc>
                <a:buFont typeface="Arial"/>
                <a:buChar char="•"/>
              </a:pPr>
              <a:r>
                <a:rPr lang="en-US" sz="3247" spc="32">
                  <a:solidFill>
                    <a:srgbClr val="2E414D"/>
                  </a:solidFill>
                  <a:latin typeface="Glacial Indifference"/>
                </a:rPr>
                <a:t>Internet was used for browsing/light traffic</a:t>
              </a:r>
            </a:p>
            <a:p>
              <a:pPr marL="701205" indent="-350602" lvl="1">
                <a:lnSpc>
                  <a:spcPts val="4871"/>
                </a:lnSpc>
                <a:buFont typeface="Arial"/>
                <a:buChar char="•"/>
              </a:pPr>
              <a:r>
                <a:rPr lang="en-US" sz="3247" spc="32">
                  <a:solidFill>
                    <a:srgbClr val="2E414D"/>
                  </a:solidFill>
                  <a:latin typeface="Glacial Indifference"/>
                </a:rPr>
                <a:t>Most of the work was done at office, inside the defined trusted network perimeter.</a:t>
              </a:r>
            </a:p>
            <a:p>
              <a:pPr>
                <a:lnSpc>
                  <a:spcPts val="4871"/>
                </a:lnSpc>
              </a:pPr>
            </a:p>
            <a:p>
              <a:pPr>
                <a:lnSpc>
                  <a:spcPts val="4871"/>
                </a:lnSpc>
              </a:pPr>
            </a:p>
          </p:txBody>
        </p:sp>
      </p:grpSp>
      <p:pic>
        <p:nvPicPr>
          <p:cNvPr name="Picture 10" id="10"/>
          <p:cNvPicPr>
            <a:picLocks noChangeAspect="true"/>
          </p:cNvPicPr>
          <p:nvPr/>
        </p:nvPicPr>
        <p:blipFill>
          <a:blip r:embed="rId3"/>
          <a:srcRect l="9207" t="0" r="0" b="0"/>
          <a:stretch>
            <a:fillRect/>
          </a:stretch>
        </p:blipFill>
        <p:spPr>
          <a:xfrm flipH="false" flipV="false" rot="0">
            <a:off x="7306611" y="4735793"/>
            <a:ext cx="13051406" cy="5551207"/>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242004" y="1765219"/>
            <a:ext cx="18772008" cy="8861850"/>
            <a:chOff x="0" y="0"/>
            <a:chExt cx="44576135" cy="21043407"/>
          </a:xfrm>
        </p:grpSpPr>
        <p:sp>
          <p:nvSpPr>
            <p:cNvPr name="Freeform 3" id="3"/>
            <p:cNvSpPr/>
            <p:nvPr/>
          </p:nvSpPr>
          <p:spPr>
            <a:xfrm>
              <a:off x="72390" y="72390"/>
              <a:ext cx="44431356" cy="20898628"/>
            </a:xfrm>
            <a:custGeom>
              <a:avLst/>
              <a:gdLst/>
              <a:ahLst/>
              <a:cxnLst/>
              <a:rect r="r" b="b" t="t" l="l"/>
              <a:pathLst>
                <a:path h="20898628" w="44431356">
                  <a:moveTo>
                    <a:pt x="0" y="0"/>
                  </a:moveTo>
                  <a:lnTo>
                    <a:pt x="44431356" y="0"/>
                  </a:lnTo>
                  <a:lnTo>
                    <a:pt x="44431356" y="20898628"/>
                  </a:lnTo>
                  <a:lnTo>
                    <a:pt x="0" y="20898628"/>
                  </a:lnTo>
                  <a:lnTo>
                    <a:pt x="0" y="0"/>
                  </a:lnTo>
                  <a:close/>
                </a:path>
              </a:pathLst>
            </a:custGeom>
            <a:solidFill>
              <a:srgbClr val="FAFEFF"/>
            </a:solidFill>
          </p:spPr>
        </p:sp>
        <p:sp>
          <p:nvSpPr>
            <p:cNvPr name="Freeform 4" id="4"/>
            <p:cNvSpPr/>
            <p:nvPr/>
          </p:nvSpPr>
          <p:spPr>
            <a:xfrm>
              <a:off x="0" y="0"/>
              <a:ext cx="44576135" cy="21043407"/>
            </a:xfrm>
            <a:custGeom>
              <a:avLst/>
              <a:gdLst/>
              <a:ahLst/>
              <a:cxnLst/>
              <a:rect r="r" b="b" t="t" l="l"/>
              <a:pathLst>
                <a:path h="21043407" w="44576135">
                  <a:moveTo>
                    <a:pt x="44431356" y="20898627"/>
                  </a:moveTo>
                  <a:lnTo>
                    <a:pt x="44576135" y="20898627"/>
                  </a:lnTo>
                  <a:lnTo>
                    <a:pt x="44576135" y="21043407"/>
                  </a:lnTo>
                  <a:lnTo>
                    <a:pt x="44431356" y="21043407"/>
                  </a:lnTo>
                  <a:lnTo>
                    <a:pt x="44431356" y="20898627"/>
                  </a:lnTo>
                  <a:close/>
                  <a:moveTo>
                    <a:pt x="0" y="144780"/>
                  </a:moveTo>
                  <a:lnTo>
                    <a:pt x="144780" y="144780"/>
                  </a:lnTo>
                  <a:lnTo>
                    <a:pt x="144780" y="20898627"/>
                  </a:lnTo>
                  <a:lnTo>
                    <a:pt x="0" y="20898627"/>
                  </a:lnTo>
                  <a:lnTo>
                    <a:pt x="0" y="144780"/>
                  </a:lnTo>
                  <a:close/>
                  <a:moveTo>
                    <a:pt x="0" y="20898627"/>
                  </a:moveTo>
                  <a:lnTo>
                    <a:pt x="144780" y="20898627"/>
                  </a:lnTo>
                  <a:lnTo>
                    <a:pt x="144780" y="21043407"/>
                  </a:lnTo>
                  <a:lnTo>
                    <a:pt x="0" y="21043407"/>
                  </a:lnTo>
                  <a:lnTo>
                    <a:pt x="0" y="20898627"/>
                  </a:lnTo>
                  <a:close/>
                  <a:moveTo>
                    <a:pt x="44431356" y="144780"/>
                  </a:moveTo>
                  <a:lnTo>
                    <a:pt x="44576135" y="144780"/>
                  </a:lnTo>
                  <a:lnTo>
                    <a:pt x="44576135" y="20898627"/>
                  </a:lnTo>
                  <a:lnTo>
                    <a:pt x="44431356" y="20898627"/>
                  </a:lnTo>
                  <a:lnTo>
                    <a:pt x="44431356" y="144780"/>
                  </a:lnTo>
                  <a:close/>
                  <a:moveTo>
                    <a:pt x="144780" y="20898627"/>
                  </a:moveTo>
                  <a:lnTo>
                    <a:pt x="44431356" y="20898627"/>
                  </a:lnTo>
                  <a:lnTo>
                    <a:pt x="44431356" y="21043407"/>
                  </a:lnTo>
                  <a:lnTo>
                    <a:pt x="144780" y="21043407"/>
                  </a:lnTo>
                  <a:lnTo>
                    <a:pt x="144780" y="20898627"/>
                  </a:lnTo>
                  <a:close/>
                  <a:moveTo>
                    <a:pt x="44431356" y="0"/>
                  </a:moveTo>
                  <a:lnTo>
                    <a:pt x="44576135" y="0"/>
                  </a:lnTo>
                  <a:lnTo>
                    <a:pt x="44576135" y="144780"/>
                  </a:lnTo>
                  <a:lnTo>
                    <a:pt x="44431356" y="144780"/>
                  </a:lnTo>
                  <a:lnTo>
                    <a:pt x="44431356" y="0"/>
                  </a:lnTo>
                  <a:close/>
                  <a:moveTo>
                    <a:pt x="0" y="0"/>
                  </a:moveTo>
                  <a:lnTo>
                    <a:pt x="144780" y="0"/>
                  </a:lnTo>
                  <a:lnTo>
                    <a:pt x="144780" y="144780"/>
                  </a:lnTo>
                  <a:lnTo>
                    <a:pt x="0" y="144780"/>
                  </a:lnTo>
                  <a:lnTo>
                    <a:pt x="0" y="0"/>
                  </a:lnTo>
                  <a:close/>
                  <a:moveTo>
                    <a:pt x="144780" y="0"/>
                  </a:moveTo>
                  <a:lnTo>
                    <a:pt x="44431356" y="0"/>
                  </a:lnTo>
                  <a:lnTo>
                    <a:pt x="44431356" y="144780"/>
                  </a:lnTo>
                  <a:lnTo>
                    <a:pt x="144780" y="144780"/>
                  </a:lnTo>
                  <a:lnTo>
                    <a:pt x="144780" y="0"/>
                  </a:lnTo>
                  <a:close/>
                </a:path>
              </a:pathLst>
            </a:custGeom>
            <a:solidFill>
              <a:srgbClr val="2E414D"/>
            </a:solidFill>
          </p:spPr>
        </p:sp>
      </p:grpSp>
      <p:grpSp>
        <p:nvGrpSpPr>
          <p:cNvPr name="Group 5" id="5"/>
          <p:cNvGrpSpPr/>
          <p:nvPr/>
        </p:nvGrpSpPr>
        <p:grpSpPr>
          <a:xfrm rot="0">
            <a:off x="332830" y="313055"/>
            <a:ext cx="20067856" cy="5807927"/>
            <a:chOff x="0" y="0"/>
            <a:chExt cx="26757141" cy="7743902"/>
          </a:xfrm>
        </p:grpSpPr>
        <p:sp>
          <p:nvSpPr>
            <p:cNvPr name="TextBox 6" id="6"/>
            <p:cNvSpPr txBox="true"/>
            <p:nvPr/>
          </p:nvSpPr>
          <p:spPr>
            <a:xfrm rot="0">
              <a:off x="0" y="57150"/>
              <a:ext cx="26572720" cy="1590691"/>
            </a:xfrm>
            <a:prstGeom prst="rect">
              <a:avLst/>
            </a:prstGeom>
          </p:spPr>
          <p:txBody>
            <a:bodyPr anchor="t" rtlCol="false" tIns="0" lIns="0" bIns="0" rIns="0">
              <a:spAutoFit/>
            </a:bodyPr>
            <a:lstStyle/>
            <a:p>
              <a:pPr>
                <a:lnSpc>
                  <a:spcPts val="9019"/>
                </a:lnSpc>
              </a:pPr>
              <a:r>
                <a:rPr lang="en-US" sz="8126" spc="178">
                  <a:solidFill>
                    <a:srgbClr val="2E414D"/>
                  </a:solidFill>
                  <a:latin typeface="Sifonn"/>
                </a:rPr>
                <a:t>Drawbacks of Centralized System</a:t>
              </a:r>
            </a:p>
          </p:txBody>
        </p:sp>
        <p:sp>
          <p:nvSpPr>
            <p:cNvPr name="TextBox 7" id="7"/>
            <p:cNvSpPr txBox="true"/>
            <p:nvPr/>
          </p:nvSpPr>
          <p:spPr>
            <a:xfrm rot="0">
              <a:off x="191815" y="2261968"/>
              <a:ext cx="26565326" cy="5481934"/>
            </a:xfrm>
            <a:prstGeom prst="rect">
              <a:avLst/>
            </a:prstGeom>
          </p:spPr>
          <p:txBody>
            <a:bodyPr anchor="t" rtlCol="false" tIns="0" lIns="0" bIns="0" rIns="0">
              <a:spAutoFit/>
            </a:bodyPr>
            <a:lstStyle/>
            <a:p>
              <a:pPr>
                <a:lnSpc>
                  <a:spcPts val="5475"/>
                </a:lnSpc>
              </a:pPr>
            </a:p>
            <a:p>
              <a:pPr marL="788123" indent="-394061" lvl="1">
                <a:lnSpc>
                  <a:spcPts val="5475"/>
                </a:lnSpc>
                <a:buFont typeface="Arial"/>
                <a:buChar char="•"/>
              </a:pPr>
              <a:r>
                <a:rPr lang="en-US" sz="3650" spc="36">
                  <a:solidFill>
                    <a:srgbClr val="2E414D"/>
                  </a:solidFill>
                  <a:latin typeface="Glacial Indifference"/>
                </a:rPr>
                <a:t>Costly</a:t>
              </a:r>
            </a:p>
            <a:p>
              <a:pPr marL="788123" indent="-394061" lvl="1">
                <a:lnSpc>
                  <a:spcPts val="5475"/>
                </a:lnSpc>
                <a:buFont typeface="Arial"/>
                <a:buChar char="•"/>
              </a:pPr>
              <a:r>
                <a:rPr lang="en-US" sz="3650" spc="36">
                  <a:solidFill>
                    <a:srgbClr val="2E414D"/>
                  </a:solidFill>
                  <a:latin typeface="Glacial Indifference"/>
                </a:rPr>
                <a:t>Low Performance</a:t>
              </a:r>
            </a:p>
            <a:p>
              <a:pPr marL="788123" indent="-394061" lvl="1">
                <a:lnSpc>
                  <a:spcPts val="5475"/>
                </a:lnSpc>
                <a:buFont typeface="Arial"/>
                <a:buChar char="•"/>
              </a:pPr>
              <a:r>
                <a:rPr lang="en-US" sz="3650" spc="36">
                  <a:solidFill>
                    <a:srgbClr val="2E414D"/>
                  </a:solidFill>
                  <a:latin typeface="Glacial Indifference"/>
                </a:rPr>
                <a:t>More No. of tools needed</a:t>
              </a:r>
            </a:p>
            <a:p>
              <a:pPr marL="788123" indent="-394061" lvl="1">
                <a:lnSpc>
                  <a:spcPts val="5475"/>
                </a:lnSpc>
                <a:buFont typeface="Arial"/>
                <a:buChar char="•"/>
              </a:pPr>
              <a:r>
                <a:rPr lang="en-US" sz="3650" spc="36">
                  <a:solidFill>
                    <a:srgbClr val="2E414D"/>
                  </a:solidFill>
                  <a:latin typeface="Glacial Indifference"/>
                </a:rPr>
                <a:t>More Integrations</a:t>
              </a:r>
            </a:p>
            <a:p>
              <a:pPr marL="788123" indent="-394061" lvl="1">
                <a:lnSpc>
                  <a:spcPts val="5475"/>
                </a:lnSpc>
                <a:buFont typeface="Arial"/>
                <a:buChar char="•"/>
              </a:pPr>
              <a:r>
                <a:rPr lang="en-US" sz="3650" spc="36">
                  <a:solidFill>
                    <a:srgbClr val="2E414D"/>
                  </a:solidFill>
                  <a:latin typeface="Glacial Indifference"/>
                </a:rPr>
                <a:t>High Maintenance</a:t>
              </a:r>
            </a:p>
          </p:txBody>
        </p:sp>
      </p:grpSp>
      <p:pic>
        <p:nvPicPr>
          <p:cNvPr name="Picture 8" id="8"/>
          <p:cNvPicPr>
            <a:picLocks noChangeAspect="true"/>
          </p:cNvPicPr>
          <p:nvPr/>
        </p:nvPicPr>
        <p:blipFill>
          <a:blip r:embed="rId3"/>
          <a:srcRect l="7511" t="0" r="0" b="0"/>
          <a:stretch>
            <a:fillRect/>
          </a:stretch>
        </p:blipFill>
        <p:spPr>
          <a:xfrm flipH="false" flipV="false" rot="0">
            <a:off x="6699585" y="3796160"/>
            <a:ext cx="11830419" cy="649084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3EBE2"/>
        </a:solidFill>
      </p:bgPr>
    </p:bg>
    <p:spTree>
      <p:nvGrpSpPr>
        <p:cNvPr id="1" name=""/>
        <p:cNvGrpSpPr/>
        <p:nvPr/>
      </p:nvGrpSpPr>
      <p:grpSpPr>
        <a:xfrm>
          <a:off x="0" y="0"/>
          <a:ext cx="0" cy="0"/>
          <a:chOff x="0" y="0"/>
          <a:chExt cx="0" cy="0"/>
        </a:xfrm>
      </p:grpSpPr>
      <p:grpSp>
        <p:nvGrpSpPr>
          <p:cNvPr name="Group 2" id="2"/>
          <p:cNvGrpSpPr/>
          <p:nvPr/>
        </p:nvGrpSpPr>
        <p:grpSpPr>
          <a:xfrm rot="0">
            <a:off x="-242004" y="1765219"/>
            <a:ext cx="18772008" cy="8861850"/>
            <a:chOff x="0" y="0"/>
            <a:chExt cx="44576135" cy="21043407"/>
          </a:xfrm>
        </p:grpSpPr>
        <p:sp>
          <p:nvSpPr>
            <p:cNvPr name="Freeform 3" id="3"/>
            <p:cNvSpPr/>
            <p:nvPr/>
          </p:nvSpPr>
          <p:spPr>
            <a:xfrm>
              <a:off x="72390" y="72390"/>
              <a:ext cx="44431356" cy="20898628"/>
            </a:xfrm>
            <a:custGeom>
              <a:avLst/>
              <a:gdLst/>
              <a:ahLst/>
              <a:cxnLst/>
              <a:rect r="r" b="b" t="t" l="l"/>
              <a:pathLst>
                <a:path h="20898628" w="44431356">
                  <a:moveTo>
                    <a:pt x="0" y="0"/>
                  </a:moveTo>
                  <a:lnTo>
                    <a:pt x="44431356" y="0"/>
                  </a:lnTo>
                  <a:lnTo>
                    <a:pt x="44431356" y="20898628"/>
                  </a:lnTo>
                  <a:lnTo>
                    <a:pt x="0" y="20898628"/>
                  </a:lnTo>
                  <a:lnTo>
                    <a:pt x="0" y="0"/>
                  </a:lnTo>
                  <a:close/>
                </a:path>
              </a:pathLst>
            </a:custGeom>
            <a:solidFill>
              <a:srgbClr val="FAFEFF"/>
            </a:solidFill>
          </p:spPr>
        </p:sp>
        <p:sp>
          <p:nvSpPr>
            <p:cNvPr name="Freeform 4" id="4"/>
            <p:cNvSpPr/>
            <p:nvPr/>
          </p:nvSpPr>
          <p:spPr>
            <a:xfrm>
              <a:off x="0" y="0"/>
              <a:ext cx="44576135" cy="21043407"/>
            </a:xfrm>
            <a:custGeom>
              <a:avLst/>
              <a:gdLst/>
              <a:ahLst/>
              <a:cxnLst/>
              <a:rect r="r" b="b" t="t" l="l"/>
              <a:pathLst>
                <a:path h="21043407" w="44576135">
                  <a:moveTo>
                    <a:pt x="44431356" y="20898627"/>
                  </a:moveTo>
                  <a:lnTo>
                    <a:pt x="44576135" y="20898627"/>
                  </a:lnTo>
                  <a:lnTo>
                    <a:pt x="44576135" y="21043407"/>
                  </a:lnTo>
                  <a:lnTo>
                    <a:pt x="44431356" y="21043407"/>
                  </a:lnTo>
                  <a:lnTo>
                    <a:pt x="44431356" y="20898627"/>
                  </a:lnTo>
                  <a:close/>
                  <a:moveTo>
                    <a:pt x="0" y="144780"/>
                  </a:moveTo>
                  <a:lnTo>
                    <a:pt x="144780" y="144780"/>
                  </a:lnTo>
                  <a:lnTo>
                    <a:pt x="144780" y="20898627"/>
                  </a:lnTo>
                  <a:lnTo>
                    <a:pt x="0" y="20898627"/>
                  </a:lnTo>
                  <a:lnTo>
                    <a:pt x="0" y="144780"/>
                  </a:lnTo>
                  <a:close/>
                  <a:moveTo>
                    <a:pt x="0" y="20898627"/>
                  </a:moveTo>
                  <a:lnTo>
                    <a:pt x="144780" y="20898627"/>
                  </a:lnTo>
                  <a:lnTo>
                    <a:pt x="144780" y="21043407"/>
                  </a:lnTo>
                  <a:lnTo>
                    <a:pt x="0" y="21043407"/>
                  </a:lnTo>
                  <a:lnTo>
                    <a:pt x="0" y="20898627"/>
                  </a:lnTo>
                  <a:close/>
                  <a:moveTo>
                    <a:pt x="44431356" y="144780"/>
                  </a:moveTo>
                  <a:lnTo>
                    <a:pt x="44576135" y="144780"/>
                  </a:lnTo>
                  <a:lnTo>
                    <a:pt x="44576135" y="20898627"/>
                  </a:lnTo>
                  <a:lnTo>
                    <a:pt x="44431356" y="20898627"/>
                  </a:lnTo>
                  <a:lnTo>
                    <a:pt x="44431356" y="144780"/>
                  </a:lnTo>
                  <a:close/>
                  <a:moveTo>
                    <a:pt x="144780" y="20898627"/>
                  </a:moveTo>
                  <a:lnTo>
                    <a:pt x="44431356" y="20898627"/>
                  </a:lnTo>
                  <a:lnTo>
                    <a:pt x="44431356" y="21043407"/>
                  </a:lnTo>
                  <a:lnTo>
                    <a:pt x="144780" y="21043407"/>
                  </a:lnTo>
                  <a:lnTo>
                    <a:pt x="144780" y="20898627"/>
                  </a:lnTo>
                  <a:close/>
                  <a:moveTo>
                    <a:pt x="44431356" y="0"/>
                  </a:moveTo>
                  <a:lnTo>
                    <a:pt x="44576135" y="0"/>
                  </a:lnTo>
                  <a:lnTo>
                    <a:pt x="44576135" y="144780"/>
                  </a:lnTo>
                  <a:lnTo>
                    <a:pt x="44431356" y="144780"/>
                  </a:lnTo>
                  <a:lnTo>
                    <a:pt x="44431356" y="0"/>
                  </a:lnTo>
                  <a:close/>
                  <a:moveTo>
                    <a:pt x="0" y="0"/>
                  </a:moveTo>
                  <a:lnTo>
                    <a:pt x="144780" y="0"/>
                  </a:lnTo>
                  <a:lnTo>
                    <a:pt x="144780" y="144780"/>
                  </a:lnTo>
                  <a:lnTo>
                    <a:pt x="0" y="144780"/>
                  </a:lnTo>
                  <a:lnTo>
                    <a:pt x="0" y="0"/>
                  </a:lnTo>
                  <a:close/>
                  <a:moveTo>
                    <a:pt x="144780" y="0"/>
                  </a:moveTo>
                  <a:lnTo>
                    <a:pt x="44431356" y="0"/>
                  </a:lnTo>
                  <a:lnTo>
                    <a:pt x="44431356" y="144780"/>
                  </a:lnTo>
                  <a:lnTo>
                    <a:pt x="144780" y="144780"/>
                  </a:lnTo>
                  <a:lnTo>
                    <a:pt x="144780" y="0"/>
                  </a:lnTo>
                  <a:close/>
                </a:path>
              </a:pathLst>
            </a:custGeom>
            <a:solidFill>
              <a:srgbClr val="2E414D"/>
            </a:solidFill>
          </p:spPr>
        </p:sp>
      </p:grpSp>
      <p:grpSp>
        <p:nvGrpSpPr>
          <p:cNvPr name="Group 5" id="5"/>
          <p:cNvGrpSpPr/>
          <p:nvPr/>
        </p:nvGrpSpPr>
        <p:grpSpPr>
          <a:xfrm rot="0">
            <a:off x="332830" y="313055"/>
            <a:ext cx="20067856" cy="8589227"/>
            <a:chOff x="0" y="0"/>
            <a:chExt cx="26757141" cy="11452302"/>
          </a:xfrm>
        </p:grpSpPr>
        <p:sp>
          <p:nvSpPr>
            <p:cNvPr name="TextBox 6" id="6"/>
            <p:cNvSpPr txBox="true"/>
            <p:nvPr/>
          </p:nvSpPr>
          <p:spPr>
            <a:xfrm rot="0">
              <a:off x="0" y="57150"/>
              <a:ext cx="26572720" cy="1590691"/>
            </a:xfrm>
            <a:prstGeom prst="rect">
              <a:avLst/>
            </a:prstGeom>
          </p:spPr>
          <p:txBody>
            <a:bodyPr anchor="t" rtlCol="false" tIns="0" lIns="0" bIns="0" rIns="0">
              <a:spAutoFit/>
            </a:bodyPr>
            <a:lstStyle/>
            <a:p>
              <a:pPr>
                <a:lnSpc>
                  <a:spcPts val="9019"/>
                </a:lnSpc>
              </a:pPr>
              <a:r>
                <a:rPr lang="en-US" sz="8126" spc="178">
                  <a:solidFill>
                    <a:srgbClr val="2E414D"/>
                  </a:solidFill>
                  <a:latin typeface="Sifonn"/>
                </a:rPr>
                <a:t>     Decentralized System</a:t>
              </a:r>
            </a:p>
          </p:txBody>
        </p:sp>
        <p:sp>
          <p:nvSpPr>
            <p:cNvPr name="TextBox 7" id="7"/>
            <p:cNvSpPr txBox="true"/>
            <p:nvPr/>
          </p:nvSpPr>
          <p:spPr>
            <a:xfrm rot="0">
              <a:off x="191815" y="2261968"/>
              <a:ext cx="26565326" cy="9190334"/>
            </a:xfrm>
            <a:prstGeom prst="rect">
              <a:avLst/>
            </a:prstGeom>
          </p:spPr>
          <p:txBody>
            <a:bodyPr anchor="t" rtlCol="false" tIns="0" lIns="0" bIns="0" rIns="0">
              <a:spAutoFit/>
            </a:bodyPr>
            <a:lstStyle/>
            <a:p>
              <a:pPr>
                <a:lnSpc>
                  <a:spcPts val="5475"/>
                </a:lnSpc>
              </a:pPr>
            </a:p>
            <a:p>
              <a:pPr>
                <a:lnSpc>
                  <a:spcPts val="5475"/>
                </a:lnSpc>
              </a:pPr>
            </a:p>
            <a:p>
              <a:pPr>
                <a:lnSpc>
                  <a:spcPts val="5475"/>
                </a:lnSpc>
              </a:pPr>
            </a:p>
            <a:p>
              <a:pPr>
                <a:lnSpc>
                  <a:spcPts val="5475"/>
                </a:lnSpc>
              </a:pPr>
            </a:p>
            <a:p>
              <a:pPr>
                <a:lnSpc>
                  <a:spcPts val="5475"/>
                </a:lnSpc>
              </a:pPr>
            </a:p>
            <a:p>
              <a:pPr>
                <a:lnSpc>
                  <a:spcPts val="5475"/>
                </a:lnSpc>
              </a:pPr>
            </a:p>
            <a:p>
              <a:pPr marL="788123" indent="-394061" lvl="1">
                <a:lnSpc>
                  <a:spcPts val="5475"/>
                </a:lnSpc>
                <a:buFont typeface="Arial"/>
                <a:buChar char="•"/>
              </a:pPr>
              <a:r>
                <a:rPr lang="en-US" sz="3650" spc="36">
                  <a:solidFill>
                    <a:srgbClr val="2E414D"/>
                  </a:solidFill>
                  <a:latin typeface="Glacial Indifference"/>
                </a:rPr>
                <a:t>Direct Internet Access</a:t>
              </a:r>
            </a:p>
            <a:p>
              <a:pPr marL="788123" indent="-394061" lvl="1">
                <a:lnSpc>
                  <a:spcPts val="5475"/>
                </a:lnSpc>
                <a:buFont typeface="Arial"/>
                <a:buChar char="•"/>
              </a:pPr>
              <a:r>
                <a:rPr lang="en-US" sz="3650" spc="36">
                  <a:solidFill>
                    <a:srgbClr val="2E414D"/>
                  </a:solidFill>
                  <a:latin typeface="Glacial Indifference"/>
                </a:rPr>
                <a:t>Better Performance</a:t>
              </a:r>
            </a:p>
            <a:p>
              <a:pPr marL="788123" indent="-394061" lvl="1">
                <a:lnSpc>
                  <a:spcPts val="5475"/>
                </a:lnSpc>
                <a:buFont typeface="Arial"/>
                <a:buChar char="•"/>
              </a:pPr>
              <a:r>
                <a:rPr lang="en-US" sz="3650" spc="36">
                  <a:solidFill>
                    <a:srgbClr val="2E414D"/>
                  </a:solidFill>
                  <a:latin typeface="Glacial Indifference"/>
                </a:rPr>
                <a:t>Not much Maintenance</a:t>
              </a:r>
            </a:p>
            <a:p>
              <a:pPr marL="788123" indent="-394061" lvl="1">
                <a:lnSpc>
                  <a:spcPts val="5475"/>
                </a:lnSpc>
                <a:buFont typeface="Arial"/>
                <a:buChar char="•"/>
              </a:pPr>
              <a:r>
                <a:rPr lang="en-US" sz="3650" spc="36">
                  <a:solidFill>
                    <a:srgbClr val="2E414D"/>
                  </a:solidFill>
                  <a:latin typeface="Glacial Indifference"/>
                </a:rPr>
                <a:t>Less expensive compared to Centralized Security System</a:t>
              </a:r>
            </a:p>
          </p:txBody>
        </p:sp>
      </p:grpSp>
      <p:pic>
        <p:nvPicPr>
          <p:cNvPr name="Picture 8" id="8"/>
          <p:cNvPicPr>
            <a:picLocks noChangeAspect="true"/>
          </p:cNvPicPr>
          <p:nvPr/>
        </p:nvPicPr>
        <p:blipFill>
          <a:blip r:embed="rId3"/>
          <a:srcRect l="0" t="11936" r="0" b="991"/>
          <a:stretch>
            <a:fillRect/>
          </a:stretch>
        </p:blipFill>
        <p:spPr>
          <a:xfrm flipH="false" flipV="false" rot="0">
            <a:off x="6724231" y="1826368"/>
            <a:ext cx="11563769" cy="650462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2004" y="-273453"/>
            <a:ext cx="18772008" cy="10900522"/>
            <a:chOff x="0" y="0"/>
            <a:chExt cx="44576135" cy="25884451"/>
          </a:xfrm>
        </p:grpSpPr>
        <p:sp>
          <p:nvSpPr>
            <p:cNvPr name="Freeform 3" id="3"/>
            <p:cNvSpPr/>
            <p:nvPr/>
          </p:nvSpPr>
          <p:spPr>
            <a:xfrm>
              <a:off x="72390" y="72390"/>
              <a:ext cx="44431356" cy="25739670"/>
            </a:xfrm>
            <a:custGeom>
              <a:avLst/>
              <a:gdLst/>
              <a:ahLst/>
              <a:cxnLst/>
              <a:rect r="r" b="b" t="t" l="l"/>
              <a:pathLst>
                <a:path h="25739670" w="44431356">
                  <a:moveTo>
                    <a:pt x="0" y="0"/>
                  </a:moveTo>
                  <a:lnTo>
                    <a:pt x="44431356" y="0"/>
                  </a:lnTo>
                  <a:lnTo>
                    <a:pt x="44431356" y="25739670"/>
                  </a:lnTo>
                  <a:lnTo>
                    <a:pt x="0" y="25739670"/>
                  </a:lnTo>
                  <a:lnTo>
                    <a:pt x="0" y="0"/>
                  </a:lnTo>
                  <a:close/>
                </a:path>
              </a:pathLst>
            </a:custGeom>
            <a:solidFill>
              <a:srgbClr val="FAFEFF"/>
            </a:solidFill>
          </p:spPr>
        </p:sp>
        <p:sp>
          <p:nvSpPr>
            <p:cNvPr name="Freeform 4" id="4"/>
            <p:cNvSpPr/>
            <p:nvPr/>
          </p:nvSpPr>
          <p:spPr>
            <a:xfrm>
              <a:off x="0" y="0"/>
              <a:ext cx="44576135" cy="25884451"/>
            </a:xfrm>
            <a:custGeom>
              <a:avLst/>
              <a:gdLst/>
              <a:ahLst/>
              <a:cxnLst/>
              <a:rect r="r" b="b" t="t" l="l"/>
              <a:pathLst>
                <a:path h="25884451" w="44576135">
                  <a:moveTo>
                    <a:pt x="44431356" y="25739671"/>
                  </a:moveTo>
                  <a:lnTo>
                    <a:pt x="44576135" y="25739671"/>
                  </a:lnTo>
                  <a:lnTo>
                    <a:pt x="44576135" y="25884451"/>
                  </a:lnTo>
                  <a:lnTo>
                    <a:pt x="44431356" y="25884451"/>
                  </a:lnTo>
                  <a:lnTo>
                    <a:pt x="44431356" y="25739671"/>
                  </a:lnTo>
                  <a:close/>
                  <a:moveTo>
                    <a:pt x="0" y="144780"/>
                  </a:moveTo>
                  <a:lnTo>
                    <a:pt x="144780" y="144780"/>
                  </a:lnTo>
                  <a:lnTo>
                    <a:pt x="144780" y="25739671"/>
                  </a:lnTo>
                  <a:lnTo>
                    <a:pt x="0" y="25739671"/>
                  </a:lnTo>
                  <a:lnTo>
                    <a:pt x="0" y="144780"/>
                  </a:lnTo>
                  <a:close/>
                  <a:moveTo>
                    <a:pt x="0" y="25739671"/>
                  </a:moveTo>
                  <a:lnTo>
                    <a:pt x="144780" y="25739671"/>
                  </a:lnTo>
                  <a:lnTo>
                    <a:pt x="144780" y="25884451"/>
                  </a:lnTo>
                  <a:lnTo>
                    <a:pt x="0" y="25884451"/>
                  </a:lnTo>
                  <a:lnTo>
                    <a:pt x="0" y="25739671"/>
                  </a:lnTo>
                  <a:close/>
                  <a:moveTo>
                    <a:pt x="44431356" y="144780"/>
                  </a:moveTo>
                  <a:lnTo>
                    <a:pt x="44576135" y="144780"/>
                  </a:lnTo>
                  <a:lnTo>
                    <a:pt x="44576135" y="25739671"/>
                  </a:lnTo>
                  <a:lnTo>
                    <a:pt x="44431356" y="25739671"/>
                  </a:lnTo>
                  <a:lnTo>
                    <a:pt x="44431356" y="144780"/>
                  </a:lnTo>
                  <a:close/>
                  <a:moveTo>
                    <a:pt x="144780" y="25739671"/>
                  </a:moveTo>
                  <a:lnTo>
                    <a:pt x="44431356" y="25739671"/>
                  </a:lnTo>
                  <a:lnTo>
                    <a:pt x="44431356" y="25884451"/>
                  </a:lnTo>
                  <a:lnTo>
                    <a:pt x="144780" y="25884451"/>
                  </a:lnTo>
                  <a:lnTo>
                    <a:pt x="144780" y="25739671"/>
                  </a:lnTo>
                  <a:close/>
                  <a:moveTo>
                    <a:pt x="44431356" y="0"/>
                  </a:moveTo>
                  <a:lnTo>
                    <a:pt x="44576135" y="0"/>
                  </a:lnTo>
                  <a:lnTo>
                    <a:pt x="44576135" y="144780"/>
                  </a:lnTo>
                  <a:lnTo>
                    <a:pt x="44431356" y="144780"/>
                  </a:lnTo>
                  <a:lnTo>
                    <a:pt x="44431356" y="0"/>
                  </a:lnTo>
                  <a:close/>
                  <a:moveTo>
                    <a:pt x="0" y="0"/>
                  </a:moveTo>
                  <a:lnTo>
                    <a:pt x="144780" y="0"/>
                  </a:lnTo>
                  <a:lnTo>
                    <a:pt x="144780" y="144780"/>
                  </a:lnTo>
                  <a:lnTo>
                    <a:pt x="0" y="144780"/>
                  </a:lnTo>
                  <a:lnTo>
                    <a:pt x="0" y="0"/>
                  </a:lnTo>
                  <a:close/>
                  <a:moveTo>
                    <a:pt x="144780" y="0"/>
                  </a:moveTo>
                  <a:lnTo>
                    <a:pt x="44431356" y="0"/>
                  </a:lnTo>
                  <a:lnTo>
                    <a:pt x="44431356" y="144780"/>
                  </a:lnTo>
                  <a:lnTo>
                    <a:pt x="144780" y="144780"/>
                  </a:lnTo>
                  <a:lnTo>
                    <a:pt x="144780" y="0"/>
                  </a:lnTo>
                  <a:close/>
                </a:path>
              </a:pathLst>
            </a:custGeom>
            <a:solidFill>
              <a:srgbClr val="2E414D"/>
            </a:solidFill>
          </p:spPr>
        </p:sp>
      </p:grpSp>
      <p:pic>
        <p:nvPicPr>
          <p:cNvPr name="Picture 5" id="5"/>
          <p:cNvPicPr>
            <a:picLocks noChangeAspect="true"/>
          </p:cNvPicPr>
          <p:nvPr/>
        </p:nvPicPr>
        <p:blipFill>
          <a:blip r:embed="rId3"/>
          <a:srcRect l="0" t="0" r="0" b="0"/>
          <a:stretch>
            <a:fillRect/>
          </a:stretch>
        </p:blipFill>
        <p:spPr>
          <a:xfrm flipH="false" flipV="false" rot="0">
            <a:off x="966054" y="0"/>
            <a:ext cx="16355892" cy="11031708"/>
          </a:xfrm>
          <a:prstGeom prst="rect">
            <a:avLst/>
          </a:prstGeom>
        </p:spPr>
      </p:pic>
      <p:sp>
        <p:nvSpPr>
          <p:cNvPr name="TextBox 6" id="6"/>
          <p:cNvSpPr txBox="true"/>
          <p:nvPr/>
        </p:nvSpPr>
        <p:spPr>
          <a:xfrm rot="0">
            <a:off x="3582699" y="2064875"/>
            <a:ext cx="18458298" cy="661097"/>
          </a:xfrm>
          <a:prstGeom prst="rect">
            <a:avLst/>
          </a:prstGeom>
        </p:spPr>
        <p:txBody>
          <a:bodyPr anchor="t" rtlCol="false" tIns="0" lIns="0" bIns="0" rIns="0">
            <a:spAutoFit/>
          </a:bodyPr>
          <a:lstStyle/>
          <a:p>
            <a:pPr>
              <a:lnSpc>
                <a:spcPts val="547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EFF"/>
        </a:solidFill>
      </p:bgPr>
    </p:bg>
    <p:spTree>
      <p:nvGrpSpPr>
        <p:cNvPr id="1" name=""/>
        <p:cNvGrpSpPr/>
        <p:nvPr/>
      </p:nvGrpSpPr>
      <p:grpSpPr>
        <a:xfrm>
          <a:off x="0" y="0"/>
          <a:ext cx="0" cy="0"/>
          <a:chOff x="0" y="0"/>
          <a:chExt cx="0" cy="0"/>
        </a:xfrm>
      </p:grpSpPr>
      <p:grpSp>
        <p:nvGrpSpPr>
          <p:cNvPr name="Group 2" id="2"/>
          <p:cNvGrpSpPr/>
          <p:nvPr/>
        </p:nvGrpSpPr>
        <p:grpSpPr>
          <a:xfrm rot="0">
            <a:off x="12776117" y="-300109"/>
            <a:ext cx="5731320" cy="10887218"/>
            <a:chOff x="0" y="0"/>
            <a:chExt cx="13609630" cy="25852861"/>
          </a:xfrm>
        </p:grpSpPr>
        <p:sp>
          <p:nvSpPr>
            <p:cNvPr name="Freeform 3" id="3"/>
            <p:cNvSpPr/>
            <p:nvPr/>
          </p:nvSpPr>
          <p:spPr>
            <a:xfrm>
              <a:off x="72390" y="72390"/>
              <a:ext cx="13464850" cy="25708081"/>
            </a:xfrm>
            <a:custGeom>
              <a:avLst/>
              <a:gdLst/>
              <a:ahLst/>
              <a:cxnLst/>
              <a:rect r="r" b="b" t="t" l="l"/>
              <a:pathLst>
                <a:path h="25708081" w="13464850">
                  <a:moveTo>
                    <a:pt x="0" y="0"/>
                  </a:moveTo>
                  <a:lnTo>
                    <a:pt x="13464850" y="0"/>
                  </a:lnTo>
                  <a:lnTo>
                    <a:pt x="13464850" y="25708081"/>
                  </a:lnTo>
                  <a:lnTo>
                    <a:pt x="0" y="25708081"/>
                  </a:lnTo>
                  <a:lnTo>
                    <a:pt x="0" y="0"/>
                  </a:lnTo>
                  <a:close/>
                </a:path>
              </a:pathLst>
            </a:custGeom>
            <a:solidFill>
              <a:srgbClr val="C3EBE2"/>
            </a:solidFill>
          </p:spPr>
        </p:sp>
        <p:sp>
          <p:nvSpPr>
            <p:cNvPr name="Freeform 4" id="4"/>
            <p:cNvSpPr/>
            <p:nvPr/>
          </p:nvSpPr>
          <p:spPr>
            <a:xfrm>
              <a:off x="0" y="0"/>
              <a:ext cx="13609630" cy="25852861"/>
            </a:xfrm>
            <a:custGeom>
              <a:avLst/>
              <a:gdLst/>
              <a:ahLst/>
              <a:cxnLst/>
              <a:rect r="r" b="b" t="t" l="l"/>
              <a:pathLst>
                <a:path h="25852861" w="13609630">
                  <a:moveTo>
                    <a:pt x="13464849" y="25708080"/>
                  </a:moveTo>
                  <a:lnTo>
                    <a:pt x="13609630" y="25708080"/>
                  </a:lnTo>
                  <a:lnTo>
                    <a:pt x="13609630" y="25852861"/>
                  </a:lnTo>
                  <a:lnTo>
                    <a:pt x="13464849" y="25852861"/>
                  </a:lnTo>
                  <a:lnTo>
                    <a:pt x="13464849" y="25708080"/>
                  </a:lnTo>
                  <a:close/>
                  <a:moveTo>
                    <a:pt x="0" y="144780"/>
                  </a:moveTo>
                  <a:lnTo>
                    <a:pt x="144780" y="144780"/>
                  </a:lnTo>
                  <a:lnTo>
                    <a:pt x="144780" y="25708080"/>
                  </a:lnTo>
                  <a:lnTo>
                    <a:pt x="0" y="25708080"/>
                  </a:lnTo>
                  <a:lnTo>
                    <a:pt x="0" y="144780"/>
                  </a:lnTo>
                  <a:close/>
                  <a:moveTo>
                    <a:pt x="0" y="25708080"/>
                  </a:moveTo>
                  <a:lnTo>
                    <a:pt x="144780" y="25708080"/>
                  </a:lnTo>
                  <a:lnTo>
                    <a:pt x="144780" y="25852861"/>
                  </a:lnTo>
                  <a:lnTo>
                    <a:pt x="0" y="25852861"/>
                  </a:lnTo>
                  <a:lnTo>
                    <a:pt x="0" y="25708080"/>
                  </a:lnTo>
                  <a:close/>
                  <a:moveTo>
                    <a:pt x="13464849" y="144780"/>
                  </a:moveTo>
                  <a:lnTo>
                    <a:pt x="13609630" y="144780"/>
                  </a:lnTo>
                  <a:lnTo>
                    <a:pt x="13609630" y="25708080"/>
                  </a:lnTo>
                  <a:lnTo>
                    <a:pt x="13464849" y="25708080"/>
                  </a:lnTo>
                  <a:lnTo>
                    <a:pt x="13464849" y="144780"/>
                  </a:lnTo>
                  <a:close/>
                  <a:moveTo>
                    <a:pt x="144780" y="25708080"/>
                  </a:moveTo>
                  <a:lnTo>
                    <a:pt x="13464849" y="25708080"/>
                  </a:lnTo>
                  <a:lnTo>
                    <a:pt x="13464849" y="25852861"/>
                  </a:lnTo>
                  <a:lnTo>
                    <a:pt x="144780" y="25852861"/>
                  </a:lnTo>
                  <a:lnTo>
                    <a:pt x="144780" y="25708080"/>
                  </a:lnTo>
                  <a:close/>
                  <a:moveTo>
                    <a:pt x="13464849" y="0"/>
                  </a:moveTo>
                  <a:lnTo>
                    <a:pt x="13609630" y="0"/>
                  </a:lnTo>
                  <a:lnTo>
                    <a:pt x="13609630" y="144780"/>
                  </a:lnTo>
                  <a:lnTo>
                    <a:pt x="13464849" y="144780"/>
                  </a:lnTo>
                  <a:lnTo>
                    <a:pt x="13464849" y="0"/>
                  </a:lnTo>
                  <a:close/>
                  <a:moveTo>
                    <a:pt x="0" y="0"/>
                  </a:moveTo>
                  <a:lnTo>
                    <a:pt x="144780" y="0"/>
                  </a:lnTo>
                  <a:lnTo>
                    <a:pt x="144780" y="144780"/>
                  </a:lnTo>
                  <a:lnTo>
                    <a:pt x="0" y="144780"/>
                  </a:lnTo>
                  <a:lnTo>
                    <a:pt x="0" y="0"/>
                  </a:lnTo>
                  <a:close/>
                  <a:moveTo>
                    <a:pt x="144780" y="0"/>
                  </a:moveTo>
                  <a:lnTo>
                    <a:pt x="13464849" y="0"/>
                  </a:lnTo>
                  <a:lnTo>
                    <a:pt x="13464849" y="144780"/>
                  </a:lnTo>
                  <a:lnTo>
                    <a:pt x="144780" y="144780"/>
                  </a:lnTo>
                  <a:lnTo>
                    <a:pt x="144780" y="0"/>
                  </a:lnTo>
                  <a:close/>
                </a:path>
              </a:pathLst>
            </a:custGeom>
            <a:solidFill>
              <a:srgbClr val="2E414D"/>
            </a:solidFill>
          </p:spPr>
        </p:sp>
      </p:grpSp>
      <p:pic>
        <p:nvPicPr>
          <p:cNvPr name="Picture 5" id="5"/>
          <p:cNvPicPr>
            <a:picLocks noChangeAspect="true"/>
          </p:cNvPicPr>
          <p:nvPr/>
        </p:nvPicPr>
        <p:blipFill>
          <a:blip r:embed="rId3"/>
          <a:srcRect l="0" t="0" r="0" b="0"/>
          <a:stretch>
            <a:fillRect/>
          </a:stretch>
        </p:blipFill>
        <p:spPr>
          <a:xfrm flipH="false" flipV="false" rot="0">
            <a:off x="0" y="5897223"/>
            <a:ext cx="4389777" cy="4389777"/>
          </a:xfrm>
          <a:prstGeom prst="rect">
            <a:avLst/>
          </a:prstGeom>
        </p:spPr>
      </p:pic>
      <p:sp>
        <p:nvSpPr>
          <p:cNvPr name="TextBox 6" id="6"/>
          <p:cNvSpPr txBox="true"/>
          <p:nvPr/>
        </p:nvSpPr>
        <p:spPr>
          <a:xfrm rot="0">
            <a:off x="11608565" y="4620894"/>
            <a:ext cx="6447458" cy="1092838"/>
          </a:xfrm>
          <a:prstGeom prst="rect">
            <a:avLst/>
          </a:prstGeom>
        </p:spPr>
        <p:txBody>
          <a:bodyPr anchor="t" rtlCol="false" tIns="0" lIns="0" bIns="0" rIns="0">
            <a:spAutoFit/>
          </a:bodyPr>
          <a:lstStyle/>
          <a:p>
            <a:pPr algn="r">
              <a:lnSpc>
                <a:spcPts val="8325"/>
              </a:lnSpc>
            </a:pPr>
            <a:r>
              <a:rPr lang="en-US" sz="7500" spc="165">
                <a:solidFill>
                  <a:srgbClr val="2E414D"/>
                </a:solidFill>
                <a:latin typeface="Sifonn"/>
              </a:rPr>
              <a:t>Zero Trust</a:t>
            </a:r>
          </a:p>
        </p:txBody>
      </p:sp>
      <p:sp>
        <p:nvSpPr>
          <p:cNvPr name="TextBox 7" id="7"/>
          <p:cNvSpPr txBox="true"/>
          <p:nvPr/>
        </p:nvSpPr>
        <p:spPr>
          <a:xfrm rot="0">
            <a:off x="4389777" y="6296566"/>
            <a:ext cx="8139547" cy="3684354"/>
          </a:xfrm>
          <a:prstGeom prst="rect">
            <a:avLst/>
          </a:prstGeom>
        </p:spPr>
        <p:txBody>
          <a:bodyPr anchor="t" rtlCol="false" tIns="0" lIns="0" bIns="0" rIns="0">
            <a:spAutoFit/>
          </a:bodyPr>
          <a:lstStyle/>
          <a:p>
            <a:pPr marL="850503" indent="-425252" lvl="1">
              <a:lnSpc>
                <a:spcPts val="5909"/>
              </a:lnSpc>
              <a:buFont typeface="Arial"/>
              <a:buChar char="•"/>
            </a:pPr>
            <a:r>
              <a:rPr lang="en-US" sz="3939" spc="39">
                <a:solidFill>
                  <a:srgbClr val="2E414D"/>
                </a:solidFill>
                <a:latin typeface="Glacial Indifference"/>
              </a:rPr>
              <a:t>Assumes hostile environment</a:t>
            </a:r>
          </a:p>
          <a:p>
            <a:pPr marL="850503" indent="-425252" lvl="1">
              <a:lnSpc>
                <a:spcPts val="5909"/>
              </a:lnSpc>
              <a:buFont typeface="Arial"/>
              <a:buChar char="•"/>
            </a:pPr>
            <a:r>
              <a:rPr lang="en-US" sz="3939" spc="39">
                <a:solidFill>
                  <a:srgbClr val="2E414D"/>
                </a:solidFill>
                <a:latin typeface="Glacial Indifference"/>
              </a:rPr>
              <a:t>Doesn't distinguish between internal and external </a:t>
            </a:r>
          </a:p>
          <a:p>
            <a:pPr marL="850503" indent="-425252" lvl="1">
              <a:lnSpc>
                <a:spcPts val="5909"/>
              </a:lnSpc>
              <a:buFont typeface="Arial"/>
              <a:buChar char="•"/>
            </a:pPr>
            <a:r>
              <a:rPr lang="en-US" sz="3939" spc="39">
                <a:solidFill>
                  <a:srgbClr val="2E414D"/>
                </a:solidFill>
                <a:latin typeface="Glacial Indifference"/>
              </a:rPr>
              <a:t> Prevents/Restricts Lateral Movement </a:t>
            </a:r>
          </a:p>
        </p:txBody>
      </p:sp>
      <p:grpSp>
        <p:nvGrpSpPr>
          <p:cNvPr name="Group 8" id="8"/>
          <p:cNvGrpSpPr/>
          <p:nvPr/>
        </p:nvGrpSpPr>
        <p:grpSpPr>
          <a:xfrm rot="0">
            <a:off x="1796527" y="1358374"/>
            <a:ext cx="9155931" cy="3496090"/>
            <a:chOff x="0" y="0"/>
            <a:chExt cx="12207908" cy="4661454"/>
          </a:xfrm>
        </p:grpSpPr>
        <p:sp>
          <p:nvSpPr>
            <p:cNvPr name="TextBox 9" id="9"/>
            <p:cNvSpPr txBox="true"/>
            <p:nvPr/>
          </p:nvSpPr>
          <p:spPr>
            <a:xfrm rot="0">
              <a:off x="0" y="0"/>
              <a:ext cx="12207908" cy="824946"/>
            </a:xfrm>
            <a:prstGeom prst="rect">
              <a:avLst/>
            </a:prstGeom>
          </p:spPr>
          <p:txBody>
            <a:bodyPr anchor="t" rtlCol="false" tIns="0" lIns="0" bIns="0" rIns="0">
              <a:spAutoFit/>
            </a:bodyPr>
            <a:lstStyle/>
            <a:p>
              <a:pPr>
                <a:lnSpc>
                  <a:spcPts val="4936"/>
                </a:lnSpc>
              </a:pPr>
              <a:r>
                <a:rPr lang="en-US" sz="4113" spc="411">
                  <a:solidFill>
                    <a:srgbClr val="2E414D"/>
                  </a:solidFill>
                  <a:latin typeface="Glacial Indifference Bold"/>
                </a:rPr>
                <a:t>WHAT IS ZERO TRUST?</a:t>
              </a:r>
            </a:p>
          </p:txBody>
        </p:sp>
        <p:sp>
          <p:nvSpPr>
            <p:cNvPr name="TextBox 10" id="10"/>
            <p:cNvSpPr txBox="true"/>
            <p:nvPr/>
          </p:nvSpPr>
          <p:spPr>
            <a:xfrm rot="0">
              <a:off x="0" y="1431409"/>
              <a:ext cx="12207908" cy="3230045"/>
            </a:xfrm>
            <a:prstGeom prst="rect">
              <a:avLst/>
            </a:prstGeom>
          </p:spPr>
          <p:txBody>
            <a:bodyPr anchor="t" rtlCol="false" tIns="0" lIns="0" bIns="0" rIns="0">
              <a:spAutoFit/>
            </a:bodyPr>
            <a:lstStyle/>
            <a:p>
              <a:pPr>
                <a:lnSpc>
                  <a:spcPts val="4871"/>
                </a:lnSpc>
              </a:pPr>
              <a:r>
                <a:rPr lang="en-US" sz="3247" spc="32">
                  <a:solidFill>
                    <a:srgbClr val="2E414D"/>
                  </a:solidFill>
                  <a:latin typeface="Glacial Indifference"/>
                </a:rPr>
                <a:t> It means that we do not blindly trust any device/user, unless they have proven they are trustworthy. The zero trust security model ensures data and resources are inaccessible by default.</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EFF"/>
        </a:solidFill>
      </p:bgPr>
    </p:bg>
    <p:spTree>
      <p:nvGrpSpPr>
        <p:cNvPr id="1" name=""/>
        <p:cNvGrpSpPr/>
        <p:nvPr/>
      </p:nvGrpSpPr>
      <p:grpSpPr>
        <a:xfrm>
          <a:off x="0" y="0"/>
          <a:ext cx="0" cy="0"/>
          <a:chOff x="0" y="0"/>
          <a:chExt cx="0" cy="0"/>
        </a:xfrm>
      </p:grpSpPr>
      <p:grpSp>
        <p:nvGrpSpPr>
          <p:cNvPr name="Group 2" id="2"/>
          <p:cNvGrpSpPr/>
          <p:nvPr/>
        </p:nvGrpSpPr>
        <p:grpSpPr>
          <a:xfrm rot="0">
            <a:off x="-104504" y="-611839"/>
            <a:ext cx="6189460" cy="11510678"/>
            <a:chOff x="0" y="0"/>
            <a:chExt cx="14697534" cy="27333332"/>
          </a:xfrm>
        </p:grpSpPr>
        <p:sp>
          <p:nvSpPr>
            <p:cNvPr name="Freeform 3" id="3"/>
            <p:cNvSpPr/>
            <p:nvPr/>
          </p:nvSpPr>
          <p:spPr>
            <a:xfrm>
              <a:off x="72390" y="72390"/>
              <a:ext cx="14552753" cy="27188554"/>
            </a:xfrm>
            <a:custGeom>
              <a:avLst/>
              <a:gdLst/>
              <a:ahLst/>
              <a:cxnLst/>
              <a:rect r="r" b="b" t="t" l="l"/>
              <a:pathLst>
                <a:path h="27188554" w="14552753">
                  <a:moveTo>
                    <a:pt x="0" y="0"/>
                  </a:moveTo>
                  <a:lnTo>
                    <a:pt x="14552753" y="0"/>
                  </a:lnTo>
                  <a:lnTo>
                    <a:pt x="14552753" y="27188554"/>
                  </a:lnTo>
                  <a:lnTo>
                    <a:pt x="0" y="27188554"/>
                  </a:lnTo>
                  <a:lnTo>
                    <a:pt x="0" y="0"/>
                  </a:lnTo>
                  <a:close/>
                </a:path>
              </a:pathLst>
            </a:custGeom>
            <a:solidFill>
              <a:srgbClr val="C3EBE2"/>
            </a:solidFill>
          </p:spPr>
        </p:sp>
        <p:sp>
          <p:nvSpPr>
            <p:cNvPr name="Freeform 4" id="4"/>
            <p:cNvSpPr/>
            <p:nvPr/>
          </p:nvSpPr>
          <p:spPr>
            <a:xfrm>
              <a:off x="0" y="0"/>
              <a:ext cx="14697534" cy="27333333"/>
            </a:xfrm>
            <a:custGeom>
              <a:avLst/>
              <a:gdLst/>
              <a:ahLst/>
              <a:cxnLst/>
              <a:rect r="r" b="b" t="t" l="l"/>
              <a:pathLst>
                <a:path h="27333333" w="14697534">
                  <a:moveTo>
                    <a:pt x="14552754" y="27188551"/>
                  </a:moveTo>
                  <a:lnTo>
                    <a:pt x="14697534" y="27188551"/>
                  </a:lnTo>
                  <a:lnTo>
                    <a:pt x="14697534" y="27333333"/>
                  </a:lnTo>
                  <a:lnTo>
                    <a:pt x="14552754" y="27333333"/>
                  </a:lnTo>
                  <a:lnTo>
                    <a:pt x="14552754" y="27188551"/>
                  </a:lnTo>
                  <a:close/>
                  <a:moveTo>
                    <a:pt x="0" y="144780"/>
                  </a:moveTo>
                  <a:lnTo>
                    <a:pt x="144780" y="144780"/>
                  </a:lnTo>
                  <a:lnTo>
                    <a:pt x="144780" y="27188551"/>
                  </a:lnTo>
                  <a:lnTo>
                    <a:pt x="0" y="27188551"/>
                  </a:lnTo>
                  <a:lnTo>
                    <a:pt x="0" y="144780"/>
                  </a:lnTo>
                  <a:close/>
                  <a:moveTo>
                    <a:pt x="0" y="27188551"/>
                  </a:moveTo>
                  <a:lnTo>
                    <a:pt x="144780" y="27188551"/>
                  </a:lnTo>
                  <a:lnTo>
                    <a:pt x="144780" y="27333333"/>
                  </a:lnTo>
                  <a:lnTo>
                    <a:pt x="0" y="27333333"/>
                  </a:lnTo>
                  <a:lnTo>
                    <a:pt x="0" y="27188551"/>
                  </a:lnTo>
                  <a:close/>
                  <a:moveTo>
                    <a:pt x="14552754" y="144780"/>
                  </a:moveTo>
                  <a:lnTo>
                    <a:pt x="14697534" y="144780"/>
                  </a:lnTo>
                  <a:lnTo>
                    <a:pt x="14697534" y="27188551"/>
                  </a:lnTo>
                  <a:lnTo>
                    <a:pt x="14552754" y="27188551"/>
                  </a:lnTo>
                  <a:lnTo>
                    <a:pt x="14552754" y="144780"/>
                  </a:lnTo>
                  <a:close/>
                  <a:moveTo>
                    <a:pt x="144780" y="27188551"/>
                  </a:moveTo>
                  <a:lnTo>
                    <a:pt x="14552754" y="27188551"/>
                  </a:lnTo>
                  <a:lnTo>
                    <a:pt x="14552754" y="27333333"/>
                  </a:lnTo>
                  <a:lnTo>
                    <a:pt x="144780" y="27333333"/>
                  </a:lnTo>
                  <a:lnTo>
                    <a:pt x="144780" y="27188551"/>
                  </a:lnTo>
                  <a:close/>
                  <a:moveTo>
                    <a:pt x="14552754" y="0"/>
                  </a:moveTo>
                  <a:lnTo>
                    <a:pt x="14697534" y="0"/>
                  </a:lnTo>
                  <a:lnTo>
                    <a:pt x="14697534" y="144780"/>
                  </a:lnTo>
                  <a:lnTo>
                    <a:pt x="14552754" y="144780"/>
                  </a:lnTo>
                  <a:lnTo>
                    <a:pt x="14552754" y="0"/>
                  </a:lnTo>
                  <a:close/>
                  <a:moveTo>
                    <a:pt x="0" y="0"/>
                  </a:moveTo>
                  <a:lnTo>
                    <a:pt x="144780" y="0"/>
                  </a:lnTo>
                  <a:lnTo>
                    <a:pt x="144780" y="144780"/>
                  </a:lnTo>
                  <a:lnTo>
                    <a:pt x="0" y="144780"/>
                  </a:lnTo>
                  <a:lnTo>
                    <a:pt x="0" y="0"/>
                  </a:lnTo>
                  <a:close/>
                  <a:moveTo>
                    <a:pt x="144780" y="0"/>
                  </a:moveTo>
                  <a:lnTo>
                    <a:pt x="14552754" y="0"/>
                  </a:lnTo>
                  <a:lnTo>
                    <a:pt x="14552754" y="144780"/>
                  </a:lnTo>
                  <a:lnTo>
                    <a:pt x="144780" y="144780"/>
                  </a:lnTo>
                  <a:lnTo>
                    <a:pt x="144780" y="0"/>
                  </a:lnTo>
                  <a:close/>
                </a:path>
              </a:pathLst>
            </a:custGeom>
            <a:solidFill>
              <a:srgbClr val="2E414D"/>
            </a:solidFill>
          </p:spPr>
        </p:sp>
      </p:grpSp>
      <p:grpSp>
        <p:nvGrpSpPr>
          <p:cNvPr name="Group 5" id="5"/>
          <p:cNvGrpSpPr/>
          <p:nvPr/>
        </p:nvGrpSpPr>
        <p:grpSpPr>
          <a:xfrm rot="0">
            <a:off x="12240235" y="-611839"/>
            <a:ext cx="6217799" cy="11510678"/>
            <a:chOff x="0" y="0"/>
            <a:chExt cx="14764828" cy="27333332"/>
          </a:xfrm>
        </p:grpSpPr>
        <p:sp>
          <p:nvSpPr>
            <p:cNvPr name="Freeform 6" id="6"/>
            <p:cNvSpPr/>
            <p:nvPr/>
          </p:nvSpPr>
          <p:spPr>
            <a:xfrm>
              <a:off x="72390" y="72390"/>
              <a:ext cx="14620048" cy="27188554"/>
            </a:xfrm>
            <a:custGeom>
              <a:avLst/>
              <a:gdLst/>
              <a:ahLst/>
              <a:cxnLst/>
              <a:rect r="r" b="b" t="t" l="l"/>
              <a:pathLst>
                <a:path h="27188554" w="14620048">
                  <a:moveTo>
                    <a:pt x="0" y="0"/>
                  </a:moveTo>
                  <a:lnTo>
                    <a:pt x="14620048" y="0"/>
                  </a:lnTo>
                  <a:lnTo>
                    <a:pt x="14620048" y="27188554"/>
                  </a:lnTo>
                  <a:lnTo>
                    <a:pt x="0" y="27188554"/>
                  </a:lnTo>
                  <a:lnTo>
                    <a:pt x="0" y="0"/>
                  </a:lnTo>
                  <a:close/>
                </a:path>
              </a:pathLst>
            </a:custGeom>
            <a:solidFill>
              <a:srgbClr val="C3EBE2"/>
            </a:solidFill>
          </p:spPr>
        </p:sp>
        <p:sp>
          <p:nvSpPr>
            <p:cNvPr name="Freeform 7" id="7"/>
            <p:cNvSpPr/>
            <p:nvPr/>
          </p:nvSpPr>
          <p:spPr>
            <a:xfrm>
              <a:off x="0" y="0"/>
              <a:ext cx="14764827" cy="27333333"/>
            </a:xfrm>
            <a:custGeom>
              <a:avLst/>
              <a:gdLst/>
              <a:ahLst/>
              <a:cxnLst/>
              <a:rect r="r" b="b" t="t" l="l"/>
              <a:pathLst>
                <a:path h="27333333" w="14764827">
                  <a:moveTo>
                    <a:pt x="14620047" y="27188551"/>
                  </a:moveTo>
                  <a:lnTo>
                    <a:pt x="14764827" y="27188551"/>
                  </a:lnTo>
                  <a:lnTo>
                    <a:pt x="14764827" y="27333333"/>
                  </a:lnTo>
                  <a:lnTo>
                    <a:pt x="14620047" y="27333333"/>
                  </a:lnTo>
                  <a:lnTo>
                    <a:pt x="14620047" y="27188551"/>
                  </a:lnTo>
                  <a:close/>
                  <a:moveTo>
                    <a:pt x="0" y="144780"/>
                  </a:moveTo>
                  <a:lnTo>
                    <a:pt x="144780" y="144780"/>
                  </a:lnTo>
                  <a:lnTo>
                    <a:pt x="144780" y="27188551"/>
                  </a:lnTo>
                  <a:lnTo>
                    <a:pt x="0" y="27188551"/>
                  </a:lnTo>
                  <a:lnTo>
                    <a:pt x="0" y="144780"/>
                  </a:lnTo>
                  <a:close/>
                  <a:moveTo>
                    <a:pt x="0" y="27188551"/>
                  </a:moveTo>
                  <a:lnTo>
                    <a:pt x="144780" y="27188551"/>
                  </a:lnTo>
                  <a:lnTo>
                    <a:pt x="144780" y="27333333"/>
                  </a:lnTo>
                  <a:lnTo>
                    <a:pt x="0" y="27333333"/>
                  </a:lnTo>
                  <a:lnTo>
                    <a:pt x="0" y="27188551"/>
                  </a:lnTo>
                  <a:close/>
                  <a:moveTo>
                    <a:pt x="14620047" y="144780"/>
                  </a:moveTo>
                  <a:lnTo>
                    <a:pt x="14764827" y="144780"/>
                  </a:lnTo>
                  <a:lnTo>
                    <a:pt x="14764827" y="27188551"/>
                  </a:lnTo>
                  <a:lnTo>
                    <a:pt x="14620047" y="27188551"/>
                  </a:lnTo>
                  <a:lnTo>
                    <a:pt x="14620047" y="144780"/>
                  </a:lnTo>
                  <a:close/>
                  <a:moveTo>
                    <a:pt x="144780" y="27188551"/>
                  </a:moveTo>
                  <a:lnTo>
                    <a:pt x="14620049" y="27188551"/>
                  </a:lnTo>
                  <a:lnTo>
                    <a:pt x="14620049" y="27333333"/>
                  </a:lnTo>
                  <a:lnTo>
                    <a:pt x="144780" y="27333333"/>
                  </a:lnTo>
                  <a:lnTo>
                    <a:pt x="144780" y="27188551"/>
                  </a:lnTo>
                  <a:close/>
                  <a:moveTo>
                    <a:pt x="14620047" y="0"/>
                  </a:moveTo>
                  <a:lnTo>
                    <a:pt x="14764827" y="0"/>
                  </a:lnTo>
                  <a:lnTo>
                    <a:pt x="14764827" y="144780"/>
                  </a:lnTo>
                  <a:lnTo>
                    <a:pt x="14620047" y="144780"/>
                  </a:lnTo>
                  <a:lnTo>
                    <a:pt x="14620047" y="0"/>
                  </a:lnTo>
                  <a:close/>
                  <a:moveTo>
                    <a:pt x="0" y="0"/>
                  </a:moveTo>
                  <a:lnTo>
                    <a:pt x="144780" y="0"/>
                  </a:lnTo>
                  <a:lnTo>
                    <a:pt x="144780" y="144780"/>
                  </a:lnTo>
                  <a:lnTo>
                    <a:pt x="0" y="144780"/>
                  </a:lnTo>
                  <a:lnTo>
                    <a:pt x="0" y="0"/>
                  </a:lnTo>
                  <a:close/>
                  <a:moveTo>
                    <a:pt x="144780" y="0"/>
                  </a:moveTo>
                  <a:lnTo>
                    <a:pt x="14620049" y="0"/>
                  </a:lnTo>
                  <a:lnTo>
                    <a:pt x="14620049" y="144780"/>
                  </a:lnTo>
                  <a:lnTo>
                    <a:pt x="144780" y="144780"/>
                  </a:lnTo>
                  <a:lnTo>
                    <a:pt x="144780" y="0"/>
                  </a:lnTo>
                  <a:close/>
                </a:path>
              </a:pathLst>
            </a:custGeom>
            <a:solidFill>
              <a:srgbClr val="2E414D"/>
            </a:solidFill>
          </p:spPr>
        </p:sp>
      </p:grpSp>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409082" y="3367605"/>
            <a:ext cx="1762979" cy="1775895"/>
          </a:xfrm>
          <a:prstGeom prst="rect">
            <a:avLst/>
          </a:prstGeom>
        </p:spPr>
      </p:pic>
      <p:pic>
        <p:nvPicPr>
          <p:cNvPr name="Picture 9" id="9"/>
          <p:cNvPicPr>
            <a:picLocks noChangeAspect="true"/>
          </p:cNvPicPr>
          <p:nvPr/>
        </p:nvPicPr>
        <p:blipFill>
          <a:blip r:embed="rId5"/>
          <a:srcRect l="0" t="0" r="0" b="0"/>
          <a:stretch>
            <a:fillRect/>
          </a:stretch>
        </p:blipFill>
        <p:spPr>
          <a:xfrm flipH="false" flipV="false" rot="0">
            <a:off x="14552979" y="3407758"/>
            <a:ext cx="1592312" cy="1735742"/>
          </a:xfrm>
          <a:prstGeom prst="rect">
            <a:avLst/>
          </a:prstGeom>
        </p:spPr>
      </p:pic>
      <p:pic>
        <p:nvPicPr>
          <p:cNvPr name="Picture 10" id="10"/>
          <p:cNvPicPr>
            <a:picLocks noChangeAspect="true"/>
          </p:cNvPicPr>
          <p:nvPr/>
        </p:nvPicPr>
        <p:blipFill>
          <a:blip r:embed="rId6"/>
          <a:srcRect l="0" t="0" r="0" b="0"/>
          <a:stretch>
            <a:fillRect/>
          </a:stretch>
        </p:blipFill>
        <p:spPr>
          <a:xfrm flipH="false" flipV="false" rot="0">
            <a:off x="8210880" y="3302590"/>
            <a:ext cx="1866240" cy="1772928"/>
          </a:xfrm>
          <a:prstGeom prst="rect">
            <a:avLst/>
          </a:prstGeom>
        </p:spPr>
      </p:pic>
      <p:grpSp>
        <p:nvGrpSpPr>
          <p:cNvPr name="Group 11" id="11"/>
          <p:cNvGrpSpPr/>
          <p:nvPr/>
        </p:nvGrpSpPr>
        <p:grpSpPr>
          <a:xfrm rot="0">
            <a:off x="1028700" y="1652158"/>
            <a:ext cx="4064748" cy="1715447"/>
            <a:chOff x="0" y="0"/>
            <a:chExt cx="5419664" cy="2287262"/>
          </a:xfrm>
        </p:grpSpPr>
        <p:sp>
          <p:nvSpPr>
            <p:cNvPr name="TextBox 12" id="12"/>
            <p:cNvSpPr txBox="true"/>
            <p:nvPr/>
          </p:nvSpPr>
          <p:spPr>
            <a:xfrm rot="0">
              <a:off x="0" y="-66675"/>
              <a:ext cx="5419664" cy="1504315"/>
            </a:xfrm>
            <a:prstGeom prst="rect">
              <a:avLst/>
            </a:prstGeom>
          </p:spPr>
          <p:txBody>
            <a:bodyPr anchor="t" rtlCol="false" tIns="0" lIns="0" bIns="0" rIns="0">
              <a:spAutoFit/>
            </a:bodyPr>
            <a:lstStyle/>
            <a:p>
              <a:pPr algn="ctr">
                <a:lnSpc>
                  <a:spcPts val="4620"/>
                </a:lnSpc>
              </a:pPr>
              <a:r>
                <a:rPr lang="en-US" sz="3300" spc="429">
                  <a:solidFill>
                    <a:srgbClr val="2E414D"/>
                  </a:solidFill>
                  <a:latin typeface="Glacial Indifference"/>
                </a:rPr>
                <a:t>UNTRUSTED TRAFFIC</a:t>
              </a:r>
            </a:p>
          </p:txBody>
        </p:sp>
        <p:sp>
          <p:nvSpPr>
            <p:cNvPr name="TextBox 13" id="13"/>
            <p:cNvSpPr txBox="true"/>
            <p:nvPr/>
          </p:nvSpPr>
          <p:spPr>
            <a:xfrm rot="0">
              <a:off x="0" y="1703062"/>
              <a:ext cx="5419664" cy="584200"/>
            </a:xfrm>
            <a:prstGeom prst="rect">
              <a:avLst/>
            </a:prstGeom>
          </p:spPr>
          <p:txBody>
            <a:bodyPr anchor="t" rtlCol="false" tIns="0" lIns="0" bIns="0" rIns="0">
              <a:spAutoFit/>
            </a:bodyPr>
            <a:lstStyle/>
            <a:p>
              <a:pPr algn="ctr">
                <a:lnSpc>
                  <a:spcPts val="3750"/>
                </a:lnSpc>
              </a:pPr>
            </a:p>
          </p:txBody>
        </p:sp>
      </p:grpSp>
      <p:grpSp>
        <p:nvGrpSpPr>
          <p:cNvPr name="Group 14" id="14"/>
          <p:cNvGrpSpPr/>
          <p:nvPr/>
        </p:nvGrpSpPr>
        <p:grpSpPr>
          <a:xfrm rot="0">
            <a:off x="7111626" y="1652158"/>
            <a:ext cx="4064748" cy="1715447"/>
            <a:chOff x="0" y="0"/>
            <a:chExt cx="5419664" cy="2287262"/>
          </a:xfrm>
        </p:grpSpPr>
        <p:sp>
          <p:nvSpPr>
            <p:cNvPr name="TextBox 15" id="15"/>
            <p:cNvSpPr txBox="true"/>
            <p:nvPr/>
          </p:nvSpPr>
          <p:spPr>
            <a:xfrm rot="0">
              <a:off x="0" y="-66675"/>
              <a:ext cx="5419664" cy="1504315"/>
            </a:xfrm>
            <a:prstGeom prst="rect">
              <a:avLst/>
            </a:prstGeom>
          </p:spPr>
          <p:txBody>
            <a:bodyPr anchor="t" rtlCol="false" tIns="0" lIns="0" bIns="0" rIns="0">
              <a:spAutoFit/>
            </a:bodyPr>
            <a:lstStyle/>
            <a:p>
              <a:pPr algn="ctr">
                <a:lnSpc>
                  <a:spcPts val="4620"/>
                </a:lnSpc>
              </a:pPr>
              <a:r>
                <a:rPr lang="en-US" sz="3300" spc="429">
                  <a:solidFill>
                    <a:srgbClr val="2E414D"/>
                  </a:solidFill>
                  <a:latin typeface="Glacial Indifference"/>
                </a:rPr>
                <a:t>MICRO-SEGMENTATION</a:t>
              </a:r>
            </a:p>
          </p:txBody>
        </p:sp>
        <p:sp>
          <p:nvSpPr>
            <p:cNvPr name="TextBox 16" id="16"/>
            <p:cNvSpPr txBox="true"/>
            <p:nvPr/>
          </p:nvSpPr>
          <p:spPr>
            <a:xfrm rot="0">
              <a:off x="0" y="1703062"/>
              <a:ext cx="5419664" cy="584200"/>
            </a:xfrm>
            <a:prstGeom prst="rect">
              <a:avLst/>
            </a:prstGeom>
          </p:spPr>
          <p:txBody>
            <a:bodyPr anchor="t" rtlCol="false" tIns="0" lIns="0" bIns="0" rIns="0">
              <a:spAutoFit/>
            </a:bodyPr>
            <a:lstStyle/>
            <a:p>
              <a:pPr algn="ctr">
                <a:lnSpc>
                  <a:spcPts val="3750"/>
                </a:lnSpc>
              </a:pPr>
            </a:p>
          </p:txBody>
        </p:sp>
      </p:grpSp>
      <p:grpSp>
        <p:nvGrpSpPr>
          <p:cNvPr name="Group 17" id="17"/>
          <p:cNvGrpSpPr/>
          <p:nvPr/>
        </p:nvGrpSpPr>
        <p:grpSpPr>
          <a:xfrm rot="0">
            <a:off x="13231744" y="1652158"/>
            <a:ext cx="4064748" cy="1715447"/>
            <a:chOff x="0" y="0"/>
            <a:chExt cx="5419664" cy="2287262"/>
          </a:xfrm>
        </p:grpSpPr>
        <p:sp>
          <p:nvSpPr>
            <p:cNvPr name="TextBox 18" id="18"/>
            <p:cNvSpPr txBox="true"/>
            <p:nvPr/>
          </p:nvSpPr>
          <p:spPr>
            <a:xfrm rot="0">
              <a:off x="0" y="-66675"/>
              <a:ext cx="5419664" cy="1504315"/>
            </a:xfrm>
            <a:prstGeom prst="rect">
              <a:avLst/>
            </a:prstGeom>
          </p:spPr>
          <p:txBody>
            <a:bodyPr anchor="t" rtlCol="false" tIns="0" lIns="0" bIns="0" rIns="0">
              <a:spAutoFit/>
            </a:bodyPr>
            <a:lstStyle/>
            <a:p>
              <a:pPr algn="ctr">
                <a:lnSpc>
                  <a:spcPts val="4620"/>
                </a:lnSpc>
              </a:pPr>
              <a:r>
                <a:rPr lang="en-US" sz="3300" spc="429">
                  <a:solidFill>
                    <a:srgbClr val="2E414D"/>
                  </a:solidFill>
                  <a:latin typeface="Glacial Indifference"/>
                </a:rPr>
                <a:t>ASSESS TRUST DYNAMICALLY</a:t>
              </a:r>
            </a:p>
          </p:txBody>
        </p:sp>
        <p:sp>
          <p:nvSpPr>
            <p:cNvPr name="TextBox 19" id="19"/>
            <p:cNvSpPr txBox="true"/>
            <p:nvPr/>
          </p:nvSpPr>
          <p:spPr>
            <a:xfrm rot="0">
              <a:off x="0" y="1703062"/>
              <a:ext cx="5419664" cy="584200"/>
            </a:xfrm>
            <a:prstGeom prst="rect">
              <a:avLst/>
            </a:prstGeom>
          </p:spPr>
          <p:txBody>
            <a:bodyPr anchor="t" rtlCol="false" tIns="0" lIns="0" bIns="0" rIns="0">
              <a:spAutoFit/>
            </a:bodyPr>
            <a:lstStyle/>
            <a:p>
              <a:pPr algn="ctr">
                <a:lnSpc>
                  <a:spcPts val="3750"/>
                </a:lnSpc>
              </a:pPr>
            </a:p>
          </p:txBody>
        </p:sp>
      </p:grpSp>
      <p:grpSp>
        <p:nvGrpSpPr>
          <p:cNvPr name="Group 20" id="20"/>
          <p:cNvGrpSpPr/>
          <p:nvPr/>
        </p:nvGrpSpPr>
        <p:grpSpPr>
          <a:xfrm rot="0">
            <a:off x="1028700" y="5995470"/>
            <a:ext cx="4064748" cy="1715447"/>
            <a:chOff x="0" y="0"/>
            <a:chExt cx="5419664" cy="2287262"/>
          </a:xfrm>
        </p:grpSpPr>
        <p:sp>
          <p:nvSpPr>
            <p:cNvPr name="TextBox 21" id="21"/>
            <p:cNvSpPr txBox="true"/>
            <p:nvPr/>
          </p:nvSpPr>
          <p:spPr>
            <a:xfrm rot="0">
              <a:off x="0" y="-66675"/>
              <a:ext cx="5419664" cy="1504315"/>
            </a:xfrm>
            <a:prstGeom prst="rect">
              <a:avLst/>
            </a:prstGeom>
          </p:spPr>
          <p:txBody>
            <a:bodyPr anchor="t" rtlCol="false" tIns="0" lIns="0" bIns="0" rIns="0">
              <a:spAutoFit/>
            </a:bodyPr>
            <a:lstStyle/>
            <a:p>
              <a:pPr algn="ctr">
                <a:lnSpc>
                  <a:spcPts val="4620"/>
                </a:lnSpc>
              </a:pPr>
              <a:r>
                <a:rPr lang="en-US" sz="3300" spc="429">
                  <a:solidFill>
                    <a:srgbClr val="2E414D"/>
                  </a:solidFill>
                  <a:latin typeface="Glacial Indifference"/>
                </a:rPr>
                <a:t>IDENTITY BASED SEGMENTATION</a:t>
              </a:r>
            </a:p>
          </p:txBody>
        </p:sp>
        <p:sp>
          <p:nvSpPr>
            <p:cNvPr name="TextBox 22" id="22"/>
            <p:cNvSpPr txBox="true"/>
            <p:nvPr/>
          </p:nvSpPr>
          <p:spPr>
            <a:xfrm rot="0">
              <a:off x="0" y="1703062"/>
              <a:ext cx="5419664" cy="584200"/>
            </a:xfrm>
            <a:prstGeom prst="rect">
              <a:avLst/>
            </a:prstGeom>
          </p:spPr>
          <p:txBody>
            <a:bodyPr anchor="t" rtlCol="false" tIns="0" lIns="0" bIns="0" rIns="0">
              <a:spAutoFit/>
            </a:bodyPr>
            <a:lstStyle/>
            <a:p>
              <a:pPr algn="ctr">
                <a:lnSpc>
                  <a:spcPts val="3750"/>
                </a:lnSpc>
              </a:pPr>
            </a:p>
          </p:txBody>
        </p:sp>
      </p:grpSp>
      <p:grpSp>
        <p:nvGrpSpPr>
          <p:cNvPr name="Group 23" id="23"/>
          <p:cNvGrpSpPr/>
          <p:nvPr/>
        </p:nvGrpSpPr>
        <p:grpSpPr>
          <a:xfrm rot="0">
            <a:off x="7486554" y="5995470"/>
            <a:ext cx="4064748" cy="1715447"/>
            <a:chOff x="0" y="0"/>
            <a:chExt cx="5419664" cy="2287262"/>
          </a:xfrm>
        </p:grpSpPr>
        <p:sp>
          <p:nvSpPr>
            <p:cNvPr name="TextBox 24" id="24"/>
            <p:cNvSpPr txBox="true"/>
            <p:nvPr/>
          </p:nvSpPr>
          <p:spPr>
            <a:xfrm rot="0">
              <a:off x="0" y="-66675"/>
              <a:ext cx="5419664" cy="1504315"/>
            </a:xfrm>
            <a:prstGeom prst="rect">
              <a:avLst/>
            </a:prstGeom>
          </p:spPr>
          <p:txBody>
            <a:bodyPr anchor="t" rtlCol="false" tIns="0" lIns="0" bIns="0" rIns="0">
              <a:spAutoFit/>
            </a:bodyPr>
            <a:lstStyle/>
            <a:p>
              <a:pPr algn="ctr">
                <a:lnSpc>
                  <a:spcPts val="4620"/>
                </a:lnSpc>
              </a:pPr>
              <a:r>
                <a:rPr lang="en-US" sz="3300" spc="429">
                  <a:solidFill>
                    <a:srgbClr val="2E414D"/>
                  </a:solidFill>
                  <a:latin typeface="Glacial Indifference"/>
                </a:rPr>
                <a:t>LEAST PRIVILEGE ACCESS</a:t>
              </a:r>
            </a:p>
          </p:txBody>
        </p:sp>
        <p:sp>
          <p:nvSpPr>
            <p:cNvPr name="TextBox 25" id="25"/>
            <p:cNvSpPr txBox="true"/>
            <p:nvPr/>
          </p:nvSpPr>
          <p:spPr>
            <a:xfrm rot="0">
              <a:off x="0" y="1703062"/>
              <a:ext cx="5419664" cy="584200"/>
            </a:xfrm>
            <a:prstGeom prst="rect">
              <a:avLst/>
            </a:prstGeom>
          </p:spPr>
          <p:txBody>
            <a:bodyPr anchor="t" rtlCol="false" tIns="0" lIns="0" bIns="0" rIns="0">
              <a:spAutoFit/>
            </a:bodyPr>
            <a:lstStyle/>
            <a:p>
              <a:pPr algn="ctr">
                <a:lnSpc>
                  <a:spcPts val="3750"/>
                </a:lnSpc>
              </a:pPr>
            </a:p>
          </p:txBody>
        </p:sp>
      </p:grpSp>
      <p:grpSp>
        <p:nvGrpSpPr>
          <p:cNvPr name="Group 26" id="26"/>
          <p:cNvGrpSpPr/>
          <p:nvPr/>
        </p:nvGrpSpPr>
        <p:grpSpPr>
          <a:xfrm rot="0">
            <a:off x="13536373" y="5995470"/>
            <a:ext cx="4064748" cy="1715447"/>
            <a:chOff x="0" y="0"/>
            <a:chExt cx="5419664" cy="2287262"/>
          </a:xfrm>
        </p:grpSpPr>
        <p:sp>
          <p:nvSpPr>
            <p:cNvPr name="TextBox 27" id="27"/>
            <p:cNvSpPr txBox="true"/>
            <p:nvPr/>
          </p:nvSpPr>
          <p:spPr>
            <a:xfrm rot="0">
              <a:off x="0" y="-66675"/>
              <a:ext cx="5419664" cy="1504315"/>
            </a:xfrm>
            <a:prstGeom prst="rect">
              <a:avLst/>
            </a:prstGeom>
          </p:spPr>
          <p:txBody>
            <a:bodyPr anchor="t" rtlCol="false" tIns="0" lIns="0" bIns="0" rIns="0">
              <a:spAutoFit/>
            </a:bodyPr>
            <a:lstStyle/>
            <a:p>
              <a:pPr algn="ctr">
                <a:lnSpc>
                  <a:spcPts val="4620"/>
                </a:lnSpc>
              </a:pPr>
              <a:r>
                <a:rPr lang="en-US" sz="3300" spc="429">
                  <a:solidFill>
                    <a:srgbClr val="2E414D"/>
                  </a:solidFill>
                  <a:latin typeface="Glacial Indifference"/>
                </a:rPr>
                <a:t>ASSESS TRUST THE SAME WAY</a:t>
              </a:r>
            </a:p>
          </p:txBody>
        </p:sp>
        <p:sp>
          <p:nvSpPr>
            <p:cNvPr name="TextBox 28" id="28"/>
            <p:cNvSpPr txBox="true"/>
            <p:nvPr/>
          </p:nvSpPr>
          <p:spPr>
            <a:xfrm rot="0">
              <a:off x="0" y="1703062"/>
              <a:ext cx="5419664" cy="584200"/>
            </a:xfrm>
            <a:prstGeom prst="rect">
              <a:avLst/>
            </a:prstGeom>
          </p:spPr>
          <p:txBody>
            <a:bodyPr anchor="t" rtlCol="false" tIns="0" lIns="0" bIns="0" rIns="0">
              <a:spAutoFit/>
            </a:bodyPr>
            <a:lstStyle/>
            <a:p>
              <a:pPr algn="ctr">
                <a:lnSpc>
                  <a:spcPts val="3750"/>
                </a:lnSpc>
              </a:pPr>
            </a:p>
          </p:txBody>
        </p:sp>
      </p:grpSp>
      <p:grpSp>
        <p:nvGrpSpPr>
          <p:cNvPr name="Group 29" id="29"/>
          <p:cNvGrpSpPr/>
          <p:nvPr/>
        </p:nvGrpSpPr>
        <p:grpSpPr>
          <a:xfrm rot="0">
            <a:off x="2308512" y="7710917"/>
            <a:ext cx="13670975" cy="2442175"/>
            <a:chOff x="0" y="0"/>
            <a:chExt cx="18227967" cy="3256233"/>
          </a:xfrm>
        </p:grpSpPr>
        <p:grpSp>
          <p:nvGrpSpPr>
            <p:cNvPr name="Group 30" id="30"/>
            <p:cNvGrpSpPr/>
            <p:nvPr/>
          </p:nvGrpSpPr>
          <p:grpSpPr>
            <a:xfrm rot="0">
              <a:off x="0" y="0"/>
              <a:ext cx="18227967" cy="3256233"/>
              <a:chOff x="0" y="0"/>
              <a:chExt cx="32463188" cy="5799205"/>
            </a:xfrm>
          </p:grpSpPr>
          <p:sp>
            <p:nvSpPr>
              <p:cNvPr name="Freeform 31" id="31"/>
              <p:cNvSpPr/>
              <p:nvPr/>
            </p:nvSpPr>
            <p:spPr>
              <a:xfrm>
                <a:off x="72390" y="72390"/>
                <a:ext cx="32318408" cy="5654425"/>
              </a:xfrm>
              <a:custGeom>
                <a:avLst/>
                <a:gdLst/>
                <a:ahLst/>
                <a:cxnLst/>
                <a:rect r="r" b="b" t="t" l="l"/>
                <a:pathLst>
                  <a:path h="5654425" w="32318408">
                    <a:moveTo>
                      <a:pt x="0" y="0"/>
                    </a:moveTo>
                    <a:lnTo>
                      <a:pt x="32318408" y="0"/>
                    </a:lnTo>
                    <a:lnTo>
                      <a:pt x="32318408" y="5654425"/>
                    </a:lnTo>
                    <a:lnTo>
                      <a:pt x="0" y="5654425"/>
                    </a:lnTo>
                    <a:lnTo>
                      <a:pt x="0" y="0"/>
                    </a:lnTo>
                    <a:close/>
                  </a:path>
                </a:pathLst>
              </a:custGeom>
              <a:solidFill>
                <a:srgbClr val="FAFEFF"/>
              </a:solidFill>
            </p:spPr>
          </p:sp>
          <p:sp>
            <p:nvSpPr>
              <p:cNvPr name="Freeform 32" id="32"/>
              <p:cNvSpPr/>
              <p:nvPr/>
            </p:nvSpPr>
            <p:spPr>
              <a:xfrm>
                <a:off x="0" y="0"/>
                <a:ext cx="32463187" cy="5799205"/>
              </a:xfrm>
              <a:custGeom>
                <a:avLst/>
                <a:gdLst/>
                <a:ahLst/>
                <a:cxnLst/>
                <a:rect r="r" b="b" t="t" l="l"/>
                <a:pathLst>
                  <a:path h="5799205" w="32463187">
                    <a:moveTo>
                      <a:pt x="32318409" y="5654425"/>
                    </a:moveTo>
                    <a:lnTo>
                      <a:pt x="32463187" y="5654425"/>
                    </a:lnTo>
                    <a:lnTo>
                      <a:pt x="32463187" y="5799205"/>
                    </a:lnTo>
                    <a:lnTo>
                      <a:pt x="32318409" y="5799205"/>
                    </a:lnTo>
                    <a:lnTo>
                      <a:pt x="32318409" y="5654425"/>
                    </a:lnTo>
                    <a:close/>
                    <a:moveTo>
                      <a:pt x="0" y="144780"/>
                    </a:moveTo>
                    <a:lnTo>
                      <a:pt x="144780" y="144780"/>
                    </a:lnTo>
                    <a:lnTo>
                      <a:pt x="144780" y="5654425"/>
                    </a:lnTo>
                    <a:lnTo>
                      <a:pt x="0" y="5654425"/>
                    </a:lnTo>
                    <a:lnTo>
                      <a:pt x="0" y="144780"/>
                    </a:lnTo>
                    <a:close/>
                    <a:moveTo>
                      <a:pt x="0" y="5654425"/>
                    </a:moveTo>
                    <a:lnTo>
                      <a:pt x="144780" y="5654425"/>
                    </a:lnTo>
                    <a:lnTo>
                      <a:pt x="144780" y="5799205"/>
                    </a:lnTo>
                    <a:lnTo>
                      <a:pt x="0" y="5799205"/>
                    </a:lnTo>
                    <a:lnTo>
                      <a:pt x="0" y="5654425"/>
                    </a:lnTo>
                    <a:close/>
                    <a:moveTo>
                      <a:pt x="32318409" y="144780"/>
                    </a:moveTo>
                    <a:lnTo>
                      <a:pt x="32463187" y="144780"/>
                    </a:lnTo>
                    <a:lnTo>
                      <a:pt x="32463187" y="5654425"/>
                    </a:lnTo>
                    <a:lnTo>
                      <a:pt x="32318409" y="5654425"/>
                    </a:lnTo>
                    <a:lnTo>
                      <a:pt x="32318409" y="144780"/>
                    </a:lnTo>
                    <a:close/>
                    <a:moveTo>
                      <a:pt x="144780" y="5654425"/>
                    </a:moveTo>
                    <a:lnTo>
                      <a:pt x="32318409" y="5654425"/>
                    </a:lnTo>
                    <a:lnTo>
                      <a:pt x="32318409" y="5799205"/>
                    </a:lnTo>
                    <a:lnTo>
                      <a:pt x="144780" y="5799205"/>
                    </a:lnTo>
                    <a:lnTo>
                      <a:pt x="144780" y="5654425"/>
                    </a:lnTo>
                    <a:close/>
                    <a:moveTo>
                      <a:pt x="32318409" y="0"/>
                    </a:moveTo>
                    <a:lnTo>
                      <a:pt x="32463187" y="0"/>
                    </a:lnTo>
                    <a:lnTo>
                      <a:pt x="32463187" y="144780"/>
                    </a:lnTo>
                    <a:lnTo>
                      <a:pt x="32318409" y="144780"/>
                    </a:lnTo>
                    <a:lnTo>
                      <a:pt x="32318409" y="0"/>
                    </a:lnTo>
                    <a:close/>
                    <a:moveTo>
                      <a:pt x="0" y="0"/>
                    </a:moveTo>
                    <a:lnTo>
                      <a:pt x="144780" y="0"/>
                    </a:lnTo>
                    <a:lnTo>
                      <a:pt x="144780" y="144780"/>
                    </a:lnTo>
                    <a:lnTo>
                      <a:pt x="0" y="144780"/>
                    </a:lnTo>
                    <a:lnTo>
                      <a:pt x="0" y="0"/>
                    </a:lnTo>
                    <a:close/>
                    <a:moveTo>
                      <a:pt x="144780" y="0"/>
                    </a:moveTo>
                    <a:lnTo>
                      <a:pt x="32318409" y="0"/>
                    </a:lnTo>
                    <a:lnTo>
                      <a:pt x="32318409" y="144780"/>
                    </a:lnTo>
                    <a:lnTo>
                      <a:pt x="144780" y="144780"/>
                    </a:lnTo>
                    <a:lnTo>
                      <a:pt x="144780" y="0"/>
                    </a:lnTo>
                    <a:close/>
                  </a:path>
                </a:pathLst>
              </a:custGeom>
              <a:solidFill>
                <a:srgbClr val="2E414D"/>
              </a:solidFill>
            </p:spPr>
          </p:sp>
        </p:grpSp>
        <p:sp>
          <p:nvSpPr>
            <p:cNvPr name="TextBox 33" id="33"/>
            <p:cNvSpPr txBox="true"/>
            <p:nvPr/>
          </p:nvSpPr>
          <p:spPr>
            <a:xfrm rot="0">
              <a:off x="2380482" y="915433"/>
              <a:ext cx="14982348" cy="1472992"/>
            </a:xfrm>
            <a:prstGeom prst="rect">
              <a:avLst/>
            </a:prstGeom>
          </p:spPr>
          <p:txBody>
            <a:bodyPr anchor="t" rtlCol="false" tIns="0" lIns="0" bIns="0" rIns="0">
              <a:spAutoFit/>
            </a:bodyPr>
            <a:lstStyle/>
            <a:p>
              <a:pPr>
                <a:lnSpc>
                  <a:spcPts val="8325"/>
                </a:lnSpc>
              </a:pPr>
              <a:r>
                <a:rPr lang="en-US" sz="7500" spc="165">
                  <a:solidFill>
                    <a:srgbClr val="2E414D"/>
                  </a:solidFill>
                  <a:latin typeface="Sifonn"/>
                </a:rPr>
                <a:t>Principles of Zero-Trust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DAE4HJGAqPQ</dc:identifier>
  <dcterms:modified xsi:type="dcterms:W3CDTF">2011-08-01T06:04:30Z</dcterms:modified>
  <cp:revision>1</cp:revision>
  <dc:title>Zero-trust Security</dc:title>
</cp:coreProperties>
</file>