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5" r:id="rId8"/>
    <p:sldId id="266" r:id="rId9"/>
    <p:sldId id="263"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2D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B061C-0F08-4719-98B9-1A101391B6C3}" v="22" dt="2024-12-26T14:19:14.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1224" y="2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4T17:17:16.9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BCAD085-E8A6-8845-BD4E-CB4CCA059FC4}" type="datetimeFigureOut">
              <a:rPr lang="en-US" smtClean="0"/>
              <a:t>12/26/2024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8083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190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BCAD085-E8A6-8845-BD4E-CB4CCA059FC4}" type="datetimeFigureOut">
              <a:rPr lang="en-US" smtClean="0"/>
              <a:t>12/26/2024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9668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679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t>12/26/2024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2594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07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944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199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725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t>12/26/2024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6534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894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BCAD085-E8A6-8845-BD4E-CB4CCA059FC4}" type="datetimeFigureOut">
              <a:rPr lang="en-US" smtClean="0"/>
              <a:t>12/26/2024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1FF6DA9-008F-8B48-92A6-B652298478B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145700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NbAjmWRjKVlqq12BH-zknRXv1p_7ph7P?usp=sharing" TargetMode="External"/><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github.com/sri92366/Fraud_Detection_System_infosysspringboard" TargetMode="Externa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5585"/>
            <a:ext cx="10993549" cy="1169043"/>
          </a:xfrm>
        </p:spPr>
        <p:txBody>
          <a:bodyPr/>
          <a:lstStyle/>
          <a:p>
            <a:pPr algn="ctr"/>
            <a:r>
              <a:rPr dirty="0"/>
              <a:t>Credit Card Fraud Detection </a:t>
            </a:r>
            <a:r>
              <a:rPr lang="en-US" dirty="0"/>
              <a:t>System</a:t>
            </a:r>
            <a:endParaRPr dirty="0"/>
          </a:p>
        </p:txBody>
      </p:sp>
      <p:sp>
        <p:nvSpPr>
          <p:cNvPr id="3" name="Subtitle 2"/>
          <p:cNvSpPr>
            <a:spLocks noGrp="1"/>
          </p:cNvSpPr>
          <p:nvPr>
            <p:ph type="subTitle" idx="1"/>
          </p:nvPr>
        </p:nvSpPr>
        <p:spPr>
          <a:xfrm>
            <a:off x="581194" y="1828801"/>
            <a:ext cx="10993546" cy="983847"/>
          </a:xfrm>
        </p:spPr>
        <p:txBody>
          <a:bodyPr>
            <a:normAutofit fontScale="92500" lnSpcReduction="20000"/>
          </a:bodyPr>
          <a:lstStyle/>
          <a:p>
            <a:r>
              <a:rPr dirty="0"/>
              <a:t>A Comprehensive Overview of Data and Insights</a:t>
            </a:r>
          </a:p>
          <a:p>
            <a:r>
              <a:rPr dirty="0"/>
              <a:t>Presented by: [</a:t>
            </a:r>
            <a:r>
              <a:rPr lang="en-US" dirty="0"/>
              <a:t>Sri </a:t>
            </a:r>
            <a:r>
              <a:rPr lang="en-US" dirty="0" err="1"/>
              <a:t>lalitha</a:t>
            </a:r>
            <a:r>
              <a:rPr lang="en-US" dirty="0"/>
              <a:t> </a:t>
            </a:r>
            <a:r>
              <a:rPr lang="en-US" dirty="0" err="1"/>
              <a:t>bolloju</a:t>
            </a:r>
            <a:r>
              <a:rPr dirty="0"/>
              <a:t>]</a:t>
            </a:r>
            <a:endParaRPr lang="en-US" dirty="0"/>
          </a:p>
          <a:p>
            <a:r>
              <a:rPr lang="en-IN" dirty="0"/>
              <a:t>Mentor	       :  </a:t>
            </a:r>
            <a:r>
              <a:rPr lang="en-IN" dirty="0" err="1"/>
              <a:t>Muvendiran</a:t>
            </a:r>
            <a:r>
              <a:rPr lang="en-IN" dirty="0"/>
              <a:t> m</a:t>
            </a:r>
            <a:endParaRPr lang="en-US" dirty="0"/>
          </a:p>
          <a:p>
            <a:endParaRPr dirty="0"/>
          </a:p>
          <a:p>
            <a:endParaRPr dirty="0"/>
          </a:p>
        </p:txBody>
      </p:sp>
      <p:pic>
        <p:nvPicPr>
          <p:cNvPr id="5" name="Picture 4">
            <a:extLst>
              <a:ext uri="{FF2B5EF4-FFF2-40B4-BE49-F238E27FC236}">
                <a16:creationId xmlns:a16="http://schemas.microsoft.com/office/drawing/2014/main" id="{4800DA51-EC61-66D8-5F5F-635C10850B6A}"/>
              </a:ext>
            </a:extLst>
          </p:cNvPr>
          <p:cNvPicPr>
            <a:picLocks noChangeAspect="1"/>
          </p:cNvPicPr>
          <p:nvPr/>
        </p:nvPicPr>
        <p:blipFill>
          <a:blip r:embed="rId2"/>
          <a:stretch>
            <a:fillRect/>
          </a:stretch>
        </p:blipFill>
        <p:spPr>
          <a:xfrm>
            <a:off x="10434952" y="659758"/>
            <a:ext cx="1293391" cy="1817224"/>
          </a:xfrm>
          <a:prstGeom prst="rect">
            <a:avLst/>
          </a:prstGeom>
          <a:ln>
            <a:noFill/>
          </a:ln>
          <a:effectLst>
            <a:softEdge rad="112500"/>
          </a:effectLst>
        </p:spPr>
      </p:pic>
      <p:pic>
        <p:nvPicPr>
          <p:cNvPr id="7" name="Picture 6">
            <a:extLst>
              <a:ext uri="{FF2B5EF4-FFF2-40B4-BE49-F238E27FC236}">
                <a16:creationId xmlns:a16="http://schemas.microsoft.com/office/drawing/2014/main" id="{FD050DA4-1E7B-5029-D5CF-C35E5D19C9F5}"/>
              </a:ext>
            </a:extLst>
          </p:cNvPr>
          <p:cNvPicPr>
            <a:picLocks noChangeAspect="1"/>
          </p:cNvPicPr>
          <p:nvPr/>
        </p:nvPicPr>
        <p:blipFill>
          <a:blip r:embed="rId3"/>
          <a:stretch>
            <a:fillRect/>
          </a:stretch>
        </p:blipFill>
        <p:spPr>
          <a:xfrm>
            <a:off x="451566" y="3085767"/>
            <a:ext cx="11276777" cy="3442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a:xfrm>
            <a:off x="581192" y="-81022"/>
            <a:ext cx="11029615" cy="6583422"/>
          </a:xfrm>
        </p:spPr>
        <p:txBody>
          <a:bodyPr/>
          <a:lstStyle/>
          <a:p>
            <a:r>
              <a:rPr dirty="0"/>
              <a:t>• Dataset Source: Kaggle Credit Card Fraud Detection Dataset (</a:t>
            </a:r>
            <a:r>
              <a:rPr lang="en-IN" dirty="0">
                <a:hlinkClick r:id="rId2"/>
              </a:rPr>
              <a:t>https://www.kaggle.com/datasets/mlg-ulb/creditcardfraud</a:t>
            </a:r>
            <a:r>
              <a:rPr lang="en-US" dirty="0"/>
              <a:t>)</a:t>
            </a:r>
          </a:p>
          <a:p>
            <a:r>
              <a:rPr lang="en-US" dirty="0"/>
              <a:t> Google </a:t>
            </a:r>
            <a:r>
              <a:rPr lang="en-US" dirty="0" err="1"/>
              <a:t>Colab</a:t>
            </a:r>
            <a:r>
              <a:rPr lang="en-US" dirty="0"/>
              <a:t> : </a:t>
            </a:r>
            <a:r>
              <a:rPr lang="en-US" dirty="0">
                <a:hlinkClick r:id="rId3"/>
              </a:rPr>
              <a:t>https://colab.research.google.com/drive/1NbAjmWRjKVlqq12BH-zknRXv1p_7ph7P?usp=sharing</a:t>
            </a:r>
            <a:endParaRPr lang="en-US" dirty="0"/>
          </a:p>
          <a:p>
            <a:r>
              <a:rPr lang="en-US" dirty="0"/>
              <a:t>Git hub link : </a:t>
            </a:r>
            <a:r>
              <a:rPr lang="en-US" dirty="0">
                <a:hlinkClick r:id="rId4"/>
              </a:rPr>
              <a:t>https://github.com/sri92366/Fraud_Detection_System_infosysspringboard</a:t>
            </a:r>
            <a:endParaRPr lang="en-US" dirty="0"/>
          </a:p>
          <a:p>
            <a:pPr marL="0" indent="0">
              <a:buNone/>
            </a:pPr>
            <a:endParaRPr lang="en-US" dirty="0"/>
          </a:p>
          <a:p>
            <a:endParaRPr dirty="0"/>
          </a:p>
        </p:txBody>
      </p:sp>
      <p:pic>
        <p:nvPicPr>
          <p:cNvPr id="4" name="Picture 3">
            <a:extLst>
              <a:ext uri="{FF2B5EF4-FFF2-40B4-BE49-F238E27FC236}">
                <a16:creationId xmlns:a16="http://schemas.microsoft.com/office/drawing/2014/main" id="{8A58877D-A480-9B28-E034-619DE730D9D9}"/>
              </a:ext>
            </a:extLst>
          </p:cNvPr>
          <p:cNvPicPr>
            <a:picLocks noChangeAspect="1"/>
          </p:cNvPicPr>
          <p:nvPr/>
        </p:nvPicPr>
        <p:blipFill>
          <a:blip r:embed="rId5"/>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43EF-9CAC-2E6A-8101-0A0F894C2861}"/>
              </a:ext>
            </a:extLst>
          </p:cNvPr>
          <p:cNvSpPr>
            <a:spLocks noGrp="1"/>
          </p:cNvSpPr>
          <p:nvPr>
            <p:ph type="ctrTitle"/>
          </p:nvPr>
        </p:nvSpPr>
        <p:spPr/>
        <p:txBody>
          <a:bodyPr>
            <a:normAutofit/>
          </a:bodyPr>
          <a:lstStyle/>
          <a:p>
            <a:r>
              <a:rPr lang="en-US" sz="8000" dirty="0"/>
              <a:t>THANK YOU</a:t>
            </a:r>
            <a:endParaRPr lang="en-IN" sz="8000" dirty="0"/>
          </a:p>
        </p:txBody>
      </p:sp>
      <p:sp>
        <p:nvSpPr>
          <p:cNvPr id="6" name="TextBox 5">
            <a:extLst>
              <a:ext uri="{FF2B5EF4-FFF2-40B4-BE49-F238E27FC236}">
                <a16:creationId xmlns:a16="http://schemas.microsoft.com/office/drawing/2014/main" id="{C688FC73-59A5-FD2F-D682-1061EB186698}"/>
              </a:ext>
            </a:extLst>
          </p:cNvPr>
          <p:cNvSpPr txBox="1"/>
          <p:nvPr/>
        </p:nvSpPr>
        <p:spPr>
          <a:xfrm>
            <a:off x="914400" y="2418080"/>
            <a:ext cx="5425440" cy="369332"/>
          </a:xfrm>
          <a:prstGeom prst="rect">
            <a:avLst/>
          </a:prstGeom>
          <a:noFill/>
        </p:spPr>
        <p:txBody>
          <a:bodyPr wrap="square" rtlCol="0">
            <a:spAutoFit/>
          </a:bodyPr>
          <a:lstStyle/>
          <a:p>
            <a:r>
              <a:rPr lang="en-US" dirty="0"/>
              <a:t>		</a:t>
            </a:r>
            <a:r>
              <a:rPr lang="en-US" dirty="0">
                <a:solidFill>
                  <a:srgbClr val="E32D91"/>
                </a:solidFill>
              </a:rPr>
              <a:t>bollojusrilalitha@gmail.com</a:t>
            </a:r>
            <a:endParaRPr lang="en-IN" dirty="0">
              <a:solidFill>
                <a:srgbClr val="E32D91"/>
              </a:solidFill>
            </a:endParaRPr>
          </a:p>
        </p:txBody>
      </p:sp>
      <p:pic>
        <p:nvPicPr>
          <p:cNvPr id="8" name="Picture 7">
            <a:extLst>
              <a:ext uri="{FF2B5EF4-FFF2-40B4-BE49-F238E27FC236}">
                <a16:creationId xmlns:a16="http://schemas.microsoft.com/office/drawing/2014/main" id="{866E8DC1-A37F-ED65-A23E-F981F5B7D299}"/>
              </a:ext>
            </a:extLst>
          </p:cNvPr>
          <p:cNvPicPr>
            <a:picLocks noChangeAspect="1"/>
          </p:cNvPicPr>
          <p:nvPr/>
        </p:nvPicPr>
        <p:blipFill>
          <a:blip r:embed="rId2"/>
          <a:stretch>
            <a:fillRect/>
          </a:stretch>
        </p:blipFill>
        <p:spPr>
          <a:xfrm>
            <a:off x="6748601" y="518160"/>
            <a:ext cx="3139440" cy="3139440"/>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3CFA38AB-0C2A-D6A6-5741-3A0B0BF6EED4}"/>
                  </a:ext>
                </a:extLst>
              </p14:cNvPr>
              <p14:cNvContentPartPr/>
              <p14:nvPr/>
            </p14:nvContentPartPr>
            <p14:xfrm>
              <a:off x="12537200" y="1178560"/>
              <a:ext cx="360" cy="360"/>
            </p14:xfrm>
          </p:contentPart>
        </mc:Choice>
        <mc:Fallback xmlns="">
          <p:pic>
            <p:nvPicPr>
              <p:cNvPr id="18" name="Ink 17">
                <a:extLst>
                  <a:ext uri="{FF2B5EF4-FFF2-40B4-BE49-F238E27FC236}">
                    <a16:creationId xmlns:a16="http://schemas.microsoft.com/office/drawing/2014/main" id="{3CFA38AB-0C2A-D6A6-5741-3A0B0BF6EED4}"/>
                  </a:ext>
                </a:extLst>
              </p:cNvPr>
              <p:cNvPicPr/>
              <p:nvPr/>
            </p:nvPicPr>
            <p:blipFill>
              <a:blip r:embed="rId4"/>
              <a:stretch>
                <a:fillRect/>
              </a:stretch>
            </p:blipFill>
            <p:spPr>
              <a:xfrm>
                <a:off x="12483560" y="1070560"/>
                <a:ext cx="108000" cy="216000"/>
              </a:xfrm>
              <a:prstGeom prst="rect">
                <a:avLst/>
              </a:prstGeom>
            </p:spPr>
          </p:pic>
        </mc:Fallback>
      </mc:AlternateContent>
      <p:pic>
        <p:nvPicPr>
          <p:cNvPr id="19" name="Picture 18">
            <a:extLst>
              <a:ext uri="{FF2B5EF4-FFF2-40B4-BE49-F238E27FC236}">
                <a16:creationId xmlns:a16="http://schemas.microsoft.com/office/drawing/2014/main" id="{B7855BF8-68A2-880F-C916-84C14C72EB8E}"/>
              </a:ext>
            </a:extLst>
          </p:cNvPr>
          <p:cNvPicPr>
            <a:picLocks noChangeAspect="1"/>
          </p:cNvPicPr>
          <p:nvPr/>
        </p:nvPicPr>
        <p:blipFill>
          <a:blip r:embed="rId5"/>
          <a:stretch>
            <a:fillRect/>
          </a:stretch>
        </p:blipFill>
        <p:spPr>
          <a:xfrm>
            <a:off x="3413760" y="2997715"/>
            <a:ext cx="5049520" cy="3431726"/>
          </a:xfrm>
          <a:prstGeom prst="ellipse">
            <a:avLst/>
          </a:prstGeom>
          <a:ln>
            <a:noFill/>
          </a:ln>
          <a:effectLst>
            <a:softEdge rad="112500"/>
          </a:effectLst>
        </p:spPr>
      </p:pic>
    </p:spTree>
    <p:extLst>
      <p:ext uri="{BB962C8B-B14F-4D97-AF65-F5344CB8AC3E}">
        <p14:creationId xmlns:p14="http://schemas.microsoft.com/office/powerpoint/2010/main" val="317686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581192" y="370391"/>
            <a:ext cx="11029615" cy="4884516"/>
          </a:xfrm>
        </p:spPr>
        <p:txBody>
          <a:bodyPr/>
          <a:lstStyle/>
          <a:p>
            <a:r>
              <a:rPr dirty="0"/>
              <a:t>• Credit card fraud is a major challenge for financial institutions globally.</a:t>
            </a:r>
          </a:p>
          <a:p>
            <a:r>
              <a:rPr dirty="0"/>
              <a:t>• Fraudulent transactions disrupt customer trust and cost billions annually.</a:t>
            </a:r>
          </a:p>
          <a:p>
            <a:r>
              <a:rPr dirty="0"/>
              <a:t>• Developing robust detection systems helps reduce losses and improve security.</a:t>
            </a:r>
          </a:p>
          <a:p>
            <a:r>
              <a:rPr dirty="0"/>
              <a:t>• The dataset used in this analysis provides insights into real-world fraud detection scenarios.</a:t>
            </a:r>
          </a:p>
        </p:txBody>
      </p:sp>
      <p:pic>
        <p:nvPicPr>
          <p:cNvPr id="7" name="Picture 6">
            <a:extLst>
              <a:ext uri="{FF2B5EF4-FFF2-40B4-BE49-F238E27FC236}">
                <a16:creationId xmlns:a16="http://schemas.microsoft.com/office/drawing/2014/main" id="{60D31EDE-0B8C-6E01-335A-AC73D8842470}"/>
              </a:ext>
            </a:extLst>
          </p:cNvPr>
          <p:cNvPicPr>
            <a:picLocks noChangeAspect="1"/>
          </p:cNvPicPr>
          <p:nvPr/>
        </p:nvPicPr>
        <p:blipFill>
          <a:blip r:embed="rId2"/>
          <a:stretch>
            <a:fillRect/>
          </a:stretch>
        </p:blipFill>
        <p:spPr>
          <a:xfrm>
            <a:off x="581191" y="3835185"/>
            <a:ext cx="11265369" cy="2443695"/>
          </a:xfrm>
          <a:prstGeom prst="rect">
            <a:avLst/>
          </a:prstGeom>
        </p:spPr>
      </p:pic>
      <p:pic>
        <p:nvPicPr>
          <p:cNvPr id="5" name="Picture 4">
            <a:extLst>
              <a:ext uri="{FF2B5EF4-FFF2-40B4-BE49-F238E27FC236}">
                <a16:creationId xmlns:a16="http://schemas.microsoft.com/office/drawing/2014/main" id="{628B5648-84F4-F98C-567E-1B0DB3F289AE}"/>
              </a:ext>
            </a:extLst>
          </p:cNvPr>
          <p:cNvPicPr>
            <a:picLocks noChangeAspect="1"/>
          </p:cNvPicPr>
          <p:nvPr/>
        </p:nvPicPr>
        <p:blipFill>
          <a:blip r:embed="rId3"/>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a:xfrm>
            <a:off x="581192" y="358816"/>
            <a:ext cx="11029615" cy="5499984"/>
          </a:xfrm>
        </p:spPr>
        <p:txBody>
          <a:bodyPr/>
          <a:lstStyle/>
          <a:p>
            <a:r>
              <a:rPr dirty="0"/>
              <a:t>• Source: Available on Kaggle, collected from European cardholders.</a:t>
            </a:r>
          </a:p>
          <a:p>
            <a:r>
              <a:rPr dirty="0"/>
              <a:t>• Size: 284,807 transactions, 31 features per transaction.</a:t>
            </a:r>
          </a:p>
          <a:p>
            <a:r>
              <a:rPr dirty="0"/>
              <a:t>• Type: Numerical and anonymized for privacy (e.g., V1, V2).</a:t>
            </a:r>
          </a:p>
          <a:p>
            <a:r>
              <a:rPr dirty="0"/>
              <a:t>• Fraud Cases: ~0.17% (492 fraud cases).</a:t>
            </a:r>
          </a:p>
          <a:p>
            <a:r>
              <a:rPr dirty="0"/>
              <a:t>• Dataset is highly imbalanced, requiring specialized modeling approaches.</a:t>
            </a:r>
          </a:p>
        </p:txBody>
      </p:sp>
      <p:pic>
        <p:nvPicPr>
          <p:cNvPr id="5" name="Picture 4">
            <a:extLst>
              <a:ext uri="{FF2B5EF4-FFF2-40B4-BE49-F238E27FC236}">
                <a16:creationId xmlns:a16="http://schemas.microsoft.com/office/drawing/2014/main" id="{E3546A81-45BC-5F50-0C1E-15F2B5437CD6}"/>
              </a:ext>
            </a:extLst>
          </p:cNvPr>
          <p:cNvPicPr>
            <a:picLocks noChangeAspect="1"/>
          </p:cNvPicPr>
          <p:nvPr/>
        </p:nvPicPr>
        <p:blipFill>
          <a:blip r:embed="rId2"/>
          <a:stretch>
            <a:fillRect/>
          </a:stretch>
        </p:blipFill>
        <p:spPr>
          <a:xfrm>
            <a:off x="8021256" y="613458"/>
            <a:ext cx="3738622" cy="5980382"/>
          </a:xfrm>
          <a:prstGeom prst="rect">
            <a:avLst/>
          </a:prstGeom>
        </p:spPr>
      </p:pic>
      <p:pic>
        <p:nvPicPr>
          <p:cNvPr id="6" name="Picture 5">
            <a:extLst>
              <a:ext uri="{FF2B5EF4-FFF2-40B4-BE49-F238E27FC236}">
                <a16:creationId xmlns:a16="http://schemas.microsoft.com/office/drawing/2014/main" id="{17D4DAE9-40FA-33F3-89C0-9D83AC024FA5}"/>
              </a:ext>
            </a:extLst>
          </p:cNvPr>
          <p:cNvPicPr>
            <a:picLocks noChangeAspect="1"/>
          </p:cNvPicPr>
          <p:nvPr/>
        </p:nvPicPr>
        <p:blipFill>
          <a:blip r:embed="rId3"/>
          <a:stretch>
            <a:fillRect/>
          </a:stretch>
        </p:blipFill>
        <p:spPr>
          <a:xfrm>
            <a:off x="2017400" y="4239776"/>
            <a:ext cx="3357240" cy="22594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Description</a:t>
            </a:r>
          </a:p>
        </p:txBody>
      </p:sp>
      <p:sp>
        <p:nvSpPr>
          <p:cNvPr id="3" name="Content Placeholder 2"/>
          <p:cNvSpPr>
            <a:spLocks noGrp="1"/>
          </p:cNvSpPr>
          <p:nvPr>
            <p:ph idx="1"/>
          </p:nvPr>
        </p:nvSpPr>
        <p:spPr>
          <a:xfrm>
            <a:off x="581192" y="1064872"/>
            <a:ext cx="11029615" cy="4793928"/>
          </a:xfrm>
        </p:spPr>
        <p:txBody>
          <a:bodyPr/>
          <a:lstStyle/>
          <a:p>
            <a:r>
              <a:rPr dirty="0"/>
              <a:t>• Key Features:</a:t>
            </a:r>
          </a:p>
          <a:p>
            <a:r>
              <a:rPr dirty="0"/>
              <a:t>  - Time: Seconds elapsed since the dataset’s first transaction.</a:t>
            </a:r>
          </a:p>
          <a:p>
            <a:r>
              <a:rPr dirty="0"/>
              <a:t>  - Amount: Monetary value of the transaction.</a:t>
            </a:r>
          </a:p>
          <a:p>
            <a:r>
              <a:rPr dirty="0"/>
              <a:t>  - Class: Fraud indicator (1 = Fraud, 0 = Non-Fraud).</a:t>
            </a:r>
          </a:p>
          <a:p>
            <a:r>
              <a:rPr dirty="0"/>
              <a:t>• Features are derived through Principal Component Analysis (PCA).</a:t>
            </a:r>
          </a:p>
          <a:p>
            <a:r>
              <a:rPr dirty="0"/>
              <a:t>• Lack of descriptive column names due to anonymization.</a:t>
            </a:r>
          </a:p>
          <a:p>
            <a:r>
              <a:rPr dirty="0"/>
              <a:t>• No categorical or missing values in the dataset.</a:t>
            </a:r>
          </a:p>
        </p:txBody>
      </p:sp>
      <p:pic>
        <p:nvPicPr>
          <p:cNvPr id="5" name="Picture 4">
            <a:extLst>
              <a:ext uri="{FF2B5EF4-FFF2-40B4-BE49-F238E27FC236}">
                <a16:creationId xmlns:a16="http://schemas.microsoft.com/office/drawing/2014/main" id="{5AE49AC0-57CE-8BE8-5271-F438B6F16637}"/>
              </a:ext>
            </a:extLst>
          </p:cNvPr>
          <p:cNvPicPr>
            <a:picLocks noChangeAspect="1"/>
          </p:cNvPicPr>
          <p:nvPr/>
        </p:nvPicPr>
        <p:blipFill>
          <a:blip r:embed="rId2"/>
          <a:stretch>
            <a:fillRect/>
          </a:stretch>
        </p:blipFill>
        <p:spPr>
          <a:xfrm>
            <a:off x="7389934" y="1281398"/>
            <a:ext cx="4449912" cy="5395712"/>
          </a:xfrm>
          <a:prstGeom prst="rect">
            <a:avLst/>
          </a:prstGeom>
        </p:spPr>
      </p:pic>
      <p:pic>
        <p:nvPicPr>
          <p:cNvPr id="4" name="Picture 3">
            <a:extLst>
              <a:ext uri="{FF2B5EF4-FFF2-40B4-BE49-F238E27FC236}">
                <a16:creationId xmlns:a16="http://schemas.microsoft.com/office/drawing/2014/main" id="{F1960A10-2BAE-E74D-8E1A-AE05DC22F19D}"/>
              </a:ext>
            </a:extLst>
          </p:cNvPr>
          <p:cNvPicPr>
            <a:picLocks noChangeAspect="1"/>
          </p:cNvPicPr>
          <p:nvPr/>
        </p:nvPicPr>
        <p:blipFill>
          <a:blip r:embed="rId3"/>
          <a:stretch>
            <a:fillRect/>
          </a:stretch>
        </p:blipFill>
        <p:spPr>
          <a:xfrm>
            <a:off x="10613974" y="566295"/>
            <a:ext cx="1225872" cy="833120"/>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a:t>
            </a:r>
          </a:p>
        </p:txBody>
      </p:sp>
      <p:sp>
        <p:nvSpPr>
          <p:cNvPr id="3" name="Content Placeholder 2"/>
          <p:cNvSpPr>
            <a:spLocks noGrp="1"/>
          </p:cNvSpPr>
          <p:nvPr>
            <p:ph idx="1"/>
          </p:nvPr>
        </p:nvSpPr>
        <p:spPr>
          <a:xfrm>
            <a:off x="581192" y="1446836"/>
            <a:ext cx="11029615" cy="4411964"/>
          </a:xfrm>
        </p:spPr>
        <p:txBody>
          <a:bodyPr/>
          <a:lstStyle/>
          <a:p>
            <a:r>
              <a:rPr dirty="0"/>
              <a:t>• Class Distribution:</a:t>
            </a:r>
          </a:p>
          <a:p>
            <a:r>
              <a:rPr dirty="0"/>
              <a:t>  - Non-fraud transactions dominate (~99.83%).</a:t>
            </a:r>
          </a:p>
          <a:p>
            <a:r>
              <a:rPr dirty="0"/>
              <a:t>  - Fraud cases are extremely rare (~0.17%).</a:t>
            </a:r>
          </a:p>
          <a:p>
            <a:r>
              <a:rPr dirty="0"/>
              <a:t>• Feature Analysis:</a:t>
            </a:r>
          </a:p>
          <a:p>
            <a:r>
              <a:rPr dirty="0"/>
              <a:t>  - Correlation matrix highlights relationships between features.</a:t>
            </a:r>
          </a:p>
          <a:p>
            <a:r>
              <a:rPr dirty="0"/>
              <a:t>  - Visualization tools (e.g., histograms, scatter plots) provide feature insights.</a:t>
            </a:r>
          </a:p>
          <a:p>
            <a:r>
              <a:rPr dirty="0"/>
              <a:t>• Fraud Characteristics:</a:t>
            </a:r>
          </a:p>
          <a:p>
            <a:r>
              <a:rPr dirty="0"/>
              <a:t>  - Fraudulent transactions often have smaller transaction amounts.</a:t>
            </a:r>
          </a:p>
        </p:txBody>
      </p:sp>
      <p:pic>
        <p:nvPicPr>
          <p:cNvPr id="5" name="Picture 4">
            <a:extLst>
              <a:ext uri="{FF2B5EF4-FFF2-40B4-BE49-F238E27FC236}">
                <a16:creationId xmlns:a16="http://schemas.microsoft.com/office/drawing/2014/main" id="{D7CFA1D7-4D9F-120B-C37C-B80199127209}"/>
              </a:ext>
            </a:extLst>
          </p:cNvPr>
          <p:cNvPicPr>
            <a:picLocks noChangeAspect="1"/>
          </p:cNvPicPr>
          <p:nvPr/>
        </p:nvPicPr>
        <p:blipFill>
          <a:blip r:embed="rId2"/>
          <a:stretch>
            <a:fillRect/>
          </a:stretch>
        </p:blipFill>
        <p:spPr>
          <a:xfrm>
            <a:off x="6072849" y="2233811"/>
            <a:ext cx="2057939" cy="827817"/>
          </a:xfrm>
          <a:prstGeom prst="rect">
            <a:avLst/>
          </a:prstGeom>
        </p:spPr>
      </p:pic>
      <p:pic>
        <p:nvPicPr>
          <p:cNvPr id="9" name="Picture 8">
            <a:extLst>
              <a:ext uri="{FF2B5EF4-FFF2-40B4-BE49-F238E27FC236}">
                <a16:creationId xmlns:a16="http://schemas.microsoft.com/office/drawing/2014/main" id="{D006B6BF-DCD2-1F1D-B8B5-8E18C153C49F}"/>
              </a:ext>
            </a:extLst>
          </p:cNvPr>
          <p:cNvPicPr>
            <a:picLocks noChangeAspect="1"/>
          </p:cNvPicPr>
          <p:nvPr/>
        </p:nvPicPr>
        <p:blipFill>
          <a:blip r:embed="rId3"/>
          <a:stretch>
            <a:fillRect/>
          </a:stretch>
        </p:blipFill>
        <p:spPr>
          <a:xfrm>
            <a:off x="8180654" y="3364325"/>
            <a:ext cx="3558237" cy="2192490"/>
          </a:xfrm>
          <a:prstGeom prst="rect">
            <a:avLst/>
          </a:prstGeom>
        </p:spPr>
      </p:pic>
      <p:pic>
        <p:nvPicPr>
          <p:cNvPr id="4" name="Picture 3">
            <a:extLst>
              <a:ext uri="{FF2B5EF4-FFF2-40B4-BE49-F238E27FC236}">
                <a16:creationId xmlns:a16="http://schemas.microsoft.com/office/drawing/2014/main" id="{FA5B1EBF-E41D-E291-DC70-9EBBFC1C22B2}"/>
              </a:ext>
            </a:extLst>
          </p:cNvPr>
          <p:cNvPicPr>
            <a:picLocks noChangeAspect="1"/>
          </p:cNvPicPr>
          <p:nvPr/>
        </p:nvPicPr>
        <p:blipFill>
          <a:blip r:embed="rId4"/>
          <a:stretch>
            <a:fillRect/>
          </a:stretch>
        </p:blipFill>
        <p:spPr>
          <a:xfrm>
            <a:off x="10513019" y="853108"/>
            <a:ext cx="1225872" cy="833120"/>
          </a:xfrm>
          <a:prstGeom prst="ellipse">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a:xfrm>
            <a:off x="581192" y="1331090"/>
            <a:ext cx="11029615" cy="4527710"/>
          </a:xfrm>
        </p:spPr>
        <p:txBody>
          <a:bodyPr/>
          <a:lstStyle/>
          <a:p>
            <a:r>
              <a:rPr dirty="0"/>
              <a:t>• Imbalanced Data:</a:t>
            </a:r>
          </a:p>
          <a:p>
            <a:r>
              <a:rPr dirty="0"/>
              <a:t>  - Requires techniques like oversampling, </a:t>
            </a:r>
            <a:r>
              <a:rPr dirty="0" err="1"/>
              <a:t>undersampling</a:t>
            </a:r>
            <a:r>
              <a:rPr dirty="0"/>
              <a:t>, or synthetic data (SMOTE).</a:t>
            </a:r>
          </a:p>
          <a:p>
            <a:r>
              <a:rPr dirty="0"/>
              <a:t>• Feature Interpretation:</a:t>
            </a:r>
          </a:p>
          <a:p>
            <a:r>
              <a:rPr dirty="0"/>
              <a:t>  - PCA-transformed features lack intuitive meaning.</a:t>
            </a:r>
          </a:p>
          <a:p>
            <a:r>
              <a:rPr dirty="0"/>
              <a:t>• Data Privacy:</a:t>
            </a:r>
          </a:p>
          <a:p>
            <a:r>
              <a:rPr dirty="0"/>
              <a:t>  - Anonymization limits direct insights but ensures security.</a:t>
            </a:r>
          </a:p>
          <a:p>
            <a:r>
              <a:rPr dirty="0"/>
              <a:t>• Scalability:</a:t>
            </a:r>
          </a:p>
          <a:p>
            <a:r>
              <a:rPr dirty="0"/>
              <a:t>  - Real-time detection in large-scale systems is computationally demanding.</a:t>
            </a:r>
          </a:p>
        </p:txBody>
      </p:sp>
      <p:pic>
        <p:nvPicPr>
          <p:cNvPr id="5" name="Picture 4">
            <a:extLst>
              <a:ext uri="{FF2B5EF4-FFF2-40B4-BE49-F238E27FC236}">
                <a16:creationId xmlns:a16="http://schemas.microsoft.com/office/drawing/2014/main" id="{C96DCD25-A873-FFC9-3D89-169A3948E17F}"/>
              </a:ext>
            </a:extLst>
          </p:cNvPr>
          <p:cNvPicPr>
            <a:picLocks noChangeAspect="1"/>
          </p:cNvPicPr>
          <p:nvPr/>
        </p:nvPicPr>
        <p:blipFill>
          <a:blip r:embed="rId2"/>
          <a:stretch>
            <a:fillRect/>
          </a:stretch>
        </p:blipFill>
        <p:spPr>
          <a:xfrm>
            <a:off x="8781488" y="2128283"/>
            <a:ext cx="2829320" cy="3620005"/>
          </a:xfrm>
          <a:prstGeom prst="rect">
            <a:avLst/>
          </a:prstGeom>
        </p:spPr>
      </p:pic>
      <p:pic>
        <p:nvPicPr>
          <p:cNvPr id="4" name="Picture 3">
            <a:extLst>
              <a:ext uri="{FF2B5EF4-FFF2-40B4-BE49-F238E27FC236}">
                <a16:creationId xmlns:a16="http://schemas.microsoft.com/office/drawing/2014/main" id="{4A498327-37F7-9A66-2419-F83560D68FAC}"/>
              </a:ext>
            </a:extLst>
          </p:cNvPr>
          <p:cNvPicPr>
            <a:picLocks noChangeAspect="1"/>
          </p:cNvPicPr>
          <p:nvPr/>
        </p:nvPicPr>
        <p:blipFill>
          <a:blip r:embed="rId3"/>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CA48-BE07-32DA-50AE-D4D77D35EFC1}"/>
              </a:ext>
            </a:extLst>
          </p:cNvPr>
          <p:cNvSpPr>
            <a:spLocks noGrp="1"/>
          </p:cNvSpPr>
          <p:nvPr>
            <p:ph type="title"/>
          </p:nvPr>
        </p:nvSpPr>
        <p:spPr/>
        <p:txBody>
          <a:bodyPr/>
          <a:lstStyle/>
          <a:p>
            <a:r>
              <a:rPr lang="en-US" dirty="0"/>
              <a:t>Model training</a:t>
            </a:r>
            <a:endParaRPr lang="en-IN" dirty="0"/>
          </a:p>
        </p:txBody>
      </p:sp>
      <p:sp>
        <p:nvSpPr>
          <p:cNvPr id="3" name="TextBox 2">
            <a:extLst>
              <a:ext uri="{FF2B5EF4-FFF2-40B4-BE49-F238E27FC236}">
                <a16:creationId xmlns:a16="http://schemas.microsoft.com/office/drawing/2014/main" id="{43BAF2ED-7D88-DF83-7F70-3F5D14CB684D}"/>
              </a:ext>
            </a:extLst>
          </p:cNvPr>
          <p:cNvSpPr txBox="1"/>
          <p:nvPr/>
        </p:nvSpPr>
        <p:spPr>
          <a:xfrm>
            <a:off x="575894" y="2199191"/>
            <a:ext cx="5377866" cy="4570482"/>
          </a:xfrm>
          <a:prstGeom prst="rect">
            <a:avLst/>
          </a:prstGeom>
          <a:noFill/>
        </p:spPr>
        <p:txBody>
          <a:bodyPr wrap="square" rtlCol="0">
            <a:spAutoFit/>
          </a:bodyPr>
          <a:lstStyle/>
          <a:p>
            <a:endParaRPr lang="en-US" dirty="0">
              <a:solidFill>
                <a:srgbClr val="E32D91"/>
              </a:solidFill>
            </a:endParaRPr>
          </a:p>
          <a:p>
            <a:pPr marL="285750" indent="-285750">
              <a:buFont typeface="Arial" panose="020B0604020202020204" pitchFamily="34" charset="0"/>
              <a:buChar char="•"/>
            </a:pPr>
            <a:r>
              <a:rPr lang="en-US" sz="2400" dirty="0">
                <a:solidFill>
                  <a:srgbClr val="E32D91"/>
                </a:solidFill>
              </a:rPr>
              <a:t>Train-Test Split : </a:t>
            </a:r>
            <a:r>
              <a:rPr lang="en-US" sz="2400" dirty="0"/>
              <a:t>80% training, 20% testing.</a:t>
            </a:r>
          </a:p>
          <a:p>
            <a:pPr marL="285750" indent="-285750">
              <a:lnSpc>
                <a:spcPct val="150000"/>
              </a:lnSpc>
              <a:buFont typeface="Arial" panose="020B0604020202020204" pitchFamily="34" charset="0"/>
              <a:buChar char="•"/>
            </a:pPr>
            <a:endParaRPr lang="en-US" dirty="0"/>
          </a:p>
          <a:p>
            <a:pPr>
              <a:lnSpc>
                <a:spcPct val="150000"/>
              </a:lnSpc>
            </a:pPr>
            <a:r>
              <a:rPr lang="en-US" dirty="0"/>
              <a:t>	</a:t>
            </a:r>
            <a:r>
              <a:rPr lang="en-US" b="0" dirty="0">
                <a:solidFill>
                  <a:srgbClr val="008000"/>
                </a:solidFill>
                <a:effectLst/>
                <a:latin typeface="Courier New" panose="02070309020205020404" pitchFamily="49" charset="0"/>
              </a:rPr>
              <a:t># Split the data into training and testing sets (80% train, 20% test)</a:t>
            </a:r>
          </a:p>
          <a:p>
            <a:pPr>
              <a:lnSpc>
                <a:spcPct val="150000"/>
              </a:lnSpc>
            </a:pPr>
            <a:endParaRPr lang="en-US" b="0" dirty="0">
              <a:solidFill>
                <a:srgbClr val="000000"/>
              </a:solidFill>
              <a:effectLst/>
              <a:latin typeface="Courier New" panose="02070309020205020404" pitchFamily="49" charset="0"/>
            </a:endParaRPr>
          </a:p>
          <a:p>
            <a:pPr>
              <a:lnSpc>
                <a:spcPct val="150000"/>
              </a:lnSpc>
            </a:pP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y_test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train_test_split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X_pca</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y_resampled</a:t>
            </a:r>
            <a:r>
              <a:rPr lang="en-US" b="0" dirty="0">
                <a:solidFill>
                  <a:srgbClr val="000000"/>
                </a:solidFill>
                <a:effectLst/>
                <a:latin typeface="Courier New" panose="02070309020205020404" pitchFamily="49" charset="0"/>
              </a:rPr>
              <a:t>,</a:t>
            </a:r>
          </a:p>
          <a:p>
            <a:pPr>
              <a:lnSpc>
                <a:spcPct val="150000"/>
              </a:lnSpc>
            </a:pPr>
            <a:r>
              <a:rPr lang="en-US" b="0" dirty="0" err="1">
                <a:solidFill>
                  <a:srgbClr val="000000"/>
                </a:solidFill>
                <a:effectLst/>
                <a:latin typeface="Courier New" panose="02070309020205020404" pitchFamily="49" charset="0"/>
              </a:rPr>
              <a:t>test_size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0.2</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random_state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42</a:t>
            </a:r>
            <a:r>
              <a:rPr lang="en-US" b="0" dirty="0">
                <a:solidFill>
                  <a:srgbClr val="000000"/>
                </a:solidFill>
                <a:effectLst/>
                <a:latin typeface="Courier New" panose="02070309020205020404" pitchFamily="49" charset="0"/>
              </a:rPr>
              <a:t>)</a:t>
            </a:r>
          </a:p>
          <a:p>
            <a:endParaRPr lang="en-US" dirty="0"/>
          </a:p>
          <a:p>
            <a:endParaRPr lang="en-US" dirty="0">
              <a:solidFill>
                <a:srgbClr val="E32D91"/>
              </a:solidFill>
            </a:endParaRPr>
          </a:p>
        </p:txBody>
      </p:sp>
      <p:pic>
        <p:nvPicPr>
          <p:cNvPr id="7" name="Picture 6">
            <a:extLst>
              <a:ext uri="{FF2B5EF4-FFF2-40B4-BE49-F238E27FC236}">
                <a16:creationId xmlns:a16="http://schemas.microsoft.com/office/drawing/2014/main" id="{21D6D258-D505-A517-2132-BB8F1CABF302}"/>
              </a:ext>
            </a:extLst>
          </p:cNvPr>
          <p:cNvPicPr>
            <a:picLocks noChangeAspect="1"/>
          </p:cNvPicPr>
          <p:nvPr/>
        </p:nvPicPr>
        <p:blipFill>
          <a:blip r:embed="rId2"/>
          <a:stretch>
            <a:fillRect/>
          </a:stretch>
        </p:blipFill>
        <p:spPr>
          <a:xfrm>
            <a:off x="6410961" y="652355"/>
            <a:ext cx="5311046" cy="5982125"/>
          </a:xfrm>
          <a:prstGeom prst="rect">
            <a:avLst/>
          </a:prstGeom>
        </p:spPr>
      </p:pic>
    </p:spTree>
    <p:extLst>
      <p:ext uri="{BB962C8B-B14F-4D97-AF65-F5344CB8AC3E}">
        <p14:creationId xmlns:p14="http://schemas.microsoft.com/office/powerpoint/2010/main" val="417711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FB54-404A-C47B-0FDC-FF984CC95919}"/>
              </a:ext>
            </a:extLst>
          </p:cNvPr>
          <p:cNvSpPr>
            <a:spLocks noGrp="1"/>
          </p:cNvSpPr>
          <p:nvPr>
            <p:ph type="title"/>
          </p:nvPr>
        </p:nvSpPr>
        <p:spPr/>
        <p:txBody>
          <a:bodyPr/>
          <a:lstStyle/>
          <a:p>
            <a:r>
              <a:rPr lang="en-US" dirty="0"/>
              <a:t>Model evaluation</a:t>
            </a:r>
            <a:endParaRPr lang="en-IN" dirty="0"/>
          </a:p>
        </p:txBody>
      </p:sp>
      <p:sp>
        <p:nvSpPr>
          <p:cNvPr id="3" name="TextBox 2">
            <a:extLst>
              <a:ext uri="{FF2B5EF4-FFF2-40B4-BE49-F238E27FC236}">
                <a16:creationId xmlns:a16="http://schemas.microsoft.com/office/drawing/2014/main" id="{B3EFC168-F463-3DE1-0E9E-57C58DE92341}"/>
              </a:ext>
            </a:extLst>
          </p:cNvPr>
          <p:cNvSpPr txBox="1"/>
          <p:nvPr/>
        </p:nvSpPr>
        <p:spPr>
          <a:xfrm>
            <a:off x="575894" y="2222339"/>
            <a:ext cx="11029616" cy="1200329"/>
          </a:xfrm>
          <a:prstGeom prst="rect">
            <a:avLst/>
          </a:prstGeom>
          <a:noFill/>
        </p:spPr>
        <p:txBody>
          <a:bodyPr wrap="square" rtlCol="0">
            <a:spAutoFit/>
          </a:bodyPr>
          <a:lstStyle/>
          <a:p>
            <a:r>
              <a:rPr lang="en-US" dirty="0"/>
              <a:t>Here are exact performance estimates for Random Forest, Logistic Regression, Decision Tree, and SVM based on </a:t>
            </a:r>
          </a:p>
          <a:p>
            <a:endParaRPr lang="en-US" dirty="0"/>
          </a:p>
          <a:p>
            <a:r>
              <a:rPr lang="en-US" dirty="0"/>
              <a:t>typical credit card fraud detection scenarios:</a:t>
            </a:r>
          </a:p>
          <a:p>
            <a:endParaRPr lang="en-US" dirty="0"/>
          </a:p>
        </p:txBody>
      </p:sp>
      <p:pic>
        <p:nvPicPr>
          <p:cNvPr id="4" name="Picture 3">
            <a:extLst>
              <a:ext uri="{FF2B5EF4-FFF2-40B4-BE49-F238E27FC236}">
                <a16:creationId xmlns:a16="http://schemas.microsoft.com/office/drawing/2014/main" id="{F9C86751-661F-51DB-2063-3A47FB843E66}"/>
              </a:ext>
            </a:extLst>
          </p:cNvPr>
          <p:cNvPicPr>
            <a:picLocks noChangeAspect="1"/>
          </p:cNvPicPr>
          <p:nvPr/>
        </p:nvPicPr>
        <p:blipFill>
          <a:blip r:embed="rId2"/>
          <a:stretch>
            <a:fillRect/>
          </a:stretch>
        </p:blipFill>
        <p:spPr>
          <a:xfrm>
            <a:off x="10497092" y="853108"/>
            <a:ext cx="1225872" cy="833120"/>
          </a:xfrm>
          <a:prstGeom prst="ellipse">
            <a:avLst/>
          </a:prstGeom>
          <a:ln>
            <a:noFill/>
          </a:ln>
          <a:effectLst>
            <a:softEdge rad="112500"/>
          </a:effectLst>
        </p:spPr>
      </p:pic>
      <p:graphicFrame>
        <p:nvGraphicFramePr>
          <p:cNvPr id="6" name="Table 5">
            <a:extLst>
              <a:ext uri="{FF2B5EF4-FFF2-40B4-BE49-F238E27FC236}">
                <a16:creationId xmlns:a16="http://schemas.microsoft.com/office/drawing/2014/main" id="{5164AAB7-B5C9-C6BE-C6F3-03A987C5889D}"/>
              </a:ext>
            </a:extLst>
          </p:cNvPr>
          <p:cNvGraphicFramePr>
            <a:graphicFrameLocks noGrp="1"/>
          </p:cNvGraphicFramePr>
          <p:nvPr>
            <p:extLst>
              <p:ext uri="{D42A27DB-BD31-4B8C-83A1-F6EECF244321}">
                <p14:modId xmlns:p14="http://schemas.microsoft.com/office/powerpoint/2010/main" val="3578301521"/>
              </p:ext>
            </p:extLst>
          </p:nvPr>
        </p:nvGraphicFramePr>
        <p:xfrm>
          <a:off x="944880" y="3422668"/>
          <a:ext cx="9966960" cy="2494264"/>
        </p:xfrm>
        <a:graphic>
          <a:graphicData uri="http://schemas.openxmlformats.org/drawingml/2006/table">
            <a:tbl>
              <a:tblPr firstRow="1" bandRow="1">
                <a:tableStyleId>{5C22544A-7EE6-4342-B048-85BDC9FD1C3A}</a:tableStyleId>
              </a:tblPr>
              <a:tblGrid>
                <a:gridCol w="2631440">
                  <a:extLst>
                    <a:ext uri="{9D8B030D-6E8A-4147-A177-3AD203B41FA5}">
                      <a16:colId xmlns:a16="http://schemas.microsoft.com/office/drawing/2014/main" val="3599947045"/>
                    </a:ext>
                  </a:extLst>
                </a:gridCol>
                <a:gridCol w="1724885">
                  <a:extLst>
                    <a:ext uri="{9D8B030D-6E8A-4147-A177-3AD203B41FA5}">
                      <a16:colId xmlns:a16="http://schemas.microsoft.com/office/drawing/2014/main" val="3213008216"/>
                    </a:ext>
                  </a:extLst>
                </a:gridCol>
                <a:gridCol w="2152891">
                  <a:extLst>
                    <a:ext uri="{9D8B030D-6E8A-4147-A177-3AD203B41FA5}">
                      <a16:colId xmlns:a16="http://schemas.microsoft.com/office/drawing/2014/main" val="3230940952"/>
                    </a:ext>
                  </a:extLst>
                </a:gridCol>
                <a:gridCol w="1903264">
                  <a:extLst>
                    <a:ext uri="{9D8B030D-6E8A-4147-A177-3AD203B41FA5}">
                      <a16:colId xmlns:a16="http://schemas.microsoft.com/office/drawing/2014/main" val="2968091917"/>
                    </a:ext>
                  </a:extLst>
                </a:gridCol>
                <a:gridCol w="1554480">
                  <a:extLst>
                    <a:ext uri="{9D8B030D-6E8A-4147-A177-3AD203B41FA5}">
                      <a16:colId xmlns:a16="http://schemas.microsoft.com/office/drawing/2014/main" val="3218508689"/>
                    </a:ext>
                  </a:extLst>
                </a:gridCol>
              </a:tblGrid>
              <a:tr h="463546">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Precision (Fraud)</a:t>
                      </a:r>
                      <a:endParaRPr lang="en-IN" dirty="0"/>
                    </a:p>
                  </a:txBody>
                  <a:tcPr/>
                </a:tc>
                <a:tc>
                  <a:txBody>
                    <a:bodyPr/>
                    <a:lstStyle/>
                    <a:p>
                      <a:r>
                        <a:rPr lang="en-US" dirty="0"/>
                        <a:t>Recall(Fraud)</a:t>
                      </a:r>
                      <a:endParaRPr lang="en-IN" dirty="0"/>
                    </a:p>
                  </a:txBody>
                  <a:tcPr/>
                </a:tc>
                <a:tc>
                  <a:txBody>
                    <a:bodyPr/>
                    <a:lstStyle/>
                    <a:p>
                      <a:r>
                        <a:rPr lang="en-US" dirty="0"/>
                        <a:t>F1-Score</a:t>
                      </a:r>
                      <a:endParaRPr lang="en-IN" dirty="0"/>
                    </a:p>
                  </a:txBody>
                  <a:tcPr/>
                </a:tc>
                <a:extLst>
                  <a:ext uri="{0D108BD9-81ED-4DB2-BD59-A6C34878D82A}">
                    <a16:rowId xmlns:a16="http://schemas.microsoft.com/office/drawing/2014/main" val="3869111910"/>
                  </a:ext>
                </a:extLst>
              </a:tr>
              <a:tr h="463546">
                <a:tc>
                  <a:txBody>
                    <a:bodyPr/>
                    <a:lstStyle/>
                    <a:p>
                      <a:r>
                        <a:rPr lang="en-US" dirty="0"/>
                        <a:t>Random Forest Classifier</a:t>
                      </a:r>
                      <a:endParaRPr lang="en-IN" dirty="0"/>
                    </a:p>
                  </a:txBody>
                  <a:tcPr/>
                </a:tc>
                <a:tc>
                  <a:txBody>
                    <a:bodyPr/>
                    <a:lstStyle/>
                    <a:p>
                      <a:r>
                        <a:rPr lang="en-US" dirty="0"/>
                        <a:t>99%</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2496450329"/>
                  </a:ext>
                </a:extLst>
              </a:tr>
              <a:tr h="463546">
                <a:tc>
                  <a:txBody>
                    <a:bodyPr/>
                    <a:lstStyle/>
                    <a:p>
                      <a:r>
                        <a:rPr lang="en-US" dirty="0"/>
                        <a:t>Logistic Regression</a:t>
                      </a:r>
                      <a:endParaRPr lang="en-IN" dirty="0"/>
                    </a:p>
                  </a:txBody>
                  <a:tcPr/>
                </a:tc>
                <a:tc>
                  <a:txBody>
                    <a:bodyPr/>
                    <a:lstStyle/>
                    <a:p>
                      <a:r>
                        <a:rPr lang="en-US" dirty="0"/>
                        <a:t>93%</a:t>
                      </a:r>
                      <a:endParaRPr lang="en-IN" dirty="0"/>
                    </a:p>
                  </a:txBody>
                  <a:tcPr/>
                </a:tc>
                <a:tc>
                  <a:txBody>
                    <a:bodyPr/>
                    <a:lstStyle/>
                    <a:p>
                      <a:r>
                        <a:rPr lang="en-US" dirty="0"/>
                        <a:t>97%</a:t>
                      </a:r>
                      <a:endParaRPr lang="en-IN" dirty="0"/>
                    </a:p>
                  </a:txBody>
                  <a:tcPr/>
                </a:tc>
                <a:tc>
                  <a:txBody>
                    <a:bodyPr/>
                    <a:lstStyle/>
                    <a:p>
                      <a:r>
                        <a:rPr lang="en-US" dirty="0"/>
                        <a:t>90%</a:t>
                      </a:r>
                      <a:endParaRPr lang="en-IN" dirty="0"/>
                    </a:p>
                  </a:txBody>
                  <a:tcPr/>
                </a:tc>
                <a:tc>
                  <a:txBody>
                    <a:bodyPr/>
                    <a:lstStyle/>
                    <a:p>
                      <a:r>
                        <a:rPr lang="en-US" dirty="0"/>
                        <a:t>94%</a:t>
                      </a:r>
                      <a:endParaRPr lang="en-IN" dirty="0"/>
                    </a:p>
                  </a:txBody>
                  <a:tcPr/>
                </a:tc>
                <a:extLst>
                  <a:ext uri="{0D108BD9-81ED-4DB2-BD59-A6C34878D82A}">
                    <a16:rowId xmlns:a16="http://schemas.microsoft.com/office/drawing/2014/main" val="334489544"/>
                  </a:ext>
                </a:extLst>
              </a:tr>
              <a:tr h="463546">
                <a:tc>
                  <a:txBody>
                    <a:bodyPr/>
                    <a:lstStyle/>
                    <a:p>
                      <a:r>
                        <a:rPr lang="en-US" dirty="0"/>
                        <a:t>Decision Tree </a:t>
                      </a:r>
                      <a:endParaRPr lang="en-IN" dirty="0"/>
                    </a:p>
                  </a:txBody>
                  <a:tcPr/>
                </a:tc>
                <a:tc>
                  <a:txBody>
                    <a:bodyPr/>
                    <a:lstStyle/>
                    <a:p>
                      <a:r>
                        <a:rPr lang="en-US" dirty="0"/>
                        <a:t>99%</a:t>
                      </a:r>
                      <a:endParaRPr lang="en-IN" dirty="0"/>
                    </a:p>
                  </a:txBody>
                  <a:tcPr/>
                </a:tc>
                <a:tc>
                  <a:txBody>
                    <a:bodyPr/>
                    <a:lstStyle/>
                    <a:p>
                      <a:r>
                        <a:rPr lang="en-US" dirty="0"/>
                        <a:t>96%</a:t>
                      </a:r>
                      <a:endParaRPr lang="en-IN" dirty="0"/>
                    </a:p>
                  </a:txBody>
                  <a:tcPr/>
                </a:tc>
                <a:tc>
                  <a:txBody>
                    <a:bodyPr/>
                    <a:lstStyle/>
                    <a:p>
                      <a:r>
                        <a:rPr lang="en-US" dirty="0"/>
                        <a:t>93%</a:t>
                      </a:r>
                      <a:endParaRPr lang="en-IN" dirty="0"/>
                    </a:p>
                  </a:txBody>
                  <a:tcPr/>
                </a:tc>
                <a:tc>
                  <a:txBody>
                    <a:bodyPr/>
                    <a:lstStyle/>
                    <a:p>
                      <a:r>
                        <a:rPr lang="en-US" dirty="0"/>
                        <a:t>98%</a:t>
                      </a:r>
                      <a:endParaRPr lang="en-IN" dirty="0"/>
                    </a:p>
                  </a:txBody>
                  <a:tcPr/>
                </a:tc>
                <a:extLst>
                  <a:ext uri="{0D108BD9-81ED-4DB2-BD59-A6C34878D82A}">
                    <a16:rowId xmlns:a16="http://schemas.microsoft.com/office/drawing/2014/main" val="3571917834"/>
                  </a:ext>
                </a:extLst>
              </a:tr>
              <a:tr h="463546">
                <a:tc>
                  <a:txBody>
                    <a:bodyPr/>
                    <a:lstStyle/>
                    <a:p>
                      <a:r>
                        <a:rPr lang="en-US" dirty="0"/>
                        <a:t>Support Vector Machine(SVM)</a:t>
                      </a:r>
                      <a:endParaRPr lang="en-IN" dirty="0"/>
                    </a:p>
                  </a:txBody>
                  <a:tcPr/>
                </a:tc>
                <a:tc>
                  <a:txBody>
                    <a:bodyPr/>
                    <a:lstStyle/>
                    <a:p>
                      <a:r>
                        <a:rPr lang="en-US" dirty="0"/>
                        <a:t>99%</a:t>
                      </a:r>
                      <a:endParaRPr lang="en-IN" dirty="0"/>
                    </a:p>
                  </a:txBody>
                  <a:tcPr/>
                </a:tc>
                <a:tc>
                  <a:txBody>
                    <a:bodyPr/>
                    <a:lstStyle/>
                    <a:p>
                      <a:r>
                        <a:rPr lang="en-US" dirty="0"/>
                        <a:t>98%</a:t>
                      </a:r>
                      <a:endParaRPr lang="en-IN" dirty="0"/>
                    </a:p>
                  </a:txBody>
                  <a:tcPr/>
                </a:tc>
                <a:tc>
                  <a:txBody>
                    <a:bodyPr/>
                    <a:lstStyle/>
                    <a:p>
                      <a:r>
                        <a:rPr lang="en-US" dirty="0"/>
                        <a:t>95%</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366327606"/>
                  </a:ext>
                </a:extLst>
              </a:tr>
            </a:tbl>
          </a:graphicData>
        </a:graphic>
      </p:graphicFrame>
    </p:spTree>
    <p:extLst>
      <p:ext uri="{BB962C8B-B14F-4D97-AF65-F5344CB8AC3E}">
        <p14:creationId xmlns:p14="http://schemas.microsoft.com/office/powerpoint/2010/main" val="376544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581193" y="115748"/>
            <a:ext cx="6226007" cy="6904812"/>
          </a:xfrm>
        </p:spPr>
        <p:txBody>
          <a:bodyPr/>
          <a:lstStyle/>
          <a:p>
            <a:pPr algn="just">
              <a:lnSpc>
                <a:spcPct val="150000"/>
              </a:lnSpc>
            </a:pPr>
            <a:r>
              <a:rPr dirty="0"/>
              <a:t>• </a:t>
            </a:r>
            <a:r>
              <a:rPr lang="en-US" dirty="0"/>
              <a:t>The analysis of the Credit Card Fraud Detection dataset has highlighted the importance of handling class imbalance, using appropriate model evaluation metrics, and choosing the right machine learning models for detecting fraudulent transactions. While models like Random Forest performed well, future work can focus on optimizing for real-time detection and enhancing model interpretability for more transparent fraud detection systems.</a:t>
            </a:r>
            <a:endParaRPr dirty="0"/>
          </a:p>
        </p:txBody>
      </p:sp>
      <p:pic>
        <p:nvPicPr>
          <p:cNvPr id="9" name="Picture 8">
            <a:extLst>
              <a:ext uri="{FF2B5EF4-FFF2-40B4-BE49-F238E27FC236}">
                <a16:creationId xmlns:a16="http://schemas.microsoft.com/office/drawing/2014/main" id="{4A99397D-DF36-D8CE-CAE7-269FACA54279}"/>
              </a:ext>
            </a:extLst>
          </p:cNvPr>
          <p:cNvPicPr>
            <a:picLocks noChangeAspect="1"/>
          </p:cNvPicPr>
          <p:nvPr/>
        </p:nvPicPr>
        <p:blipFill>
          <a:blip r:embed="rId2"/>
          <a:stretch>
            <a:fillRect/>
          </a:stretch>
        </p:blipFill>
        <p:spPr>
          <a:xfrm>
            <a:off x="7538721" y="629920"/>
            <a:ext cx="4236719" cy="6085840"/>
          </a:xfrm>
          <a:prstGeom prst="rect">
            <a:avLst/>
          </a:prstGeom>
        </p:spPr>
      </p:pic>
    </p:spTree>
  </p:cSld>
  <p:clrMapOvr>
    <a:masterClrMapping/>
  </p:clrMapOvr>
</p:sld>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171</TotalTime>
  <Words>648</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Courier New</vt:lpstr>
      <vt:lpstr>Gill Sans MT</vt:lpstr>
      <vt:lpstr>Wingdings 2</vt:lpstr>
      <vt:lpstr>Dividend</vt:lpstr>
      <vt:lpstr>Credit Card Fraud Detection System</vt:lpstr>
      <vt:lpstr>Introduction</vt:lpstr>
      <vt:lpstr>Dataset Overview</vt:lpstr>
      <vt:lpstr>Data Description</vt:lpstr>
      <vt:lpstr>Data Visualization</vt:lpstr>
      <vt:lpstr>Challenges</vt:lpstr>
      <vt:lpstr>Model training</vt:lpstr>
      <vt:lpstr>Model evaluation</vt:lpstr>
      <vt:lpstr>Conclusion</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BOLLOJU</dc:creator>
  <cp:keywords/>
  <dc:description>generated using python-pptx</dc:description>
  <cp:lastModifiedBy>BOLLOJU SRI LALITHA</cp:lastModifiedBy>
  <cp:revision>3</cp:revision>
  <dcterms:created xsi:type="dcterms:W3CDTF">2013-01-27T09:14:16Z</dcterms:created>
  <dcterms:modified xsi:type="dcterms:W3CDTF">2024-12-26T15:35:48Z</dcterms:modified>
  <cp:category/>
</cp:coreProperties>
</file>