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4c60a97d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4c60a97d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4c60a97d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4c60a97d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4c60a97d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4c60a97d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4c60a97d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4c60a97d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4c60a97d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4c60a97d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4c60a97d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4c60a97d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4c60a97d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4c60a97d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4c60a97d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4c60a97d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List_of_postal_codes_of_Canada:_M" TargetMode="External"/><Relationship Id="rId4" Type="http://schemas.openxmlformats.org/officeDocument/2006/relationships/hyperlink" Target="https://www.blogto.com/neighbourhoods/" TargetMode="External"/><Relationship Id="rId5" Type="http://schemas.openxmlformats.org/officeDocument/2006/relationships/hyperlink" Target="https://foursquar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3050">
                <a:solidFill>
                  <a:srgbClr val="1F1F1F"/>
                </a:solidFill>
                <a:highlight>
                  <a:srgbClr val="FFFFFF"/>
                </a:highlight>
                <a:latin typeface="Comic Sans MS"/>
                <a:ea typeface="Comic Sans MS"/>
                <a:cs typeface="Comic Sans MS"/>
                <a:sym typeface="Comic Sans MS"/>
              </a:rPr>
              <a:t>Capstone Project - </a:t>
            </a:r>
            <a:endParaRPr sz="4700">
              <a:latin typeface="Comic Sans MS"/>
              <a:ea typeface="Comic Sans MS"/>
              <a:cs typeface="Comic Sans MS"/>
              <a:sym typeface="Comic Sans MS"/>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50">
                <a:solidFill>
                  <a:srgbClr val="1F1F1F"/>
                </a:solidFill>
                <a:highlight>
                  <a:srgbClr val="FFFFFF"/>
                </a:highlight>
                <a:latin typeface="Comic Sans MS"/>
                <a:ea typeface="Comic Sans MS"/>
                <a:cs typeface="Comic Sans MS"/>
                <a:sym typeface="Comic Sans MS"/>
              </a:rPr>
              <a:t>The Battle of Neighborhoods</a:t>
            </a:r>
            <a:endParaRPr b="1" sz="47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Study done for:</a:t>
            </a:r>
            <a:endParaRPr>
              <a:latin typeface="Comic Sans MS"/>
              <a:ea typeface="Comic Sans MS"/>
              <a:cs typeface="Comic Sans MS"/>
              <a:sym typeface="Comic Sans MS"/>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0000"/>
                </a:solidFill>
                <a:latin typeface="Comic Sans MS"/>
                <a:ea typeface="Comic Sans MS"/>
                <a:cs typeface="Comic Sans MS"/>
                <a:sym typeface="Comic Sans MS"/>
              </a:rPr>
              <a:t>The current study is done for new </a:t>
            </a:r>
            <a:r>
              <a:rPr b="1" lang="en" sz="2000">
                <a:solidFill>
                  <a:srgbClr val="000000"/>
                </a:solidFill>
                <a:latin typeface="Comic Sans MS"/>
                <a:ea typeface="Comic Sans MS"/>
                <a:cs typeface="Comic Sans MS"/>
                <a:sym typeface="Comic Sans MS"/>
              </a:rPr>
              <a:t>Indian</a:t>
            </a:r>
            <a:r>
              <a:rPr b="1" lang="en" sz="2000">
                <a:solidFill>
                  <a:srgbClr val="000000"/>
                </a:solidFill>
                <a:latin typeface="Comic Sans MS"/>
                <a:ea typeface="Comic Sans MS"/>
                <a:cs typeface="Comic Sans MS"/>
                <a:sym typeface="Comic Sans MS"/>
              </a:rPr>
              <a:t> immigrants to Canada.</a:t>
            </a:r>
            <a:endParaRPr b="1" sz="2000">
              <a:solidFill>
                <a:srgbClr val="000000"/>
              </a:solidFill>
              <a:latin typeface="Comic Sans MS"/>
              <a:ea typeface="Comic Sans MS"/>
              <a:cs typeface="Comic Sans MS"/>
              <a:sym typeface="Comic Sans MS"/>
            </a:endParaRPr>
          </a:p>
          <a:p>
            <a:pPr indent="0" lvl="0" marL="0" rtl="0" algn="l">
              <a:spcBef>
                <a:spcPts val="1600"/>
              </a:spcBef>
              <a:spcAft>
                <a:spcPts val="1600"/>
              </a:spcAft>
              <a:buNone/>
            </a:pPr>
            <a:r>
              <a:rPr b="1" lang="en" sz="2000">
                <a:solidFill>
                  <a:srgbClr val="000000"/>
                </a:solidFill>
                <a:latin typeface="Comic Sans MS"/>
                <a:ea typeface="Comic Sans MS"/>
                <a:cs typeface="Comic Sans MS"/>
                <a:sym typeface="Comic Sans MS"/>
              </a:rPr>
              <a:t>In a hypothetical case, Indian immigrant </a:t>
            </a:r>
            <a:r>
              <a:rPr b="1" lang="en" sz="2000">
                <a:solidFill>
                  <a:srgbClr val="000000"/>
                </a:solidFill>
                <a:latin typeface="Comic Sans MS"/>
                <a:ea typeface="Comic Sans MS"/>
                <a:cs typeface="Comic Sans MS"/>
                <a:sym typeface="Comic Sans MS"/>
              </a:rPr>
              <a:t>wanting</a:t>
            </a:r>
            <a:r>
              <a:rPr b="1" lang="en" sz="2000">
                <a:solidFill>
                  <a:srgbClr val="000000"/>
                </a:solidFill>
                <a:latin typeface="Comic Sans MS"/>
                <a:ea typeface="Comic Sans MS"/>
                <a:cs typeface="Comic Sans MS"/>
                <a:sym typeface="Comic Sans MS"/>
              </a:rPr>
              <a:t> to settle in a place that has Indian </a:t>
            </a:r>
            <a:r>
              <a:rPr b="1" lang="en" sz="2000">
                <a:solidFill>
                  <a:srgbClr val="000000"/>
                </a:solidFill>
                <a:latin typeface="Comic Sans MS"/>
                <a:ea typeface="Comic Sans MS"/>
                <a:cs typeface="Comic Sans MS"/>
                <a:sym typeface="Comic Sans MS"/>
              </a:rPr>
              <a:t>restaurants</a:t>
            </a:r>
            <a:r>
              <a:rPr b="1" lang="en" sz="2000">
                <a:solidFill>
                  <a:srgbClr val="000000"/>
                </a:solidFill>
                <a:latin typeface="Comic Sans MS"/>
                <a:ea typeface="Comic Sans MS"/>
                <a:cs typeface="Comic Sans MS"/>
                <a:sym typeface="Comic Sans MS"/>
              </a:rPr>
              <a:t> and Swimming pool for his daily swim for recreation and health. </a:t>
            </a:r>
            <a:endParaRPr b="1" sz="2000">
              <a:solidFill>
                <a:srgbClr val="000000"/>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Data </a:t>
            </a:r>
            <a:r>
              <a:rPr lang="en">
                <a:latin typeface="Comic Sans MS"/>
                <a:ea typeface="Comic Sans MS"/>
                <a:cs typeface="Comic Sans MS"/>
                <a:sym typeface="Comic Sans MS"/>
              </a:rPr>
              <a:t>acquisition</a:t>
            </a:r>
            <a:r>
              <a:rPr lang="en">
                <a:latin typeface="Comic Sans MS"/>
                <a:ea typeface="Comic Sans MS"/>
                <a:cs typeface="Comic Sans MS"/>
                <a:sym typeface="Comic Sans MS"/>
              </a:rPr>
              <a:t> </a:t>
            </a:r>
            <a:endParaRPr>
              <a:latin typeface="Comic Sans MS"/>
              <a:ea typeface="Comic Sans MS"/>
              <a:cs typeface="Comic Sans MS"/>
              <a:sym typeface="Comic Sans MS"/>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800">
                <a:solidFill>
                  <a:srgbClr val="000000"/>
                </a:solidFill>
                <a:highlight>
                  <a:srgbClr val="FFFFFF"/>
                </a:highlight>
                <a:latin typeface="Comic Sans MS"/>
                <a:ea typeface="Comic Sans MS"/>
                <a:cs typeface="Comic Sans MS"/>
                <a:sym typeface="Comic Sans MS"/>
              </a:rPr>
              <a:t>Three datasets are used for the study. Data scrapping from Wikipedia to obtain the neighbourhood and obtaining required information from blogto.com, then the Foursquare API to enable the location data required for the study are employed.</a:t>
            </a:r>
            <a:endParaRPr b="1" sz="1800">
              <a:solidFill>
                <a:srgbClr val="000000"/>
              </a:solidFill>
              <a:highlight>
                <a:srgbClr val="FFFFFF"/>
              </a:highlight>
              <a:latin typeface="Comic Sans MS"/>
              <a:ea typeface="Comic Sans MS"/>
              <a:cs typeface="Comic Sans MS"/>
              <a:sym typeface="Comic Sans MS"/>
            </a:endParaRPr>
          </a:p>
          <a:p>
            <a:pPr indent="0" lvl="0" marL="0" rtl="0" algn="l">
              <a:spcBef>
                <a:spcPts val="1200"/>
              </a:spcBef>
              <a:spcAft>
                <a:spcPts val="0"/>
              </a:spcAft>
              <a:buNone/>
            </a:pPr>
            <a:r>
              <a:rPr b="1" lang="en" sz="1800" u="sng">
                <a:solidFill>
                  <a:srgbClr val="0000FF"/>
                </a:solidFill>
                <a:latin typeface="Comic Sans MS"/>
                <a:ea typeface="Comic Sans MS"/>
                <a:cs typeface="Comic Sans MS"/>
                <a:sym typeface="Comic Sans MS"/>
                <a:hlinkClick r:id="rId3">
                  <a:extLst>
                    <a:ext uri="{A12FA001-AC4F-418D-AE19-62706E023703}">
                      <ahyp:hlinkClr val="tx"/>
                    </a:ext>
                  </a:extLst>
                </a:hlinkClick>
              </a:rPr>
              <a:t>https://en.wikipedia.org/wiki/List_of_postal_codes_of_Canada:_M</a:t>
            </a:r>
            <a:endParaRPr b="1" sz="1800" u="sng">
              <a:solidFill>
                <a:srgbClr val="0000FF"/>
              </a:solidFill>
              <a:latin typeface="Comic Sans MS"/>
              <a:ea typeface="Comic Sans MS"/>
              <a:cs typeface="Comic Sans MS"/>
              <a:sym typeface="Comic Sans MS"/>
            </a:endParaRPr>
          </a:p>
          <a:p>
            <a:pPr indent="0" lvl="0" marL="0" rtl="0" algn="l">
              <a:spcBef>
                <a:spcPts val="1200"/>
              </a:spcBef>
              <a:spcAft>
                <a:spcPts val="0"/>
              </a:spcAft>
              <a:buNone/>
            </a:pPr>
            <a:r>
              <a:rPr b="1" lang="en" sz="1800" u="sng">
                <a:solidFill>
                  <a:schemeClr val="hlink"/>
                </a:solidFill>
                <a:highlight>
                  <a:srgbClr val="FFFFFF"/>
                </a:highlight>
                <a:latin typeface="Comic Sans MS"/>
                <a:ea typeface="Comic Sans MS"/>
                <a:cs typeface="Comic Sans MS"/>
                <a:sym typeface="Comic Sans MS"/>
                <a:hlinkClick r:id="rId4"/>
              </a:rPr>
              <a:t>https://www.blogto.com/neighbourhoods/</a:t>
            </a:r>
            <a:endParaRPr b="1" sz="1800" u="sng">
              <a:solidFill>
                <a:schemeClr val="hlink"/>
              </a:solidFill>
              <a:highlight>
                <a:srgbClr val="FFFFFF"/>
              </a:highlight>
              <a:latin typeface="Comic Sans MS"/>
              <a:ea typeface="Comic Sans MS"/>
              <a:cs typeface="Comic Sans MS"/>
              <a:sym typeface="Comic Sans MS"/>
            </a:endParaRPr>
          </a:p>
          <a:p>
            <a:pPr indent="0" lvl="0" marL="0" rtl="0" algn="l">
              <a:spcBef>
                <a:spcPts val="1200"/>
              </a:spcBef>
              <a:spcAft>
                <a:spcPts val="0"/>
              </a:spcAft>
              <a:buNone/>
            </a:pPr>
            <a:r>
              <a:rPr b="1" lang="en" sz="1800" u="sng">
                <a:solidFill>
                  <a:schemeClr val="hlink"/>
                </a:solidFill>
                <a:highlight>
                  <a:srgbClr val="FFFFFF"/>
                </a:highlight>
                <a:latin typeface="Comic Sans MS"/>
                <a:ea typeface="Comic Sans MS"/>
                <a:cs typeface="Comic Sans MS"/>
                <a:sym typeface="Comic Sans MS"/>
                <a:hlinkClick r:id="rId5"/>
              </a:rPr>
              <a:t>https://foursquare.com/</a:t>
            </a:r>
            <a:endParaRPr b="1" sz="1800" u="sng">
              <a:solidFill>
                <a:schemeClr val="hlink"/>
              </a:solidFill>
              <a:highlight>
                <a:srgbClr val="FFFFFF"/>
              </a:highlight>
              <a:latin typeface="Comic Sans MS"/>
              <a:ea typeface="Comic Sans MS"/>
              <a:cs typeface="Comic Sans MS"/>
              <a:sym typeface="Comic Sans MS"/>
            </a:endParaRPr>
          </a:p>
          <a:p>
            <a:pPr indent="0" lvl="0" marL="0" rtl="0" algn="l">
              <a:spcBef>
                <a:spcPts val="0"/>
              </a:spcBef>
              <a:spcAft>
                <a:spcPts val="1600"/>
              </a:spcAft>
              <a:buNone/>
            </a:pPr>
            <a:r>
              <a:t/>
            </a:r>
            <a:endParaRPr sz="2600">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Data Cleaning</a:t>
            </a:r>
            <a:endParaRPr>
              <a:latin typeface="Comic Sans MS"/>
              <a:ea typeface="Comic Sans MS"/>
              <a:cs typeface="Comic Sans MS"/>
              <a:sym typeface="Comic Sans MS"/>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28600" lvl="0" marL="0" rtl="0" algn="l">
              <a:lnSpc>
                <a:spcPct val="218181"/>
              </a:lnSpc>
              <a:spcBef>
                <a:spcPts val="1200"/>
              </a:spcBef>
              <a:spcAft>
                <a:spcPts val="0"/>
              </a:spcAft>
              <a:buNone/>
            </a:pPr>
            <a:r>
              <a:rPr lang="en" sz="1200">
                <a:solidFill>
                  <a:srgbClr val="292929"/>
                </a:solidFill>
                <a:highlight>
                  <a:srgbClr val="FFFFFF"/>
                </a:highlight>
                <a:latin typeface="Comic Sans MS"/>
                <a:ea typeface="Comic Sans MS"/>
                <a:cs typeface="Comic Sans MS"/>
                <a:sym typeface="Comic Sans MS"/>
              </a:rPr>
              <a:t>·</a:t>
            </a:r>
            <a:r>
              <a:rPr lang="en" sz="700">
                <a:solidFill>
                  <a:srgbClr val="292929"/>
                </a:solidFill>
                <a:highlight>
                  <a:srgbClr val="FFFFFF"/>
                </a:highlight>
                <a:latin typeface="Times New Roman"/>
                <a:ea typeface="Times New Roman"/>
                <a:cs typeface="Times New Roman"/>
                <a:sym typeface="Times New Roman"/>
              </a:rPr>
              <a:t>       </a:t>
            </a:r>
            <a:r>
              <a:rPr b="1" lang="en" sz="1600">
                <a:solidFill>
                  <a:srgbClr val="000000"/>
                </a:solidFill>
                <a:highlight>
                  <a:srgbClr val="FFFFFF"/>
                </a:highlight>
                <a:latin typeface="Comic Sans MS"/>
                <a:ea typeface="Comic Sans MS"/>
                <a:cs typeface="Comic Sans MS"/>
                <a:sym typeface="Comic Sans MS"/>
              </a:rPr>
              <a:t>The data frame will consist of three columns: Postal Code, Borough, and Neighborhood</a:t>
            </a:r>
            <a:endParaRPr b="1" sz="1600">
              <a:solidFill>
                <a:srgbClr val="000000"/>
              </a:solidFill>
              <a:highlight>
                <a:srgbClr val="FFFFFF"/>
              </a:highlight>
              <a:latin typeface="Comic Sans MS"/>
              <a:ea typeface="Comic Sans MS"/>
              <a:cs typeface="Comic Sans MS"/>
              <a:sym typeface="Comic Sans MS"/>
            </a:endParaRPr>
          </a:p>
          <a:p>
            <a:pPr indent="0" lvl="0" marL="0" rtl="0" algn="l">
              <a:spcBef>
                <a:spcPts val="0"/>
              </a:spcBef>
              <a:spcAft>
                <a:spcPts val="1600"/>
              </a:spcAft>
              <a:buNone/>
            </a:pPr>
            <a:r>
              <a:rPr b="1" lang="en" sz="1600">
                <a:solidFill>
                  <a:srgbClr val="000000"/>
                </a:solidFill>
                <a:latin typeface="Comic Sans MS"/>
                <a:ea typeface="Comic Sans MS"/>
                <a:cs typeface="Comic Sans MS"/>
                <a:sym typeface="Comic Sans MS"/>
              </a:rPr>
              <a:t>Only process the cells that have an assigned borough. Ignore cells with a borough that is ‘Not assigned’</a:t>
            </a:r>
            <a:endParaRPr b="1" sz="1700">
              <a:solidFill>
                <a:srgbClr val="000000"/>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Data organizing</a:t>
            </a:r>
            <a:endParaRPr>
              <a:latin typeface="Comic Sans MS"/>
              <a:ea typeface="Comic Sans MS"/>
              <a:cs typeface="Comic Sans MS"/>
              <a:sym typeface="Comic Sans MS"/>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2000">
                <a:solidFill>
                  <a:srgbClr val="000000"/>
                </a:solidFill>
                <a:highlight>
                  <a:srgbClr val="FFFFFF"/>
                </a:highlight>
                <a:latin typeface="Comic Sans MS"/>
                <a:ea typeface="Comic Sans MS"/>
                <a:cs typeface="Comic Sans MS"/>
                <a:sym typeface="Comic Sans MS"/>
              </a:rPr>
              <a:t>Collapsing the data to make a new data frame having one neighborhood. </a:t>
            </a:r>
            <a:endParaRPr sz="2000">
              <a:solidFill>
                <a:srgbClr val="000000"/>
              </a:solidFill>
              <a:highlight>
                <a:srgbClr val="FFFFFF"/>
              </a:highlight>
              <a:latin typeface="Comic Sans MS"/>
              <a:ea typeface="Comic Sans MS"/>
              <a:cs typeface="Comic Sans MS"/>
              <a:sym typeface="Comic Sans MS"/>
            </a:endParaRPr>
          </a:p>
          <a:p>
            <a:pPr indent="0" lvl="0" marL="0" rtl="0" algn="l">
              <a:spcBef>
                <a:spcPts val="1200"/>
              </a:spcBef>
              <a:spcAft>
                <a:spcPts val="0"/>
              </a:spcAft>
              <a:buNone/>
            </a:pPr>
            <a:r>
              <a:rPr b="1" lang="en" sz="1600">
                <a:solidFill>
                  <a:srgbClr val="333333"/>
                </a:solidFill>
                <a:highlight>
                  <a:srgbClr val="F7F7F7"/>
                </a:highlight>
                <a:latin typeface="Comic Sans MS"/>
                <a:ea typeface="Comic Sans MS"/>
                <a:cs typeface="Comic Sans MS"/>
                <a:sym typeface="Comic Sans MS"/>
              </a:rPr>
              <a:t>df_merge</a:t>
            </a:r>
            <a:r>
              <a:rPr b="1" lang="en" sz="1600">
                <a:solidFill>
                  <a:srgbClr val="666666"/>
                </a:solidFill>
                <a:highlight>
                  <a:srgbClr val="F7F7F7"/>
                </a:highlight>
                <a:latin typeface="Comic Sans MS"/>
                <a:ea typeface="Comic Sans MS"/>
                <a:cs typeface="Comic Sans MS"/>
                <a:sym typeface="Comic Sans MS"/>
              </a:rPr>
              <a:t>.</a:t>
            </a:r>
            <a:r>
              <a:rPr b="1" lang="en" sz="1600">
                <a:solidFill>
                  <a:srgbClr val="333333"/>
                </a:solidFill>
                <a:highlight>
                  <a:srgbClr val="F7F7F7"/>
                </a:highlight>
                <a:latin typeface="Comic Sans MS"/>
                <a:ea typeface="Comic Sans MS"/>
                <a:cs typeface="Comic Sans MS"/>
                <a:sym typeface="Comic Sans MS"/>
              </a:rPr>
              <a:t>rename(columns</a:t>
            </a:r>
            <a:r>
              <a:rPr b="1" lang="en" sz="1600">
                <a:solidFill>
                  <a:srgbClr val="666666"/>
                </a:solidFill>
                <a:highlight>
                  <a:srgbClr val="F7F7F7"/>
                </a:highlight>
                <a:latin typeface="Comic Sans MS"/>
                <a:ea typeface="Comic Sans MS"/>
                <a:cs typeface="Comic Sans MS"/>
                <a:sym typeface="Comic Sans MS"/>
              </a:rPr>
              <a:t>=</a:t>
            </a:r>
            <a:r>
              <a:rPr b="1" lang="en" sz="1600">
                <a:solidFill>
                  <a:srgbClr val="333333"/>
                </a:solidFill>
                <a:highlight>
                  <a:srgbClr val="F7F7F7"/>
                </a:highlight>
                <a:latin typeface="Comic Sans MS"/>
                <a:ea typeface="Comic Sans MS"/>
                <a:cs typeface="Comic Sans MS"/>
                <a:sym typeface="Comic Sans MS"/>
              </a:rPr>
              <a:t>{</a:t>
            </a:r>
            <a:r>
              <a:rPr b="1" lang="en" sz="1600">
                <a:solidFill>
                  <a:srgbClr val="BA2121"/>
                </a:solidFill>
                <a:highlight>
                  <a:srgbClr val="F7F7F7"/>
                </a:highlight>
                <a:latin typeface="Comic Sans MS"/>
                <a:ea typeface="Comic Sans MS"/>
                <a:cs typeface="Comic Sans MS"/>
                <a:sym typeface="Comic Sans MS"/>
              </a:rPr>
              <a:t>'Neighborhood_joined'</a:t>
            </a:r>
            <a:r>
              <a:rPr b="1" lang="en" sz="1600">
                <a:solidFill>
                  <a:srgbClr val="333333"/>
                </a:solidFill>
                <a:highlight>
                  <a:srgbClr val="F7F7F7"/>
                </a:highlight>
                <a:latin typeface="Comic Sans MS"/>
                <a:ea typeface="Comic Sans MS"/>
                <a:cs typeface="Comic Sans MS"/>
                <a:sym typeface="Comic Sans MS"/>
              </a:rPr>
              <a:t>:</a:t>
            </a:r>
            <a:r>
              <a:rPr b="1" lang="en" sz="1600">
                <a:solidFill>
                  <a:srgbClr val="BA2121"/>
                </a:solidFill>
                <a:highlight>
                  <a:srgbClr val="F7F7F7"/>
                </a:highlight>
                <a:latin typeface="Comic Sans MS"/>
                <a:ea typeface="Comic Sans MS"/>
                <a:cs typeface="Comic Sans MS"/>
                <a:sym typeface="Comic Sans MS"/>
              </a:rPr>
              <a:t>'Neighborhood'</a:t>
            </a:r>
            <a:r>
              <a:rPr b="1" lang="en" sz="1600">
                <a:solidFill>
                  <a:srgbClr val="333333"/>
                </a:solidFill>
                <a:highlight>
                  <a:srgbClr val="F7F7F7"/>
                </a:highlight>
                <a:latin typeface="Comic Sans MS"/>
                <a:ea typeface="Comic Sans MS"/>
                <a:cs typeface="Comic Sans MS"/>
                <a:sym typeface="Comic Sans MS"/>
              </a:rPr>
              <a:t>},inplace</a:t>
            </a:r>
            <a:r>
              <a:rPr b="1" lang="en" sz="1600">
                <a:solidFill>
                  <a:srgbClr val="666666"/>
                </a:solidFill>
                <a:highlight>
                  <a:srgbClr val="F7F7F7"/>
                </a:highlight>
                <a:latin typeface="Comic Sans MS"/>
                <a:ea typeface="Comic Sans MS"/>
                <a:cs typeface="Comic Sans MS"/>
                <a:sym typeface="Comic Sans MS"/>
              </a:rPr>
              <a:t>=</a:t>
            </a:r>
            <a:r>
              <a:rPr b="1" lang="en" sz="1600">
                <a:solidFill>
                  <a:srgbClr val="008000"/>
                </a:solidFill>
                <a:highlight>
                  <a:srgbClr val="F7F7F7"/>
                </a:highlight>
                <a:latin typeface="Comic Sans MS"/>
                <a:ea typeface="Comic Sans MS"/>
                <a:cs typeface="Comic Sans MS"/>
                <a:sym typeface="Comic Sans MS"/>
              </a:rPr>
              <a:t>True</a:t>
            </a:r>
            <a:r>
              <a:rPr b="1" lang="en" sz="1600">
                <a:solidFill>
                  <a:srgbClr val="333333"/>
                </a:solidFill>
                <a:highlight>
                  <a:srgbClr val="F7F7F7"/>
                </a:highlight>
                <a:latin typeface="Comic Sans MS"/>
                <a:ea typeface="Comic Sans MS"/>
                <a:cs typeface="Comic Sans MS"/>
                <a:sym typeface="Comic Sans MS"/>
              </a:rPr>
              <a:t>)</a:t>
            </a:r>
            <a:endParaRPr b="1" sz="1600">
              <a:solidFill>
                <a:srgbClr val="333333"/>
              </a:solidFill>
              <a:highlight>
                <a:srgbClr val="F7F7F7"/>
              </a:highlight>
              <a:latin typeface="Comic Sans MS"/>
              <a:ea typeface="Comic Sans MS"/>
              <a:cs typeface="Comic Sans MS"/>
              <a:sym typeface="Comic Sans MS"/>
            </a:endParaRPr>
          </a:p>
          <a:p>
            <a:pPr indent="0" lvl="0" marL="0" rtl="0" algn="l">
              <a:spcBef>
                <a:spcPts val="1200"/>
              </a:spcBef>
              <a:spcAft>
                <a:spcPts val="0"/>
              </a:spcAft>
              <a:buNone/>
            </a:pPr>
            <a:r>
              <a:t/>
            </a:r>
            <a:endParaRPr sz="2000">
              <a:solidFill>
                <a:srgbClr val="000000"/>
              </a:solidFill>
              <a:highlight>
                <a:srgbClr val="FFFFFF"/>
              </a:highlight>
              <a:latin typeface="Comic Sans MS"/>
              <a:ea typeface="Comic Sans MS"/>
              <a:cs typeface="Comic Sans MS"/>
              <a:sym typeface="Comic Sans MS"/>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a:t>
            </a:r>
            <a:r>
              <a:rPr lang="en"/>
              <a:t>btaining data from foursquare </a:t>
            </a:r>
            <a:endParaRPr/>
          </a:p>
        </p:txBody>
      </p:sp>
      <p:sp>
        <p:nvSpPr>
          <p:cNvPr id="117" name="Google Shape;117;p18"/>
          <p:cNvSpPr txBox="1"/>
          <p:nvPr>
            <p:ph idx="1" type="body"/>
          </p:nvPr>
        </p:nvSpPr>
        <p:spPr>
          <a:xfrm>
            <a:off x="445375" y="2155100"/>
            <a:ext cx="7972800" cy="2543100"/>
          </a:xfrm>
          <a:prstGeom prst="rect">
            <a:avLst/>
          </a:prstGeom>
        </p:spPr>
        <p:txBody>
          <a:bodyPr anchorCtr="0" anchor="t" bIns="91425" lIns="91425" spcFirstLastPara="1" rIns="91425" wrap="square" tIns="91425">
            <a:noAutofit/>
          </a:bodyPr>
          <a:lstStyle/>
          <a:p>
            <a:pPr indent="-228600" lvl="0" marL="0" rtl="0" algn="l">
              <a:spcBef>
                <a:spcPts val="1200"/>
              </a:spcBef>
              <a:spcAft>
                <a:spcPts val="0"/>
              </a:spcAft>
              <a:buNone/>
            </a:pPr>
            <a:r>
              <a:rPr lang="en" sz="1200">
                <a:solidFill>
                  <a:srgbClr val="000000"/>
                </a:solidFill>
                <a:latin typeface="Arial"/>
                <a:ea typeface="Arial"/>
                <a:cs typeface="Arial"/>
                <a:sym typeface="Arial"/>
              </a:rPr>
              <a:t>·</a:t>
            </a:r>
            <a:r>
              <a:rPr lang="en" sz="700">
                <a:solidFill>
                  <a:srgbClr val="000000"/>
                </a:solidFill>
                <a:latin typeface="Times New Roman"/>
                <a:ea typeface="Times New Roman"/>
                <a:cs typeface="Times New Roman"/>
                <a:sym typeface="Times New Roman"/>
              </a:rPr>
              <a:t>         </a:t>
            </a:r>
            <a:r>
              <a:rPr lang="en" sz="1100">
                <a:solidFill>
                  <a:srgbClr val="000000"/>
                </a:solidFill>
                <a:highlight>
                  <a:srgbClr val="FFFFFF"/>
                </a:highlight>
                <a:latin typeface="Arial"/>
                <a:ea typeface="Arial"/>
                <a:cs typeface="Arial"/>
                <a:sym typeface="Arial"/>
              </a:rPr>
              <a:t>·</a:t>
            </a:r>
            <a:r>
              <a:rPr lang="en" sz="700">
                <a:solidFill>
                  <a:srgbClr val="000000"/>
                </a:solidFill>
                <a:highlight>
                  <a:srgbClr val="FFFFFF"/>
                </a:highlight>
                <a:latin typeface="Times New Roman"/>
                <a:ea typeface="Times New Roman"/>
                <a:cs typeface="Times New Roman"/>
                <a:sym typeface="Times New Roman"/>
              </a:rPr>
              <a:t>  </a:t>
            </a:r>
            <a:r>
              <a:rPr lang="en" sz="800">
                <a:solidFill>
                  <a:srgbClr val="000000"/>
                </a:solidFill>
                <a:highlight>
                  <a:srgbClr val="FFFFFF"/>
                </a:highlight>
                <a:latin typeface="Comic Sans MS"/>
                <a:ea typeface="Comic Sans MS"/>
                <a:cs typeface="Comic Sans MS"/>
                <a:sym typeface="Comic Sans MS"/>
              </a:rPr>
              <a:t>       </a:t>
            </a:r>
            <a:r>
              <a:rPr b="1" lang="en" sz="1500">
                <a:solidFill>
                  <a:srgbClr val="000000"/>
                </a:solidFill>
                <a:highlight>
                  <a:srgbClr val="FFFFFF"/>
                </a:highlight>
                <a:latin typeface="Comic Sans MS"/>
                <a:ea typeface="Comic Sans MS"/>
                <a:cs typeface="Comic Sans MS"/>
                <a:sym typeface="Comic Sans MS"/>
              </a:rPr>
              <a:t>The foursquare data is used to data frame out the venues in the chosen neighbourhood.</a:t>
            </a:r>
            <a:endParaRPr b="1" sz="1500">
              <a:solidFill>
                <a:srgbClr val="000000"/>
              </a:solidFill>
              <a:highlight>
                <a:srgbClr val="FFFFFF"/>
              </a:highlight>
              <a:latin typeface="Comic Sans MS"/>
              <a:ea typeface="Comic Sans MS"/>
              <a:cs typeface="Comic Sans MS"/>
              <a:sym typeface="Comic Sans MS"/>
            </a:endParaRPr>
          </a:p>
          <a:p>
            <a:pPr indent="0" lvl="0" marL="0" rtl="0" algn="l">
              <a:spcBef>
                <a:spcPts val="1200"/>
              </a:spcBef>
              <a:spcAft>
                <a:spcPts val="0"/>
              </a:spcAft>
              <a:buNone/>
            </a:pPr>
            <a:r>
              <a:rPr b="1" lang="en" sz="1400">
                <a:solidFill>
                  <a:srgbClr val="333333"/>
                </a:solidFill>
                <a:highlight>
                  <a:srgbClr val="F7F7F7"/>
                </a:highlight>
                <a:latin typeface="Comic Sans MS"/>
                <a:ea typeface="Comic Sans MS"/>
                <a:cs typeface="Comic Sans MS"/>
                <a:sym typeface="Comic Sans MS"/>
              </a:rPr>
              <a:t>CLIENT_ID </a:t>
            </a:r>
            <a:r>
              <a:rPr b="1" lang="en" sz="1400">
                <a:solidFill>
                  <a:srgbClr val="666666"/>
                </a:solidFill>
                <a:highlight>
                  <a:srgbClr val="F7F7F7"/>
                </a:highlight>
                <a:latin typeface="Comic Sans MS"/>
                <a:ea typeface="Comic Sans MS"/>
                <a:cs typeface="Comic Sans MS"/>
                <a:sym typeface="Comic Sans MS"/>
              </a:rPr>
              <a:t>=</a:t>
            </a:r>
            <a:r>
              <a:rPr b="1" lang="en" sz="1400">
                <a:solidFill>
                  <a:srgbClr val="333333"/>
                </a:solidFill>
                <a:highlight>
                  <a:srgbClr val="F7F7F7"/>
                </a:highlight>
                <a:latin typeface="Comic Sans MS"/>
                <a:ea typeface="Comic Sans MS"/>
                <a:cs typeface="Comic Sans MS"/>
                <a:sym typeface="Comic Sans MS"/>
              </a:rPr>
              <a:t> </a:t>
            </a:r>
            <a:r>
              <a:rPr b="1" lang="en" sz="1400">
                <a:solidFill>
                  <a:srgbClr val="BA2121"/>
                </a:solidFill>
                <a:highlight>
                  <a:srgbClr val="F7F7F7"/>
                </a:highlight>
                <a:latin typeface="Comic Sans MS"/>
                <a:ea typeface="Comic Sans MS"/>
                <a:cs typeface="Comic Sans MS"/>
                <a:sym typeface="Comic Sans MS"/>
              </a:rPr>
              <a:t>'QEF4SFROUUVOQKNPAFNNRDUW4ACAWSYYG312LM3BKEDDKPIZ'</a:t>
            </a:r>
            <a:r>
              <a:rPr b="1" lang="en" sz="1400">
                <a:solidFill>
                  <a:srgbClr val="333333"/>
                </a:solidFill>
                <a:highlight>
                  <a:srgbClr val="F7F7F7"/>
                </a:highlight>
                <a:latin typeface="Comic Sans MS"/>
                <a:ea typeface="Comic Sans MS"/>
                <a:cs typeface="Comic Sans MS"/>
                <a:sym typeface="Comic Sans MS"/>
              </a:rPr>
              <a:t> </a:t>
            </a:r>
            <a:r>
              <a:rPr b="1" i="1" lang="en" sz="1400">
                <a:solidFill>
                  <a:srgbClr val="408080"/>
                </a:solidFill>
                <a:highlight>
                  <a:srgbClr val="F7F7F7"/>
                </a:highlight>
                <a:latin typeface="Comic Sans MS"/>
                <a:ea typeface="Comic Sans MS"/>
                <a:cs typeface="Comic Sans MS"/>
                <a:sym typeface="Comic Sans MS"/>
              </a:rPr>
              <a:t># Foursquare ID</a:t>
            </a:r>
            <a:endParaRPr b="1" i="1" sz="1400">
              <a:solidFill>
                <a:srgbClr val="408080"/>
              </a:solidFill>
              <a:highlight>
                <a:srgbClr val="F7F7F7"/>
              </a:highlight>
              <a:latin typeface="Comic Sans MS"/>
              <a:ea typeface="Comic Sans MS"/>
              <a:cs typeface="Comic Sans MS"/>
              <a:sym typeface="Comic Sans MS"/>
            </a:endParaRPr>
          </a:p>
          <a:p>
            <a:pPr indent="-228600" lvl="0" marL="0" rtl="0" algn="l">
              <a:spcBef>
                <a:spcPts val="1200"/>
              </a:spcBef>
              <a:spcAft>
                <a:spcPts val="0"/>
              </a:spcAft>
              <a:buNone/>
            </a:pPr>
            <a:r>
              <a:rPr b="1" lang="en" sz="1400">
                <a:solidFill>
                  <a:srgbClr val="333333"/>
                </a:solidFill>
                <a:highlight>
                  <a:srgbClr val="F7F7F7"/>
                </a:highlight>
                <a:latin typeface="Comic Sans MS"/>
                <a:ea typeface="Comic Sans MS"/>
                <a:cs typeface="Comic Sans MS"/>
                <a:sym typeface="Comic Sans MS"/>
              </a:rPr>
              <a:t>CLIENT_SECRET </a:t>
            </a:r>
            <a:r>
              <a:rPr b="1" lang="en" sz="1400">
                <a:solidFill>
                  <a:srgbClr val="666666"/>
                </a:solidFill>
                <a:highlight>
                  <a:srgbClr val="F7F7F7"/>
                </a:highlight>
                <a:latin typeface="Comic Sans MS"/>
                <a:ea typeface="Comic Sans MS"/>
                <a:cs typeface="Comic Sans MS"/>
                <a:sym typeface="Comic Sans MS"/>
              </a:rPr>
              <a:t>=</a:t>
            </a:r>
            <a:r>
              <a:rPr b="1" lang="en" sz="1400">
                <a:solidFill>
                  <a:srgbClr val="333333"/>
                </a:solidFill>
                <a:highlight>
                  <a:srgbClr val="F7F7F7"/>
                </a:highlight>
                <a:latin typeface="Comic Sans MS"/>
                <a:ea typeface="Comic Sans MS"/>
                <a:cs typeface="Comic Sans MS"/>
                <a:sym typeface="Comic Sans MS"/>
              </a:rPr>
              <a:t> </a:t>
            </a:r>
            <a:r>
              <a:rPr b="1" lang="en" sz="1400">
                <a:solidFill>
                  <a:srgbClr val="BA2121"/>
                </a:solidFill>
                <a:highlight>
                  <a:srgbClr val="F7F7F7"/>
                </a:highlight>
                <a:latin typeface="Comic Sans MS"/>
                <a:ea typeface="Comic Sans MS"/>
                <a:cs typeface="Comic Sans MS"/>
                <a:sym typeface="Comic Sans MS"/>
              </a:rPr>
              <a:t>'CCBFW1WDVTUYDLPFX3SR0QBB5R2UKRYOZ3F1JDJ3PLQMPDRM'</a:t>
            </a:r>
            <a:r>
              <a:rPr b="1" lang="en" sz="1400">
                <a:solidFill>
                  <a:srgbClr val="333333"/>
                </a:solidFill>
                <a:highlight>
                  <a:srgbClr val="F7F7F7"/>
                </a:highlight>
                <a:latin typeface="Comic Sans MS"/>
                <a:ea typeface="Comic Sans MS"/>
                <a:cs typeface="Comic Sans MS"/>
                <a:sym typeface="Comic Sans MS"/>
              </a:rPr>
              <a:t> </a:t>
            </a:r>
            <a:r>
              <a:rPr b="1" i="1" lang="en" sz="1400">
                <a:solidFill>
                  <a:srgbClr val="408080"/>
                </a:solidFill>
                <a:highlight>
                  <a:srgbClr val="F7F7F7"/>
                </a:highlight>
                <a:latin typeface="Comic Sans MS"/>
                <a:ea typeface="Comic Sans MS"/>
                <a:cs typeface="Comic Sans MS"/>
                <a:sym typeface="Comic Sans MS"/>
              </a:rPr>
              <a:t>#  Foursquare Secret code</a:t>
            </a:r>
            <a:endParaRPr b="1" i="1" sz="1400">
              <a:solidFill>
                <a:srgbClr val="408080"/>
              </a:solidFill>
              <a:highlight>
                <a:srgbClr val="F7F7F7"/>
              </a:highlight>
              <a:latin typeface="Comic Sans MS"/>
              <a:ea typeface="Comic Sans MS"/>
              <a:cs typeface="Comic Sans MS"/>
              <a:sym typeface="Comic Sans MS"/>
            </a:endParaRPr>
          </a:p>
          <a:p>
            <a:pPr indent="-228600" lvl="0" marL="0" rtl="0" algn="l">
              <a:spcBef>
                <a:spcPts val="1200"/>
              </a:spcBef>
              <a:spcAft>
                <a:spcPts val="0"/>
              </a:spcAft>
              <a:buNone/>
            </a:pPr>
            <a:r>
              <a:rPr b="1" lang="en" sz="1400">
                <a:solidFill>
                  <a:srgbClr val="333333"/>
                </a:solidFill>
                <a:highlight>
                  <a:srgbClr val="F7F7F7"/>
                </a:highlight>
                <a:latin typeface="Comic Sans MS"/>
                <a:ea typeface="Comic Sans MS"/>
                <a:cs typeface="Comic Sans MS"/>
                <a:sym typeface="Comic Sans MS"/>
              </a:rPr>
              <a:t>VERSION </a:t>
            </a:r>
            <a:r>
              <a:rPr b="1" lang="en" sz="1400">
                <a:solidFill>
                  <a:srgbClr val="666666"/>
                </a:solidFill>
                <a:highlight>
                  <a:srgbClr val="F7F7F7"/>
                </a:highlight>
                <a:latin typeface="Comic Sans MS"/>
                <a:ea typeface="Comic Sans MS"/>
                <a:cs typeface="Comic Sans MS"/>
                <a:sym typeface="Comic Sans MS"/>
              </a:rPr>
              <a:t>=</a:t>
            </a:r>
            <a:r>
              <a:rPr b="1" lang="en" sz="1400">
                <a:solidFill>
                  <a:srgbClr val="333333"/>
                </a:solidFill>
                <a:highlight>
                  <a:srgbClr val="F7F7F7"/>
                </a:highlight>
                <a:latin typeface="Comic Sans MS"/>
                <a:ea typeface="Comic Sans MS"/>
                <a:cs typeface="Comic Sans MS"/>
                <a:sym typeface="Comic Sans MS"/>
              </a:rPr>
              <a:t> </a:t>
            </a:r>
            <a:r>
              <a:rPr b="1" lang="en" sz="1400">
                <a:solidFill>
                  <a:srgbClr val="BA2121"/>
                </a:solidFill>
                <a:highlight>
                  <a:srgbClr val="F7F7F7"/>
                </a:highlight>
                <a:latin typeface="Comic Sans MS"/>
                <a:ea typeface="Comic Sans MS"/>
                <a:cs typeface="Comic Sans MS"/>
                <a:sym typeface="Comic Sans MS"/>
              </a:rPr>
              <a:t>'20201004’</a:t>
            </a:r>
            <a:endParaRPr b="1" sz="1400">
              <a:solidFill>
                <a:srgbClr val="BA2121"/>
              </a:solidFill>
              <a:highlight>
                <a:srgbClr val="F7F7F7"/>
              </a:highlight>
              <a:latin typeface="Comic Sans MS"/>
              <a:ea typeface="Comic Sans MS"/>
              <a:cs typeface="Comic Sans MS"/>
              <a:sym typeface="Comic Sans MS"/>
            </a:endParaRPr>
          </a:p>
          <a:p>
            <a:pPr indent="-228600" lvl="0" marL="0" rtl="0" algn="l">
              <a:spcBef>
                <a:spcPts val="1200"/>
              </a:spcBef>
              <a:spcAft>
                <a:spcPts val="0"/>
              </a:spcAft>
              <a:buNone/>
            </a:pPr>
            <a:r>
              <a:t/>
            </a:r>
            <a:endParaRPr sz="1200">
              <a:solidFill>
                <a:srgbClr val="000000"/>
              </a:solidFill>
              <a:latin typeface="Comic Sans MS"/>
              <a:ea typeface="Comic Sans MS"/>
              <a:cs typeface="Comic Sans MS"/>
              <a:sym typeface="Comic Sans MS"/>
            </a:endParaRPr>
          </a:p>
          <a:p>
            <a:pPr indent="0" lvl="0" marL="0" rtl="0" algn="l">
              <a:spcBef>
                <a:spcPts val="12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9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Adding latitudes and longitudes and filtering out the required data </a:t>
            </a:r>
            <a:endParaRPr>
              <a:latin typeface="Comic Sans MS"/>
              <a:ea typeface="Comic Sans MS"/>
              <a:cs typeface="Comic Sans MS"/>
              <a:sym typeface="Comic Sans MS"/>
            </a:endParaRPr>
          </a:p>
        </p:txBody>
      </p:sp>
      <p:sp>
        <p:nvSpPr>
          <p:cNvPr id="123" name="Google Shape;123;p19"/>
          <p:cNvSpPr txBox="1"/>
          <p:nvPr>
            <p:ph idx="1" type="body"/>
          </p:nvPr>
        </p:nvSpPr>
        <p:spPr>
          <a:xfrm>
            <a:off x="729450" y="2404425"/>
            <a:ext cx="7884300" cy="2491200"/>
          </a:xfrm>
          <a:prstGeom prst="rect">
            <a:avLst/>
          </a:prstGeom>
        </p:spPr>
        <p:txBody>
          <a:bodyPr anchorCtr="0" anchor="t" bIns="91425" lIns="91425" spcFirstLastPara="1" rIns="91425" wrap="square" tIns="91425">
            <a:noAutofit/>
          </a:bodyPr>
          <a:lstStyle/>
          <a:p>
            <a:pPr indent="-228600" lvl="0" marL="0" rtl="0" algn="l">
              <a:spcBef>
                <a:spcPts val="1200"/>
              </a:spcBef>
              <a:spcAft>
                <a:spcPts val="0"/>
              </a:spcAft>
              <a:buNone/>
            </a:pPr>
            <a:r>
              <a:rPr lang="en" sz="1200">
                <a:solidFill>
                  <a:srgbClr val="000000"/>
                </a:solidFill>
                <a:latin typeface="Arial"/>
                <a:ea typeface="Arial"/>
                <a:cs typeface="Arial"/>
                <a:sym typeface="Arial"/>
              </a:rPr>
              <a:t>·</a:t>
            </a:r>
            <a:r>
              <a:rPr lang="en" sz="700">
                <a:solidFill>
                  <a:srgbClr val="000000"/>
                </a:solidFill>
                <a:latin typeface="Times New Roman"/>
                <a:ea typeface="Times New Roman"/>
                <a:cs typeface="Times New Roman"/>
                <a:sym typeface="Times New Roman"/>
              </a:rPr>
              <a:t>         </a:t>
            </a:r>
            <a:r>
              <a:rPr b="1" lang="en" sz="1600">
                <a:solidFill>
                  <a:srgbClr val="000000"/>
                </a:solidFill>
                <a:latin typeface="Comic Sans MS"/>
                <a:ea typeface="Comic Sans MS"/>
                <a:cs typeface="Comic Sans MS"/>
                <a:sym typeface="Comic Sans MS"/>
              </a:rPr>
              <a:t>Adding latitude and longitude coordinates to the above data frame gives a scope to visualize the data frame if need be.</a:t>
            </a:r>
            <a:endParaRPr b="1" sz="1600">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sz="1600">
                <a:solidFill>
                  <a:srgbClr val="008000"/>
                </a:solidFill>
                <a:highlight>
                  <a:srgbClr val="F7F7F7"/>
                </a:highlight>
                <a:latin typeface="Comic Sans MS"/>
                <a:ea typeface="Comic Sans MS"/>
                <a:cs typeface="Comic Sans MS"/>
                <a:sym typeface="Comic Sans MS"/>
              </a:rPr>
              <a:t>from</a:t>
            </a:r>
            <a:r>
              <a:rPr b="1" lang="en" sz="1600">
                <a:solidFill>
                  <a:srgbClr val="333333"/>
                </a:solidFill>
                <a:highlight>
                  <a:srgbClr val="F7F7F7"/>
                </a:highlight>
                <a:latin typeface="Comic Sans MS"/>
                <a:ea typeface="Comic Sans MS"/>
                <a:cs typeface="Comic Sans MS"/>
                <a:sym typeface="Comic Sans MS"/>
              </a:rPr>
              <a:t> </a:t>
            </a:r>
            <a:r>
              <a:rPr b="1" lang="en" sz="1600">
                <a:solidFill>
                  <a:srgbClr val="0000FF"/>
                </a:solidFill>
                <a:highlight>
                  <a:srgbClr val="F7F7F7"/>
                </a:highlight>
                <a:latin typeface="Comic Sans MS"/>
                <a:ea typeface="Comic Sans MS"/>
                <a:cs typeface="Comic Sans MS"/>
                <a:sym typeface="Comic Sans MS"/>
              </a:rPr>
              <a:t>geopy.geocoders</a:t>
            </a:r>
            <a:r>
              <a:rPr b="1" lang="en" sz="1600">
                <a:solidFill>
                  <a:srgbClr val="333333"/>
                </a:solidFill>
                <a:highlight>
                  <a:srgbClr val="F7F7F7"/>
                </a:highlight>
                <a:latin typeface="Comic Sans MS"/>
                <a:ea typeface="Comic Sans MS"/>
                <a:cs typeface="Comic Sans MS"/>
                <a:sym typeface="Comic Sans MS"/>
              </a:rPr>
              <a:t> </a:t>
            </a:r>
            <a:r>
              <a:rPr b="1" lang="en" sz="1600">
                <a:solidFill>
                  <a:srgbClr val="008000"/>
                </a:solidFill>
                <a:highlight>
                  <a:srgbClr val="F7F7F7"/>
                </a:highlight>
                <a:latin typeface="Comic Sans MS"/>
                <a:ea typeface="Comic Sans MS"/>
                <a:cs typeface="Comic Sans MS"/>
                <a:sym typeface="Comic Sans MS"/>
              </a:rPr>
              <a:t>import</a:t>
            </a:r>
            <a:r>
              <a:rPr b="1" lang="en" sz="1600">
                <a:solidFill>
                  <a:srgbClr val="333333"/>
                </a:solidFill>
                <a:highlight>
                  <a:srgbClr val="F7F7F7"/>
                </a:highlight>
                <a:latin typeface="Comic Sans MS"/>
                <a:ea typeface="Comic Sans MS"/>
                <a:cs typeface="Comic Sans MS"/>
                <a:sym typeface="Comic Sans MS"/>
              </a:rPr>
              <a:t> Nominatim</a:t>
            </a:r>
            <a:endParaRPr b="1" sz="1600">
              <a:solidFill>
                <a:srgbClr val="333333"/>
              </a:solidFill>
              <a:highlight>
                <a:srgbClr val="F7F7F7"/>
              </a:highlight>
              <a:latin typeface="Comic Sans MS"/>
              <a:ea typeface="Comic Sans MS"/>
              <a:cs typeface="Comic Sans MS"/>
              <a:sym typeface="Comic Sans MS"/>
            </a:endParaRPr>
          </a:p>
          <a:p>
            <a:pPr indent="0" lvl="0" marL="0" rtl="0" algn="l">
              <a:spcBef>
                <a:spcPts val="0"/>
              </a:spcBef>
              <a:spcAft>
                <a:spcPts val="0"/>
              </a:spcAft>
              <a:buNone/>
            </a:pPr>
            <a:r>
              <a:rPr b="1" lang="en" sz="1600">
                <a:solidFill>
                  <a:srgbClr val="008000"/>
                </a:solidFill>
                <a:highlight>
                  <a:srgbClr val="F7F7F7"/>
                </a:highlight>
                <a:latin typeface="Comic Sans MS"/>
                <a:ea typeface="Comic Sans MS"/>
                <a:cs typeface="Comic Sans MS"/>
                <a:sym typeface="Comic Sans MS"/>
              </a:rPr>
              <a:t>def</a:t>
            </a:r>
            <a:r>
              <a:rPr b="1" lang="en" sz="1600">
                <a:solidFill>
                  <a:srgbClr val="333333"/>
                </a:solidFill>
                <a:highlight>
                  <a:srgbClr val="F7F7F7"/>
                </a:highlight>
                <a:latin typeface="Comic Sans MS"/>
                <a:ea typeface="Comic Sans MS"/>
                <a:cs typeface="Comic Sans MS"/>
                <a:sym typeface="Comic Sans MS"/>
              </a:rPr>
              <a:t> </a:t>
            </a:r>
            <a:r>
              <a:rPr b="1" lang="en" sz="1600">
                <a:solidFill>
                  <a:srgbClr val="0000FF"/>
                </a:solidFill>
                <a:highlight>
                  <a:srgbClr val="F7F7F7"/>
                </a:highlight>
                <a:latin typeface="Comic Sans MS"/>
                <a:ea typeface="Comic Sans MS"/>
                <a:cs typeface="Comic Sans MS"/>
                <a:sym typeface="Comic Sans MS"/>
              </a:rPr>
              <a:t>get_geocode</a:t>
            </a:r>
            <a:r>
              <a:rPr b="1" lang="en" sz="1600">
                <a:solidFill>
                  <a:srgbClr val="333333"/>
                </a:solidFill>
                <a:highlight>
                  <a:srgbClr val="F7F7F7"/>
                </a:highlight>
                <a:latin typeface="Comic Sans MS"/>
                <a:ea typeface="Comic Sans MS"/>
                <a:cs typeface="Comic Sans MS"/>
                <a:sym typeface="Comic Sans MS"/>
              </a:rPr>
              <a:t>(postal_code):</a:t>
            </a:r>
            <a:endParaRPr b="1" sz="1600">
              <a:solidFill>
                <a:srgbClr val="333333"/>
              </a:solidFill>
              <a:highlight>
                <a:srgbClr val="F7F7F7"/>
              </a:highlight>
              <a:latin typeface="Comic Sans MS"/>
              <a:ea typeface="Comic Sans MS"/>
              <a:cs typeface="Comic Sans MS"/>
              <a:sym typeface="Comic Sans MS"/>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data structure depiction</a:t>
            </a:r>
            <a:endParaRPr/>
          </a:p>
        </p:txBody>
      </p:sp>
      <p:sp>
        <p:nvSpPr>
          <p:cNvPr id="129" name="Google Shape;129;p20"/>
          <p:cNvSpPr txBox="1"/>
          <p:nvPr>
            <p:ph idx="1" type="body"/>
          </p:nvPr>
        </p:nvSpPr>
        <p:spPr>
          <a:xfrm>
            <a:off x="1524450" y="1921075"/>
            <a:ext cx="5964300" cy="294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0" name="Google Shape;130;p20"/>
          <p:cNvPicPr preferRelativeResize="0"/>
          <p:nvPr/>
        </p:nvPicPr>
        <p:blipFill>
          <a:blip r:embed="rId3">
            <a:alphaModFix/>
          </a:blip>
          <a:stretch>
            <a:fillRect/>
          </a:stretch>
        </p:blipFill>
        <p:spPr>
          <a:xfrm>
            <a:off x="1383088" y="1921075"/>
            <a:ext cx="6105525" cy="3143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Conclusion</a:t>
            </a:r>
            <a:endParaRPr>
              <a:latin typeface="Comic Sans MS"/>
              <a:ea typeface="Comic Sans MS"/>
              <a:cs typeface="Comic Sans MS"/>
              <a:sym typeface="Comic Sans MS"/>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050">
                <a:solidFill>
                  <a:srgbClr val="000000"/>
                </a:solidFill>
                <a:latin typeface="Comic Sans MS"/>
                <a:ea typeface="Comic Sans MS"/>
                <a:cs typeface="Comic Sans MS"/>
                <a:sym typeface="Comic Sans MS"/>
              </a:rPr>
              <a:t>The Beaches West has 8 Indian </a:t>
            </a:r>
            <a:r>
              <a:rPr b="1" lang="en" sz="2050">
                <a:solidFill>
                  <a:srgbClr val="000000"/>
                </a:solidFill>
                <a:latin typeface="Comic Sans MS"/>
                <a:ea typeface="Comic Sans MS"/>
                <a:cs typeface="Comic Sans MS"/>
                <a:sym typeface="Comic Sans MS"/>
              </a:rPr>
              <a:t>restaurants</a:t>
            </a:r>
            <a:r>
              <a:rPr b="1" lang="en" sz="2050">
                <a:solidFill>
                  <a:srgbClr val="000000"/>
                </a:solidFill>
                <a:latin typeface="Comic Sans MS"/>
                <a:ea typeface="Comic Sans MS"/>
                <a:cs typeface="Comic Sans MS"/>
                <a:sym typeface="Comic Sans MS"/>
              </a:rPr>
              <a:t> and 1 pool and thus we can conclude the neighbourhood " India Bazaar, The Beaches West " is the ideal place for our new immigrant to settle in……….</a:t>
            </a:r>
            <a:endParaRPr b="1" sz="3000">
              <a:solidFill>
                <a:srgbClr val="000000"/>
              </a:solidFill>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