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embeddedFontLst>
    <p:embeddedFont>
      <p:font typeface="Economica" charset="0"/>
      <p:regular r:id="rId24"/>
      <p:bold r:id="rId25"/>
      <p:italic r:id="rId26"/>
      <p:boldItalic r:id="rId27"/>
    </p:embeddedFont>
    <p:embeddedFont>
      <p:font typeface="Amatic SC" charset="0"/>
      <p:regular r:id="rId28"/>
      <p:bold r:id="rId29"/>
    </p:embeddedFont>
    <p:embeddedFont>
      <p:font typeface="Open Sans"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1a3920c3381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a3920c3381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1a3920c3381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a3920c3381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1a3920c3381_0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a3920c3381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1a3920c3381_0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a3920c3381_0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1a3920c3381_0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a3920c3381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1a3920c3381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a3920c3381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1a3920c3381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a3920c3381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1a3920c3381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a3920c3381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1a35a218fa1_0_1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a35a218fa1_0_1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1a35a218fa1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a35a218fa1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1a35a218fa1_0_1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a35a218fa1_0_1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1a35a218fa1_0_1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a35a218fa1_0_1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1a3920c3381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a3920c3381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1a3920c3381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a3920c3381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1a3920c3381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a3920c3381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1a3920c3381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a3920c3381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1"/>
          <p:cNvSpPr txBox="1"/>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5" name="Google Shape;55;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6" name="Shape 56"/>
        <p:cNvGrpSpPr/>
        <p:nvPr/>
      </p:nvGrpSpPr>
      <p:grpSpPr>
        <a:xfrm>
          <a:off x="0" y="0"/>
          <a:ext cx="0" cy="0"/>
          <a:chOff x="0" y="0"/>
          <a:chExt cx="0" cy="0"/>
        </a:xfrm>
      </p:grpSpPr>
      <p:sp>
        <p:nvSpPr>
          <p:cNvPr id="57" name="Google Shape;57;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4"/>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4" name="Google Shape;24;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8" name="Google Shape;28;p5"/>
          <p:cNvSpPr txBox="1"/>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9" name="Google Shape;29;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6" name="Google Shape;36;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8"/>
          <p:cNvSpPr txBox="1"/>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8" name="Shape 48"/>
        <p:cNvGrpSpPr/>
        <p:nvPr/>
      </p:nvGrpSpPr>
      <p:grpSpPr>
        <a:xfrm>
          <a:off x="0" y="0"/>
          <a:ext cx="0" cy="0"/>
          <a:chOff x="0" y="0"/>
          <a:chExt cx="0" cy="0"/>
        </a:xfrm>
      </p:grpSpPr>
      <p:sp>
        <p:nvSpPr>
          <p:cNvPr id="49" name="Google Shape;49;p10"/>
          <p:cNvSpPr txBox="1"/>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755425" y="1000125"/>
            <a:ext cx="4674000" cy="1755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3200" b="1">
                <a:latin typeface="Amatic SC"/>
                <a:ea typeface="Amatic SC"/>
                <a:cs typeface="Amatic SC"/>
                <a:sym typeface="Amatic SC"/>
              </a:rPr>
              <a:t>PROPERTY RENTAL MANAGEMENT SYSTEM</a:t>
            </a:r>
            <a:endParaRPr sz="3200" b="1">
              <a:latin typeface="Amatic SC"/>
              <a:ea typeface="Amatic SC"/>
              <a:cs typeface="Amatic SC"/>
              <a:sym typeface="Amatic SC"/>
            </a:endParaRPr>
          </a:p>
        </p:txBody>
      </p:sp>
      <p:sp>
        <p:nvSpPr>
          <p:cNvPr id="63" name="Google Shape;63;p13"/>
          <p:cNvSpPr txBox="1"/>
          <p:nvPr>
            <p:ph type="subTitle" idx="1"/>
          </p:nvPr>
        </p:nvSpPr>
        <p:spPr>
          <a:xfrm>
            <a:off x="1609420" y="3309745"/>
            <a:ext cx="5603100" cy="115062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Amatic SC"/>
                <a:ea typeface="Amatic SC"/>
                <a:cs typeface="Amatic SC"/>
                <a:sym typeface="Amatic SC"/>
              </a:rPr>
              <a:t>SRI VAISHNAVI AEKKATI</a:t>
            </a:r>
            <a:endParaRPr lang="en-GB">
              <a:latin typeface="Amatic SC"/>
              <a:ea typeface="Amatic SC"/>
              <a:cs typeface="Amatic SC"/>
              <a:sym typeface="Amatic SC"/>
            </a:endParaRPr>
          </a:p>
          <a:p>
            <a:pPr marL="0" lvl="0" indent="0" algn="ctr" rtl="0">
              <a:spcBef>
                <a:spcPts val="0"/>
              </a:spcBef>
              <a:spcAft>
                <a:spcPts val="0"/>
              </a:spcAft>
              <a:buNone/>
            </a:pPr>
            <a:r>
              <a:rPr lang="en-GB">
                <a:latin typeface="Amatic SC"/>
                <a:ea typeface="Amatic SC"/>
                <a:cs typeface="Amatic SC"/>
                <a:sym typeface="Amatic SC"/>
              </a:rPr>
              <a:t>NUID : 002760439</a:t>
            </a:r>
            <a:endParaRPr>
              <a:latin typeface="Amatic SC"/>
              <a:ea typeface="Amatic SC"/>
              <a:cs typeface="Amatic SC"/>
              <a:sym typeface="Amatic SC"/>
            </a:endParaRPr>
          </a:p>
          <a:p>
            <a:pPr marL="0" lvl="0" indent="0" algn="ctr"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ROLES</a:t>
            </a:r>
            <a:endParaRPr b="1">
              <a:latin typeface="Amatic SC"/>
              <a:ea typeface="Amatic SC"/>
              <a:cs typeface="Amatic SC"/>
              <a:sym typeface="Amatic SC"/>
            </a:endParaRPr>
          </a:p>
        </p:txBody>
      </p:sp>
      <p:sp>
        <p:nvSpPr>
          <p:cNvPr id="118" name="Google Shape;118;p22"/>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600"/>
          </a:p>
          <a:p>
            <a:pPr marL="457200" lvl="0" indent="-355600" algn="l" rtl="0">
              <a:spcBef>
                <a:spcPts val="1200"/>
              </a:spcBef>
              <a:spcAft>
                <a:spcPts val="0"/>
              </a:spcAft>
              <a:buSzPts val="2000"/>
              <a:buChar char="●"/>
            </a:pPr>
            <a:r>
              <a:rPr lang="en-GB" sz="2000"/>
              <a:t>ADMIN </a:t>
            </a:r>
            <a:endParaRPr sz="2000"/>
          </a:p>
          <a:p>
            <a:pPr marL="457200" lvl="0" indent="-355600" algn="l" rtl="0">
              <a:spcBef>
                <a:spcPts val="0"/>
              </a:spcBef>
              <a:spcAft>
                <a:spcPts val="0"/>
              </a:spcAft>
              <a:buSzPts val="2000"/>
              <a:buChar char="●"/>
            </a:pPr>
            <a:r>
              <a:rPr lang="en-GB" sz="2000"/>
              <a:t>MANAGER </a:t>
            </a:r>
            <a:endParaRPr sz="2000"/>
          </a:p>
          <a:p>
            <a:pPr marL="457200" lvl="0" indent="-355600" algn="l" rtl="0">
              <a:spcBef>
                <a:spcPts val="0"/>
              </a:spcBef>
              <a:spcAft>
                <a:spcPts val="0"/>
              </a:spcAft>
              <a:buSzPts val="2000"/>
              <a:buChar char="●"/>
            </a:pPr>
            <a:r>
              <a:rPr lang="en-GB" sz="2000"/>
              <a:t>OWNER</a:t>
            </a:r>
            <a:endParaRPr sz="2000"/>
          </a:p>
          <a:p>
            <a:pPr marL="457200" lvl="0" indent="-355600" algn="l" rtl="0">
              <a:spcBef>
                <a:spcPts val="0"/>
              </a:spcBef>
              <a:spcAft>
                <a:spcPts val="0"/>
              </a:spcAft>
              <a:buSzPts val="2000"/>
              <a:buChar char="●"/>
            </a:pPr>
            <a:r>
              <a:rPr lang="en-GB" sz="2000"/>
              <a:t>TENANT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VIEWS </a:t>
            </a:r>
            <a:endParaRPr b="1">
              <a:latin typeface="Amatic SC"/>
              <a:ea typeface="Amatic SC"/>
              <a:cs typeface="Amatic SC"/>
              <a:sym typeface="Amatic SC"/>
            </a:endParaRPr>
          </a:p>
        </p:txBody>
      </p:sp>
      <p:sp>
        <p:nvSpPr>
          <p:cNvPr id="124" name="Google Shape;124;p23"/>
          <p:cNvSpPr txBox="1"/>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74650" algn="just" rtl="0">
              <a:spcBef>
                <a:spcPts val="0"/>
              </a:spcBef>
              <a:spcAft>
                <a:spcPts val="0"/>
              </a:spcAft>
              <a:buSzPts val="2300"/>
              <a:buFont typeface="Times New Roman" panose="02020503050405090304"/>
              <a:buChar char="●"/>
            </a:pPr>
            <a:r>
              <a:rPr lang="en-GB" sz="1550">
                <a:latin typeface="Times New Roman" panose="02020503050405090304"/>
                <a:ea typeface="Times New Roman" panose="02020503050405090304"/>
                <a:cs typeface="Times New Roman" panose="02020503050405090304"/>
                <a:sym typeface="Times New Roman" panose="02020503050405090304"/>
              </a:rPr>
              <a:t>OWNER_UNITS</a:t>
            </a:r>
            <a:endParaRPr sz="1550">
              <a:latin typeface="Times New Roman" panose="02020503050405090304"/>
              <a:ea typeface="Times New Roman" panose="02020503050405090304"/>
              <a:cs typeface="Times New Roman" panose="02020503050405090304"/>
              <a:sym typeface="Times New Roman" panose="02020503050405090304"/>
            </a:endParaRPr>
          </a:p>
          <a:p>
            <a:pPr marL="457200" lvl="0" indent="-374650" algn="just" rtl="0">
              <a:spcBef>
                <a:spcPts val="0"/>
              </a:spcBef>
              <a:spcAft>
                <a:spcPts val="0"/>
              </a:spcAft>
              <a:buSzPts val="2300"/>
              <a:buFont typeface="Times New Roman" panose="02020503050405090304"/>
              <a:buChar char="●"/>
            </a:pPr>
            <a:r>
              <a:rPr lang="en-GB" sz="1550">
                <a:latin typeface="Times New Roman" panose="02020503050405090304"/>
                <a:ea typeface="Times New Roman" panose="02020503050405090304"/>
                <a:cs typeface="Times New Roman" panose="02020503050405090304"/>
                <a:sym typeface="Times New Roman" panose="02020503050405090304"/>
              </a:rPr>
              <a:t>MANAGER_UNIT_COUNT</a:t>
            </a:r>
            <a:endParaRPr sz="1550">
              <a:latin typeface="Times New Roman" panose="02020503050405090304"/>
              <a:ea typeface="Times New Roman" panose="02020503050405090304"/>
              <a:cs typeface="Times New Roman" panose="02020503050405090304"/>
              <a:sym typeface="Times New Roman" panose="02020503050405090304"/>
            </a:endParaRPr>
          </a:p>
          <a:p>
            <a:pPr marL="457200" lvl="0" indent="-374650" algn="just" rtl="0">
              <a:spcBef>
                <a:spcPts val="0"/>
              </a:spcBef>
              <a:spcAft>
                <a:spcPts val="0"/>
              </a:spcAft>
              <a:buSzPts val="2300"/>
              <a:buFont typeface="Times New Roman" panose="02020503050405090304"/>
              <a:buChar char="●"/>
            </a:pPr>
            <a:r>
              <a:rPr lang="en-GB" sz="1550">
                <a:latin typeface="Times New Roman" panose="02020503050405090304"/>
                <a:ea typeface="Times New Roman" panose="02020503050405090304"/>
                <a:cs typeface="Times New Roman" panose="02020503050405090304"/>
                <a:sym typeface="Times New Roman" panose="02020503050405090304"/>
              </a:rPr>
              <a:t>VACANT_UNITS</a:t>
            </a:r>
            <a:endParaRPr sz="1550">
              <a:latin typeface="Times New Roman" panose="02020503050405090304"/>
              <a:ea typeface="Times New Roman" panose="02020503050405090304"/>
              <a:cs typeface="Times New Roman" panose="02020503050405090304"/>
              <a:sym typeface="Times New Roman" panose="02020503050405090304"/>
            </a:endParaRPr>
          </a:p>
          <a:p>
            <a:pPr marL="457200" lvl="0" indent="-374650" algn="just" rtl="0">
              <a:spcBef>
                <a:spcPts val="0"/>
              </a:spcBef>
              <a:spcAft>
                <a:spcPts val="0"/>
              </a:spcAft>
              <a:buSzPts val="2300"/>
              <a:buFont typeface="Times New Roman" panose="02020503050405090304"/>
              <a:buChar char="●"/>
            </a:pPr>
            <a:r>
              <a:rPr lang="en-GB" sz="1550">
                <a:latin typeface="Times New Roman" panose="02020503050405090304"/>
                <a:ea typeface="Times New Roman" panose="02020503050405090304"/>
                <a:cs typeface="Times New Roman" panose="02020503050405090304"/>
                <a:sym typeface="Times New Roman" panose="02020503050405090304"/>
              </a:rPr>
              <a:t>OWNER_REVENUE</a:t>
            </a:r>
            <a:endParaRPr sz="1550">
              <a:latin typeface="Times New Roman" panose="02020503050405090304"/>
              <a:ea typeface="Times New Roman" panose="02020503050405090304"/>
              <a:cs typeface="Times New Roman" panose="02020503050405090304"/>
              <a:sym typeface="Times New Roman" panose="02020503050405090304"/>
            </a:endParaRPr>
          </a:p>
          <a:p>
            <a:pPr marL="457200" lvl="0" indent="-374650" algn="just" rtl="0">
              <a:spcBef>
                <a:spcPts val="0"/>
              </a:spcBef>
              <a:spcAft>
                <a:spcPts val="0"/>
              </a:spcAft>
              <a:buSzPts val="2300"/>
              <a:buFont typeface="Times New Roman" panose="02020503050405090304"/>
              <a:buChar char="●"/>
            </a:pPr>
            <a:r>
              <a:rPr lang="en-GB" sz="1550">
                <a:latin typeface="Times New Roman" panose="02020503050405090304"/>
                <a:ea typeface="Times New Roman" panose="02020503050405090304"/>
                <a:cs typeface="Times New Roman" panose="02020503050405090304"/>
                <a:sym typeface="Times New Roman" panose="02020503050405090304"/>
              </a:rPr>
              <a:t>TENANT_LEASE_DURATION</a:t>
            </a:r>
            <a:endParaRPr sz="1550">
              <a:latin typeface="Times New Roman" panose="02020503050405090304"/>
              <a:ea typeface="Times New Roman" panose="02020503050405090304"/>
              <a:cs typeface="Times New Roman" panose="02020503050405090304"/>
              <a:sym typeface="Times New Roman" panose="02020503050405090304"/>
            </a:endParaRPr>
          </a:p>
          <a:p>
            <a:pPr marL="457200" lvl="0" indent="-374650" algn="just" rtl="0">
              <a:spcBef>
                <a:spcPts val="0"/>
              </a:spcBef>
              <a:spcAft>
                <a:spcPts val="0"/>
              </a:spcAft>
              <a:buSzPts val="2300"/>
              <a:buFont typeface="Times New Roman" panose="02020503050405090304"/>
              <a:buChar char="●"/>
            </a:pPr>
            <a:r>
              <a:rPr lang="en-GB" sz="1550">
                <a:latin typeface="Times New Roman" panose="02020503050405090304"/>
                <a:ea typeface="Times New Roman" panose="02020503050405090304"/>
                <a:cs typeface="Times New Roman" panose="02020503050405090304"/>
                <a:sym typeface="Times New Roman" panose="02020503050405090304"/>
              </a:rPr>
              <a:t>MAIN_ISSUES_REPORTED</a:t>
            </a:r>
            <a:endParaRPr sz="1550">
              <a:latin typeface="Times New Roman" panose="02020503050405090304"/>
              <a:ea typeface="Times New Roman" panose="02020503050405090304"/>
              <a:cs typeface="Times New Roman" panose="02020503050405090304"/>
              <a:sym typeface="Times New Roman" panose="02020503050405090304"/>
            </a:endParaRPr>
          </a:p>
          <a:p>
            <a:pPr marL="457200" lvl="0" indent="-374650" algn="just" rtl="0">
              <a:spcBef>
                <a:spcPts val="0"/>
              </a:spcBef>
              <a:spcAft>
                <a:spcPts val="0"/>
              </a:spcAft>
              <a:buSzPts val="2300"/>
              <a:buFont typeface="Times New Roman" panose="02020503050405090304"/>
              <a:buChar char="●"/>
            </a:pPr>
            <a:r>
              <a:rPr lang="en-GB" sz="1550">
                <a:latin typeface="Times New Roman" panose="02020503050405090304"/>
                <a:ea typeface="Times New Roman" panose="02020503050405090304"/>
                <a:cs typeface="Times New Roman" panose="02020503050405090304"/>
                <a:sym typeface="Times New Roman" panose="02020503050405090304"/>
              </a:rPr>
              <a:t>RESOLVED_MAIN_ISSUES</a:t>
            </a:r>
            <a:endParaRPr sz="155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1200"/>
              </a:spcAft>
              <a:buNone/>
            </a:pP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PACKAGES</a:t>
            </a:r>
            <a:r>
              <a:rPr lang="en-GB"/>
              <a:t> </a:t>
            </a:r>
            <a:endParaRPr lang="en-GB"/>
          </a:p>
        </p:txBody>
      </p:sp>
      <p:sp>
        <p:nvSpPr>
          <p:cNvPr id="130" name="Google Shape;130;p24"/>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Font typeface="Times New Roman" panose="02020503050405090304"/>
              <a:buChar char="●"/>
            </a:pPr>
            <a:r>
              <a:rPr lang="en-GB" sz="1900">
                <a:latin typeface="Times New Roman" panose="02020503050405090304"/>
                <a:ea typeface="Times New Roman" panose="02020503050405090304"/>
                <a:cs typeface="Times New Roman" panose="02020503050405090304"/>
                <a:sym typeface="Times New Roman" panose="02020503050405090304"/>
              </a:rPr>
              <a:t>MANAGE_MAINTENANCE</a:t>
            </a:r>
            <a:endParaRPr sz="1900">
              <a:latin typeface="Times New Roman" panose="02020503050405090304"/>
              <a:ea typeface="Times New Roman" panose="02020503050405090304"/>
              <a:cs typeface="Times New Roman" panose="02020503050405090304"/>
              <a:sym typeface="Times New Roman" panose="02020503050405090304"/>
            </a:endParaRPr>
          </a:p>
          <a:p>
            <a:pPr marL="457200" lvl="0" indent="-349250" algn="l" rtl="0">
              <a:spcBef>
                <a:spcPts val="0"/>
              </a:spcBef>
              <a:spcAft>
                <a:spcPts val="0"/>
              </a:spcAft>
              <a:buSzPts val="1900"/>
              <a:buFont typeface="Times New Roman" panose="02020503050405090304"/>
              <a:buChar char="●"/>
            </a:pPr>
            <a:r>
              <a:rPr lang="en-GB" sz="1900">
                <a:latin typeface="Times New Roman" panose="02020503050405090304"/>
                <a:ea typeface="Times New Roman" panose="02020503050405090304"/>
                <a:cs typeface="Times New Roman" panose="02020503050405090304"/>
                <a:sym typeface="Times New Roman" panose="02020503050405090304"/>
              </a:rPr>
              <a:t>MANAGE_UNITS</a:t>
            </a:r>
            <a:endParaRPr sz="1900">
              <a:latin typeface="Times New Roman" panose="02020503050405090304"/>
              <a:ea typeface="Times New Roman" panose="02020503050405090304"/>
              <a:cs typeface="Times New Roman" panose="02020503050405090304"/>
              <a:sym typeface="Times New Roman" panose="0202050305040509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PROCEDURES </a:t>
            </a:r>
            <a:endParaRPr b="1">
              <a:latin typeface="Amatic SC"/>
              <a:ea typeface="Amatic SC"/>
              <a:cs typeface="Amatic SC"/>
              <a:sym typeface="Amatic SC"/>
            </a:endParaRPr>
          </a:p>
        </p:txBody>
      </p:sp>
      <p:sp>
        <p:nvSpPr>
          <p:cNvPr id="136" name="Google Shape;136;p25"/>
          <p:cNvSpPr txBox="1"/>
          <p:nvPr>
            <p:ph type="body" idx="1"/>
          </p:nvPr>
        </p:nvSpPr>
        <p:spPr>
          <a:xfrm>
            <a:off x="378750" y="1789500"/>
            <a:ext cx="8520600" cy="24741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GB" sz="2000"/>
              <a:t>ADD_MAINTENANCE</a:t>
            </a:r>
            <a:endParaRPr sz="2000"/>
          </a:p>
          <a:p>
            <a:pPr marL="457200" lvl="0" indent="-355600" algn="l" rtl="0">
              <a:spcBef>
                <a:spcPts val="0"/>
              </a:spcBef>
              <a:spcAft>
                <a:spcPts val="0"/>
              </a:spcAft>
              <a:buSzPts val="2000"/>
              <a:buChar char="●"/>
            </a:pPr>
            <a:r>
              <a:rPr lang="en-GB" sz="2000"/>
              <a:t>ADD_UNITS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FUNCTIONS</a:t>
            </a:r>
            <a:endParaRPr b="1">
              <a:latin typeface="Amatic SC"/>
              <a:ea typeface="Amatic SC"/>
              <a:cs typeface="Amatic SC"/>
              <a:sym typeface="Amatic SC"/>
            </a:endParaRPr>
          </a:p>
        </p:txBody>
      </p:sp>
      <p:sp>
        <p:nvSpPr>
          <p:cNvPr id="142" name="Google Shape;142;p26"/>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GB" sz="1900"/>
              <a:t>GET_AVG_UNIT_PRICE</a:t>
            </a:r>
            <a:endParaRPr sz="1900"/>
          </a:p>
          <a:p>
            <a:pPr marL="457200" lvl="0" indent="-349250" algn="l" rtl="0">
              <a:spcBef>
                <a:spcPts val="0"/>
              </a:spcBef>
              <a:spcAft>
                <a:spcPts val="0"/>
              </a:spcAft>
              <a:buSzPts val="1900"/>
              <a:buChar char="●"/>
            </a:pPr>
            <a:r>
              <a:rPr lang="en-GB" sz="1900"/>
              <a:t>GET_UNRESOLVED_ISSUES</a:t>
            </a:r>
            <a:endParaRPr sz="1900"/>
          </a:p>
          <a:p>
            <a:pPr marL="457200" lvl="0" indent="-349250" algn="l" rtl="0">
              <a:spcBef>
                <a:spcPts val="0"/>
              </a:spcBef>
              <a:spcAft>
                <a:spcPts val="0"/>
              </a:spcAft>
              <a:buSzPts val="1900"/>
              <a:buChar char="●"/>
            </a:pPr>
            <a:r>
              <a:rPr lang="en-GB" sz="1900"/>
              <a:t>GET_VACANT_UNITS</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TRIGGERS</a:t>
            </a:r>
            <a:endParaRPr lang="en-GB"/>
          </a:p>
        </p:txBody>
      </p:sp>
      <p:sp>
        <p:nvSpPr>
          <p:cNvPr id="148" name="Google Shape;148;p27"/>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GB" sz="2200"/>
              <a:t>CHECK_PROPERTY</a:t>
            </a:r>
            <a:endParaRPr sz="2200"/>
          </a:p>
          <a:p>
            <a:pPr marL="457200" lvl="0" indent="-368300" algn="l" rtl="0">
              <a:spcBef>
                <a:spcPts val="0"/>
              </a:spcBef>
              <a:spcAft>
                <a:spcPts val="0"/>
              </a:spcAft>
              <a:buSzPts val="2200"/>
              <a:buChar char="●"/>
            </a:pPr>
            <a:r>
              <a:rPr lang="en-GB" sz="2200"/>
              <a:t>DISPLAY_MAIN_DIFFERENCE</a:t>
            </a:r>
            <a:endParaRPr sz="2200"/>
          </a:p>
          <a:p>
            <a:pPr marL="457200" lvl="0" indent="-368300" algn="l" rtl="0">
              <a:spcBef>
                <a:spcPts val="0"/>
              </a:spcBef>
              <a:spcAft>
                <a:spcPts val="0"/>
              </a:spcAft>
              <a:buSzPts val="2200"/>
              <a:buChar char="●"/>
            </a:pPr>
            <a:r>
              <a:rPr lang="en-GB" sz="2200"/>
              <a:t>UPDATING_MAINTENANCE</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TASKS</a:t>
            </a:r>
            <a:endParaRPr b="1">
              <a:latin typeface="Amatic SC"/>
              <a:ea typeface="Amatic SC"/>
              <a:cs typeface="Amatic SC"/>
              <a:sym typeface="Amatic SC"/>
            </a:endParaRPr>
          </a:p>
        </p:txBody>
      </p:sp>
      <p:sp>
        <p:nvSpPr>
          <p:cNvPr id="154" name="Google Shape;154;p28"/>
          <p:cNvSpPr txBox="1"/>
          <p:nvPr>
            <p:ph type="body" idx="1"/>
          </p:nvPr>
        </p:nvSpPr>
        <p:spPr>
          <a:xfrm>
            <a:off x="311700" y="1059200"/>
            <a:ext cx="8520600" cy="3660300"/>
          </a:xfrm>
          <a:prstGeom prst="rect">
            <a:avLst/>
          </a:prstGeom>
        </p:spPr>
        <p:txBody>
          <a:bodyPr spcFirstLastPara="1" wrap="square" lIns="91425" tIns="91425" rIns="91425" bIns="91425" anchor="t" anchorCtr="0">
            <a:normAutofit lnSpcReduction="20000"/>
          </a:bodyPr>
          <a:lstStyle/>
          <a:p>
            <a:pPr marL="457200" lvl="0" indent="-342900" algn="l" rtl="0">
              <a:lnSpc>
                <a:spcPct val="95000"/>
              </a:lnSpc>
              <a:spcBef>
                <a:spcPts val="0"/>
              </a:spcBef>
              <a:spcAft>
                <a:spcPts val="0"/>
              </a:spcAft>
              <a:buSzPts val="1800"/>
              <a:buChar char="●"/>
            </a:pPr>
            <a:r>
              <a:rPr lang="en-GB"/>
              <a:t>ER DIAGRAM									-  </a:t>
            </a:r>
            <a:r>
              <a:rPr lang="en-GB" sz="1700"/>
              <a:t>SAMPADA</a:t>
            </a:r>
            <a:endParaRPr sz="1700"/>
          </a:p>
          <a:p>
            <a:pPr marL="457200" lvl="0" indent="-336550" algn="l" rtl="0">
              <a:lnSpc>
                <a:spcPct val="95000"/>
              </a:lnSpc>
              <a:spcBef>
                <a:spcPts val="0"/>
              </a:spcBef>
              <a:spcAft>
                <a:spcPts val="0"/>
              </a:spcAft>
              <a:buSzPts val="1700"/>
              <a:buChar char="●"/>
            </a:pPr>
            <a:r>
              <a:rPr lang="en-GB" sz="1700"/>
              <a:t>DFD 										-  </a:t>
            </a:r>
            <a:r>
              <a:rPr lang="en-GB" sz="1600"/>
              <a:t>AMRUTHA</a:t>
            </a:r>
            <a:endParaRPr sz="1700"/>
          </a:p>
          <a:p>
            <a:pPr marL="457200" lvl="0" indent="-342900" algn="l" rtl="0">
              <a:lnSpc>
                <a:spcPct val="95000"/>
              </a:lnSpc>
              <a:spcBef>
                <a:spcPts val="0"/>
              </a:spcBef>
              <a:spcAft>
                <a:spcPts val="0"/>
              </a:spcAft>
              <a:buSzPts val="1800"/>
              <a:buChar char="●"/>
            </a:pPr>
            <a:r>
              <a:rPr lang="en-GB"/>
              <a:t>SECURITY CONSTRAINTS / USER LEVEL ACCESS	-  VAISHNAVI</a:t>
            </a:r>
            <a:endParaRPr lang="en-GB"/>
          </a:p>
          <a:p>
            <a:pPr marL="457200" lvl="0" indent="-342900" algn="l" rtl="0">
              <a:lnSpc>
                <a:spcPct val="95000"/>
              </a:lnSpc>
              <a:spcBef>
                <a:spcPts val="0"/>
              </a:spcBef>
              <a:spcAft>
                <a:spcPts val="0"/>
              </a:spcAft>
              <a:buSzPts val="1800"/>
              <a:buChar char="●"/>
            </a:pPr>
            <a:r>
              <a:rPr lang="en-GB"/>
              <a:t>ROLES										-  VAISHNAVI</a:t>
            </a:r>
            <a:endParaRPr lang="en-GB"/>
          </a:p>
          <a:p>
            <a:pPr marL="457200" lvl="0" indent="-342900" algn="l" rtl="0">
              <a:lnSpc>
                <a:spcPct val="95000"/>
              </a:lnSpc>
              <a:spcBef>
                <a:spcPts val="0"/>
              </a:spcBef>
              <a:spcAft>
                <a:spcPts val="0"/>
              </a:spcAft>
              <a:buSzPts val="1800"/>
              <a:buChar char="●"/>
            </a:pPr>
            <a:r>
              <a:rPr lang="en-GB"/>
              <a:t>CREATE STATEMENTS							-  AKSHITA</a:t>
            </a:r>
            <a:endParaRPr lang="en-GB"/>
          </a:p>
          <a:p>
            <a:pPr marL="457200" lvl="0" indent="-342900" algn="l" rtl="0">
              <a:lnSpc>
                <a:spcPct val="95000"/>
              </a:lnSpc>
              <a:spcBef>
                <a:spcPts val="0"/>
              </a:spcBef>
              <a:spcAft>
                <a:spcPts val="0"/>
              </a:spcAft>
              <a:buSzPts val="1800"/>
              <a:buChar char="●"/>
            </a:pPr>
            <a:r>
              <a:rPr lang="en-GB"/>
              <a:t>INSERT STATEMENTS							-  ALL</a:t>
            </a:r>
            <a:endParaRPr lang="en-GB"/>
          </a:p>
          <a:p>
            <a:pPr marL="457200" lvl="0" indent="-342900" algn="l" rtl="0">
              <a:lnSpc>
                <a:spcPct val="95000"/>
              </a:lnSpc>
              <a:spcBef>
                <a:spcPts val="0"/>
              </a:spcBef>
              <a:spcAft>
                <a:spcPts val="0"/>
              </a:spcAft>
              <a:buSzPts val="1800"/>
              <a:buChar char="●"/>
            </a:pPr>
            <a:r>
              <a:rPr lang="en-GB"/>
              <a:t>RERUN STATEMENTS							-  </a:t>
            </a:r>
            <a:r>
              <a:rPr lang="en-GB" sz="1600"/>
              <a:t>AMRUTHA</a:t>
            </a:r>
            <a:endParaRPr lang="en-GB" sz="1600"/>
          </a:p>
          <a:p>
            <a:pPr marL="457200" lvl="0" indent="-342900" algn="l" rtl="0">
              <a:lnSpc>
                <a:spcPct val="95000"/>
              </a:lnSpc>
              <a:spcBef>
                <a:spcPts val="0"/>
              </a:spcBef>
              <a:spcAft>
                <a:spcPts val="0"/>
              </a:spcAft>
              <a:buSzPts val="1800"/>
              <a:buChar char="●"/>
            </a:pPr>
            <a:r>
              <a:rPr lang="en-GB"/>
              <a:t>VIEWS										-  ALL</a:t>
            </a:r>
            <a:endParaRPr lang="en-GB"/>
          </a:p>
          <a:p>
            <a:pPr marL="457200" lvl="0" indent="-342900" algn="l" rtl="0">
              <a:lnSpc>
                <a:spcPct val="95000"/>
              </a:lnSpc>
              <a:spcBef>
                <a:spcPts val="0"/>
              </a:spcBef>
              <a:spcAft>
                <a:spcPts val="0"/>
              </a:spcAft>
              <a:buSzPts val="1800"/>
              <a:buChar char="●"/>
            </a:pPr>
            <a:r>
              <a:rPr lang="en-GB"/>
              <a:t>PACKAGES									-  ALL	</a:t>
            </a:r>
            <a:endParaRPr lang="en-GB"/>
          </a:p>
          <a:p>
            <a:pPr marL="457200" lvl="0" indent="-342900" algn="l" rtl="0">
              <a:lnSpc>
                <a:spcPct val="95000"/>
              </a:lnSpc>
              <a:spcBef>
                <a:spcPts val="0"/>
              </a:spcBef>
              <a:spcAft>
                <a:spcPts val="0"/>
              </a:spcAft>
              <a:buSzPts val="1800"/>
              <a:buChar char="●"/>
            </a:pPr>
            <a:r>
              <a:rPr lang="en-GB"/>
              <a:t>PROCEDURES								-  AKSHITA</a:t>
            </a:r>
            <a:endParaRPr lang="en-GB"/>
          </a:p>
          <a:p>
            <a:pPr marL="457200" lvl="0" indent="-342900" algn="l" rtl="0">
              <a:lnSpc>
                <a:spcPct val="95000"/>
              </a:lnSpc>
              <a:spcBef>
                <a:spcPts val="0"/>
              </a:spcBef>
              <a:spcAft>
                <a:spcPts val="0"/>
              </a:spcAft>
              <a:buSzPts val="1800"/>
              <a:buChar char="●"/>
            </a:pPr>
            <a:r>
              <a:rPr lang="en-GB"/>
              <a:t>FUNCTIONS									-  AKSHITA</a:t>
            </a:r>
            <a:endParaRPr lang="en-GB"/>
          </a:p>
          <a:p>
            <a:pPr marL="457200" lvl="0" indent="-342900" algn="l" rtl="0">
              <a:lnSpc>
                <a:spcPct val="95000"/>
              </a:lnSpc>
              <a:spcBef>
                <a:spcPts val="0"/>
              </a:spcBef>
              <a:spcAft>
                <a:spcPts val="0"/>
              </a:spcAft>
              <a:buSzPts val="1800"/>
              <a:buChar char="●"/>
            </a:pPr>
            <a:r>
              <a:rPr lang="en-GB"/>
              <a:t>INDEXES										-  </a:t>
            </a:r>
            <a:r>
              <a:rPr lang="en-GB" sz="1700"/>
              <a:t>SAMPADA</a:t>
            </a:r>
            <a:endParaRPr sz="1700"/>
          </a:p>
          <a:p>
            <a:pPr marL="457200" lvl="0" indent="-342900" algn="l" rtl="0">
              <a:lnSpc>
                <a:spcPct val="95000"/>
              </a:lnSpc>
              <a:spcBef>
                <a:spcPts val="0"/>
              </a:spcBef>
              <a:spcAft>
                <a:spcPts val="0"/>
              </a:spcAft>
              <a:buSzPts val="1800"/>
              <a:buChar char="●"/>
            </a:pPr>
            <a:r>
              <a:rPr lang="en-GB"/>
              <a:t>TRIGGERS									-  </a:t>
            </a:r>
            <a:r>
              <a:rPr lang="en-GB" sz="1600"/>
              <a:t>AMRUTHA &amp; SAMPADA</a:t>
            </a:r>
            <a:endParaRPr sz="1600"/>
          </a:p>
          <a:p>
            <a:pPr marL="457200" lvl="0" indent="-330200" algn="l" rtl="0">
              <a:lnSpc>
                <a:spcPct val="95000"/>
              </a:lnSpc>
              <a:spcBef>
                <a:spcPts val="0"/>
              </a:spcBef>
              <a:spcAft>
                <a:spcPts val="0"/>
              </a:spcAft>
              <a:buSzPts val="1600"/>
              <a:buChar char="●"/>
            </a:pPr>
            <a:r>
              <a:rPr lang="en-GB" sz="1600"/>
              <a:t>SAMPLE DATA / EXCEL SHEET						-  </a:t>
            </a:r>
            <a:r>
              <a:rPr lang="en-GB"/>
              <a:t>ALL</a:t>
            </a:r>
            <a:endParaRPr sz="1600"/>
          </a:p>
          <a:p>
            <a:pPr marL="0" lvl="0" indent="0" algn="l" rtl="0">
              <a:lnSpc>
                <a:spcPct val="95000"/>
              </a:lnSpc>
              <a:spcBef>
                <a:spcPts val="1200"/>
              </a:spcBef>
              <a:spcAft>
                <a:spcPts val="1200"/>
              </a:spcAft>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9"/>
          <p:cNvSpPr txBox="1"/>
          <p:nvPr>
            <p:ph type="ctrTitle"/>
          </p:nvPr>
        </p:nvSpPr>
        <p:spPr>
          <a:xfrm>
            <a:off x="2534075" y="799650"/>
            <a:ext cx="4878300" cy="1908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8300" b="1">
                <a:latin typeface="Amatic SC"/>
                <a:ea typeface="Amatic SC"/>
                <a:cs typeface="Amatic SC"/>
                <a:sym typeface="Amatic SC"/>
              </a:rPr>
              <a:t>THANK YOU</a:t>
            </a:r>
            <a:endParaRPr sz="8300" b="1">
              <a:latin typeface="Amatic SC"/>
              <a:ea typeface="Amatic SC"/>
              <a:cs typeface="Amatic SC"/>
              <a:sym typeface="Amatic SC"/>
            </a:endParaRPr>
          </a:p>
        </p:txBody>
      </p:sp>
      <p:sp>
        <p:nvSpPr>
          <p:cNvPr id="160" name="Google Shape;160;p29"/>
          <p:cNvSpPr txBox="1"/>
          <p:nvPr>
            <p:ph type="subTitle" idx="1"/>
          </p:nvPr>
        </p:nvSpPr>
        <p:spPr>
          <a:xfrm>
            <a:off x="2689725" y="2902475"/>
            <a:ext cx="3594300" cy="8313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panose="020B0604020202090204"/>
              <a:buNone/>
            </a:pPr>
            <a:endParaRPr>
              <a:latin typeface="Amatic SC"/>
              <a:ea typeface="Amatic SC"/>
              <a:cs typeface="Amatic SC"/>
              <a:sym typeface="Amatic SC"/>
            </a:endParaRPr>
          </a:p>
          <a:p>
            <a:pPr marL="0" lvl="0" indent="0" algn="ctr"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PROBLEM STATEMENT</a:t>
            </a:r>
            <a:endParaRPr b="1">
              <a:latin typeface="Amatic SC"/>
              <a:ea typeface="Amatic SC"/>
              <a:cs typeface="Amatic SC"/>
              <a:sym typeface="Amatic SC"/>
            </a:endParaRPr>
          </a:p>
        </p:txBody>
      </p:sp>
      <p:sp>
        <p:nvSpPr>
          <p:cNvPr id="69" name="Google Shape;69;p14"/>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317500" algn="just" rtl="0">
              <a:spcBef>
                <a:spcPts val="0"/>
              </a:spcBef>
              <a:spcAft>
                <a:spcPts val="0"/>
              </a:spcAft>
              <a:buClr>
                <a:schemeClr val="dk1"/>
              </a:buClr>
              <a:buSzPts val="1100"/>
              <a:buFont typeface="Arial" panose="020B0604020202090204"/>
              <a:buNone/>
            </a:pPr>
            <a:r>
              <a:rPr lang="en-GB">
                <a:latin typeface="Times New Roman" panose="02020503050405090304"/>
                <a:ea typeface="Times New Roman" panose="02020503050405090304"/>
                <a:cs typeface="Times New Roman" panose="02020503050405090304"/>
                <a:sym typeface="Times New Roman" panose="02020503050405090304"/>
              </a:rPr>
              <a:t>A well-established property management system is a necessity for people to have an easy and efficient way to rent a property that they desire based on the location, address, and price. In a poorly organized and used property management system, keeping a huge number of tenant files could turn out to be tedious and can result in hours of confusion and redundancies. </a:t>
            </a:r>
            <a:endParaRPr>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1200"/>
              </a:spcAft>
              <a:buNone/>
            </a:pPr>
            <a:endParaRPr sz="150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OBJECTIVES</a:t>
            </a:r>
            <a:endParaRPr b="1">
              <a:latin typeface="Amatic SC"/>
              <a:ea typeface="Amatic SC"/>
              <a:cs typeface="Amatic SC"/>
              <a:sym typeface="Amatic SC"/>
            </a:endParaRPr>
          </a:p>
        </p:txBody>
      </p:sp>
      <p:sp>
        <p:nvSpPr>
          <p:cNvPr id="75" name="Google Shape;75;p15"/>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panose="020B0604020202090204"/>
              <a:buNone/>
            </a:pPr>
            <a:r>
              <a:rPr lang="en-GB" sz="1900">
                <a:latin typeface="Times New Roman" panose="02020503050405090304"/>
                <a:ea typeface="Times New Roman" panose="02020503050405090304"/>
                <a:cs typeface="Times New Roman" panose="02020503050405090304"/>
                <a:sym typeface="Times New Roman" panose="02020503050405090304"/>
              </a:rPr>
              <a:t>Implementing a successful property management system is important as it is required by people who are moving to a new city or country to have a systematic interpretation of how they can easily get access to the unit according to their convenience and within their budget. The utmost priority of our project will be to appropriately use our technical and organizational skills to implement a safe and easy property management system that will act as a link between the manager and the tenant.</a:t>
            </a:r>
            <a:endParaRPr sz="19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1200"/>
              </a:spcAft>
              <a:buNone/>
            </a:pPr>
            <a:endParaRPr sz="1700">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PROPOSED SOLUTION</a:t>
            </a:r>
            <a:endParaRPr b="1">
              <a:latin typeface="Amatic SC"/>
              <a:ea typeface="Amatic SC"/>
              <a:cs typeface="Amatic SC"/>
              <a:sym typeface="Amatic SC"/>
            </a:endParaRPr>
          </a:p>
        </p:txBody>
      </p:sp>
      <p:sp>
        <p:nvSpPr>
          <p:cNvPr id="81" name="Google Shape;81;p16"/>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GB">
                <a:latin typeface="Times New Roman" panose="02020503050405090304"/>
                <a:ea typeface="Times New Roman" panose="02020503050405090304"/>
                <a:cs typeface="Times New Roman" panose="02020503050405090304"/>
                <a:sym typeface="Times New Roman" panose="02020503050405090304"/>
              </a:rPr>
              <a:t>1. A different entity will be made to look after the problems of the tenants i.e. maintenance entity..</a:t>
            </a:r>
            <a:endParaRPr>
              <a:latin typeface="Times New Roman" panose="02020503050405090304"/>
              <a:ea typeface="Times New Roman" panose="02020503050405090304"/>
              <a:cs typeface="Times New Roman" panose="02020503050405090304"/>
              <a:sym typeface="Times New Roman" panose="02020503050405090304"/>
            </a:endParaRPr>
          </a:p>
          <a:p>
            <a:pPr marL="0" lvl="0" indent="0" algn="l" rtl="0">
              <a:lnSpc>
                <a:spcPct val="95000"/>
              </a:lnSpc>
              <a:spcBef>
                <a:spcPts val="1200"/>
              </a:spcBef>
              <a:spcAft>
                <a:spcPts val="0"/>
              </a:spcAft>
              <a:buNone/>
            </a:pPr>
            <a:r>
              <a:rPr lang="en-GB">
                <a:latin typeface="Times New Roman" panose="02020503050405090304"/>
                <a:ea typeface="Times New Roman" panose="02020503050405090304"/>
                <a:cs typeface="Times New Roman" panose="02020503050405090304"/>
                <a:sym typeface="Times New Roman" panose="02020503050405090304"/>
              </a:rPr>
              <a:t> 2. Monitoring of the database activity with the usage patterns will be done on regular bases by manager. </a:t>
            </a:r>
            <a:endParaRPr>
              <a:latin typeface="Times New Roman" panose="02020503050405090304"/>
              <a:ea typeface="Times New Roman" panose="02020503050405090304"/>
              <a:cs typeface="Times New Roman" panose="02020503050405090304"/>
              <a:sym typeface="Times New Roman" panose="02020503050405090304"/>
            </a:endParaRPr>
          </a:p>
          <a:p>
            <a:pPr marL="0" lvl="0" indent="0" algn="l" rtl="0">
              <a:lnSpc>
                <a:spcPct val="95000"/>
              </a:lnSpc>
              <a:spcBef>
                <a:spcPts val="1200"/>
              </a:spcBef>
              <a:spcAft>
                <a:spcPts val="0"/>
              </a:spcAft>
              <a:buNone/>
            </a:pPr>
            <a:r>
              <a:rPr lang="en-GB">
                <a:latin typeface="Times New Roman" panose="02020503050405090304"/>
                <a:ea typeface="Times New Roman" panose="02020503050405090304"/>
                <a:cs typeface="Times New Roman" panose="02020503050405090304"/>
                <a:sym typeface="Times New Roman" panose="02020503050405090304"/>
              </a:rPr>
              <a:t>3. User access rights and privileges will be managed and will not be given to the other users or the property managers.</a:t>
            </a:r>
            <a:endParaRPr>
              <a:latin typeface="Times New Roman" panose="02020503050405090304"/>
              <a:ea typeface="Times New Roman" panose="02020503050405090304"/>
              <a:cs typeface="Times New Roman" panose="02020503050405090304"/>
              <a:sym typeface="Times New Roman" panose="02020503050405090304"/>
            </a:endParaRPr>
          </a:p>
          <a:p>
            <a:pPr marL="0" lvl="0" indent="0" algn="l" rtl="0">
              <a:lnSpc>
                <a:spcPct val="95000"/>
              </a:lnSpc>
              <a:spcBef>
                <a:spcPts val="1200"/>
              </a:spcBef>
              <a:spcAft>
                <a:spcPts val="1200"/>
              </a:spcAft>
              <a:buNone/>
            </a:pPr>
            <a:r>
              <a:rPr lang="en-GB">
                <a:latin typeface="Times New Roman" panose="02020503050405090304"/>
                <a:ea typeface="Times New Roman" panose="02020503050405090304"/>
                <a:cs typeface="Times New Roman" panose="02020503050405090304"/>
                <a:sym typeface="Times New Roman" panose="02020503050405090304"/>
              </a:rPr>
              <a:t> 4. A well-designed property system will be created that will be storing all the data in one place and have full control over it making the data transparent and easy to find.</a:t>
            </a:r>
            <a:endParaRPr>
              <a:latin typeface="Times New Roman" panose="02020503050405090304"/>
              <a:ea typeface="Times New Roman" panose="02020503050405090304"/>
              <a:cs typeface="Times New Roman" panose="02020503050405090304"/>
              <a:sym typeface="Times New Roman" panose="0202050305040509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6157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ER Diagram </a:t>
            </a:r>
            <a:endParaRPr b="1">
              <a:latin typeface="Amatic SC"/>
              <a:ea typeface="Amatic SC"/>
              <a:cs typeface="Amatic SC"/>
              <a:sym typeface="Amatic SC"/>
            </a:endParaRPr>
          </a:p>
        </p:txBody>
      </p:sp>
      <p:pic>
        <p:nvPicPr>
          <p:cNvPr id="87" name="Google Shape;87;p17"/>
          <p:cNvPicPr preferRelativeResize="0"/>
          <p:nvPr/>
        </p:nvPicPr>
        <p:blipFill>
          <a:blip r:embed="rId1"/>
          <a:stretch>
            <a:fillRect/>
          </a:stretch>
        </p:blipFill>
        <p:spPr>
          <a:xfrm>
            <a:off x="586200" y="892875"/>
            <a:ext cx="8246100" cy="401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ENTITIES</a:t>
            </a:r>
            <a:r>
              <a:rPr lang="en-GB" b="1"/>
              <a:t> </a:t>
            </a:r>
            <a:endParaRPr b="1"/>
          </a:p>
        </p:txBody>
      </p:sp>
      <p:sp>
        <p:nvSpPr>
          <p:cNvPr id="93" name="Google Shape;93;p18"/>
          <p:cNvSpPr txBox="1"/>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55600" algn="l" rtl="0">
              <a:lnSpc>
                <a:spcPct val="105000"/>
              </a:lnSpc>
              <a:spcBef>
                <a:spcPts val="0"/>
              </a:spcBef>
              <a:spcAft>
                <a:spcPts val="0"/>
              </a:spcAft>
              <a:buSzPts val="2000"/>
              <a:buFont typeface="Times New Roman" panose="02020503050405090304"/>
              <a:buChar char="●"/>
            </a:pPr>
            <a:r>
              <a:rPr lang="en-GB" sz="2000">
                <a:latin typeface="Times New Roman" panose="02020503050405090304"/>
                <a:ea typeface="Times New Roman" panose="02020503050405090304"/>
                <a:cs typeface="Times New Roman" panose="02020503050405090304"/>
                <a:sym typeface="Times New Roman" panose="02020503050405090304"/>
              </a:rPr>
              <a:t>Manager</a:t>
            </a:r>
            <a:endParaRPr sz="2000">
              <a:latin typeface="Times New Roman" panose="02020503050405090304"/>
              <a:ea typeface="Times New Roman" panose="02020503050405090304"/>
              <a:cs typeface="Times New Roman" panose="02020503050405090304"/>
              <a:sym typeface="Times New Roman" panose="02020503050405090304"/>
            </a:endParaRPr>
          </a:p>
          <a:p>
            <a:pPr marL="457200" lvl="0" indent="-355600" algn="l" rtl="0">
              <a:lnSpc>
                <a:spcPct val="105000"/>
              </a:lnSpc>
              <a:spcBef>
                <a:spcPts val="0"/>
              </a:spcBef>
              <a:spcAft>
                <a:spcPts val="0"/>
              </a:spcAft>
              <a:buSzPts val="2000"/>
              <a:buFont typeface="Times New Roman" panose="02020503050405090304"/>
              <a:buChar char="●"/>
            </a:pPr>
            <a:r>
              <a:rPr lang="en-GB" sz="2000">
                <a:latin typeface="Times New Roman" panose="02020503050405090304"/>
                <a:ea typeface="Times New Roman" panose="02020503050405090304"/>
                <a:cs typeface="Times New Roman" panose="02020503050405090304"/>
                <a:sym typeface="Times New Roman" panose="02020503050405090304"/>
              </a:rPr>
              <a:t>Tenants</a:t>
            </a:r>
            <a:endParaRPr sz="2000">
              <a:latin typeface="Times New Roman" panose="02020503050405090304"/>
              <a:ea typeface="Times New Roman" panose="02020503050405090304"/>
              <a:cs typeface="Times New Roman" panose="02020503050405090304"/>
              <a:sym typeface="Times New Roman" panose="02020503050405090304"/>
            </a:endParaRPr>
          </a:p>
          <a:p>
            <a:pPr marL="457200" lvl="0" indent="-355600" algn="l" rtl="0">
              <a:lnSpc>
                <a:spcPct val="105000"/>
              </a:lnSpc>
              <a:spcBef>
                <a:spcPts val="0"/>
              </a:spcBef>
              <a:spcAft>
                <a:spcPts val="0"/>
              </a:spcAft>
              <a:buSzPts val="2000"/>
              <a:buFont typeface="Times New Roman" panose="02020503050405090304"/>
              <a:buChar char="●"/>
            </a:pPr>
            <a:r>
              <a:rPr lang="en-GB" sz="2000">
                <a:latin typeface="Times New Roman" panose="02020503050405090304"/>
                <a:ea typeface="Times New Roman" panose="02020503050405090304"/>
                <a:cs typeface="Times New Roman" panose="02020503050405090304"/>
                <a:sym typeface="Times New Roman" panose="02020503050405090304"/>
              </a:rPr>
              <a:t>Property</a:t>
            </a:r>
            <a:endParaRPr sz="2000">
              <a:latin typeface="Times New Roman" panose="02020503050405090304"/>
              <a:ea typeface="Times New Roman" panose="02020503050405090304"/>
              <a:cs typeface="Times New Roman" panose="02020503050405090304"/>
              <a:sym typeface="Times New Roman" panose="02020503050405090304"/>
            </a:endParaRPr>
          </a:p>
          <a:p>
            <a:pPr marL="457200" lvl="0" indent="-355600" algn="l" rtl="0">
              <a:lnSpc>
                <a:spcPct val="105000"/>
              </a:lnSpc>
              <a:spcBef>
                <a:spcPts val="0"/>
              </a:spcBef>
              <a:spcAft>
                <a:spcPts val="0"/>
              </a:spcAft>
              <a:buSzPts val="2000"/>
              <a:buFont typeface="Times New Roman" panose="02020503050405090304"/>
              <a:buChar char="●"/>
            </a:pPr>
            <a:r>
              <a:rPr lang="en-GB" sz="2000">
                <a:latin typeface="Times New Roman" panose="02020503050405090304"/>
                <a:ea typeface="Times New Roman" panose="02020503050405090304"/>
                <a:cs typeface="Times New Roman" panose="02020503050405090304"/>
                <a:sym typeface="Times New Roman" panose="02020503050405090304"/>
              </a:rPr>
              <a:t>Owner</a:t>
            </a:r>
            <a:endParaRPr sz="2000">
              <a:latin typeface="Times New Roman" panose="02020503050405090304"/>
              <a:ea typeface="Times New Roman" panose="02020503050405090304"/>
              <a:cs typeface="Times New Roman" panose="02020503050405090304"/>
              <a:sym typeface="Times New Roman" panose="02020503050405090304"/>
            </a:endParaRPr>
          </a:p>
          <a:p>
            <a:pPr marL="457200" lvl="0" indent="-355600" algn="l" rtl="0">
              <a:lnSpc>
                <a:spcPct val="105000"/>
              </a:lnSpc>
              <a:spcBef>
                <a:spcPts val="0"/>
              </a:spcBef>
              <a:spcAft>
                <a:spcPts val="0"/>
              </a:spcAft>
              <a:buSzPts val="2000"/>
              <a:buFont typeface="Times New Roman" panose="02020503050405090304"/>
              <a:buChar char="●"/>
            </a:pPr>
            <a:r>
              <a:rPr lang="en-GB" sz="2000">
                <a:latin typeface="Times New Roman" panose="02020503050405090304"/>
                <a:ea typeface="Times New Roman" panose="02020503050405090304"/>
                <a:cs typeface="Times New Roman" panose="02020503050405090304"/>
                <a:sym typeface="Times New Roman" panose="02020503050405090304"/>
              </a:rPr>
              <a:t>Unit</a:t>
            </a:r>
            <a:endParaRPr sz="2000">
              <a:latin typeface="Times New Roman" panose="02020503050405090304"/>
              <a:ea typeface="Times New Roman" panose="02020503050405090304"/>
              <a:cs typeface="Times New Roman" panose="02020503050405090304"/>
              <a:sym typeface="Times New Roman" panose="02020503050405090304"/>
            </a:endParaRPr>
          </a:p>
          <a:p>
            <a:pPr marL="457200" lvl="0" indent="-355600" algn="l" rtl="0">
              <a:lnSpc>
                <a:spcPct val="105000"/>
              </a:lnSpc>
              <a:spcBef>
                <a:spcPts val="0"/>
              </a:spcBef>
              <a:spcAft>
                <a:spcPts val="0"/>
              </a:spcAft>
              <a:buSzPts val="2000"/>
              <a:buFont typeface="Times New Roman" panose="02020503050405090304"/>
              <a:buChar char="●"/>
            </a:pPr>
            <a:r>
              <a:rPr lang="en-GB" sz="2000">
                <a:latin typeface="Times New Roman" panose="02020503050405090304"/>
                <a:ea typeface="Times New Roman" panose="02020503050405090304"/>
                <a:cs typeface="Times New Roman" panose="02020503050405090304"/>
                <a:sym typeface="Times New Roman" panose="02020503050405090304"/>
              </a:rPr>
              <a:t>Maintenance</a:t>
            </a:r>
            <a:endParaRPr sz="2000">
              <a:latin typeface="Times New Roman" panose="02020503050405090304"/>
              <a:ea typeface="Times New Roman" panose="02020503050405090304"/>
              <a:cs typeface="Times New Roman" panose="02020503050405090304"/>
              <a:sym typeface="Times New Roman" panose="02020503050405090304"/>
            </a:endParaRPr>
          </a:p>
          <a:p>
            <a:pPr marL="457200" lvl="0" indent="-355600" algn="l" rtl="0">
              <a:lnSpc>
                <a:spcPct val="105000"/>
              </a:lnSpc>
              <a:spcBef>
                <a:spcPts val="0"/>
              </a:spcBef>
              <a:spcAft>
                <a:spcPts val="0"/>
              </a:spcAft>
              <a:buSzPts val="2000"/>
              <a:buFont typeface="Times New Roman" panose="02020503050405090304"/>
              <a:buChar char="●"/>
            </a:pPr>
            <a:r>
              <a:rPr lang="en-GB" sz="2000">
                <a:latin typeface="Times New Roman" panose="02020503050405090304"/>
                <a:ea typeface="Times New Roman" panose="02020503050405090304"/>
                <a:cs typeface="Times New Roman" panose="02020503050405090304"/>
                <a:sym typeface="Times New Roman" panose="02020503050405090304"/>
              </a:rPr>
              <a:t>Lease</a:t>
            </a:r>
            <a:endParaRPr sz="20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lnSpc>
                <a:spcPct val="105000"/>
              </a:lnSpc>
              <a:spcBef>
                <a:spcPts val="1200"/>
              </a:spcBef>
              <a:spcAft>
                <a:spcPts val="1200"/>
              </a:spcAft>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BUSINESS RULES</a:t>
            </a:r>
            <a:endParaRPr b="1">
              <a:latin typeface="Amatic SC"/>
              <a:ea typeface="Amatic SC"/>
              <a:cs typeface="Amatic SC"/>
              <a:sym typeface="Amatic SC"/>
            </a:endParaRPr>
          </a:p>
        </p:txBody>
      </p:sp>
      <p:sp>
        <p:nvSpPr>
          <p:cNvPr id="99" name="Google Shape;99;p19"/>
          <p:cNvSpPr txBox="1"/>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12700" lvl="0" indent="0" algn="l" rtl="0">
              <a:spcBef>
                <a:spcPts val="400"/>
              </a:spcBef>
              <a:spcAft>
                <a:spcPts val="0"/>
              </a:spcAft>
              <a:buClr>
                <a:schemeClr val="dk1"/>
              </a:buClr>
              <a:buSzPts val="1100"/>
              <a:buFont typeface="Arial" panose="020B0604020202090204"/>
              <a:buNone/>
            </a:pPr>
            <a:r>
              <a:rPr lang="en-GB">
                <a:latin typeface="Times New Roman" panose="02020503050405090304"/>
                <a:ea typeface="Times New Roman" panose="02020503050405090304"/>
                <a:cs typeface="Times New Roman" panose="02020503050405090304"/>
                <a:sym typeface="Times New Roman" panose="02020503050405090304"/>
              </a:rPr>
              <a:t>1. Our Property Rental Management System currently manages a single property with many units.</a:t>
            </a:r>
            <a:endParaRPr>
              <a:latin typeface="Times New Roman" panose="02020503050405090304"/>
              <a:ea typeface="Times New Roman" panose="02020503050405090304"/>
              <a:cs typeface="Times New Roman" panose="02020503050405090304"/>
              <a:sym typeface="Times New Roman" panose="02020503050405090304"/>
            </a:endParaRPr>
          </a:p>
          <a:p>
            <a:pPr marL="12700" lvl="0" indent="0" algn="l" rtl="0">
              <a:spcBef>
                <a:spcPts val="1200"/>
              </a:spcBef>
              <a:spcAft>
                <a:spcPts val="0"/>
              </a:spcAft>
              <a:buClr>
                <a:schemeClr val="dk1"/>
              </a:buClr>
              <a:buSzPts val="1100"/>
              <a:buFont typeface="Arial" panose="020B0604020202090204"/>
              <a:buNone/>
            </a:pPr>
            <a:r>
              <a:rPr lang="en-GB">
                <a:latin typeface="Times New Roman" panose="02020503050405090304"/>
                <a:ea typeface="Times New Roman" panose="02020503050405090304"/>
                <a:cs typeface="Times New Roman" panose="02020503050405090304"/>
                <a:sym typeface="Times New Roman" panose="02020503050405090304"/>
              </a:rPr>
              <a:t>2. The Owner should have a unique property with one or more units managed by a single owner.</a:t>
            </a:r>
            <a:endParaRPr>
              <a:latin typeface="Times New Roman" panose="02020503050405090304"/>
              <a:ea typeface="Times New Roman" panose="02020503050405090304"/>
              <a:cs typeface="Times New Roman" panose="02020503050405090304"/>
              <a:sym typeface="Times New Roman" panose="02020503050405090304"/>
            </a:endParaRPr>
          </a:p>
          <a:p>
            <a:pPr marL="12700" lvl="0" indent="0" algn="l" rtl="0">
              <a:spcBef>
                <a:spcPts val="1200"/>
              </a:spcBef>
              <a:spcAft>
                <a:spcPts val="0"/>
              </a:spcAft>
              <a:buClr>
                <a:schemeClr val="dk1"/>
              </a:buClr>
              <a:buSzPts val="1100"/>
              <a:buFont typeface="Arial" panose="020B0604020202090204"/>
              <a:buNone/>
            </a:pPr>
            <a:r>
              <a:rPr lang="en-GB">
                <a:latin typeface="Times New Roman" panose="02020503050405090304"/>
                <a:ea typeface="Times New Roman" panose="02020503050405090304"/>
                <a:cs typeface="Times New Roman" panose="02020503050405090304"/>
                <a:sym typeface="Times New Roman" panose="02020503050405090304"/>
              </a:rPr>
              <a:t>3. Every unit should have unique tenants.</a:t>
            </a:r>
            <a:endParaRPr>
              <a:latin typeface="Times New Roman" panose="02020503050405090304"/>
              <a:ea typeface="Times New Roman" panose="02020503050405090304"/>
              <a:cs typeface="Times New Roman" panose="02020503050405090304"/>
              <a:sym typeface="Times New Roman" panose="02020503050405090304"/>
            </a:endParaRPr>
          </a:p>
          <a:p>
            <a:pPr marL="12700" lvl="0" indent="0" algn="l" rtl="0">
              <a:spcBef>
                <a:spcPts val="1200"/>
              </a:spcBef>
              <a:spcAft>
                <a:spcPts val="0"/>
              </a:spcAft>
              <a:buClr>
                <a:schemeClr val="dk1"/>
              </a:buClr>
              <a:buSzPts val="1100"/>
              <a:buFont typeface="Arial" panose="020B0604020202090204"/>
              <a:buNone/>
            </a:pPr>
            <a:r>
              <a:rPr lang="en-GB">
                <a:latin typeface="Times New Roman" panose="02020503050405090304"/>
                <a:ea typeface="Times New Roman" panose="02020503050405090304"/>
                <a:cs typeface="Times New Roman" panose="02020503050405090304"/>
                <a:sym typeface="Times New Roman" panose="02020503050405090304"/>
              </a:rPr>
              <a:t>4. One Unit at a time can have only one lease.</a:t>
            </a:r>
            <a:endParaRPr>
              <a:latin typeface="Times New Roman" panose="02020503050405090304"/>
              <a:ea typeface="Times New Roman" panose="02020503050405090304"/>
              <a:cs typeface="Times New Roman" panose="02020503050405090304"/>
              <a:sym typeface="Times New Roman" panose="02020503050405090304"/>
            </a:endParaRPr>
          </a:p>
          <a:p>
            <a:pPr marL="12700" lvl="0" indent="0" algn="l" rtl="0">
              <a:spcBef>
                <a:spcPts val="1200"/>
              </a:spcBef>
              <a:spcAft>
                <a:spcPts val="0"/>
              </a:spcAft>
              <a:buClr>
                <a:schemeClr val="dk1"/>
              </a:buClr>
              <a:buSzPts val="1100"/>
              <a:buFont typeface="Arial" panose="020B0604020202090204"/>
              <a:buNone/>
            </a:pPr>
            <a:r>
              <a:rPr lang="en-GB">
                <a:latin typeface="Times New Roman" panose="02020503050405090304"/>
                <a:ea typeface="Times New Roman" panose="02020503050405090304"/>
                <a:cs typeface="Times New Roman" panose="02020503050405090304"/>
                <a:sym typeface="Times New Roman" panose="02020503050405090304"/>
              </a:rPr>
              <a:t>5. Any tenant can report any number of issues at a time in maintenance entity</a:t>
            </a:r>
            <a:r>
              <a:rPr lang="en-GB">
                <a:latin typeface="Arial" panose="020B0604020202090204"/>
                <a:ea typeface="Arial" panose="020B0604020202090204"/>
                <a:cs typeface="Arial" panose="020B0604020202090204"/>
                <a:sym typeface="Arial" panose="020B0604020202090204"/>
              </a:rPr>
              <a:t>.</a:t>
            </a:r>
            <a:endParaRPr>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1200"/>
              </a:spcAft>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DFD</a:t>
            </a:r>
            <a:endParaRPr b="1">
              <a:latin typeface="Amatic SC"/>
              <a:ea typeface="Amatic SC"/>
              <a:cs typeface="Amatic SC"/>
              <a:sym typeface="Amatic SC"/>
            </a:endParaRPr>
          </a:p>
        </p:txBody>
      </p:sp>
      <p:sp>
        <p:nvSpPr>
          <p:cNvPr id="105" name="Google Shape;105;p20"/>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06" name="Google Shape;106;p20"/>
          <p:cNvPicPr preferRelativeResize="0"/>
          <p:nvPr/>
        </p:nvPicPr>
        <p:blipFill>
          <a:blip r:embed="rId1"/>
          <a:stretch>
            <a:fillRect/>
          </a:stretch>
        </p:blipFill>
        <p:spPr>
          <a:xfrm>
            <a:off x="214525" y="710600"/>
            <a:ext cx="8808801" cy="423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Amatic SC"/>
                <a:ea typeface="Amatic SC"/>
                <a:cs typeface="Amatic SC"/>
                <a:sym typeface="Amatic SC"/>
              </a:rPr>
              <a:t>SECURITY CONSTRAINTS / USER LEVEL ACCESS</a:t>
            </a:r>
            <a:endParaRPr b="1">
              <a:latin typeface="Amatic SC"/>
              <a:ea typeface="Amatic SC"/>
              <a:cs typeface="Amatic SC"/>
              <a:sym typeface="Amatic SC"/>
            </a:endParaRPr>
          </a:p>
        </p:txBody>
      </p:sp>
      <p:sp>
        <p:nvSpPr>
          <p:cNvPr id="112" name="Google Shape;112;p21"/>
          <p:cNvSpPr txBox="1"/>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lnSpc>
                <a:spcPct val="144000"/>
              </a:lnSpc>
              <a:spcBef>
                <a:spcPts val="0"/>
              </a:spcBef>
              <a:spcAft>
                <a:spcPts val="0"/>
              </a:spcAft>
              <a:buClr>
                <a:schemeClr val="dk1"/>
              </a:buClr>
              <a:buSzPts val="1100"/>
              <a:buFont typeface="Arial" panose="020B0604020202090204"/>
              <a:buNone/>
            </a:pPr>
            <a:r>
              <a:rPr lang="en-GB" sz="2100" b="1">
                <a:latin typeface="Times New Roman" panose="02020503050405090304"/>
                <a:ea typeface="Times New Roman" panose="02020503050405090304"/>
                <a:cs typeface="Times New Roman" panose="02020503050405090304"/>
                <a:sym typeface="Times New Roman" panose="02020503050405090304"/>
              </a:rPr>
              <a:t>Owner</a:t>
            </a:r>
            <a:r>
              <a:rPr lang="en-GB" sz="2100">
                <a:latin typeface="Times New Roman" panose="02020503050405090304"/>
                <a:ea typeface="Times New Roman" panose="02020503050405090304"/>
                <a:cs typeface="Times New Roman" panose="02020503050405090304"/>
                <a:sym typeface="Times New Roman" panose="02020503050405090304"/>
              </a:rPr>
              <a:t> has access to the Property entity.</a:t>
            </a:r>
            <a:endParaRPr sz="21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lnSpc>
                <a:spcPct val="144000"/>
              </a:lnSpc>
              <a:spcBef>
                <a:spcPts val="0"/>
              </a:spcBef>
              <a:spcAft>
                <a:spcPts val="0"/>
              </a:spcAft>
              <a:buClr>
                <a:schemeClr val="dk1"/>
              </a:buClr>
              <a:buSzPts val="1100"/>
              <a:buFont typeface="Arial" panose="020B0604020202090204"/>
              <a:buNone/>
            </a:pPr>
            <a:r>
              <a:rPr lang="en-GB" sz="2100" b="1">
                <a:latin typeface="Times New Roman" panose="02020503050405090304"/>
                <a:ea typeface="Times New Roman" panose="02020503050405090304"/>
                <a:cs typeface="Times New Roman" panose="02020503050405090304"/>
                <a:sym typeface="Times New Roman" panose="02020503050405090304"/>
              </a:rPr>
              <a:t>Manager</a:t>
            </a:r>
            <a:r>
              <a:rPr lang="en-GB" sz="2100">
                <a:latin typeface="Times New Roman" panose="02020503050405090304"/>
                <a:ea typeface="Times New Roman" panose="02020503050405090304"/>
                <a:cs typeface="Times New Roman" panose="02020503050405090304"/>
                <a:sym typeface="Times New Roman" panose="02020503050405090304"/>
              </a:rPr>
              <a:t> is the whole sole administrator where he has access to control the entities like Unit, Maintenance, Lease, Tenants.</a:t>
            </a:r>
            <a:endParaRPr sz="21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lnSpc>
                <a:spcPct val="144000"/>
              </a:lnSpc>
              <a:spcBef>
                <a:spcPts val="0"/>
              </a:spcBef>
              <a:spcAft>
                <a:spcPts val="0"/>
              </a:spcAft>
              <a:buClr>
                <a:schemeClr val="dk1"/>
              </a:buClr>
              <a:buSzPts val="1100"/>
              <a:buFont typeface="Arial" panose="020B0604020202090204"/>
              <a:buNone/>
            </a:pPr>
            <a:r>
              <a:rPr lang="en-GB" sz="2100" b="1">
                <a:latin typeface="Times New Roman" panose="02020503050405090304"/>
                <a:ea typeface="Times New Roman" panose="02020503050405090304"/>
                <a:cs typeface="Times New Roman" panose="02020503050405090304"/>
                <a:sym typeface="Times New Roman" panose="02020503050405090304"/>
              </a:rPr>
              <a:t>Tenants</a:t>
            </a:r>
            <a:r>
              <a:rPr lang="en-GB" sz="2100">
                <a:latin typeface="Times New Roman" panose="02020503050405090304"/>
                <a:ea typeface="Times New Roman" panose="02020503050405090304"/>
                <a:cs typeface="Times New Roman" panose="02020503050405090304"/>
                <a:sym typeface="Times New Roman" panose="02020503050405090304"/>
              </a:rPr>
              <a:t> has access to Unit, Maintenance.</a:t>
            </a:r>
            <a:endParaRPr sz="21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lnSpc>
                <a:spcPct val="144000"/>
              </a:lnSpc>
              <a:spcBef>
                <a:spcPts val="0"/>
              </a:spcBef>
              <a:spcAft>
                <a:spcPts val="0"/>
              </a:spcAft>
              <a:buClr>
                <a:schemeClr val="dk1"/>
              </a:buClr>
              <a:buSzPts val="1100"/>
              <a:buFont typeface="Arial" panose="020B0604020202090204"/>
              <a:buNone/>
            </a:pPr>
            <a:r>
              <a:rPr lang="en-GB" sz="2400">
                <a:latin typeface="Arial" panose="020B0604020202090204"/>
                <a:ea typeface="Arial" panose="020B0604020202090204"/>
                <a:cs typeface="Arial" panose="020B0604020202090204"/>
                <a:sym typeface="Arial" panose="020B0604020202090204"/>
              </a:rPr>
              <a:t> </a:t>
            </a:r>
            <a:endParaRPr sz="2400">
              <a:latin typeface="Arial" panose="020B0604020202090204"/>
              <a:ea typeface="Arial" panose="020B0604020202090204"/>
              <a:cs typeface="Arial" panose="020B0604020202090204"/>
              <a:sym typeface="Arial" panose="020B0604020202090204"/>
            </a:endParaRPr>
          </a:p>
          <a:p>
            <a:pPr marL="0" lvl="0" indent="0" algn="l" rtl="0">
              <a:spcBef>
                <a:spcPts val="0"/>
              </a:spcBef>
              <a:spcAft>
                <a:spcPts val="1200"/>
              </a:spcAft>
              <a:buNone/>
            </a:pPr>
            <a:endParaRPr sz="300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2952</Words>
  <Application>WPS Writer</Application>
  <PresentationFormat/>
  <Paragraphs>117</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Arial</vt:lpstr>
      <vt:lpstr>Economica</vt:lpstr>
      <vt:lpstr>Thonburi</vt:lpstr>
      <vt:lpstr>Open Sans</vt:lpstr>
      <vt:lpstr>Amatic SC</vt:lpstr>
      <vt:lpstr>Times New Roman</vt:lpstr>
      <vt:lpstr>微软雅黑</vt:lpstr>
      <vt:lpstr>汉仪旗黑</vt:lpstr>
      <vt:lpstr>Arial Unicode MS</vt:lpstr>
      <vt:lpstr>Wingdings</vt:lpstr>
      <vt:lpstr>宋体-简</vt:lpstr>
      <vt:lpstr>Luxe</vt:lpstr>
      <vt:lpstr>PROPERTY RENTAL MANAGEMENT SYSTEM</vt:lpstr>
      <vt:lpstr>PROBLEM STATEMENT</vt:lpstr>
      <vt:lpstr>OBJECTIVES</vt:lpstr>
      <vt:lpstr>PROPOSED SOLUTION</vt:lpstr>
      <vt:lpstr>ER Diagram </vt:lpstr>
      <vt:lpstr>ENTITIES </vt:lpstr>
      <vt:lpstr>BUSINESS RULES</vt:lpstr>
      <vt:lpstr>DFD</vt:lpstr>
      <vt:lpstr>SECURITY CONSTRAINTS / USER LEVEL ACCESS</vt:lpstr>
      <vt:lpstr>ROLES</vt:lpstr>
      <vt:lpstr>VIEWS </vt:lpstr>
      <vt:lpstr>PACKAGES </vt:lpstr>
      <vt:lpstr>PROCEDURES </vt:lpstr>
      <vt:lpstr>FUNCTIONS</vt:lpstr>
      <vt:lpstr>TRIGGERS</vt:lpstr>
      <vt:lpstr>TASKS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RENTAL MANAGEMENT SYSTEM</dc:title>
  <dc:creator/>
  <cp:lastModifiedBy>srivaishnaviaekkati</cp:lastModifiedBy>
  <cp:revision>1</cp:revision>
  <dcterms:created xsi:type="dcterms:W3CDTF">2023-02-18T01:50:06Z</dcterms:created>
  <dcterms:modified xsi:type="dcterms:W3CDTF">2023-02-18T01:50:06Z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1033-3.1.2.5330</vt:lpwstr>
  </property>
</Properties>
</file>