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ynB6YfuaFPLAdLN9GrtrcaG+k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3e9e3014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3e9e3014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3e9e3014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3e9e3014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3e9e3014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3e9e3014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3e9e3014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3e9e3014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3e9e3014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3e9e3014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3e9e301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3e9e301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3e9e3014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3e9e3014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3e9e3014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3e9e3014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3e9e3014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3e9e3014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3e9e3014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3e9e3014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3e9e3014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3e9e3014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3e9e3014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3e9e3014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3e9e3014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3e9e3014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49" name="Google Shape;49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8" name="Google Shape;68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N7O2bbiyUcyDk9EbWEcpKQhycbtvBUx/view?usp=drive_lin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V9Huohs1CC0s25pylGDhPH23tWIc6RF/view?usp=drive_link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311700" y="729375"/>
            <a:ext cx="8520600" cy="1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Predicting Human Preferences for LLM responses</a:t>
            </a:r>
            <a:endParaRPr sz="2800"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903575" y="2485275"/>
            <a:ext cx="5906400" cy="19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 b="1" u="sng" dirty="0">
                <a:solidFill>
                  <a:schemeClr val="bg1"/>
                </a:solidFill>
              </a:rPr>
              <a:t>Team Members: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>
                <a:solidFill>
                  <a:schemeClr val="bg1"/>
                </a:solidFill>
              </a:rPr>
              <a:t>SRIHARI INUKURTHI (</a:t>
            </a:r>
            <a:r>
              <a:rPr lang="en-US" sz="1800" dirty="0">
                <a:solidFill>
                  <a:schemeClr val="bg1"/>
                </a:solidFill>
              </a:rPr>
              <a:t>srihari.inukurthi@ucdenver.edu)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 dirty="0">
                <a:solidFill>
                  <a:schemeClr val="bg1"/>
                </a:solidFill>
              </a:rPr>
              <a:t>YEAMON SULTANA (yeamon.sultana@ucdenver.edu)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 dirty="0">
                <a:solidFill>
                  <a:schemeClr val="bg1"/>
                </a:solidFill>
              </a:rPr>
              <a:t>Video Link:  </a:t>
            </a:r>
            <a:r>
              <a:rPr lang="en-US" sz="1800" dirty="0">
                <a:solidFill>
                  <a:schemeClr val="bg1"/>
                </a:solidFill>
                <a:hlinkClick r:id="rId3"/>
              </a:rPr>
              <a:t>Presentation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3e9e30145_0_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/>
          </a:p>
        </p:txBody>
      </p:sp>
      <p:sp>
        <p:nvSpPr>
          <p:cNvPr id="140" name="Google Shape;140;g323e9e30145_0_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g323e9e3014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00" y="1095000"/>
            <a:ext cx="7446950" cy="34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3e9e30145_0_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Fine-Tuning with RoBERTa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323e9e30145_0_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a pre-trained RoBERTa model to predict human preferences by adapting its initial weights for the task of distinguishing between preferred and less preferred LLM responses.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roberta-base model from Hugging Face is configured for multi-class regression, using AutoModelForSequenceClassification to output continuous preference scores for multiple response categories.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custom BERTDataset Class tokenizes input text, adding [CLS] and [SEP] tokens, while ensuring consistent input dimensions through truncation and padding.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the AdamW optimizer with dynamic learning rate adjustments and Mean Squared Error (MSE) as the loss function, running on Pytorch with GPU support via CUDA.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5-fold cross-validation ensures better model generalization and reduces overfitting by evaluating the model on different validation sets.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3e9e30145_0_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Fine-Tuning with RoBERTa Model</a:t>
            </a:r>
            <a:endParaRPr/>
          </a:p>
        </p:txBody>
      </p:sp>
      <p:sp>
        <p:nvSpPr>
          <p:cNvPr id="153" name="Google Shape;153;g323e9e30145_0_5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g323e9e3014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75" y="1229875"/>
            <a:ext cx="3586050" cy="31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23e9e30145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575" y="1304425"/>
            <a:ext cx="4711600" cy="240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23e9e30145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6125" y="3875800"/>
            <a:ext cx="5117200" cy="5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e9e30145_0_5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50" b="1">
                <a:latin typeface="Times New Roman"/>
                <a:ea typeface="Times New Roman"/>
                <a:cs typeface="Times New Roman"/>
                <a:sym typeface="Times New Roman"/>
              </a:rPr>
              <a:t>Fine-Tuning with LoRA and PEFT</a:t>
            </a:r>
            <a:endParaRPr sz="26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23e9e30145_0_5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 fine-tunes large pre-trained models by freezing the original model weights and introducing trainable low-rank matrices (A and B) to approximate weight updates.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reduces the number of trainable parameters and computational load, improving efficiency by up to 10,000x.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PEFT optimizes fine-tuning by freezing most of the pre-trained model layers and only updating the essential ones (e.g., output layers), saving both computational resources and time.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the Llama 2 8b model fine-tuned with LoRA for human preference prediction.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Inference is applied by splitting input data across two GPUs and processing them concurrently for faster inference.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63" name="Google Shape;163;g323e9e30145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900" y="3319925"/>
            <a:ext cx="4672350" cy="14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3e9e30145_0_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50" b="1">
                <a:latin typeface="Times New Roman"/>
                <a:ea typeface="Times New Roman"/>
                <a:cs typeface="Times New Roman"/>
                <a:sym typeface="Times New Roman"/>
              </a:rPr>
              <a:t>Enhanced Efficiency with Gemma2 and Key Differentiators</a:t>
            </a:r>
            <a:endParaRPr sz="26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23e9e30145_0_4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Char char="❖"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Gemma2 model builds on Llama 2 with optimized configurations like adjusting tokenizers and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checkpoints, using the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spread_max_length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 for better token distribution.</a:t>
            </a:r>
          </a:p>
          <a:p>
            <a:pPr marL="45720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model’s configuration includes rank 16 and max length 2048 to handle more data efficiently compared to Llama’s batch size of 1024.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Demonstration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3e9e30145_0_6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323e9e30145_0_6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RoBERTa, Llama, and Gemma were evaluated for predicting human preferences.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were tested on unseen samples using Kaggle’s evaluation system.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sed Cross-Entropy Loss (Log Loss) to measure accuracy.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g323e9e3014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0" y="2737970"/>
            <a:ext cx="7228000" cy="209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23e9e30145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088" y="2280775"/>
            <a:ext cx="44100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3e9e30145_0_1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183" name="Google Shape;183;g323e9e30145_0_1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23e9e30145_0_1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g323e9e30145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6775"/>
            <a:ext cx="3946200" cy="32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23e9e30145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375" y="1083225"/>
            <a:ext cx="41095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3e9e30145_0_1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192" name="Google Shape;192;g323e9e30145_0_13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Observations: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Gemma :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Delivered best accuracy with faster inference and training times.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fewer epochs to converge, saving time and resources.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Llama :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LoRA-based tuning balanced accuracy and computational efficiency.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RoBERTa :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reasonable results but lagged behind the larger models.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3e9e30145_0_8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Enhancements and Learnings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323e9e30145_0_8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Improvements: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Fine-tuned hyperparameters like learning rate, batch size, and LoRA rank for better performance.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data augmentation techniques (e.g., paraphrasing, concatenation) to enhance accuracy slightly.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 Optimizations:</a:t>
            </a:r>
            <a:endParaRPr sz="1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Test-Time Augmentation (TTA) to improve robustness by averaging predictions across input transformations.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Lesson Learned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fine-tuning Gemma2 with LoRA, we demonstrated how powerful models combined with efficient techniques can handle complex linguistic tasks and large datasets effectively, which would have been challenging with smaller tools.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multi-GPU parallelization and dynamic memory allocation helped overcome computational limitations, emphasizing the importance of scalable processing in handling heavy computational workloads.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of Test-Time Augmentation (TTA) showcased how thoughtful augmentation strategies can improve model robustness and mitigate biases, a critical learning in building fair and accurate AI models.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techniques like token sorting and dynamic padding revealed the benefits of maximizing GPU utilization and minimizing overhead, critical for efficient handling of large-scale data.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2662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❖"/>
            </a:pPr>
            <a:r>
              <a:rPr lang="en-US" sz="32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models, like those powering chatbots and content generators, are designed to understand and produce human-like text. They’ve shown impressive abilities, from answering questions to creating creative content.</a:t>
            </a:r>
            <a:endParaRPr sz="32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662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Times New Roman"/>
              <a:buChar char="❖"/>
            </a:pPr>
            <a:r>
              <a:rPr lang="en-US" sz="32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these models don’t always get it right. This misalignment can cause real-world issues, like frustrating users in customer support or producing content that feels uninspired or out of touch.</a:t>
            </a:r>
            <a:endParaRPr sz="32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662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-US" sz="3250">
                <a:latin typeface="Times New Roman"/>
                <a:ea typeface="Times New Roman"/>
                <a:cs typeface="Times New Roman"/>
                <a:sym typeface="Times New Roman"/>
              </a:rPr>
              <a:t>To address this, we need better ways to align LLM outputs with what people truly value, making their responses more engaging, relevant, and human-centered.</a:t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Font typeface="Noto Sans Symbols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3e9e30145_0_9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786"/>
              <a:buFont typeface="Arial"/>
              <a:buNone/>
            </a:pPr>
            <a:r>
              <a:rPr lang="en-US" sz="2650" b="1">
                <a:latin typeface="Times New Roman"/>
                <a:ea typeface="Times New Roman"/>
                <a:cs typeface="Times New Roman"/>
                <a:sym typeface="Times New Roman"/>
              </a:rPr>
              <a:t>Challenges/Future Plans</a:t>
            </a:r>
            <a:endParaRPr sz="26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23e9e30145_0_9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❖"/>
            </a:pP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faced challenges with the dataset’s lack of diversity in language, cultural context, and conversational tone, which affected the models' ability to generalize to real-world interactions.</a:t>
            </a:r>
            <a:b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This: We plan to enhance the dataset by curating additional samples from varied sources and incorporating automated tools and human reviewers to ensure better quality and reduced bias.</a:t>
            </a:r>
            <a:b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with large models like Gemma and LLaMA often led to storage and memory bottlenecks, limiting the number of experiments we could run within the project’s timeline.</a:t>
            </a:r>
            <a:b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Overcome This: We aim to use methods like LoRA fine-tuning, 8-bit quantization, and multi-GPU setups to optimize memory usage and improve computational efficiency.</a:t>
            </a:r>
            <a:b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638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6562"/>
              <a:buFont typeface="Arial"/>
              <a:buChar char="❖"/>
            </a:pP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Human-generated labels occasionally introduced biases, making the model sensitive to subjective preferences.</a:t>
            </a:r>
            <a:b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Mitigate This: We will explore approaches like multi-annotator consensus and fairness-aware training to reduce the impact of biased labels on the model’s predictions.</a:t>
            </a:r>
            <a:br>
              <a:rPr lang="en-US" sz="4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central focus of this project is to address the gap between LLM-generated outputs and human preferences by leveraging advanced fine-tuning techniques like Low-Rank Adaptation (LoRA).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Through this approach, we aim to analyze and align LLM responses with human expectations, making AI interactions more intuitive and satisfying.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By the end of this project, we hope to contribute to the creation of user-friendly AI systems that prioritize human-centric design and meaningful engagement.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1760" lvl="0" indent="0" algn="just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Metrics used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311700" y="1256769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Cross-Entropy Loss: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Cross-Entropy Loss (also called Multi-class Cross-Entropy Loss or Log Loss in multi-class classification) is a loss function used for classification problems where each sample belongs to one of multiple classes.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loss function computes the negative logarithm of the predicted probability for the true class, penalizing the model more when the predicted probability for the correct class is low.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model predicts a high probability for the correct class, the loss will be smaller. If the model assigns a low probability to the correct class, the loss increases.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well because it uses the predicted probabilities and compares them to the actual distribution (which is typically a one-hot encoded vector). This allows for models that output probabilities to be directly optimized.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0" y="2207475"/>
            <a:ext cx="3543300" cy="5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3e9e30145_0_15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Why Cross-Entropy Loss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323e9e30145_0_15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our problem of  language model (LLM) outputs with what people truly value, using log loss instead of traditional classification metrics is important because it helps optimize probability calibration.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models, especially in tasks like generating creative content or customer support, benefit from log loss by being penalized more for confidently incorrect or off-target responses, encouraging better alignment with user intent.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leads to outputs that are more relevant, human-centered, and engaging, rather than merely correct in a binary sense.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3e9e30145_0_10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33"/>
              <a:buFont typeface="Arial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Dataset Collection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323e9e30145_0_108"/>
          <p:cNvSpPr txBox="1">
            <a:spLocks noGrp="1"/>
          </p:cNvSpPr>
          <p:nvPr>
            <p:ph type="body" idx="1"/>
          </p:nvPr>
        </p:nvSpPr>
        <p:spPr>
          <a:xfrm>
            <a:off x="691250" y="1229975"/>
            <a:ext cx="4980000" cy="3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purpose of this project, we used dataset from the Kaggle dataset repository and the Hugging face dataset repository.</a:t>
            </a:r>
            <a:endParaRPr sz="6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https://drive.google.com/file/d/1VKlPDHf_WAaqEs3eNtjY2ZfWy5zmQjhs/view</a:t>
            </a:r>
            <a:endParaRPr sz="6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training dataset includes over 55,000 real-world user and LLM conversations across more than 70 state-of-the-art LLMs (e.g., GPT-4, Claude 2, Llama 2, Gemini, Mistral).</a:t>
            </a:r>
            <a:endParaRPr sz="6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6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5" name="Google Shape;115;g323e9e30145_0_108"/>
          <p:cNvSpPr txBox="1">
            <a:spLocks noGrp="1"/>
          </p:cNvSpPr>
          <p:nvPr>
            <p:ph type="body" idx="2"/>
          </p:nvPr>
        </p:nvSpPr>
        <p:spPr>
          <a:xfrm>
            <a:off x="5834975" y="1229975"/>
            <a:ext cx="3069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g323e9e30145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913" y="1307825"/>
            <a:ext cx="3069125" cy="318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Tools and Libraries 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▪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are a fast , powerful, flexible, and easy to use open - source data analysis and manipulation tool.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▪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 data structures and operations for manipulating numerical tables and time series.</a:t>
            </a:r>
            <a:endParaRPr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⮚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▪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Python, is one of the most valuable libraries in Python, with numerous built-in functions. It can be used to perform various mathematical operations on arrays.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Noto Sans Symbols"/>
              <a:buChar char="⮚"/>
            </a:pPr>
            <a:r>
              <a:rPr lang="en-US" sz="17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▪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 deep learning framework known for its flexibility and high-performance capabilities.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▪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building and deploying deep learning models, especially large models like transformers.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▪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parallel processing with multi-GPU setups, automatic mixed precision, and robust memory management.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Tools and Libraries </a:t>
            </a: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US" sz="37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Gemma 2</a:t>
            </a:r>
            <a:endParaRPr sz="37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large-scale transformer model used for natural language processing (NLP) tasks.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capable of handling complex linguistic patterns and can be fine-tuned for specific tasks, such as sequence classification. 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US" sz="37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 (Low-Rank Adaptation)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▪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used to adapt large pre-trained models efficiently. Instead of retraining all the model’s parameters, LoRA modifies a small subset of parameters in a low-rank manner. 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➢"/>
            </a:pPr>
            <a:r>
              <a:rPr lang="en-US" sz="37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Hugging Face Transformers Library</a:t>
            </a:r>
            <a:endParaRPr sz="3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vast selection of pre-trained models, including transformers like Gemma2. 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tools for fine-tuning these models on specific tasks.</a:t>
            </a:r>
            <a:b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7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PeFT (Parameter-Efficient Fine-Tuning)</a:t>
            </a:r>
            <a:endParaRPr sz="3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▪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PeFT is a technique designed to fine-tune large pre-trained models efficiently by reducing the number of parameters that need to be updated during the fine-tuning process. 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3e9e30145_0_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323e9e30145_0_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EDA phase helped us explore the dataset's structure and identify key trends, such as the frequency of model usage.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comparing win rates, we identified which models were most frequently preferred by humans, highlighting performance disparities.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❖"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findings from EDA point to the need for further analysis, like sentiment and text analysis, to better understand what drives human preferences in LLM responses.</a:t>
            </a:r>
            <a:b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1604</Words>
  <Application>Microsoft Office PowerPoint</Application>
  <PresentationFormat>On-screen Show (16:9)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</vt:lpstr>
      <vt:lpstr>Arial</vt:lpstr>
      <vt:lpstr>Times New Roman</vt:lpstr>
      <vt:lpstr>Noto Sans Symbols</vt:lpstr>
      <vt:lpstr>Geometric</vt:lpstr>
      <vt:lpstr>Predicting Human Preferences for LLM responses</vt:lpstr>
      <vt:lpstr>Problem Statement</vt:lpstr>
      <vt:lpstr>Motivation</vt:lpstr>
      <vt:lpstr>Metrics used </vt:lpstr>
      <vt:lpstr>Why Cross-Entropy Loss </vt:lpstr>
      <vt:lpstr>Dataset Collection</vt:lpstr>
      <vt:lpstr>Tools and Libraries </vt:lpstr>
      <vt:lpstr>Tools and Libraries </vt:lpstr>
      <vt:lpstr> Exploratory Data Analysis</vt:lpstr>
      <vt:lpstr>Exploratory Data Analysis</vt:lpstr>
      <vt:lpstr>Fine-Tuning with RoBERTa Model</vt:lpstr>
      <vt:lpstr>Fine-Tuning with RoBERTa Model</vt:lpstr>
      <vt:lpstr>Fine-Tuning with LoRA and PEFT </vt:lpstr>
      <vt:lpstr>Enhanced Efficiency with Gemma2 and Key Differentiators </vt:lpstr>
      <vt:lpstr>Results</vt:lpstr>
      <vt:lpstr>Results</vt:lpstr>
      <vt:lpstr>Results</vt:lpstr>
      <vt:lpstr>Enhancements and Learnings</vt:lpstr>
      <vt:lpstr>Lesson Learned</vt:lpstr>
      <vt:lpstr>Challenges/Future Plans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Yeamon Sultana</dc:creator>
  <cp:lastModifiedBy>Inukurthi, Srihari</cp:lastModifiedBy>
  <cp:revision>3</cp:revision>
  <dcterms:modified xsi:type="dcterms:W3CDTF">2024-12-14T22:49:59Z</dcterms:modified>
</cp:coreProperties>
</file>