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84" r:id="rId21"/>
    <p:sldId id="285" r:id="rId22"/>
    <p:sldId id="282"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1" d="100"/>
          <a:sy n="81" d="100"/>
        </p:scale>
        <p:origin x="-102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65437653-D0ED-47A7-9E10-E668E130A269}" type="datetimeFigureOut">
              <a:rPr lang="en-US" smtClean="0"/>
              <a:t>19-Feb-24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FDBA7-8DFC-465E-96F6-661AC6C9C109}"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437653-D0ED-47A7-9E10-E668E130A269}" type="datetimeFigureOut">
              <a:rPr lang="en-US" smtClean="0"/>
              <a:t>19-Feb-24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FDBA7-8DFC-465E-96F6-661AC6C9C10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437653-D0ED-47A7-9E10-E668E130A269}" type="datetimeFigureOut">
              <a:rPr lang="en-US" smtClean="0"/>
              <a:t>19-Feb-24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57FFDBA7-8DFC-465E-96F6-661AC6C9C10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437653-D0ED-47A7-9E10-E668E130A269}" type="datetimeFigureOut">
              <a:rPr lang="en-US" smtClean="0"/>
              <a:t>19-Feb-24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FDBA7-8DFC-465E-96F6-661AC6C9C10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5437653-D0ED-47A7-9E10-E668E130A269}" type="datetimeFigureOut">
              <a:rPr lang="en-US" smtClean="0"/>
              <a:t>19-Feb-24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FDBA7-8DFC-465E-96F6-661AC6C9C10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5437653-D0ED-47A7-9E10-E668E130A269}" type="datetimeFigureOut">
              <a:rPr lang="en-US" smtClean="0"/>
              <a:t>19-Feb-24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FDBA7-8DFC-465E-96F6-661AC6C9C10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5437653-D0ED-47A7-9E10-E668E130A269}" type="datetimeFigureOut">
              <a:rPr lang="en-US" smtClean="0"/>
              <a:t>19-Feb-24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FFDBA7-8DFC-465E-96F6-661AC6C9C10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5437653-D0ED-47A7-9E10-E668E130A269}" type="datetimeFigureOut">
              <a:rPr lang="en-US" smtClean="0"/>
              <a:t>19-Feb-24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FFDBA7-8DFC-465E-96F6-661AC6C9C10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37653-D0ED-47A7-9E10-E668E130A269}" type="datetimeFigureOut">
              <a:rPr lang="en-US" smtClean="0"/>
              <a:t>19-Feb-24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FFDBA7-8DFC-465E-96F6-661AC6C9C10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5437653-D0ED-47A7-9E10-E668E130A269}" type="datetimeFigureOut">
              <a:rPr lang="en-US" smtClean="0"/>
              <a:t>19-Feb-24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FDBA7-8DFC-465E-96F6-661AC6C9C109}"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65437653-D0ED-47A7-9E10-E668E130A269}" type="datetimeFigureOut">
              <a:rPr lang="en-US" smtClean="0"/>
              <a:t>19-Feb-24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57FFDBA7-8DFC-465E-96F6-661AC6C9C10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5437653-D0ED-47A7-9E10-E668E130A269}" type="datetimeFigureOut">
              <a:rPr lang="en-US" smtClean="0"/>
              <a:t>19-Feb-24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7FFDBA7-8DFC-465E-96F6-661AC6C9C10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76400"/>
            <a:ext cx="8077200" cy="1673352"/>
          </a:xfrm>
        </p:spPr>
        <p:txBody>
          <a:bodyPr>
            <a:normAutofit/>
          </a:bodyPr>
          <a:lstStyle/>
          <a:p>
            <a:pPr algn="ctr"/>
            <a:r>
              <a:rPr lang="en-US" sz="4000" u="sng" dirty="0" smtClean="0">
                <a:latin typeface="Times New Roman" pitchFamily="18" charset="0"/>
                <a:cs typeface="Times New Roman" pitchFamily="18" charset="0"/>
              </a:rPr>
              <a:t>CHATBOT APPLICATION</a:t>
            </a:r>
            <a:endParaRPr lang="en-US" sz="40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1252728"/>
          </a:xfrm>
        </p:spPr>
        <p:txBody>
          <a:bodyPr>
            <a:normAutofit fontScale="90000"/>
          </a:bodyPr>
          <a:lstStyle/>
          <a:p>
            <a:r>
              <a:rPr lang="en-US" sz="3600" u="sng" dirty="0" smtClean="0">
                <a:latin typeface="Times New Roman" pitchFamily="18" charset="0"/>
                <a:cs typeface="Times New Roman" pitchFamily="18" charset="0"/>
              </a:rPr>
              <a:t>Collaboration </a:t>
            </a:r>
            <a:r>
              <a:rPr lang="en-US" sz="3600" u="sng" dirty="0">
                <a:latin typeface="Times New Roman" pitchFamily="18" charset="0"/>
                <a:cs typeface="Times New Roman" pitchFamily="18" charset="0"/>
              </a:rPr>
              <a:t>Diagram:</a:t>
            </a:r>
            <a:r>
              <a:rPr lang="en-US" dirty="0"/>
              <a:t/>
            </a:r>
            <a:br>
              <a:rPr lang="en-US" dirty="0"/>
            </a:br>
            <a:endParaRPr lang="en-US" dirty="0"/>
          </a:p>
        </p:txBody>
      </p:sp>
      <p:pic>
        <p:nvPicPr>
          <p:cNvPr id="5" name="Content Placeholder 4"/>
          <p:cNvPicPr>
            <a:picLocks noGrp="1"/>
          </p:cNvPicPr>
          <p:nvPr>
            <p:ph idx="1"/>
          </p:nvPr>
        </p:nvPicPr>
        <p:blipFill>
          <a:blip r:embed="rId2"/>
          <a:srcRect/>
          <a:stretch>
            <a:fillRect/>
          </a:stretch>
        </p:blipFill>
        <p:spPr bwMode="auto">
          <a:xfrm>
            <a:off x="1341079" y="1774825"/>
            <a:ext cx="6461841" cy="46259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252728"/>
          </a:xfrm>
        </p:spPr>
        <p:txBody>
          <a:bodyPr>
            <a:normAutofit fontScale="90000"/>
          </a:bodyPr>
          <a:lstStyle/>
          <a:p>
            <a:r>
              <a:rPr lang="en-US" sz="3600" u="sng" dirty="0">
                <a:latin typeface="Times New Roman" pitchFamily="18" charset="0"/>
                <a:cs typeface="Times New Roman" pitchFamily="18" charset="0"/>
              </a:rPr>
              <a:t>Deployment Diagram:</a:t>
            </a:r>
            <a:r>
              <a:rPr lang="en-US" dirty="0"/>
              <a:t/>
            </a:r>
            <a:br>
              <a:rPr lang="en-US" dirty="0"/>
            </a:br>
            <a:endParaRPr lang="en-US" dirty="0"/>
          </a:p>
        </p:txBody>
      </p:sp>
      <p:pic>
        <p:nvPicPr>
          <p:cNvPr id="6" name="Content Placeholder 5" descr="WhatsApp Image 2024-02-19 at 3.28.39 PM.jpeg"/>
          <p:cNvPicPr>
            <a:picLocks noGrp="1" noChangeAspect="1"/>
          </p:cNvPicPr>
          <p:nvPr>
            <p:ph idx="1"/>
          </p:nvPr>
        </p:nvPicPr>
        <p:blipFill>
          <a:blip r:embed="rId2"/>
          <a:stretch>
            <a:fillRect/>
          </a:stretch>
        </p:blipFill>
        <p:spPr>
          <a:xfrm>
            <a:off x="2290762" y="2135187"/>
            <a:ext cx="4562475" cy="390525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229600" cy="1252728"/>
          </a:xfrm>
        </p:spPr>
        <p:txBody>
          <a:bodyPr>
            <a:normAutofit fontScale="90000"/>
          </a:bodyPr>
          <a:lstStyle/>
          <a:p>
            <a:r>
              <a:rPr lang="en-US" sz="3600" u="sng" dirty="0">
                <a:latin typeface="Times New Roman" pitchFamily="18" charset="0"/>
                <a:cs typeface="Times New Roman" pitchFamily="18" charset="0"/>
              </a:rPr>
              <a:t>Activity Diagram:</a:t>
            </a:r>
            <a:r>
              <a:rPr lang="en-US" dirty="0"/>
              <a:t/>
            </a:r>
            <a:br>
              <a:rPr lang="en-US" dirty="0"/>
            </a:br>
            <a:endParaRPr lang="en-US" dirty="0"/>
          </a:p>
        </p:txBody>
      </p:sp>
      <p:pic>
        <p:nvPicPr>
          <p:cNvPr id="5" name="Content Placeholder 4" descr="WhatsApp Image 2024-02-19 at 3.29.00 PM.jpeg"/>
          <p:cNvPicPr>
            <a:picLocks noGrp="1" noChangeAspect="1"/>
          </p:cNvPicPr>
          <p:nvPr>
            <p:ph idx="1"/>
          </p:nvPr>
        </p:nvPicPr>
        <p:blipFill>
          <a:blip r:embed="rId2"/>
          <a:stretch>
            <a:fillRect/>
          </a:stretch>
        </p:blipFill>
        <p:spPr>
          <a:xfrm>
            <a:off x="2809875" y="1997075"/>
            <a:ext cx="3524250" cy="4181475"/>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252728"/>
          </a:xfrm>
        </p:spPr>
        <p:txBody>
          <a:bodyPr>
            <a:normAutofit fontScale="90000"/>
          </a:bodyPr>
          <a:lstStyle/>
          <a:p>
            <a:r>
              <a:rPr lang="en-US" sz="3600" u="sng" dirty="0">
                <a:latin typeface="Times New Roman" pitchFamily="18" charset="0"/>
                <a:cs typeface="Times New Roman" pitchFamily="18" charset="0"/>
              </a:rPr>
              <a:t>Data Flow Diagram:</a:t>
            </a:r>
            <a:r>
              <a:rPr lang="en-US" dirty="0"/>
              <a:t/>
            </a:r>
            <a:br>
              <a:rPr lang="en-US" dirty="0"/>
            </a:br>
            <a:endParaRPr lang="en-US" dirty="0"/>
          </a:p>
        </p:txBody>
      </p:sp>
      <p:pic>
        <p:nvPicPr>
          <p:cNvPr id="5" name="Content Placeholder 4" descr="WhatsApp Image 2024-02-19 at 3.29.20 PM.jpeg"/>
          <p:cNvPicPr>
            <a:picLocks noGrp="1" noChangeAspect="1"/>
          </p:cNvPicPr>
          <p:nvPr>
            <p:ph idx="1"/>
          </p:nvPr>
        </p:nvPicPr>
        <p:blipFill>
          <a:blip r:embed="rId2"/>
          <a:stretch>
            <a:fillRect/>
          </a:stretch>
        </p:blipFill>
        <p:spPr>
          <a:xfrm>
            <a:off x="1547812" y="1954212"/>
            <a:ext cx="6048375" cy="42672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351B27-A3D2-2B01-7414-D2CFAFFFF4B4}"/>
              </a:ext>
            </a:extLst>
          </p:cNvPr>
          <p:cNvSpPr>
            <a:spLocks noGrp="1"/>
          </p:cNvSpPr>
          <p:nvPr>
            <p:ph type="title"/>
          </p:nvPr>
        </p:nvSpPr>
        <p:spPr/>
        <p:txBody>
          <a:bodyPr/>
          <a:lstStyle/>
          <a:p>
            <a:r>
              <a:rPr lang="en-US" dirty="0"/>
              <a:t>Test Cases</a:t>
            </a:r>
            <a:endParaRPr lang="en-IN" dirty="0"/>
          </a:p>
        </p:txBody>
      </p:sp>
      <p:pic>
        <p:nvPicPr>
          <p:cNvPr id="6" name="Content Placeholder 5" descr="WhatsApp Image 2024-02-19 at 3.29.57 PM.jpeg"/>
          <p:cNvPicPr>
            <a:picLocks noGrp="1" noChangeAspect="1"/>
          </p:cNvPicPr>
          <p:nvPr>
            <p:ph idx="1"/>
          </p:nvPr>
        </p:nvPicPr>
        <p:blipFill>
          <a:blip r:embed="rId2"/>
          <a:stretch>
            <a:fillRect/>
          </a:stretch>
        </p:blipFill>
        <p:spPr>
          <a:xfrm>
            <a:off x="1643713" y="1774825"/>
            <a:ext cx="5856574" cy="4625975"/>
          </a:xfrm>
        </p:spPr>
      </p:pic>
    </p:spTree>
    <p:extLst>
      <p:ext uri="{BB962C8B-B14F-4D97-AF65-F5344CB8AC3E}">
        <p14:creationId xmlns:p14="http://schemas.microsoft.com/office/powerpoint/2010/main" xmlns="" val="284495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252728"/>
          </a:xfrm>
        </p:spPr>
        <p:txBody>
          <a:bodyPr>
            <a:normAutofit fontScale="90000"/>
          </a:bodyPr>
          <a:lstStyle/>
          <a:p>
            <a:r>
              <a:rPr lang="en-US" sz="3600" u="sng" dirty="0">
                <a:latin typeface="Times New Roman" pitchFamily="18" charset="0"/>
                <a:cs typeface="Times New Roman" pitchFamily="18" charset="0"/>
              </a:rPr>
              <a:t>SCREENSHOTS:</a:t>
            </a:r>
            <a:r>
              <a:rPr lang="en-US" dirty="0"/>
              <a:t/>
            </a:r>
            <a:br>
              <a:rPr lang="en-US" dirty="0"/>
            </a:br>
            <a:endParaRPr lang="en-US" dirty="0"/>
          </a:p>
        </p:txBody>
      </p:sp>
      <p:pic>
        <p:nvPicPr>
          <p:cNvPr id="5" name="Content Placeholder 4"/>
          <p:cNvPicPr>
            <a:picLocks noGrp="1"/>
          </p:cNvPicPr>
          <p:nvPr>
            <p:ph idx="1"/>
          </p:nvPr>
        </p:nvPicPr>
        <p:blipFill>
          <a:blip r:embed="rId2"/>
          <a:stretch>
            <a:fillRect/>
          </a:stretch>
        </p:blipFill>
        <p:spPr>
          <a:xfrm>
            <a:off x="458015" y="1774825"/>
            <a:ext cx="8000186" cy="42449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200" dirty="0" smtClean="0">
                <a:latin typeface="Times New Roman" pitchFamily="18" charset="0"/>
                <a:cs typeface="Times New Roman" pitchFamily="18" charset="0"/>
              </a:rPr>
              <a:t>In above screen click on ‘Register Here’ link to add sign up with application</a:t>
            </a:r>
          </a:p>
          <a:p>
            <a:endParaRPr lang="en-US" dirty="0"/>
          </a:p>
        </p:txBody>
      </p:sp>
      <p:pic>
        <p:nvPicPr>
          <p:cNvPr id="4" name="Picture 3"/>
          <p:cNvPicPr/>
          <p:nvPr/>
        </p:nvPicPr>
        <p:blipFill>
          <a:blip r:embed="rId2"/>
          <a:stretch>
            <a:fillRect/>
          </a:stretch>
        </p:blipFill>
        <p:spPr>
          <a:xfrm>
            <a:off x="914400" y="2362200"/>
            <a:ext cx="7010400" cy="3810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400" dirty="0" smtClean="0">
                <a:latin typeface="Times New Roman" pitchFamily="18" charset="0"/>
                <a:cs typeface="Times New Roman" pitchFamily="18" charset="0"/>
              </a:rPr>
              <a:t>After signup will get below confirmation screen</a:t>
            </a:r>
          </a:p>
          <a:p>
            <a:endParaRPr lang="en-US" dirty="0"/>
          </a:p>
        </p:txBody>
      </p:sp>
      <p:pic>
        <p:nvPicPr>
          <p:cNvPr id="4" name="Picture 3"/>
          <p:cNvPicPr/>
          <p:nvPr/>
        </p:nvPicPr>
        <p:blipFill>
          <a:blip r:embed="rId2"/>
          <a:stretch>
            <a:fillRect/>
          </a:stretch>
        </p:blipFill>
        <p:spPr>
          <a:xfrm>
            <a:off x="1295400" y="2362200"/>
            <a:ext cx="6400800" cy="37338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200" dirty="0" smtClean="0">
                <a:latin typeface="Times New Roman" pitchFamily="18" charset="0"/>
                <a:cs typeface="Times New Roman" pitchFamily="18" charset="0"/>
              </a:rPr>
              <a:t>Now click on ‘User’ link to login to application</a:t>
            </a:r>
          </a:p>
          <a:p>
            <a:endParaRPr lang="en-US" dirty="0"/>
          </a:p>
        </p:txBody>
      </p:sp>
      <p:pic>
        <p:nvPicPr>
          <p:cNvPr id="4" name="Picture 3"/>
          <p:cNvPicPr/>
          <p:nvPr/>
        </p:nvPicPr>
        <p:blipFill>
          <a:blip r:embed="rId2"/>
          <a:stretch>
            <a:fillRect/>
          </a:stretch>
        </p:blipFill>
        <p:spPr>
          <a:xfrm>
            <a:off x="1219200" y="2362200"/>
            <a:ext cx="6705600" cy="37338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1400" dirty="0" smtClean="0"/>
              <a:t>After login will get below user chat </a:t>
            </a:r>
            <a:r>
              <a:rPr lang="en-US" sz="1400" dirty="0" err="1" smtClean="0"/>
              <a:t>bot</a:t>
            </a:r>
            <a:r>
              <a:rPr lang="en-US" sz="1400" dirty="0" smtClean="0"/>
              <a:t> screen</a:t>
            </a:r>
          </a:p>
          <a:p>
            <a:pPr algn="just"/>
            <a:endParaRPr lang="en-US" sz="1400" dirty="0">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1524000" y="2209800"/>
            <a:ext cx="6096000" cy="3733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252728"/>
          </a:xfrm>
        </p:spPr>
        <p:txBody>
          <a:bodyPr>
            <a:normAutofit fontScale="90000"/>
          </a:bodyPr>
          <a:lstStyle/>
          <a:p>
            <a:r>
              <a:rPr lang="en-US" sz="3600" dirty="0">
                <a:latin typeface="Times New Roman" pitchFamily="18" charset="0"/>
                <a:cs typeface="Times New Roman" pitchFamily="18" charset="0"/>
              </a:rPr>
              <a:t>INTRODUCTION</a:t>
            </a:r>
            <a:r>
              <a:rPr lang="en-US" dirty="0">
                <a:latin typeface="Times New Roman" pitchFamily="18" charset="0"/>
                <a:cs typeface="Times New Roman" pitchFamily="18" charset="0"/>
              </a:rPr>
              <a:t>:</a:t>
            </a:r>
            <a:r>
              <a:rPr lang="en-US" dirty="0"/>
              <a:t/>
            </a:r>
            <a:br>
              <a:rPr lang="en-US" dirty="0"/>
            </a:br>
            <a:endParaRPr lang="en-US" dirty="0"/>
          </a:p>
        </p:txBody>
      </p:sp>
      <p:sp>
        <p:nvSpPr>
          <p:cNvPr id="3" name="Content Placeholder 2"/>
          <p:cNvSpPr>
            <a:spLocks noGrp="1"/>
          </p:cNvSpPr>
          <p:nvPr>
            <p:ph idx="1"/>
          </p:nvPr>
        </p:nvSpPr>
        <p:spPr>
          <a:xfrm>
            <a:off x="0" y="1447800"/>
            <a:ext cx="9144000" cy="5410199"/>
          </a:xfrm>
        </p:spPr>
        <p:txBody>
          <a:bodyPr>
            <a:noAutofit/>
          </a:bodyPr>
          <a:lstStyle/>
          <a:p>
            <a:pPr algn="just">
              <a:lnSpc>
                <a:spcPct val="150000"/>
              </a:lnSpc>
            </a:pPr>
            <a:r>
              <a:rPr lang="en-US" sz="1200" dirty="0" smtClean="0">
                <a:latin typeface="Times New Roman" pitchFamily="18" charset="0"/>
                <a:cs typeface="Times New Roman" pitchFamily="18" charset="0"/>
              </a:rPr>
              <a:t>A chatbot is a piece of technology that allows a computer program to communicate with people just like conversing through text messaging using a natural language, say English, to accomplish specific tasks. A chatbot is also known as an artificial conversational entity (ACE), chat robot, talk </a:t>
            </a:r>
            <a:r>
              <a:rPr lang="en-US" sz="1200" dirty="0" err="1" smtClean="0">
                <a:latin typeface="Times New Roman" pitchFamily="18" charset="0"/>
                <a:cs typeface="Times New Roman" pitchFamily="18" charset="0"/>
              </a:rPr>
              <a:t>bot</a:t>
            </a:r>
            <a:r>
              <a:rPr lang="en-US" sz="1200" dirty="0" smtClean="0">
                <a:latin typeface="Times New Roman" pitchFamily="18" charset="0"/>
                <a:cs typeface="Times New Roman" pitchFamily="18" charset="0"/>
              </a:rPr>
              <a:t>, chatterbot or chatterbox. </a:t>
            </a:r>
          </a:p>
          <a:p>
            <a:pPr algn="just">
              <a:lnSpc>
                <a:spcPct val="150000"/>
              </a:lnSpc>
            </a:pPr>
            <a:r>
              <a:rPr lang="en-US" sz="1200" dirty="0" smtClean="0">
                <a:latin typeface="Times New Roman" pitchFamily="18" charset="0"/>
                <a:cs typeface="Times New Roman" pitchFamily="18" charset="0"/>
              </a:rPr>
              <a:t>It was a simple program designed to impersonate a psychotherapist and give out predefined responses to user queries. However, the code base was exhaustive enough to take into account several possible queries and the chatbot was capable of passing the Turing Test, a test designed to check out whether a computer program could pass as an actual human being or not. Chatbots today, have become a lot more advanced since then, able to answer substantially complex queries and have expanded capabilities such as voice interaction and machine learning. Some of the technologies employed by chatbots are: Text To Speech – A text-to-speech technology is simply one that converts verbal speech to text on a digital page. That’s its full function, but it’s not one that is simple to design. All the text-to-speech technology does is transcribes verbal speech. The chatbot, on the other hand, will take speech in whichever form it’s made for, understand it, and provide responses that seek to pass the </a:t>
            </a:r>
            <a:r>
              <a:rPr lang="en-US" sz="1200" dirty="0" err="1" smtClean="0">
                <a:latin typeface="Times New Roman" pitchFamily="18" charset="0"/>
                <a:cs typeface="Times New Roman" pitchFamily="18" charset="0"/>
              </a:rPr>
              <a:t>turing</a:t>
            </a:r>
            <a:r>
              <a:rPr lang="en-US" sz="1200" dirty="0" smtClean="0">
                <a:latin typeface="Times New Roman" pitchFamily="18" charset="0"/>
                <a:cs typeface="Times New Roman" pitchFamily="18" charset="0"/>
              </a:rPr>
              <a:t> test – the test of whether a technology can fool a human into thinking that he or she is speaking with another person.</a:t>
            </a:r>
          </a:p>
          <a:p>
            <a:pPr algn="just">
              <a:lnSpc>
                <a:spcPct val="150000"/>
              </a:lnSpc>
            </a:pPr>
            <a:r>
              <a:rPr lang="en-US" sz="1200" dirty="0" smtClean="0">
                <a:latin typeface="Times New Roman" pitchFamily="18" charset="0"/>
                <a:cs typeface="Times New Roman" pitchFamily="18" charset="0"/>
              </a:rPr>
              <a:t>Chatbots greatly help in reducing the valuable time of your customer care personnel by taking care of routine queries. It then transfers the control of communication over to the organization’s representative after the requirements of the customer have been established. Some chatbots are also equipped to give funny and witty replies to certain questions asked as an additional amusement factor. Others give you information on the film industry, music and other forms of entertainment. People are extremely curious about chatbots by nature. The possibilities are endless and people tinker with the technology in order to expand its scope and capabilities.</a:t>
            </a:r>
            <a:endParaRPr lang="en-US" sz="1100" dirty="0" smtClean="0">
              <a:latin typeface="Times New Roman" pitchFamily="18" charset="0"/>
              <a:cs typeface="Times New Roman" pitchFamily="18" charset="0"/>
            </a:endParaRPr>
          </a:p>
          <a:p>
            <a:pPr algn="just">
              <a:lnSpc>
                <a:spcPct val="150000"/>
              </a:lnSpc>
              <a:spcBef>
                <a:spcPts val="1200"/>
              </a:spcBef>
              <a:spcAft>
                <a:spcPts val="1000"/>
              </a:spcAft>
            </a:pP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400" dirty="0" smtClean="0">
                <a:latin typeface="Times New Roman" pitchFamily="18" charset="0"/>
                <a:cs typeface="Times New Roman" pitchFamily="18" charset="0"/>
              </a:rPr>
              <a:t>In above screen user can enter questions and chat </a:t>
            </a:r>
            <a:r>
              <a:rPr lang="en-US" sz="1400" dirty="0" err="1" smtClean="0">
                <a:latin typeface="Times New Roman" pitchFamily="18" charset="0"/>
                <a:cs typeface="Times New Roman" pitchFamily="18" charset="0"/>
              </a:rPr>
              <a:t>bot</a:t>
            </a:r>
            <a:r>
              <a:rPr lang="en-US" sz="1400" dirty="0" smtClean="0">
                <a:latin typeface="Times New Roman" pitchFamily="18" charset="0"/>
                <a:cs typeface="Times New Roman" pitchFamily="18" charset="0"/>
              </a:rPr>
              <a:t> replies to that questions. See below </a:t>
            </a:r>
            <a:r>
              <a:rPr lang="en-US" sz="1400" dirty="0" smtClean="0">
                <a:latin typeface="Times New Roman" pitchFamily="18" charset="0"/>
                <a:cs typeface="Times New Roman" pitchFamily="18" charset="0"/>
              </a:rPr>
              <a:t>screen</a:t>
            </a:r>
          </a:p>
          <a:p>
            <a:endParaRPr lang="en-US" sz="1400" dirty="0" smtClean="0">
              <a:latin typeface="Times New Roman" pitchFamily="18" charset="0"/>
              <a:cs typeface="Times New Roman" pitchFamily="18" charset="0"/>
            </a:endParaRPr>
          </a:p>
          <a:p>
            <a:endParaRPr lang="en-US" dirty="0"/>
          </a:p>
        </p:txBody>
      </p:sp>
      <p:pic>
        <p:nvPicPr>
          <p:cNvPr id="4" name="Picture 3"/>
          <p:cNvPicPr/>
          <p:nvPr/>
        </p:nvPicPr>
        <p:blipFill>
          <a:blip r:embed="rId2"/>
          <a:stretch>
            <a:fillRect/>
          </a:stretch>
        </p:blipFill>
        <p:spPr>
          <a:xfrm>
            <a:off x="1524000" y="2362200"/>
            <a:ext cx="6248400" cy="37338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lnSpc>
                <a:spcPct val="150000"/>
              </a:lnSpc>
            </a:pPr>
            <a:r>
              <a:rPr lang="en-US" sz="1600" dirty="0" smtClean="0">
                <a:latin typeface="Times New Roman" pitchFamily="18" charset="0"/>
                <a:cs typeface="Times New Roman" pitchFamily="18" charset="0"/>
              </a:rPr>
              <a:t>In above screen we can see I asked 3 questions and chat </a:t>
            </a:r>
            <a:r>
              <a:rPr lang="en-US" sz="1600" dirty="0" err="1" smtClean="0">
                <a:latin typeface="Times New Roman" pitchFamily="18" charset="0"/>
                <a:cs typeface="Times New Roman" pitchFamily="18" charset="0"/>
              </a:rPr>
              <a:t>bot</a:t>
            </a:r>
            <a:r>
              <a:rPr lang="en-US" sz="1600" dirty="0" smtClean="0">
                <a:latin typeface="Times New Roman" pitchFamily="18" charset="0"/>
                <a:cs typeface="Times New Roman" pitchFamily="18" charset="0"/>
              </a:rPr>
              <a:t> answer them correctly. Similarly we can ask any question and chat </a:t>
            </a:r>
            <a:r>
              <a:rPr lang="en-US" sz="1600" dirty="0" err="1" smtClean="0">
                <a:latin typeface="Times New Roman" pitchFamily="18" charset="0"/>
                <a:cs typeface="Times New Roman" pitchFamily="18" charset="0"/>
              </a:rPr>
              <a:t>bot</a:t>
            </a:r>
            <a:r>
              <a:rPr lang="en-US" sz="1600" dirty="0" smtClean="0">
                <a:latin typeface="Times New Roman" pitchFamily="18" charset="0"/>
                <a:cs typeface="Times New Roman" pitchFamily="18" charset="0"/>
              </a:rPr>
              <a:t> can answers those questions as long as those question answers are available inside training model of deep learning object.</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None/>
            </a:pPr>
            <a:r>
              <a:rPr lang="en-US" sz="2000" b="1" u="sng" dirty="0">
                <a:latin typeface="Times New Roman" pitchFamily="18" charset="0"/>
                <a:cs typeface="Times New Roman" pitchFamily="18" charset="0"/>
              </a:rPr>
              <a:t>CONCLUSION:</a:t>
            </a:r>
          </a:p>
          <a:p>
            <a:pPr algn="just">
              <a:lnSpc>
                <a:spcPct val="150000"/>
              </a:lnSpc>
              <a:buNone/>
            </a:pPr>
            <a:r>
              <a:rPr lang="en-IN" sz="1400" dirty="0">
                <a:effectLst/>
                <a:latin typeface="Times New Roman" pitchFamily="18" charset="0"/>
                <a:ea typeface="Times New Roman" panose="02020603050405020304" pitchFamily="18" charset="0"/>
                <a:cs typeface="Times New Roman" pitchFamily="18" charset="0"/>
              </a:rPr>
              <a:t>	</a:t>
            </a:r>
            <a:r>
              <a:rPr lang="en-US" sz="1400" dirty="0" smtClean="0">
                <a:latin typeface="Times New Roman" pitchFamily="18" charset="0"/>
                <a:cs typeface="Times New Roman" pitchFamily="18" charset="0"/>
              </a:rPr>
              <a:t> In this paper, we designed a chatbot. A chatbot is a piece of software that conducts a conversation via auditory or textual methods. Chatbots are typically used in dialog systems for various practical purposes including customer service or information acquisition. Some chatbots use sophisticated natural language processing systems, but many simpler ones scan for keywords within the input, then pull a reply with the most matching keywords, or the most similar wording pattern, from a database.</a:t>
            </a:r>
          </a:p>
          <a:p>
            <a:pPr algn="just">
              <a:lnSpc>
                <a:spcPct val="150000"/>
              </a:lnSpc>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229600" cy="1252728"/>
          </a:xfrm>
        </p:spPr>
        <p:txBody>
          <a:bodyPr>
            <a:normAutofit fontScale="90000"/>
          </a:bodyPr>
          <a:lstStyle/>
          <a:p>
            <a:r>
              <a:rPr lang="en-US" sz="3600" u="sng" dirty="0">
                <a:latin typeface="Times New Roman" pitchFamily="18" charset="0"/>
                <a:cs typeface="Times New Roman" pitchFamily="18" charset="0"/>
              </a:rPr>
              <a:t>REFERENCES:</a:t>
            </a:r>
            <a:r>
              <a:rPr lang="en-US" dirty="0"/>
              <a:t/>
            </a:r>
            <a:br>
              <a:rPr lang="en-US" dirty="0"/>
            </a:br>
            <a:endParaRPr lang="en-US" dirty="0"/>
          </a:p>
        </p:txBody>
      </p:sp>
      <p:sp>
        <p:nvSpPr>
          <p:cNvPr id="3" name="Content Placeholder 2"/>
          <p:cNvSpPr>
            <a:spLocks noGrp="1"/>
          </p:cNvSpPr>
          <p:nvPr>
            <p:ph idx="1"/>
          </p:nvPr>
        </p:nvSpPr>
        <p:spPr>
          <a:xfrm>
            <a:off x="152400" y="1524000"/>
            <a:ext cx="8991600" cy="5181599"/>
          </a:xfrm>
        </p:spPr>
        <p:txBody>
          <a:bodyPr>
            <a:noAutofit/>
          </a:bodyPr>
          <a:lstStyle/>
          <a:p>
            <a:pPr algn="just">
              <a:lnSpc>
                <a:spcPct val="150000"/>
              </a:lnSpc>
            </a:pPr>
            <a:r>
              <a:rPr lang="en-US" sz="1200" dirty="0" smtClean="0">
                <a:latin typeface="Times New Roman" pitchFamily="18" charset="0"/>
                <a:cs typeface="Times New Roman" pitchFamily="18" charset="0"/>
              </a:rPr>
              <a:t>[1] Anon, (2016). [online] Available at: https://www.chatbots.org/ai_zone/ [Accessed 11 Dec. 2016].</a:t>
            </a:r>
          </a:p>
          <a:p>
            <a:pPr algn="just">
              <a:lnSpc>
                <a:spcPct val="150000"/>
              </a:lnSpc>
            </a:pPr>
            <a:r>
              <a:rPr lang="en-US" sz="1200" dirty="0" smtClean="0">
                <a:latin typeface="Times New Roman" pitchFamily="18" charset="0"/>
                <a:cs typeface="Times New Roman" pitchFamily="18" charset="0"/>
              </a:rPr>
              <a:t>[2] Foundation, A. (2016). AIML - The Artificial Intelligence Markup Language. [online] Alicebot.org. Available at: http://www.alicebot.org/aiml.html [Accessed 11 Dec. 2016].</a:t>
            </a:r>
          </a:p>
          <a:p>
            <a:pPr algn="just">
              <a:lnSpc>
                <a:spcPct val="150000"/>
              </a:lnSpc>
            </a:pPr>
            <a:r>
              <a:rPr lang="en-US" sz="1200" dirty="0" smtClean="0">
                <a:latin typeface="Times New Roman" pitchFamily="18" charset="0"/>
                <a:cs typeface="Times New Roman" pitchFamily="18" charset="0"/>
              </a:rPr>
              <a:t>[3] Pandorabots.com. (2016). The Slashdot Interview. [online] Available at: http://www.pandorabots.com/pandora/pics/wallaceaimltutorial.html [Accessed 11 Dec. 2016].</a:t>
            </a:r>
          </a:p>
          <a:p>
            <a:pPr algn="just">
              <a:lnSpc>
                <a:spcPct val="150000"/>
              </a:lnSpc>
            </a:pPr>
            <a:r>
              <a:rPr lang="en-US" sz="1200" dirty="0" smtClean="0">
                <a:latin typeface="Times New Roman" pitchFamily="18" charset="0"/>
                <a:cs typeface="Times New Roman" pitchFamily="18" charset="0"/>
              </a:rPr>
              <a:t>[4] Pandorabots.com. (2016). The Slashdot Interview. [online] Available at: http://www.pandorabots.com/pandora/pics/wallaceaimltutorial.html [Accessed 11 Dec. 2016].</a:t>
            </a:r>
          </a:p>
          <a:p>
            <a:pPr algn="just">
              <a:lnSpc>
                <a:spcPct val="150000"/>
              </a:lnSpc>
            </a:pPr>
            <a:r>
              <a:rPr lang="en-US" sz="1200" dirty="0" smtClean="0">
                <a:latin typeface="Times New Roman" pitchFamily="18" charset="0"/>
                <a:cs typeface="Times New Roman" pitchFamily="18" charset="0"/>
              </a:rPr>
              <a:t>[5] Pandorabots.com. (2016). The Slashdot Interview. [online] Available at: http://www.pandorabots.com/pandora/pics/wallaceaimltutorial.html [Accessed 11 Dec. 2016].</a:t>
            </a:r>
          </a:p>
          <a:p>
            <a:pPr algn="just">
              <a:lnSpc>
                <a:spcPct val="150000"/>
              </a:lnSpc>
            </a:pPr>
            <a:r>
              <a:rPr lang="en-US" sz="1200" dirty="0" smtClean="0">
                <a:latin typeface="Times New Roman" pitchFamily="18" charset="0"/>
                <a:cs typeface="Times New Roman" pitchFamily="18" charset="0"/>
              </a:rPr>
              <a:t>[6] Code.msdn.microsoft.com. (2017). Image Caption </a:t>
            </a:r>
            <a:r>
              <a:rPr lang="en-US" sz="1200" dirty="0" err="1" smtClean="0">
                <a:latin typeface="Times New Roman" pitchFamily="18" charset="0"/>
                <a:cs typeface="Times New Roman" pitchFamily="18" charset="0"/>
              </a:rPr>
              <a:t>Bot</a:t>
            </a:r>
            <a:r>
              <a:rPr lang="en-US" sz="1200" dirty="0" smtClean="0">
                <a:latin typeface="Times New Roman" pitchFamily="18" charset="0"/>
                <a:cs typeface="Times New Roman" pitchFamily="18" charset="0"/>
              </a:rPr>
              <a:t> using Microsoft </a:t>
            </a:r>
            <a:r>
              <a:rPr lang="en-US" sz="1200" dirty="0" err="1" smtClean="0">
                <a:latin typeface="Times New Roman" pitchFamily="18" charset="0"/>
                <a:cs typeface="Times New Roman" pitchFamily="18" charset="0"/>
              </a:rPr>
              <a:t>Bot</a:t>
            </a:r>
            <a:r>
              <a:rPr lang="en-US" sz="1200" dirty="0" smtClean="0">
                <a:latin typeface="Times New Roman" pitchFamily="18" charset="0"/>
                <a:cs typeface="Times New Roman" pitchFamily="18" charset="0"/>
              </a:rPr>
              <a:t> Framework  and Cognitive Services [C#] in C# for Visual Studio 2015. [online] Available at:  https://code.msdn.microsoft.com/Image-Caption-Bot-using-61974c49 [Accessed 1  April 2017].</a:t>
            </a:r>
          </a:p>
          <a:p>
            <a:pPr algn="just">
              <a:lnSpc>
                <a:spcPct val="150000"/>
              </a:lnSpc>
            </a:pPr>
            <a:r>
              <a:rPr lang="en-US" sz="1200" dirty="0" smtClean="0">
                <a:latin typeface="Times New Roman" pitchFamily="18" charset="0"/>
                <a:cs typeface="Times New Roman" pitchFamily="18" charset="0"/>
              </a:rPr>
              <a:t>[7] Code.msdn.microsoft.com. (2017). Image Caption </a:t>
            </a:r>
            <a:r>
              <a:rPr lang="en-US" sz="1200" dirty="0" err="1" smtClean="0">
                <a:latin typeface="Times New Roman" pitchFamily="18" charset="0"/>
                <a:cs typeface="Times New Roman" pitchFamily="18" charset="0"/>
              </a:rPr>
              <a:t>Bot</a:t>
            </a:r>
            <a:r>
              <a:rPr lang="en-US" sz="1200" dirty="0" smtClean="0">
                <a:latin typeface="Times New Roman" pitchFamily="18" charset="0"/>
                <a:cs typeface="Times New Roman" pitchFamily="18" charset="0"/>
              </a:rPr>
              <a:t> using Microsoft </a:t>
            </a:r>
            <a:r>
              <a:rPr lang="en-US" sz="1200" dirty="0" err="1" smtClean="0">
                <a:latin typeface="Times New Roman" pitchFamily="18" charset="0"/>
                <a:cs typeface="Times New Roman" pitchFamily="18" charset="0"/>
              </a:rPr>
              <a:t>Bot</a:t>
            </a:r>
            <a:r>
              <a:rPr lang="en-US" sz="1200" dirty="0" smtClean="0">
                <a:latin typeface="Times New Roman" pitchFamily="18" charset="0"/>
                <a:cs typeface="Times New Roman" pitchFamily="18" charset="0"/>
              </a:rPr>
              <a:t> Framework and Cognitive Services [C#] in C# for Visual Studio 2015. [online] Available at: https://code.msdn.microsoft.com/Image-Caption-Bot-using-61974c49 [Accessed 1 April 2017].</a:t>
            </a:r>
          </a:p>
          <a:p>
            <a:pPr algn="just">
              <a:lnSpc>
                <a:spcPct val="150000"/>
              </a:lnSpc>
            </a:pPr>
            <a:r>
              <a:rPr lang="en-US" sz="1200" dirty="0" smtClean="0">
                <a:latin typeface="Times New Roman" pitchFamily="18" charset="0"/>
                <a:cs typeface="Times New Roman" pitchFamily="18" charset="0"/>
              </a:rPr>
              <a:t>[8] </a:t>
            </a:r>
            <a:r>
              <a:rPr lang="en-US" sz="1200" dirty="0" err="1" smtClean="0">
                <a:latin typeface="Times New Roman" pitchFamily="18" charset="0"/>
                <a:cs typeface="Times New Roman" pitchFamily="18" charset="0"/>
              </a:rPr>
              <a:t>Hargan</a:t>
            </a:r>
            <a:r>
              <a:rPr lang="en-US" sz="1200" dirty="0" smtClean="0">
                <a:latin typeface="Times New Roman" pitchFamily="18" charset="0"/>
                <a:cs typeface="Times New Roman" pitchFamily="18" charset="0"/>
              </a:rPr>
              <a:t>, J. and </a:t>
            </a:r>
            <a:r>
              <a:rPr lang="en-US" sz="1200" dirty="0" err="1" smtClean="0">
                <a:latin typeface="Times New Roman" pitchFamily="18" charset="0"/>
                <a:cs typeface="Times New Roman" pitchFamily="18" charset="0"/>
              </a:rPr>
              <a:t>Hargan</a:t>
            </a:r>
            <a:r>
              <a:rPr lang="en-US" sz="1200" dirty="0" smtClean="0">
                <a:latin typeface="Times New Roman" pitchFamily="18" charset="0"/>
                <a:cs typeface="Times New Roman" pitchFamily="18" charset="0"/>
              </a:rPr>
              <a:t>, J. (2017). The Death of the SMS?. [online] </a:t>
            </a:r>
            <a:r>
              <a:rPr lang="en-US" sz="1200" dirty="0" err="1" smtClean="0">
                <a:latin typeface="Times New Roman" pitchFamily="18" charset="0"/>
                <a:cs typeface="Times New Roman" pitchFamily="18" charset="0"/>
              </a:rPr>
              <a:t>KillBiller</a:t>
            </a:r>
            <a:r>
              <a:rPr lang="en-US" sz="1200" dirty="0" smtClean="0">
                <a:latin typeface="Times New Roman" pitchFamily="18" charset="0"/>
                <a:cs typeface="Times New Roman" pitchFamily="18" charset="0"/>
              </a:rPr>
              <a:t>. Available at: http://www.killbiller.com/blog/the-decline-of-the-sms [Accessed 4 May 2017].</a:t>
            </a:r>
          </a:p>
          <a:p>
            <a:pPr algn="just">
              <a:lnSpc>
                <a:spcPct val="150000"/>
              </a:lnSpc>
            </a:pPr>
            <a:r>
              <a:rPr lang="en-US" sz="1200" dirty="0" smtClean="0">
                <a:latin typeface="Times New Roman" pitchFamily="18" charset="0"/>
                <a:cs typeface="Times New Roman" pitchFamily="18" charset="0"/>
              </a:rPr>
              <a:t>[9] Code.msdn.microsoft.com. (2017). Image Caption </a:t>
            </a:r>
            <a:r>
              <a:rPr lang="en-US" sz="1200" dirty="0" err="1" smtClean="0">
                <a:latin typeface="Times New Roman" pitchFamily="18" charset="0"/>
                <a:cs typeface="Times New Roman" pitchFamily="18" charset="0"/>
              </a:rPr>
              <a:t>Bot</a:t>
            </a:r>
            <a:r>
              <a:rPr lang="en-US" sz="1200" dirty="0" smtClean="0">
                <a:latin typeface="Times New Roman" pitchFamily="18" charset="0"/>
                <a:cs typeface="Times New Roman" pitchFamily="18" charset="0"/>
              </a:rPr>
              <a:t> using Microsoft </a:t>
            </a:r>
            <a:r>
              <a:rPr lang="en-US" sz="1200" dirty="0" err="1" smtClean="0">
                <a:latin typeface="Times New Roman" pitchFamily="18" charset="0"/>
                <a:cs typeface="Times New Roman" pitchFamily="18" charset="0"/>
              </a:rPr>
              <a:t>Bot</a:t>
            </a:r>
            <a:r>
              <a:rPr lang="en-US" sz="1200" dirty="0" smtClean="0">
                <a:latin typeface="Times New Roman" pitchFamily="18" charset="0"/>
                <a:cs typeface="Times New Roman" pitchFamily="18" charset="0"/>
              </a:rPr>
              <a:t> Framework and Cognitive Services [C#] in C# for Visual Studio 2015. [online] Available at: https://code.msdn.microsoft.com/Image-Caption-Bot-using-61974c49 [Accessed 1 April 2017].</a:t>
            </a:r>
            <a:endParaRPr lang="en-US" sz="1000" dirty="0" smtClean="0">
              <a:latin typeface="Times New Roman" pitchFamily="18" charset="0"/>
              <a:cs typeface="Times New Roman" pitchFamily="18" charset="0"/>
            </a:endParaRPr>
          </a:p>
          <a:p>
            <a:pPr algn="just">
              <a:lnSpc>
                <a:spcPct val="150000"/>
              </a:lnSpc>
              <a:spcBef>
                <a:spcPts val="1200"/>
              </a:spcBef>
              <a:spcAft>
                <a:spcPts val="1000"/>
              </a:spcAft>
            </a:pPr>
            <a:endParaRPr lang="en-IN" sz="1000" dirty="0">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252728"/>
          </a:xfrm>
        </p:spPr>
        <p:txBody>
          <a:bodyPr>
            <a:normAutofit/>
          </a:bodyPr>
          <a:lstStyle/>
          <a:p>
            <a:r>
              <a:rPr lang="en-US" sz="3200" dirty="0">
                <a:latin typeface="Times New Roman" pitchFamily="18" charset="0"/>
                <a:cs typeface="Times New Roman" pitchFamily="18" charset="0"/>
              </a:rPr>
              <a:t>ABSTRACT:</a:t>
            </a:r>
          </a:p>
        </p:txBody>
      </p:sp>
      <p:sp>
        <p:nvSpPr>
          <p:cNvPr id="3" name="Content Placeholder 2"/>
          <p:cNvSpPr>
            <a:spLocks noGrp="1"/>
          </p:cNvSpPr>
          <p:nvPr>
            <p:ph idx="1"/>
          </p:nvPr>
        </p:nvSpPr>
        <p:spPr>
          <a:xfrm>
            <a:off x="457200" y="1775191"/>
            <a:ext cx="8458200" cy="5082809"/>
          </a:xfrm>
        </p:spPr>
        <p:txBody>
          <a:bodyPr>
            <a:normAutofit/>
          </a:bodyPr>
          <a:lstStyle/>
          <a:p>
            <a:pPr algn="just">
              <a:lnSpc>
                <a:spcPct val="150000"/>
              </a:lnSpc>
              <a:spcBef>
                <a:spcPts val="1200"/>
              </a:spcBef>
              <a:spcAft>
                <a:spcPts val="1000"/>
              </a:spcAft>
            </a:pPr>
            <a:r>
              <a:rPr lang="en-US" sz="1600" dirty="0" smtClean="0">
                <a:latin typeface="Times New Roman" pitchFamily="18" charset="0"/>
                <a:cs typeface="Times New Roman" pitchFamily="18" charset="0"/>
              </a:rPr>
              <a:t>ChatterBot is a Python library that makes it easy to generate automated responses to a user’s input. ChatterBot uses a selection of machine learning algorithms to produce different types of responses. This makes it easy for developers to create chat bots and automate conversations with </a:t>
            </a:r>
            <a:r>
              <a:rPr lang="en-US" sz="1600" dirty="0" smtClean="0">
                <a:latin typeface="Times New Roman" pitchFamily="18" charset="0"/>
                <a:cs typeface="Times New Roman" pitchFamily="18" charset="0"/>
              </a:rPr>
              <a:t>users.</a:t>
            </a:r>
            <a:endParaRPr lang="en-US" sz="1600" dirty="0" smtClean="0">
              <a:latin typeface="Times New Roman" pitchFamily="18" charset="0"/>
              <a:cs typeface="Times New Roman" pitchFamily="18" charset="0"/>
            </a:endParaRPr>
          </a:p>
          <a:p>
            <a:pPr algn="just">
              <a:lnSpc>
                <a:spcPct val="150000"/>
              </a:lnSpc>
              <a:spcBef>
                <a:spcPts val="1200"/>
              </a:spcBef>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229600" cy="1252728"/>
          </a:xfrm>
        </p:spPr>
        <p:txBody>
          <a:bodyPr>
            <a:normAutofit fontScale="90000"/>
          </a:bodyPr>
          <a:lstStyle/>
          <a:p>
            <a:r>
              <a:rPr lang="en-US" sz="3600" dirty="0">
                <a:latin typeface="Times New Roman" pitchFamily="18" charset="0"/>
                <a:cs typeface="Times New Roman" pitchFamily="18" charset="0"/>
              </a:rPr>
              <a:t>EXISTING SYSTEM:</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nSpc>
                <a:spcPct val="150000"/>
              </a:lnSpc>
            </a:pPr>
            <a:r>
              <a:rPr lang="en-US" sz="1600" dirty="0" smtClean="0">
                <a:latin typeface="Times New Roman" pitchFamily="18" charset="0"/>
                <a:cs typeface="Times New Roman" pitchFamily="18" charset="0"/>
              </a:rPr>
              <a:t>In existing systems, lack of ability to effectively manage data makes it very difficult. In existing systems they maintained some specific time only, like call centers. It will available only some specific times. Sometimes the user may not get the accurate information from the </a:t>
            </a:r>
            <a:r>
              <a:rPr lang="en-US" sz="1600" dirty="0" smtClean="0">
                <a:latin typeface="Times New Roman" pitchFamily="18" charset="0"/>
                <a:cs typeface="Times New Roman" pitchFamily="18" charset="0"/>
              </a:rPr>
              <a:t>systems.</a:t>
            </a:r>
          </a:p>
          <a:p>
            <a:pPr>
              <a:lnSpc>
                <a:spcPct val="150000"/>
              </a:lnSpc>
              <a:buNone/>
            </a:pPr>
            <a:r>
              <a:rPr lang="en-US" sz="1600" b="1" dirty="0" smtClean="0">
                <a:latin typeface="Times New Roman" pitchFamily="18" charset="0"/>
                <a:cs typeface="Times New Roman" pitchFamily="18" charset="0"/>
              </a:rPr>
              <a:t>Disadvantages </a:t>
            </a:r>
            <a:r>
              <a:rPr lang="en-US" sz="1600" b="1" dirty="0" smtClean="0">
                <a:latin typeface="Times New Roman" pitchFamily="18" charset="0"/>
                <a:cs typeface="Times New Roman" pitchFamily="18" charset="0"/>
              </a:rPr>
              <a:t>of Existing System:</a:t>
            </a:r>
            <a:endParaRPr lang="en-US" sz="1600" dirty="0" smtClean="0">
              <a:latin typeface="Times New Roman" pitchFamily="18" charset="0"/>
              <a:cs typeface="Times New Roman" pitchFamily="18" charset="0"/>
            </a:endParaRPr>
          </a:p>
          <a:p>
            <a:pPr lvl="0">
              <a:lnSpc>
                <a:spcPct val="150000"/>
              </a:lnSpc>
            </a:pPr>
            <a:r>
              <a:rPr lang="en-US" sz="1600" dirty="0" smtClean="0">
                <a:latin typeface="Times New Roman" pitchFamily="18" charset="0"/>
                <a:cs typeface="Times New Roman" pitchFamily="18" charset="0"/>
              </a:rPr>
              <a:t>Accuracy is less.</a:t>
            </a:r>
          </a:p>
          <a:p>
            <a:pPr>
              <a:lnSpc>
                <a:spcPct val="150000"/>
              </a:lnSpc>
            </a:pPr>
            <a:r>
              <a:rPr lang="en-US" sz="1600" dirty="0" smtClean="0">
                <a:latin typeface="Times New Roman" pitchFamily="18" charset="0"/>
                <a:cs typeface="Times New Roman" pitchFamily="18" charset="0"/>
              </a:rPr>
              <a:t>Data </a:t>
            </a:r>
            <a:r>
              <a:rPr lang="en-US" sz="1600" dirty="0" smtClean="0">
                <a:latin typeface="Times New Roman" pitchFamily="18" charset="0"/>
                <a:cs typeface="Times New Roman" pitchFamily="18" charset="0"/>
              </a:rPr>
              <a:t>management is difficult.</a:t>
            </a:r>
          </a:p>
          <a:p>
            <a:pPr algn="just">
              <a:lnSpc>
                <a:spcPct val="150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118872" indent="0">
              <a:buNone/>
            </a:pPr>
            <a:endParaRPr lang="en-US" sz="1400" dirty="0"/>
          </a:p>
          <a:p>
            <a:pPr algn="just">
              <a:lnSpc>
                <a:spcPct val="150000"/>
              </a:lnSpc>
            </a:pPr>
            <a:endParaRPr lang="en-US" sz="1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itchFamily="18" charset="0"/>
                <a:cs typeface="Times New Roman" pitchFamily="18" charset="0"/>
              </a:rPr>
              <a:t>PROPOSED SYSTEM: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1400" dirty="0" smtClean="0">
                <a:latin typeface="Times New Roman" pitchFamily="18" charset="0"/>
                <a:cs typeface="Times New Roman" pitchFamily="18" charset="0"/>
              </a:rPr>
              <a:t>In this paper, we propose an automated chat robot design to answer users frequently asked questions, earlier natural language processing techniques were using to design this robots but its accuracy of giving correct answer was less and now due to Deep Learning algorithms accuracy of giving correct answer increase, so here using python deep learning project we are building CHATBOT application to answer users questions.</a:t>
            </a:r>
          </a:p>
          <a:p>
            <a:pPr algn="just">
              <a:lnSpc>
                <a:spcPct val="150000"/>
              </a:lnSpc>
            </a:pPr>
            <a:r>
              <a:rPr lang="en-US" sz="1400" b="1" dirty="0" smtClean="0">
                <a:latin typeface="Times New Roman" pitchFamily="18" charset="0"/>
                <a:cs typeface="Times New Roman" pitchFamily="18" charset="0"/>
              </a:rPr>
              <a:t>Advantages:</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1. Accuracy is more.</a:t>
            </a:r>
          </a:p>
          <a:p>
            <a:pPr algn="just">
              <a:lnSpc>
                <a:spcPct val="150000"/>
              </a:lnSpc>
            </a:pPr>
            <a:r>
              <a:rPr lang="en-US" sz="1400" dirty="0" smtClean="0">
                <a:latin typeface="Times New Roman" pitchFamily="18" charset="0"/>
                <a:cs typeface="Times New Roman" pitchFamily="18" charset="0"/>
              </a:rPr>
              <a:t>2. It can available at any time.</a:t>
            </a:r>
          </a:p>
          <a:p>
            <a:pPr algn="just">
              <a:lnSpc>
                <a:spcPct val="150000"/>
              </a:lnSpc>
            </a:pPr>
            <a:r>
              <a:rPr lang="en-US" sz="1400" dirty="0" smtClean="0">
                <a:latin typeface="Times New Roman" pitchFamily="18" charset="0"/>
                <a:cs typeface="Times New Roman" pitchFamily="18" charset="0"/>
              </a:rPr>
              <a:t>3. User friendly nature.</a:t>
            </a:r>
          </a:p>
          <a:p>
            <a:pPr algn="just">
              <a:lnSpc>
                <a:spcPct val="150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lnSpc>
                <a:spcPct val="150000"/>
              </a:lnSpc>
              <a:buNone/>
            </a:pPr>
            <a:endParaRPr lang="en-US" sz="1400" dirty="0">
              <a:latin typeface="Times New Roman" pitchFamily="18" charset="0"/>
              <a:cs typeface="Times New Roman" pitchFamily="18" charset="0"/>
            </a:endParaRPr>
          </a:p>
          <a:p>
            <a:pPr algn="just">
              <a:lnSpc>
                <a:spcPct val="150000"/>
              </a:lnSpc>
              <a:buNone/>
            </a:pPr>
            <a:r>
              <a:rPr lang="en-US" sz="1400" b="1" u="sng" dirty="0">
                <a:latin typeface="Times New Roman" pitchFamily="18" charset="0"/>
                <a:cs typeface="Times New Roman" pitchFamily="18" charset="0"/>
              </a:rPr>
              <a:t>SYSTEM REQUIREMENTS</a:t>
            </a:r>
            <a:endParaRPr lang="en-US" sz="1400" dirty="0">
              <a:latin typeface="Times New Roman" pitchFamily="18" charset="0"/>
              <a:cs typeface="Times New Roman" pitchFamily="18" charset="0"/>
            </a:endParaRPr>
          </a:p>
          <a:p>
            <a:pPr algn="just">
              <a:lnSpc>
                <a:spcPct val="150000"/>
              </a:lnSpc>
            </a:pPr>
            <a:r>
              <a:rPr lang="en-US" sz="1400" b="1" dirty="0">
                <a:latin typeface="Times New Roman" pitchFamily="18" charset="0"/>
                <a:cs typeface="Times New Roman" pitchFamily="18" charset="0"/>
              </a:rPr>
              <a:t>HARDWARE REQUIREMENTS</a:t>
            </a:r>
            <a:r>
              <a:rPr lang="en-US" sz="1400" dirty="0">
                <a:latin typeface="Times New Roman" pitchFamily="18" charset="0"/>
                <a:cs typeface="Times New Roman" pitchFamily="18" charset="0"/>
              </a:rPr>
              <a:t>:</a:t>
            </a:r>
          </a:p>
          <a:p>
            <a:pPr algn="just">
              <a:lnSpc>
                <a:spcPct val="150000"/>
              </a:lnSpc>
            </a:pPr>
            <a:r>
              <a:rPr lang="en-US" sz="1400" dirty="0">
                <a:latin typeface="Times New Roman" pitchFamily="18" charset="0"/>
                <a:cs typeface="Times New Roman" pitchFamily="18" charset="0"/>
              </a:rPr>
              <a:t>Processor			-	Intel i3 or i4</a:t>
            </a:r>
          </a:p>
          <a:p>
            <a:pPr algn="just">
              <a:lnSpc>
                <a:spcPct val="150000"/>
              </a:lnSpc>
            </a:pPr>
            <a:r>
              <a:rPr lang="en-US" sz="1400" dirty="0">
                <a:latin typeface="Times New Roman" pitchFamily="18" charset="0"/>
                <a:cs typeface="Times New Roman" pitchFamily="18" charset="0"/>
              </a:rPr>
              <a:t>Speed				-    	1.1 GHz</a:t>
            </a:r>
          </a:p>
          <a:p>
            <a:pPr algn="just">
              <a:lnSpc>
                <a:spcPct val="150000"/>
              </a:lnSpc>
            </a:pPr>
            <a:r>
              <a:rPr lang="en-US" sz="1400" dirty="0">
                <a:latin typeface="Times New Roman" pitchFamily="18" charset="0"/>
                <a:cs typeface="Times New Roman" pitchFamily="18" charset="0"/>
              </a:rPr>
              <a:t>RAM				-    	4 GB (min)</a:t>
            </a:r>
          </a:p>
          <a:p>
            <a:pPr algn="just">
              <a:lnSpc>
                <a:spcPct val="150000"/>
              </a:lnSpc>
            </a:pPr>
            <a:r>
              <a:rPr lang="en-US" sz="1400" dirty="0">
                <a:latin typeface="Times New Roman" pitchFamily="18" charset="0"/>
                <a:cs typeface="Times New Roman" pitchFamily="18" charset="0"/>
              </a:rPr>
              <a:t>Hard Disk			-   	500 GB (min)</a:t>
            </a:r>
          </a:p>
          <a:p>
            <a:pPr algn="just">
              <a:lnSpc>
                <a:spcPct val="150000"/>
              </a:lnSpc>
              <a:buNone/>
            </a:pPr>
            <a:r>
              <a:rPr lang="en-US" sz="1400" b="1" dirty="0">
                <a:latin typeface="Times New Roman" pitchFamily="18" charset="0"/>
                <a:cs typeface="Times New Roman" pitchFamily="18" charset="0"/>
              </a:rPr>
              <a:t>SOFTWARE REQUIREMENTS:</a:t>
            </a:r>
            <a:endParaRPr lang="en-US" sz="1400" dirty="0">
              <a:latin typeface="Times New Roman" pitchFamily="18" charset="0"/>
              <a:cs typeface="Times New Roman" pitchFamily="18" charset="0"/>
            </a:endParaRPr>
          </a:p>
          <a:p>
            <a:pPr algn="just">
              <a:lnSpc>
                <a:spcPct val="150000"/>
              </a:lnSpc>
            </a:pPr>
            <a:r>
              <a:rPr lang="en-US" sz="1400" dirty="0">
                <a:latin typeface="Times New Roman" pitchFamily="18" charset="0"/>
                <a:cs typeface="Times New Roman" pitchFamily="18" charset="0"/>
              </a:rPr>
              <a:t>Operating System		   -	Windows 10 or above</a:t>
            </a:r>
          </a:p>
          <a:p>
            <a:pPr algn="just">
              <a:lnSpc>
                <a:spcPct val="150000"/>
              </a:lnSpc>
            </a:pPr>
            <a:r>
              <a:rPr lang="en-US" sz="1400" dirty="0">
                <a:latin typeface="Times New Roman" pitchFamily="18" charset="0"/>
                <a:cs typeface="Times New Roman" pitchFamily="18" charset="0"/>
              </a:rPr>
              <a:t>Programming Language                -  	Python (3.7.0)</a:t>
            </a:r>
          </a:p>
          <a:p>
            <a:pPr algn="just">
              <a:lnSpc>
                <a:spcPct val="150000"/>
              </a:lnSpc>
              <a:buNone/>
            </a:pPr>
            <a:endParaRPr lang="en-US" sz="1400" dirty="0">
              <a:latin typeface="Times New Roman" pitchFamily="18" charset="0"/>
              <a:cs typeface="Times New Roman" pitchFamily="18" charset="0"/>
            </a:endParaRP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252728"/>
          </a:xfrm>
        </p:spPr>
        <p:txBody>
          <a:bodyPr>
            <a:normAutofit fontScale="90000"/>
          </a:bodyPr>
          <a:lstStyle/>
          <a:p>
            <a:r>
              <a:rPr lang="en-US" sz="3600" u="sng" dirty="0">
                <a:latin typeface="Times New Roman" pitchFamily="18" charset="0"/>
                <a:cs typeface="Times New Roman" pitchFamily="18" charset="0"/>
              </a:rPr>
              <a:t>SYSTEM DESIGN</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100" u="sng" dirty="0">
                <a:latin typeface="Times New Roman" pitchFamily="18" charset="0"/>
                <a:cs typeface="Times New Roman" pitchFamily="18" charset="0"/>
              </a:rPr>
              <a:t>Class Diagram:</a:t>
            </a:r>
            <a:r>
              <a:rPr lang="en-US" dirty="0"/>
              <a:t/>
            </a:r>
            <a:br>
              <a:rPr lang="en-US" dirty="0"/>
            </a:br>
            <a:endParaRPr lang="en-US" dirty="0"/>
          </a:p>
        </p:txBody>
      </p:sp>
      <p:pic>
        <p:nvPicPr>
          <p:cNvPr id="5" name="Content Placeholder 4"/>
          <p:cNvPicPr>
            <a:picLocks noGrp="1"/>
          </p:cNvPicPr>
          <p:nvPr>
            <p:ph idx="1"/>
          </p:nvPr>
        </p:nvPicPr>
        <p:blipFill>
          <a:blip r:embed="rId2"/>
          <a:srcRect/>
          <a:stretch>
            <a:fillRect/>
          </a:stretch>
        </p:blipFill>
        <p:spPr bwMode="auto">
          <a:xfrm>
            <a:off x="1933532" y="1774825"/>
            <a:ext cx="5276936" cy="46259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252728"/>
          </a:xfrm>
        </p:spPr>
        <p:txBody>
          <a:bodyPr>
            <a:normAutofit fontScale="90000"/>
          </a:bodyPr>
          <a:lstStyle/>
          <a:p>
            <a:r>
              <a:rPr lang="en-US" sz="3600" u="sng" dirty="0">
                <a:latin typeface="Times New Roman" pitchFamily="18" charset="0"/>
                <a:cs typeface="Times New Roman" pitchFamily="18" charset="0"/>
              </a:rPr>
              <a:t>Use case Diagram:</a:t>
            </a:r>
            <a:r>
              <a:rPr lang="en-US" dirty="0"/>
              <a:t/>
            </a:r>
            <a:br>
              <a:rPr lang="en-US" dirty="0"/>
            </a:br>
            <a:endParaRPr lang="en-US" dirty="0"/>
          </a:p>
        </p:txBody>
      </p:sp>
      <p:pic>
        <p:nvPicPr>
          <p:cNvPr id="5" name="Content Placeholder 4" descr="WhatsApp Image 2024-02-19 at 3.28.03 PM.jpeg"/>
          <p:cNvPicPr>
            <a:picLocks noGrp="1" noChangeAspect="1"/>
          </p:cNvPicPr>
          <p:nvPr>
            <p:ph idx="1"/>
          </p:nvPr>
        </p:nvPicPr>
        <p:blipFill>
          <a:blip r:embed="rId2"/>
          <a:stretch>
            <a:fillRect/>
          </a:stretch>
        </p:blipFill>
        <p:spPr>
          <a:xfrm>
            <a:off x="2947987" y="1973262"/>
            <a:ext cx="3248025" cy="42291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252728"/>
          </a:xfrm>
        </p:spPr>
        <p:txBody>
          <a:bodyPr>
            <a:normAutofit fontScale="90000"/>
          </a:bodyPr>
          <a:lstStyle/>
          <a:p>
            <a:r>
              <a:rPr lang="en-US" sz="3600" u="sng" dirty="0">
                <a:latin typeface="Times New Roman" pitchFamily="18" charset="0"/>
                <a:cs typeface="Times New Roman" pitchFamily="18" charset="0"/>
              </a:rPr>
              <a:t>Sequence diagram:</a:t>
            </a:r>
            <a:r>
              <a:rPr lang="en-US" dirty="0"/>
              <a:t/>
            </a:r>
            <a:br>
              <a:rPr lang="en-US" dirty="0"/>
            </a:br>
            <a:endParaRPr lang="en-US" dirty="0"/>
          </a:p>
        </p:txBody>
      </p:sp>
      <p:pic>
        <p:nvPicPr>
          <p:cNvPr id="5" name="Content Placeholder 4"/>
          <p:cNvPicPr>
            <a:picLocks noGrp="1"/>
          </p:cNvPicPr>
          <p:nvPr>
            <p:ph idx="1"/>
          </p:nvPr>
        </p:nvPicPr>
        <p:blipFill>
          <a:blip r:embed="rId2"/>
          <a:srcRect/>
          <a:stretch>
            <a:fillRect/>
          </a:stretch>
        </p:blipFill>
        <p:spPr bwMode="auto">
          <a:xfrm>
            <a:off x="2221187" y="1774825"/>
            <a:ext cx="4701626" cy="462597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156</TotalTime>
  <Words>1045</Words>
  <Application>Microsoft Office PowerPoint</Application>
  <PresentationFormat>On-screen Show (4:3)</PresentationFormat>
  <Paragraphs>56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Module</vt:lpstr>
      <vt:lpstr>CHATBOT APPLICATION</vt:lpstr>
      <vt:lpstr>INTRODUCTION: </vt:lpstr>
      <vt:lpstr>ABSTRACT:</vt:lpstr>
      <vt:lpstr>EXISTING SYSTEM: </vt:lpstr>
      <vt:lpstr>PROPOSED SYSTEM:</vt:lpstr>
      <vt:lpstr>Slide 6</vt:lpstr>
      <vt:lpstr>SYSTEM DESIGN Class Diagram: </vt:lpstr>
      <vt:lpstr>Use case Diagram: </vt:lpstr>
      <vt:lpstr>Sequence diagram: </vt:lpstr>
      <vt:lpstr>Collaboration Diagram: </vt:lpstr>
      <vt:lpstr>Deployment Diagram: </vt:lpstr>
      <vt:lpstr>Activity Diagram: </vt:lpstr>
      <vt:lpstr>Data Flow Diagram: </vt:lpstr>
      <vt:lpstr>Test Cases</vt:lpstr>
      <vt:lpstr>SCREENSHOTS: </vt:lpstr>
      <vt:lpstr>Slide 16</vt:lpstr>
      <vt:lpstr>Slide 17</vt:lpstr>
      <vt:lpstr>Slide 18</vt:lpstr>
      <vt:lpstr>Slide 19</vt:lpstr>
      <vt:lpstr>Slide 20</vt:lpstr>
      <vt:lpstr>Slide 21</vt:lpstr>
      <vt:lpstr>Slide 22</vt:lpstr>
      <vt:lpstr>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APPLICATION</dc:title>
  <dc:creator>user</dc:creator>
  <cp:lastModifiedBy>user</cp:lastModifiedBy>
  <cp:revision>3</cp:revision>
  <dcterms:created xsi:type="dcterms:W3CDTF">2024-02-19T09:49:23Z</dcterms:created>
  <dcterms:modified xsi:type="dcterms:W3CDTF">2024-02-19T12:25:55Z</dcterms:modified>
</cp:coreProperties>
</file>