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8288000" cy="10287000"/>
  <p:notesSz cx="6858000" cy="9144000"/>
  <p:embeddedFontLst>
    <p:embeddedFont>
      <p:font typeface="DM Sans" pitchFamily="2" charset="0"/>
      <p:regular r:id="rId37"/>
    </p:embeddedFont>
    <p:embeddedFont>
      <p:font typeface="DM Sans Bold" panose="020B0604020202020204" charset="0"/>
      <p:regular r:id="rId38"/>
    </p:embeddedFont>
    <p:embeddedFont>
      <p:font typeface="Now Bold" panose="020B060402020202020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A7ncpAAvnLc?si=CVqH4yippOnH3fhF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654290" y="4605008"/>
            <a:ext cx="10287001" cy="1076981"/>
            <a:chOff x="0" y="0"/>
            <a:chExt cx="3149472" cy="2836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283649"/>
            </a:xfrm>
            <a:custGeom>
              <a:avLst/>
              <a:gdLst/>
              <a:ahLst/>
              <a:cxnLst/>
              <a:rect l="l" t="t" r="r" b="b"/>
              <a:pathLst>
                <a:path w="3149472" h="283649">
                  <a:moveTo>
                    <a:pt x="0" y="0"/>
                  </a:moveTo>
                  <a:lnTo>
                    <a:pt x="3149472" y="0"/>
                  </a:lnTo>
                  <a:lnTo>
                    <a:pt x="3149472" y="283649"/>
                  </a:lnTo>
                  <a:lnTo>
                    <a:pt x="0" y="283649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312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697200" y="0"/>
            <a:ext cx="1514386" cy="136393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73842" y="617270"/>
            <a:ext cx="709716" cy="822860"/>
          </a:xfrm>
          <a:custGeom>
            <a:avLst/>
            <a:gdLst/>
            <a:ahLst/>
            <a:cxnLst/>
            <a:rect l="l" t="t" r="r" b="b"/>
            <a:pathLst>
              <a:path w="709716" h="822860">
                <a:moveTo>
                  <a:pt x="0" y="0"/>
                </a:moveTo>
                <a:lnTo>
                  <a:pt x="709716" y="0"/>
                </a:lnTo>
                <a:lnTo>
                  <a:pt x="709716" y="822860"/>
                </a:lnTo>
                <a:lnTo>
                  <a:pt x="0" y="822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0" y="8727392"/>
            <a:ext cx="1752600" cy="1532394"/>
          </a:xfrm>
          <a:custGeom>
            <a:avLst/>
            <a:gdLst/>
            <a:ahLst/>
            <a:cxnLst/>
            <a:rect l="l" t="t" r="r" b="b"/>
            <a:pathLst>
              <a:path w="2019958" h="2019958">
                <a:moveTo>
                  <a:pt x="0" y="0"/>
                </a:moveTo>
                <a:lnTo>
                  <a:pt x="2019957" y="0"/>
                </a:lnTo>
                <a:lnTo>
                  <a:pt x="2019957" y="2019958"/>
                </a:lnTo>
                <a:lnTo>
                  <a:pt x="0" y="2019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363930"/>
            <a:ext cx="15212591" cy="78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8"/>
              </a:lnSpc>
              <a:spcBef>
                <a:spcPct val="0"/>
              </a:spcBef>
            </a:pPr>
            <a:r>
              <a:rPr lang="en-US" sz="468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Analyzing the Cost of Living in the United States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07670" y="2470630"/>
            <a:ext cx="5454650" cy="68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3"/>
              </a:lnSpc>
              <a:spcBef>
                <a:spcPct val="0"/>
              </a:spcBef>
            </a:pPr>
            <a:r>
              <a:rPr lang="en-US" sz="3987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CS5593 - Data Mining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1000" y="3997478"/>
            <a:ext cx="16769804" cy="5126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9"/>
              </a:lnSpc>
            </a:pPr>
            <a:endParaRPr lang="en-US" sz="3601" b="1" dirty="0">
              <a:solidFill>
                <a:srgbClr val="FFFBFB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969"/>
              </a:lnSpc>
            </a:pPr>
            <a:r>
              <a:rPr lang="en-US" sz="3601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GROUP MEMBERS:</a:t>
            </a:r>
          </a:p>
          <a:p>
            <a:pPr algn="ctr">
              <a:lnSpc>
                <a:spcPts val="4969"/>
              </a:lnSpc>
            </a:pPr>
            <a:r>
              <a:rPr lang="en-US" sz="3601" b="1" dirty="0" err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Sasank</a:t>
            </a:r>
            <a:r>
              <a:rPr lang="en-US" sz="3601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601" b="1" dirty="0" err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Sribhashyam</a:t>
            </a:r>
            <a:r>
              <a:rPr lang="en-US" sz="3601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ctr">
              <a:lnSpc>
                <a:spcPts val="5233"/>
              </a:lnSpc>
            </a:pPr>
            <a:r>
              <a:rPr lang="en-US" sz="3792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Hima Deepika Mannam </a:t>
            </a:r>
          </a:p>
          <a:p>
            <a:pPr algn="ctr">
              <a:lnSpc>
                <a:spcPts val="4969"/>
              </a:lnSpc>
            </a:pPr>
            <a:r>
              <a:rPr lang="en-US" sz="3601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 Venkat Tarun Adda </a:t>
            </a:r>
            <a:r>
              <a:rPr lang="en-US" sz="3601" dirty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ctr">
              <a:lnSpc>
                <a:spcPts val="4969"/>
              </a:lnSpc>
            </a:pPr>
            <a:endParaRPr lang="en-US" sz="3601" dirty="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969"/>
              </a:lnSpc>
            </a:pPr>
            <a:r>
              <a:rPr lang="en-US" sz="3601" dirty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YouTube Presentation Link:</a:t>
            </a:r>
          </a:p>
          <a:p>
            <a:pPr algn="ctr">
              <a:lnSpc>
                <a:spcPts val="4969"/>
              </a:lnSpc>
            </a:pPr>
            <a:r>
              <a:rPr lang="en-US" sz="3601" u="sng" dirty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  <a:hlinkClick r:id="rId6" tooltip="https://youtu.be/A7ncpAAvnLc?si=CVqH4yippOnH3fhF"/>
              </a:rPr>
              <a:t>https://youtu.be/A7ncpAAvnLc?si=CVqH4yippOnH3fhF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83201" y="3484371"/>
            <a:ext cx="4903589" cy="52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387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3rd Semester, Fall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31547" y="297613"/>
            <a:ext cx="11424906" cy="96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2"/>
              </a:lnSpc>
              <a:spcBef>
                <a:spcPct val="0"/>
              </a:spcBef>
            </a:pPr>
            <a:r>
              <a:rPr lang="en-US" sz="577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Tools and Technologies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8618" y="1566887"/>
            <a:ext cx="16930764" cy="8143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1"/>
              </a:lnSpc>
            </a:pPr>
            <a:r>
              <a:rPr lang="en-US" sz="463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 Tools</a:t>
            </a:r>
          </a:p>
          <a:p>
            <a:pPr marL="757515" lvl="1" indent="-378758" algn="l">
              <a:lnSpc>
                <a:spcPts val="4841"/>
              </a:lnSpc>
              <a:buFont typeface="Arial"/>
              <a:buChar char="•"/>
            </a:pPr>
            <a:r>
              <a:rPr lang="en-US" sz="35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Streamlit  </a:t>
            </a:r>
          </a:p>
          <a:p>
            <a:pPr marL="757515" lvl="1" indent="-378758" algn="l">
              <a:lnSpc>
                <a:spcPts val="4841"/>
              </a:lnSpc>
              <a:buFont typeface="Arial"/>
              <a:buChar char="•"/>
            </a:pPr>
            <a:r>
              <a:rPr lang="en-US" sz="35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Developed an interactive web application.  </a:t>
            </a:r>
          </a:p>
          <a:p>
            <a:pPr marL="757515" lvl="1" indent="-378758" algn="l">
              <a:lnSpc>
                <a:spcPts val="4841"/>
              </a:lnSpc>
              <a:buFont typeface="Arial"/>
              <a:buChar char="•"/>
            </a:pPr>
            <a:r>
              <a:rPr lang="en-US" sz="35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Provided real-time user input for cost-of-living predictions.  </a:t>
            </a:r>
          </a:p>
          <a:p>
            <a:pPr marL="757515" lvl="1" indent="-378758" algn="l">
              <a:lnSpc>
                <a:spcPts val="4841"/>
              </a:lnSpc>
              <a:buFont typeface="Arial"/>
              <a:buChar char="•"/>
            </a:pPr>
            <a:r>
              <a:rPr lang="en-US" sz="35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Delivered dynamic visualizations for insights.  </a:t>
            </a:r>
          </a:p>
          <a:p>
            <a:pPr algn="ctr">
              <a:lnSpc>
                <a:spcPts val="3594"/>
              </a:lnSpc>
            </a:pPr>
            <a:endParaRPr lang="en-US" sz="3508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6401"/>
              </a:lnSpc>
            </a:pPr>
            <a:r>
              <a:rPr lang="en-US" sz="463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 Tools  </a:t>
            </a:r>
          </a:p>
          <a:p>
            <a:pPr marL="781907" lvl="1" indent="-390954" algn="l">
              <a:lnSpc>
                <a:spcPts val="4997"/>
              </a:lnSpc>
              <a:buFont typeface="Arial"/>
              <a:buChar char="•"/>
            </a:pPr>
            <a:r>
              <a:rPr lang="en-US" sz="36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Python </a:t>
            </a:r>
          </a:p>
          <a:p>
            <a:pPr marL="781907" lvl="1" indent="-390954" algn="l">
              <a:lnSpc>
                <a:spcPts val="4997"/>
              </a:lnSpc>
              <a:buFont typeface="Arial"/>
              <a:buChar char="•"/>
            </a:pPr>
            <a:r>
              <a:rPr lang="en-US" sz="36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Primary language for backend logic.  </a:t>
            </a:r>
          </a:p>
          <a:p>
            <a:pPr marL="781907" lvl="1" indent="-390954" algn="l">
              <a:lnSpc>
                <a:spcPts val="4997"/>
              </a:lnSpc>
              <a:buFont typeface="Arial"/>
              <a:buChar char="•"/>
            </a:pPr>
            <a:r>
              <a:rPr lang="en-US" sz="36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Libraries utilized:  </a:t>
            </a:r>
          </a:p>
          <a:p>
            <a:pPr marL="781907" lvl="1" indent="-390954" algn="l">
              <a:lnSpc>
                <a:spcPts val="4997"/>
              </a:lnSpc>
              <a:buFont typeface="Arial"/>
              <a:buChar char="•"/>
            </a:pPr>
            <a:r>
              <a:rPr lang="en-US" sz="36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Scikit-learn: Implemented Gradient Boosting and Ridge Regression models.  </a:t>
            </a:r>
          </a:p>
          <a:p>
            <a:pPr marL="781907" lvl="1" indent="-390954" algn="l">
              <a:lnSpc>
                <a:spcPts val="4997"/>
              </a:lnSpc>
              <a:buFont typeface="Arial"/>
              <a:buChar char="•"/>
            </a:pPr>
            <a:r>
              <a:rPr lang="en-US" sz="362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Pandas &amp; NumPy: Data manipulation and preprocessing.    </a:t>
            </a:r>
          </a:p>
          <a:p>
            <a:pPr algn="ctr">
              <a:lnSpc>
                <a:spcPts val="3594"/>
              </a:lnSpc>
              <a:spcBef>
                <a:spcPct val="0"/>
              </a:spcBef>
            </a:pPr>
            <a:endParaRPr lang="en-US" sz="362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093" y="609258"/>
            <a:ext cx="16779207" cy="8969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2"/>
              </a:lnSpc>
            </a:pPr>
            <a:r>
              <a:rPr lang="en-US" sz="466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 Tools:  </a:t>
            </a:r>
          </a:p>
          <a:p>
            <a:pPr marL="794236" lvl="1" indent="-397118" algn="just">
              <a:lnSpc>
                <a:spcPts val="5518"/>
              </a:lnSpc>
              <a:buFont typeface="Arial"/>
              <a:buChar char="•"/>
            </a:pPr>
            <a:r>
              <a:rPr lang="en-US" sz="367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StandardScaler: </a:t>
            </a:r>
            <a:r>
              <a:rPr lang="en-US" sz="367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Scaled numerical data for consistent model performance.</a:t>
            </a:r>
            <a:r>
              <a:rPr lang="en-US" sz="367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marL="794236" lvl="1" indent="-397118" algn="just">
              <a:lnSpc>
                <a:spcPts val="5518"/>
              </a:lnSpc>
              <a:buFont typeface="Arial"/>
              <a:buChar char="•"/>
            </a:pPr>
            <a:r>
              <a:rPr lang="en-US" sz="367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One-Hot Encoding: </a:t>
            </a:r>
            <a:r>
              <a:rPr lang="en-US" sz="367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Converted categorical features into machine-readable formats.</a:t>
            </a:r>
            <a:r>
              <a:rPr lang="en-US" sz="367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marL="794236" lvl="1" indent="-397118" algn="just">
              <a:lnSpc>
                <a:spcPts val="5518"/>
              </a:lnSpc>
              <a:buFont typeface="Arial"/>
              <a:buChar char="•"/>
            </a:pPr>
            <a:r>
              <a:rPr lang="en-US" sz="367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Matplotlib: </a:t>
            </a:r>
            <a:r>
              <a:rPr lang="en-US" sz="367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Created visualizations to validate preprocessing steps. </a:t>
            </a:r>
            <a:r>
              <a:rPr lang="en-US" sz="367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3876"/>
              </a:lnSpc>
            </a:pPr>
            <a:endParaRPr lang="en-US" sz="3678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6084"/>
              </a:lnSpc>
            </a:pPr>
            <a:r>
              <a:rPr lang="en-US" sz="440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Development Environment: </a:t>
            </a:r>
          </a:p>
          <a:p>
            <a:pPr marL="822304" lvl="1" indent="-411152" algn="l">
              <a:lnSpc>
                <a:spcPts val="5713"/>
              </a:lnSpc>
              <a:buFont typeface="Arial"/>
              <a:buChar char="•"/>
            </a:pPr>
            <a:r>
              <a:rPr lang="en-US" sz="38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Jupyter Notebook  </a:t>
            </a:r>
          </a:p>
          <a:p>
            <a:pPr marL="822304" lvl="1" indent="-411152" algn="l">
              <a:lnSpc>
                <a:spcPts val="5713"/>
              </a:lnSpc>
              <a:buFont typeface="Arial"/>
              <a:buChar char="•"/>
            </a:pPr>
            <a:r>
              <a:rPr lang="en-US" sz="38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Used for training, testing, and validating machine learning models.  </a:t>
            </a:r>
          </a:p>
          <a:p>
            <a:pPr marL="822304" lvl="1" indent="-411152" algn="l">
              <a:lnSpc>
                <a:spcPts val="5713"/>
              </a:lnSpc>
              <a:buFont typeface="Arial"/>
              <a:buChar char="•"/>
            </a:pPr>
            <a:r>
              <a:rPr lang="en-US" sz="38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Git/GitHub </a:t>
            </a:r>
          </a:p>
          <a:p>
            <a:pPr marL="822304" lvl="1" indent="-411152" algn="l">
              <a:lnSpc>
                <a:spcPts val="5713"/>
              </a:lnSpc>
              <a:buFont typeface="Arial"/>
              <a:buChar char="•"/>
            </a:pPr>
            <a:r>
              <a:rPr lang="en-US" sz="38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Enabled version control and collaboration during development.  </a:t>
            </a:r>
          </a:p>
          <a:p>
            <a:pPr algn="ctr">
              <a:lnSpc>
                <a:spcPts val="4290"/>
              </a:lnSpc>
              <a:spcBef>
                <a:spcPct val="0"/>
              </a:spcBef>
            </a:pPr>
            <a:endParaRPr lang="en-US" sz="3808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92909" y="952500"/>
            <a:ext cx="11902183" cy="821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3"/>
              </a:lnSpc>
              <a:spcBef>
                <a:spcPct val="0"/>
              </a:spcBef>
            </a:pPr>
            <a:r>
              <a:rPr lang="en-US" sz="4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Methodology: Gradient Boosting Model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28292"/>
            <a:ext cx="12458700" cy="761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  <a:spcBef>
                <a:spcPct val="0"/>
              </a:spcBef>
            </a:pPr>
            <a:r>
              <a:rPr lang="en-US" sz="45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Why Gradient Boosting for This Project?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673190"/>
            <a:ext cx="17259300" cy="195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3"/>
              </a:lnSpc>
            </a:pPr>
            <a:r>
              <a:rPr lang="en-US" sz="3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1. Handling Complex Relationships:  </a:t>
            </a:r>
            <a:r>
              <a:rPr lang="en-US" sz="390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Captures non-linear dependencies         effectively.</a:t>
            </a:r>
            <a:r>
              <a:rPr lang="en-US" sz="3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4969"/>
              </a:lnSpc>
              <a:spcBef>
                <a:spcPct val="0"/>
              </a:spcBef>
            </a:pPr>
            <a:r>
              <a:rPr lang="en-US" sz="360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086350"/>
            <a:ext cx="17259300" cy="132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3"/>
              </a:lnSpc>
              <a:spcBef>
                <a:spcPct val="0"/>
              </a:spcBef>
            </a:pPr>
            <a:r>
              <a:rPr lang="en-US" sz="3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2. Robustness to Noisy Data:  </a:t>
            </a:r>
            <a:r>
              <a:rPr lang="en-US" sz="390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Performs well even with real-world data           imperfections.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000" y="6581138"/>
            <a:ext cx="16979603" cy="135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83"/>
              </a:lnSpc>
            </a:pPr>
            <a:r>
              <a:rPr lang="en-US" sz="39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3. Feature Prioritization:  </a:t>
            </a:r>
            <a:r>
              <a:rPr lang="en-US" sz="39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Identifies and emphasizes impactful variables.  </a:t>
            </a:r>
          </a:p>
          <a:p>
            <a:pPr algn="ctr">
              <a:lnSpc>
                <a:spcPts val="5383"/>
              </a:lnSpc>
              <a:spcBef>
                <a:spcPct val="0"/>
              </a:spcBef>
            </a:pPr>
            <a:endParaRPr lang="en-US" sz="3901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7528532"/>
            <a:ext cx="15820734" cy="132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3"/>
              </a:lnSpc>
              <a:spcBef>
                <a:spcPct val="0"/>
              </a:spcBef>
            </a:pPr>
            <a:r>
              <a:rPr lang="en-US" sz="3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4. Accurate Predictions: </a:t>
            </a:r>
            <a:r>
              <a:rPr lang="en-US" sz="390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Achieved consistently high R² scores across scenarios.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5215" y="721809"/>
            <a:ext cx="17079821" cy="8732058"/>
          </a:xfrm>
          <a:custGeom>
            <a:avLst/>
            <a:gdLst/>
            <a:ahLst/>
            <a:cxnLst/>
            <a:rect l="l" t="t" r="r" b="b"/>
            <a:pathLst>
              <a:path w="17079821" h="8732058">
                <a:moveTo>
                  <a:pt x="0" y="0"/>
                </a:moveTo>
                <a:lnTo>
                  <a:pt x="17079821" y="0"/>
                </a:lnTo>
                <a:lnTo>
                  <a:pt x="17079821" y="8732058"/>
                </a:lnTo>
                <a:lnTo>
                  <a:pt x="0" y="8732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96397" y="8623234"/>
            <a:ext cx="1626289" cy="1587245"/>
          </a:xfrm>
          <a:custGeom>
            <a:avLst/>
            <a:gdLst/>
            <a:ahLst/>
            <a:cxnLst/>
            <a:rect l="l" t="t" r="r" b="b"/>
            <a:pathLst>
              <a:path w="1802889" h="1802889">
                <a:moveTo>
                  <a:pt x="0" y="0"/>
                </a:moveTo>
                <a:lnTo>
                  <a:pt x="1802889" y="0"/>
                </a:lnTo>
                <a:lnTo>
                  <a:pt x="1802889" y="1802888"/>
                </a:lnTo>
                <a:lnTo>
                  <a:pt x="0" y="1802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372218" y="0"/>
            <a:ext cx="1802889" cy="1802889"/>
          </a:xfrm>
          <a:custGeom>
            <a:avLst/>
            <a:gdLst/>
            <a:ahLst/>
            <a:cxnLst/>
            <a:rect l="l" t="t" r="r" b="b"/>
            <a:pathLst>
              <a:path w="2293320" h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425351" y="0"/>
            <a:ext cx="1425351" cy="10341747"/>
            <a:chOff x="0" y="0"/>
            <a:chExt cx="727107" cy="27237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27107" cy="2723752"/>
            </a:xfrm>
            <a:custGeom>
              <a:avLst/>
              <a:gdLst/>
              <a:ahLst/>
              <a:cxnLst/>
              <a:rect l="l" t="t" r="r" b="b"/>
              <a:pathLst>
                <a:path w="727107" h="2723752">
                  <a:moveTo>
                    <a:pt x="0" y="0"/>
                  </a:moveTo>
                  <a:lnTo>
                    <a:pt x="727107" y="0"/>
                  </a:lnTo>
                  <a:lnTo>
                    <a:pt x="727107" y="2723752"/>
                  </a:lnTo>
                  <a:lnTo>
                    <a:pt x="0" y="2723752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27107" cy="27618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73300" y="631195"/>
            <a:ext cx="7541400" cy="99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  <a:spcBef>
                <a:spcPct val="0"/>
              </a:spcBef>
            </a:pPr>
            <a:r>
              <a:rPr lang="en-US" sz="5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Selection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141312"/>
            <a:ext cx="14089261" cy="806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Techniques Used:  </a:t>
            </a:r>
          </a:p>
          <a:p>
            <a:pPr marL="799135" lvl="1" indent="-399568" algn="l">
              <a:lnSpc>
                <a:spcPts val="9253"/>
              </a:lnSpc>
              <a:buFont typeface="Arial"/>
              <a:buChar char="•"/>
            </a:pP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Correlation analysis to identify impactful features.  </a:t>
            </a:r>
          </a:p>
          <a:p>
            <a:pPr marL="799135" lvl="1" indent="-399568" algn="l">
              <a:lnSpc>
                <a:spcPts val="5107"/>
              </a:lnSpc>
              <a:buFont typeface="Arial"/>
              <a:buChar char="•"/>
            </a:pP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Gradient Boosting feature importance for ranking predictors.</a:t>
            </a:r>
            <a:r>
              <a:rPr lang="en-US" sz="3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5107"/>
              </a:lnSpc>
            </a:pPr>
            <a:endParaRPr lang="en-US" sz="3701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6487"/>
              </a:lnSpc>
            </a:pPr>
            <a:r>
              <a:rPr lang="en-US" sz="4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Key Predictors:  </a:t>
            </a:r>
          </a:p>
          <a:p>
            <a:pPr marL="799135" lvl="1" indent="-399568" algn="l">
              <a:lnSpc>
                <a:spcPts val="5107"/>
              </a:lnSpc>
              <a:buFont typeface="Arial"/>
              <a:buChar char="•"/>
            </a:pPr>
            <a:r>
              <a:rPr lang="en-US" sz="3701" dirty="0" err="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Food_cost</a:t>
            </a: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(40%), </a:t>
            </a:r>
            <a:r>
              <a:rPr lang="en-US" sz="3701" dirty="0" err="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childcare_cost</a:t>
            </a: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(20%), </a:t>
            </a:r>
            <a:r>
              <a:rPr lang="en-US" sz="3701" dirty="0" err="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housing_cost</a:t>
            </a: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(15%).</a:t>
            </a:r>
          </a:p>
          <a:p>
            <a:pPr algn="l">
              <a:lnSpc>
                <a:spcPts val="4969"/>
              </a:lnSpc>
            </a:pPr>
            <a:r>
              <a:rPr lang="en-US" sz="36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6487"/>
              </a:lnSpc>
            </a:pPr>
            <a:r>
              <a:rPr lang="en-US" sz="4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</a:t>
            </a:r>
          </a:p>
          <a:p>
            <a:pPr marL="799135" lvl="1" indent="-399568" algn="l">
              <a:lnSpc>
                <a:spcPts val="5107"/>
              </a:lnSpc>
              <a:buFont typeface="Arial"/>
              <a:buChar char="•"/>
            </a:pP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Improved accuracy and reduced overfitting.</a:t>
            </a:r>
            <a:r>
              <a:rPr lang="en-US" sz="3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ctr">
              <a:lnSpc>
                <a:spcPts val="4969"/>
              </a:lnSpc>
            </a:pPr>
            <a:endParaRPr lang="en-US" sz="3701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969"/>
              </a:lnSpc>
              <a:spcBef>
                <a:spcPct val="0"/>
              </a:spcBef>
            </a:pPr>
            <a:endParaRPr lang="en-US" sz="3701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33880"/>
            <a:ext cx="15900054" cy="9619239"/>
          </a:xfrm>
          <a:custGeom>
            <a:avLst/>
            <a:gdLst/>
            <a:ahLst/>
            <a:cxnLst/>
            <a:rect l="l" t="t" r="r" b="b"/>
            <a:pathLst>
              <a:path w="15900054" h="9619239">
                <a:moveTo>
                  <a:pt x="0" y="0"/>
                </a:moveTo>
                <a:lnTo>
                  <a:pt x="15900054" y="0"/>
                </a:lnTo>
                <a:lnTo>
                  <a:pt x="15900054" y="9619240"/>
                </a:lnTo>
                <a:lnTo>
                  <a:pt x="0" y="961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74" b="-227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43079" y="578513"/>
            <a:ext cx="7601843" cy="84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4"/>
              </a:lnSpc>
              <a:spcBef>
                <a:spcPct val="0"/>
              </a:spcBef>
            </a:pPr>
            <a:r>
              <a:rPr lang="en-US" sz="5046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Experiments Conducted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1631" y="1594427"/>
            <a:ext cx="17584738" cy="8338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6"/>
              </a:lnSpc>
            </a:pPr>
            <a:r>
              <a:rPr lang="en-US" sz="45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 1: </a:t>
            </a:r>
            <a:r>
              <a:rPr lang="en-US" sz="456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 Performance on Standard Data</a:t>
            </a:r>
            <a:r>
              <a:rPr lang="en-US" sz="45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6028"/>
              </a:lnSpc>
            </a:pP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Description: </a:t>
            </a:r>
            <a:r>
              <a:rPr lang="en-US" sz="436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Models were tested on a clean, preprocessed dataset.</a:t>
            </a: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8736"/>
              </a:lnSpc>
            </a:pP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Steps:  </a:t>
            </a:r>
          </a:p>
          <a:p>
            <a:pPr marL="943143" lvl="1" indent="-471572" algn="l">
              <a:lnSpc>
                <a:spcPts val="8736"/>
              </a:lnSpc>
              <a:buFont typeface="Arial"/>
              <a:buChar char="•"/>
            </a:pP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Missing values were imputed.  </a:t>
            </a:r>
          </a:p>
          <a:p>
            <a:pPr marL="943143" lvl="1" indent="-471572" algn="l">
              <a:lnSpc>
                <a:spcPts val="6028"/>
              </a:lnSpc>
              <a:buFont typeface="Arial"/>
              <a:buChar char="•"/>
            </a:pP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Numerical features were normalized using </a:t>
            </a:r>
            <a:r>
              <a:rPr lang="en-US" sz="4368" b="1" dirty="0" err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StandardScaler</a:t>
            </a: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.  </a:t>
            </a:r>
          </a:p>
          <a:p>
            <a:pPr marL="943143" lvl="1" indent="-471572" algn="l">
              <a:lnSpc>
                <a:spcPts val="8736"/>
              </a:lnSpc>
              <a:buFont typeface="Arial"/>
              <a:buChar char="•"/>
            </a:pP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Models trained and evaluated using clean data.  </a:t>
            </a:r>
          </a:p>
          <a:p>
            <a:pPr algn="l">
              <a:lnSpc>
                <a:spcPts val="6028"/>
              </a:lnSpc>
            </a:pP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 </a:t>
            </a:r>
          </a:p>
          <a:p>
            <a:pPr marL="943143" lvl="1" indent="-471572" algn="l">
              <a:lnSpc>
                <a:spcPts val="6028"/>
              </a:lnSpc>
              <a:buFont typeface="Arial"/>
              <a:buChar char="•"/>
            </a:pPr>
            <a:r>
              <a:rPr lang="en-US" sz="436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Establish baseline performance under ideal conditions.</a:t>
            </a:r>
          </a:p>
          <a:p>
            <a:pPr algn="ctr">
              <a:lnSpc>
                <a:spcPts val="6028"/>
              </a:lnSpc>
              <a:spcBef>
                <a:spcPct val="0"/>
              </a:spcBef>
            </a:pPr>
            <a:endParaRPr lang="en-US" sz="4368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650749" y="-538607"/>
            <a:ext cx="1683983" cy="2405689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15545401" y="0"/>
            <a:ext cx="841991" cy="84199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0" y="8967460"/>
            <a:ext cx="1270512" cy="1717521"/>
            <a:chOff x="0" y="0"/>
            <a:chExt cx="5429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29672" cy="6350000"/>
            </a:xfrm>
            <a:custGeom>
              <a:avLst/>
              <a:gdLst/>
              <a:ahLst/>
              <a:cxnLst/>
              <a:rect l="l" t="t" r="r" b="b"/>
              <a:pathLst>
                <a:path w="5429672" h="6350000">
                  <a:moveTo>
                    <a:pt x="2714836" y="6350000"/>
                  </a:moveTo>
                  <a:cubicBezTo>
                    <a:pt x="1216247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1216247" y="0"/>
                    <a:pt x="2714836" y="0"/>
                  </a:cubicBezTo>
                  <a:cubicBezTo>
                    <a:pt x="4213426" y="0"/>
                    <a:pt x="5429672" y="995680"/>
                    <a:pt x="5429672" y="2222500"/>
                  </a:cubicBezTo>
                  <a:lnTo>
                    <a:pt x="5429672" y="4127500"/>
                  </a:lnTo>
                  <a:cubicBezTo>
                    <a:pt x="5429672" y="5354320"/>
                    <a:pt x="4213426" y="6350000"/>
                    <a:pt x="2714836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156079" r="-15607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916400" y="149888"/>
            <a:ext cx="1342134" cy="1444539"/>
            <a:chOff x="734436" y="0"/>
            <a:chExt cx="3710564" cy="4862479"/>
          </a:xfrm>
        </p:grpSpPr>
        <p:sp>
          <p:nvSpPr>
            <p:cNvPr id="11" name="Freeform 11"/>
            <p:cNvSpPr/>
            <p:nvPr/>
          </p:nvSpPr>
          <p:spPr>
            <a:xfrm>
              <a:off x="734436" y="0"/>
              <a:ext cx="3710564" cy="4862479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139997" y="402585"/>
            <a:ext cx="705485" cy="878812"/>
          </a:xfrm>
          <a:custGeom>
            <a:avLst/>
            <a:gdLst/>
            <a:ahLst/>
            <a:cxnLst/>
            <a:rect l="l" t="t" r="r" b="b"/>
            <a:pathLst>
              <a:path w="887254" h="1028700">
                <a:moveTo>
                  <a:pt x="0" y="0"/>
                </a:moveTo>
                <a:lnTo>
                  <a:pt x="887254" y="0"/>
                </a:lnTo>
                <a:lnTo>
                  <a:pt x="88725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339420"/>
            <a:ext cx="17773650" cy="966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2"/>
              </a:lnSpc>
            </a:pPr>
            <a:r>
              <a:rPr lang="en-US" sz="431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 2: </a:t>
            </a:r>
            <a:r>
              <a:rPr lang="en-US" sz="431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Robustness to Noise </a:t>
            </a:r>
            <a:r>
              <a:rPr lang="en-US" sz="431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8622"/>
              </a:lnSpc>
            </a:pPr>
            <a:r>
              <a:rPr lang="en-US" sz="431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Description: </a:t>
            </a:r>
            <a:r>
              <a:rPr lang="en-US" sz="431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Random noise was added to the dataset to mimic real-world imperfections. </a:t>
            </a:r>
            <a:r>
              <a:rPr lang="en-US" sz="431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8622"/>
              </a:lnSpc>
            </a:pPr>
            <a:r>
              <a:rPr lang="en-US" sz="431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Steps:  </a:t>
            </a:r>
          </a:p>
          <a:p>
            <a:pPr marL="930842" lvl="1" indent="-465421" algn="l">
              <a:lnSpc>
                <a:spcPts val="8622"/>
              </a:lnSpc>
              <a:buFont typeface="Arial"/>
              <a:buChar char="•"/>
            </a:pPr>
            <a:r>
              <a:rPr lang="en-US" sz="431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Noise was injected into numerical features.  </a:t>
            </a:r>
          </a:p>
          <a:p>
            <a:pPr marL="930842" lvl="1" indent="-465421" algn="l">
              <a:lnSpc>
                <a:spcPts val="8622"/>
              </a:lnSpc>
              <a:buFont typeface="Arial"/>
              <a:buChar char="•"/>
            </a:pPr>
            <a:r>
              <a:rPr lang="en-US" sz="431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Models trained and evaluated on noisy data.  </a:t>
            </a:r>
          </a:p>
          <a:p>
            <a:pPr marL="930842" lvl="1" indent="-465421" algn="l">
              <a:lnSpc>
                <a:spcPts val="8622"/>
              </a:lnSpc>
              <a:buFont typeface="Arial"/>
              <a:buChar char="•"/>
            </a:pPr>
            <a:r>
              <a:rPr lang="en-US" sz="431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Performance was measured for stability and robustness.</a:t>
            </a:r>
            <a:r>
              <a:rPr lang="en-US" sz="431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8622"/>
              </a:lnSpc>
            </a:pPr>
            <a:r>
              <a:rPr lang="en-US" sz="431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 </a:t>
            </a:r>
            <a:r>
              <a:rPr lang="en-US" sz="431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Assess models' ability to handle inaccuracies in data.</a:t>
            </a:r>
          </a:p>
          <a:p>
            <a:pPr algn="ctr">
              <a:lnSpc>
                <a:spcPts val="8622"/>
              </a:lnSpc>
              <a:spcBef>
                <a:spcPct val="0"/>
              </a:spcBef>
            </a:pPr>
            <a:endParaRPr lang="en-US" sz="431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687800" y="-706905"/>
            <a:ext cx="1600200" cy="2269006"/>
            <a:chOff x="0" y="0"/>
            <a:chExt cx="444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5545401" y="0"/>
            <a:ext cx="841991" cy="84199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0" y="9105900"/>
            <a:ext cx="1066800" cy="1091034"/>
            <a:chOff x="0" y="0"/>
            <a:chExt cx="5429673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429672" cy="6350000"/>
            </a:xfrm>
            <a:custGeom>
              <a:avLst/>
              <a:gdLst/>
              <a:ahLst/>
              <a:cxnLst/>
              <a:rect l="l" t="t" r="r" b="b"/>
              <a:pathLst>
                <a:path w="5429672" h="6350000">
                  <a:moveTo>
                    <a:pt x="2714836" y="6350000"/>
                  </a:moveTo>
                  <a:cubicBezTo>
                    <a:pt x="1216247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1216247" y="0"/>
                    <a:pt x="2714836" y="0"/>
                  </a:cubicBezTo>
                  <a:cubicBezTo>
                    <a:pt x="4213426" y="0"/>
                    <a:pt x="5429672" y="995680"/>
                    <a:pt x="5429672" y="2222500"/>
                  </a:cubicBezTo>
                  <a:lnTo>
                    <a:pt x="5429672" y="4127500"/>
                  </a:lnTo>
                  <a:cubicBezTo>
                    <a:pt x="5429672" y="5354320"/>
                    <a:pt x="4213426" y="6350000"/>
                    <a:pt x="2714836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156079" r="-15607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49115" y="149888"/>
            <a:ext cx="724535" cy="692103"/>
          </a:xfrm>
          <a:custGeom>
            <a:avLst/>
            <a:gdLst/>
            <a:ahLst/>
            <a:cxnLst/>
            <a:rect l="l" t="t" r="r" b="b"/>
            <a:pathLst>
              <a:path w="887254" h="1028700">
                <a:moveTo>
                  <a:pt x="0" y="0"/>
                </a:moveTo>
                <a:lnTo>
                  <a:pt x="887254" y="0"/>
                </a:lnTo>
                <a:lnTo>
                  <a:pt x="88725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756266"/>
            <a:ext cx="17621250" cy="10670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6"/>
              </a:lnSpc>
            </a:pPr>
            <a:r>
              <a:rPr lang="en-US" sz="431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 3:</a:t>
            </a:r>
            <a:r>
              <a:rPr lang="en-US" sz="431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Handling Non-Linear Relationships  </a:t>
            </a:r>
          </a:p>
          <a:p>
            <a:pPr algn="l">
              <a:lnSpc>
                <a:spcPts val="8622"/>
              </a:lnSpc>
            </a:pPr>
            <a:r>
              <a:rPr lang="en-US" sz="431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Description:</a:t>
            </a:r>
            <a:r>
              <a:rPr lang="en-US" sz="431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Non-linear relationships were introduced by adding polynomial features.  </a:t>
            </a:r>
          </a:p>
          <a:p>
            <a:pPr algn="l">
              <a:lnSpc>
                <a:spcPts val="8622"/>
              </a:lnSpc>
            </a:pPr>
            <a:r>
              <a:rPr lang="en-US" sz="431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Steps:</a:t>
            </a:r>
            <a:r>
              <a:rPr lang="en-US" sz="431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930842" lvl="1" indent="-465421" algn="l">
              <a:lnSpc>
                <a:spcPts val="8622"/>
              </a:lnSpc>
              <a:buFont typeface="Arial"/>
              <a:buChar char="•"/>
            </a:pPr>
            <a:r>
              <a:rPr lang="en-US" sz="431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Polynomial transformations applied to key features.  </a:t>
            </a:r>
          </a:p>
          <a:p>
            <a:pPr marL="930842" lvl="1" indent="-465421" algn="l">
              <a:lnSpc>
                <a:spcPts val="8622"/>
              </a:lnSpc>
              <a:buFont typeface="Arial"/>
              <a:buChar char="•"/>
            </a:pPr>
            <a:r>
              <a:rPr lang="en-US" sz="431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Models trained and tested on the transformed data.  </a:t>
            </a:r>
          </a:p>
          <a:p>
            <a:pPr marL="930842" lvl="1" indent="-465421" algn="l">
              <a:lnSpc>
                <a:spcPts val="8622"/>
              </a:lnSpc>
              <a:buFont typeface="Arial"/>
              <a:buChar char="•"/>
            </a:pPr>
            <a:r>
              <a:rPr lang="en-US" sz="431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Performance evaluated for capturing non-linear dependencies.  </a:t>
            </a:r>
          </a:p>
          <a:p>
            <a:pPr algn="l">
              <a:lnSpc>
                <a:spcPts val="5604"/>
              </a:lnSpc>
            </a:pPr>
            <a:r>
              <a:rPr lang="en-US" sz="431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</a:t>
            </a:r>
            <a:r>
              <a:rPr lang="en-US" sz="431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Determine models' capability to adapt to complex feature interactions.</a:t>
            </a:r>
          </a:p>
          <a:p>
            <a:pPr algn="l">
              <a:lnSpc>
                <a:spcPts val="8622"/>
              </a:lnSpc>
            </a:pPr>
            <a:endParaRPr lang="en-US" sz="431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8622"/>
              </a:lnSpc>
              <a:spcBef>
                <a:spcPct val="0"/>
              </a:spcBef>
            </a:pPr>
            <a:endParaRPr lang="en-US" sz="431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916400" y="-538607"/>
            <a:ext cx="1418333" cy="1948307"/>
            <a:chOff x="0" y="0"/>
            <a:chExt cx="4445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5545401" y="0"/>
            <a:ext cx="841991" cy="84199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7221199" y="149888"/>
            <a:ext cx="715169" cy="692103"/>
          </a:xfrm>
          <a:custGeom>
            <a:avLst/>
            <a:gdLst/>
            <a:ahLst/>
            <a:cxnLst/>
            <a:rect l="l" t="t" r="r" b="b"/>
            <a:pathLst>
              <a:path w="887254" h="1028700">
                <a:moveTo>
                  <a:pt x="0" y="0"/>
                </a:moveTo>
                <a:lnTo>
                  <a:pt x="887254" y="0"/>
                </a:lnTo>
                <a:lnTo>
                  <a:pt x="88725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39800" y="437051"/>
            <a:ext cx="15226280" cy="102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9"/>
              </a:lnSpc>
              <a:spcBef>
                <a:spcPct val="0"/>
              </a:spcBef>
            </a:pPr>
            <a:r>
              <a:rPr lang="en-US" sz="6064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Model Comparison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773" y="2069127"/>
            <a:ext cx="16772334" cy="7466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3"/>
              </a:lnSpc>
            </a:pPr>
            <a:r>
              <a:rPr lang="en-US" sz="54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 on Standard Data:</a:t>
            </a:r>
            <a:r>
              <a:rPr lang="en-US" sz="54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Linear Regression: R² = 1.00, MSE = 0.00 (Overfit).  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Ridge Regression: R² = 0.95, ideal for clean data.  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Gradient Boosting: R² = 1.00, robust for non-linear relationships.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Decision Trees: R² = 0.95, prone to overfitting, MSE = 23,803,000.  </a:t>
            </a:r>
          </a:p>
          <a:p>
            <a:pPr algn="ctr">
              <a:lnSpc>
                <a:spcPts val="5383"/>
              </a:lnSpc>
            </a:pPr>
            <a:endParaRPr lang="en-US" sz="4101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5383"/>
              </a:lnSpc>
              <a:spcBef>
                <a:spcPct val="0"/>
              </a:spcBef>
            </a:pPr>
            <a:endParaRPr lang="en-US" sz="4101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638" y="158039"/>
            <a:ext cx="2437962" cy="1849336"/>
          </a:xfrm>
          <a:custGeom>
            <a:avLst/>
            <a:gdLst/>
            <a:ahLst/>
            <a:cxnLst/>
            <a:rect l="l" t="t" r="r" b="b"/>
            <a:pathLst>
              <a:path w="8660027" h="8660027">
                <a:moveTo>
                  <a:pt x="0" y="0"/>
                </a:moveTo>
                <a:lnTo>
                  <a:pt x="8660027" y="0"/>
                </a:lnTo>
                <a:lnTo>
                  <a:pt x="8660027" y="8660027"/>
                </a:lnTo>
                <a:lnTo>
                  <a:pt x="0" y="8660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970505" y="521305"/>
            <a:ext cx="8871006" cy="77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7"/>
              </a:lnSpc>
              <a:spcBef>
                <a:spcPct val="0"/>
              </a:spcBef>
            </a:pPr>
            <a:r>
              <a:rPr lang="en-US" sz="4657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OUTLINE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438" y="2902316"/>
            <a:ext cx="7619562" cy="5377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Related Work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Methodology: Gradient Boosting Model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Selection  </a:t>
            </a:r>
          </a:p>
          <a:p>
            <a:pPr algn="l">
              <a:lnSpc>
                <a:spcPts val="5324"/>
              </a:lnSpc>
              <a:spcBef>
                <a:spcPct val="0"/>
              </a:spcBef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Improvements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06649" y="2780450"/>
            <a:ext cx="6852651" cy="647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Model Comparison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Gradient Boosting Performance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Feature Importance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Demo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Conclusions &amp; Future Work  </a:t>
            </a:r>
          </a:p>
          <a:p>
            <a:pPr algn="ctr">
              <a:lnSpc>
                <a:spcPts val="3889"/>
              </a:lnSpc>
              <a:spcBef>
                <a:spcPct val="0"/>
              </a:spcBef>
            </a:pPr>
            <a:endParaRPr lang="en-US" sz="3841" b="1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6823" y="589840"/>
            <a:ext cx="16322477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  <a:spcBef>
                <a:spcPct val="0"/>
              </a:spcBef>
            </a:pPr>
            <a:r>
              <a:rPr lang="en-US" sz="5400" b="1" spc="27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Gradient Boosting Performance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8411" y="2359879"/>
            <a:ext cx="17819589" cy="6510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41879" lvl="1" indent="-520939" algn="l">
              <a:lnSpc>
                <a:spcPts val="12064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Clean Data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: R² = 1.00, MSE = 1,969,036.  </a:t>
            </a:r>
          </a:p>
          <a:p>
            <a:pPr marL="1041879" lvl="1" indent="-520939" algn="l">
              <a:lnSpc>
                <a:spcPts val="12064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Noisy Data: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R² = 1.00, MSE = 2,089,898.  </a:t>
            </a:r>
          </a:p>
          <a:p>
            <a:pPr marL="1041879" lvl="1" indent="-520939" algn="l">
              <a:lnSpc>
                <a:spcPts val="12064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Non-linear Data: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R² = 1.00, MSE = 2,190,498.  </a:t>
            </a:r>
          </a:p>
          <a:p>
            <a:pPr marL="1041879" lvl="1" indent="-520939" algn="l">
              <a:lnSpc>
                <a:spcPts val="7238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Key Insight: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Gradient Boosting adapts to diverse data complexities.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28530"/>
            <a:chOff x="0" y="0"/>
            <a:chExt cx="5059561" cy="11729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867882" y="8954615"/>
            <a:ext cx="1260581" cy="1260581"/>
          </a:xfrm>
          <a:custGeom>
            <a:avLst/>
            <a:gdLst/>
            <a:ahLst/>
            <a:cxnLst/>
            <a:rect l="l" t="t" r="r" b="b"/>
            <a:pathLst>
              <a:path w="1260581" h="1260581">
                <a:moveTo>
                  <a:pt x="0" y="0"/>
                </a:moveTo>
                <a:lnTo>
                  <a:pt x="1260581" y="0"/>
                </a:lnTo>
                <a:lnTo>
                  <a:pt x="1260581" y="1260581"/>
                </a:lnTo>
                <a:lnTo>
                  <a:pt x="0" y="1260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113" y="288864"/>
            <a:ext cx="980229" cy="816036"/>
          </a:xfrm>
          <a:custGeom>
            <a:avLst/>
            <a:gdLst/>
            <a:ahLst/>
            <a:cxnLst/>
            <a:rect l="l" t="t" r="r" b="b"/>
            <a:pathLst>
              <a:path w="999365" h="999365">
                <a:moveTo>
                  <a:pt x="0" y="0"/>
                </a:moveTo>
                <a:lnTo>
                  <a:pt x="999365" y="0"/>
                </a:lnTo>
                <a:lnTo>
                  <a:pt x="999365" y="999365"/>
                </a:lnTo>
                <a:lnTo>
                  <a:pt x="0" y="999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154400" y="61086"/>
            <a:ext cx="1803825" cy="455556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7577" y="9688385"/>
            <a:ext cx="1494469" cy="587436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420118" y="289929"/>
            <a:ext cx="15447764" cy="102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9"/>
              </a:lnSpc>
              <a:spcBef>
                <a:spcPct val="0"/>
              </a:spcBef>
            </a:pPr>
            <a:r>
              <a:rPr lang="en-US" sz="606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Feature Importance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4812" y="1857373"/>
            <a:ext cx="16230600" cy="5070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514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Top Predictors:  </a:t>
            </a:r>
          </a:p>
          <a:p>
            <a:pPr marL="981829" lvl="1" indent="-490914" algn="l">
              <a:lnSpc>
                <a:spcPts val="6821"/>
              </a:lnSpc>
              <a:buFont typeface="Arial"/>
              <a:buChar char="•"/>
            </a:pPr>
            <a:r>
              <a:rPr lang="en-US" sz="45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Food_cost (40%), childcare_cost (20%), housing_cost (15%).</a:t>
            </a:r>
            <a:r>
              <a:rPr lang="en-US" sz="454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7103"/>
              </a:lnSpc>
            </a:pPr>
            <a:r>
              <a:rPr lang="en-US" sz="514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 Analysis: </a:t>
            </a:r>
          </a:p>
          <a:p>
            <a:pPr marL="981829" lvl="1" indent="-490914" algn="l">
              <a:lnSpc>
                <a:spcPts val="6275"/>
              </a:lnSpc>
              <a:spcBef>
                <a:spcPct val="0"/>
              </a:spcBef>
              <a:buFont typeface="Arial"/>
              <a:buChar char="•"/>
            </a:pPr>
            <a:r>
              <a:rPr lang="en-US" sz="45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Housing and food costs show strongest linear correlation to total cost.</a:t>
            </a:r>
            <a:r>
              <a:rPr lang="en-US" sz="454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5089" y="7124360"/>
            <a:ext cx="17094778" cy="246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516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Takeaway:</a:t>
            </a:r>
          </a:p>
          <a:p>
            <a:pPr marL="985492" lvl="1" indent="-492746" algn="l">
              <a:lnSpc>
                <a:spcPts val="6299"/>
              </a:lnSpc>
              <a:buFont typeface="Arial"/>
              <a:buChar char="•"/>
            </a:pPr>
            <a:r>
              <a:rPr lang="en-US" sz="456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Prioritizing impactful features enhances prediction accuracy.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9778" y="498799"/>
            <a:ext cx="15011746" cy="9320343"/>
          </a:xfrm>
          <a:custGeom>
            <a:avLst/>
            <a:gdLst/>
            <a:ahLst/>
            <a:cxnLst/>
            <a:rect l="l" t="t" r="r" b="b"/>
            <a:pathLst>
              <a:path w="15011746" h="9320343">
                <a:moveTo>
                  <a:pt x="0" y="0"/>
                </a:moveTo>
                <a:lnTo>
                  <a:pt x="15011746" y="0"/>
                </a:lnTo>
                <a:lnTo>
                  <a:pt x="15011746" y="9320344"/>
                </a:lnTo>
                <a:lnTo>
                  <a:pt x="0" y="9320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9" b="-22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34534" y="89777"/>
            <a:ext cx="1604480" cy="1461446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259300" y="193326"/>
            <a:ext cx="720510" cy="835374"/>
          </a:xfrm>
          <a:custGeom>
            <a:avLst/>
            <a:gdLst/>
            <a:ahLst/>
            <a:cxnLst/>
            <a:rect l="l" t="t" r="r" b="b"/>
            <a:pathLst>
              <a:path w="720510" h="835374">
                <a:moveTo>
                  <a:pt x="0" y="0"/>
                </a:moveTo>
                <a:lnTo>
                  <a:pt x="720510" y="0"/>
                </a:lnTo>
                <a:lnTo>
                  <a:pt x="720510" y="835374"/>
                </a:lnTo>
                <a:lnTo>
                  <a:pt x="0" y="83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8986" y="82001"/>
            <a:ext cx="1189975" cy="1294281"/>
          </a:xfrm>
          <a:custGeom>
            <a:avLst/>
            <a:gdLst/>
            <a:ahLst/>
            <a:cxnLst/>
            <a:rect l="l" t="t" r="r" b="b"/>
            <a:pathLst>
              <a:path w="1599081" h="1599081">
                <a:moveTo>
                  <a:pt x="0" y="0"/>
                </a:moveTo>
                <a:lnTo>
                  <a:pt x="1599081" y="0"/>
                </a:lnTo>
                <a:lnTo>
                  <a:pt x="1599081" y="1599081"/>
                </a:lnTo>
                <a:lnTo>
                  <a:pt x="0" y="159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732147" y="346361"/>
            <a:ext cx="6823707" cy="94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9"/>
              </a:lnSpc>
              <a:spcBef>
                <a:spcPct val="0"/>
              </a:spcBef>
            </a:pPr>
            <a:r>
              <a:rPr lang="en-US" sz="56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DEMO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557353"/>
            <a:ext cx="16230600" cy="7172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9"/>
              </a:lnSpc>
            </a:pPr>
            <a:r>
              <a:rPr lang="en-US" sz="560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Interactive Dashboard</a:t>
            </a:r>
          </a:p>
          <a:p>
            <a:pPr algn="l">
              <a:lnSpc>
                <a:spcPts val="6487"/>
              </a:lnSpc>
            </a:pPr>
            <a:r>
              <a:rPr lang="en-US" sz="470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Features:</a:t>
            </a:r>
            <a:r>
              <a:rPr lang="en-US" sz="47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Input fields for housing, food, and other expenses.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Predicts total cost of living with detailed breakdowns.</a:t>
            </a:r>
          </a:p>
          <a:p>
            <a:pPr algn="ctr">
              <a:lnSpc>
                <a:spcPts val="6073"/>
              </a:lnSpc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l">
              <a:lnSpc>
                <a:spcPts val="6487"/>
              </a:lnSpc>
            </a:pPr>
            <a:r>
              <a:rPr lang="en-US" sz="470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Steps Demonstrated: </a:t>
            </a:r>
            <a:r>
              <a:rPr lang="en-US" sz="47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Enter data for a region.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View prediction output with bar charts and heatmaps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Adjust parameters to explore changes dynamically.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370" y="487347"/>
            <a:ext cx="16697297" cy="9198057"/>
          </a:xfrm>
          <a:custGeom>
            <a:avLst/>
            <a:gdLst/>
            <a:ahLst/>
            <a:cxnLst/>
            <a:rect l="l" t="t" r="r" b="b"/>
            <a:pathLst>
              <a:path w="16697297" h="9198057">
                <a:moveTo>
                  <a:pt x="0" y="0"/>
                </a:moveTo>
                <a:lnTo>
                  <a:pt x="16697297" y="0"/>
                </a:lnTo>
                <a:lnTo>
                  <a:pt x="16697297" y="9198057"/>
                </a:lnTo>
                <a:lnTo>
                  <a:pt x="0" y="9198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76" b="-207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1656" y="0"/>
            <a:ext cx="12888124" cy="10287000"/>
          </a:xfrm>
          <a:custGeom>
            <a:avLst/>
            <a:gdLst/>
            <a:ahLst/>
            <a:cxnLst/>
            <a:rect l="l" t="t" r="r" b="b"/>
            <a:pathLst>
              <a:path w="12888124" h="10287000">
                <a:moveTo>
                  <a:pt x="0" y="0"/>
                </a:moveTo>
                <a:lnTo>
                  <a:pt x="12888123" y="0"/>
                </a:lnTo>
                <a:lnTo>
                  <a:pt x="128881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637" b="-363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0861"/>
            <a:ext cx="16230600" cy="10225278"/>
          </a:xfrm>
          <a:custGeom>
            <a:avLst/>
            <a:gdLst/>
            <a:ahLst/>
            <a:cxnLst/>
            <a:rect l="l" t="t" r="r" b="b"/>
            <a:pathLst>
              <a:path w="16230600" h="10225278">
                <a:moveTo>
                  <a:pt x="0" y="0"/>
                </a:moveTo>
                <a:lnTo>
                  <a:pt x="16230600" y="0"/>
                </a:lnTo>
                <a:lnTo>
                  <a:pt x="16230600" y="10225278"/>
                </a:lnTo>
                <a:lnTo>
                  <a:pt x="0" y="10225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3509" y="3252109"/>
            <a:ext cx="17867818" cy="3796911"/>
          </a:xfrm>
          <a:custGeom>
            <a:avLst/>
            <a:gdLst/>
            <a:ahLst/>
            <a:cxnLst/>
            <a:rect l="l" t="t" r="r" b="b"/>
            <a:pathLst>
              <a:path w="17867818" h="3796911">
                <a:moveTo>
                  <a:pt x="0" y="0"/>
                </a:moveTo>
                <a:lnTo>
                  <a:pt x="17867818" y="0"/>
                </a:lnTo>
                <a:lnTo>
                  <a:pt x="17867818" y="3796912"/>
                </a:lnTo>
                <a:lnTo>
                  <a:pt x="0" y="3796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31471" y="268832"/>
            <a:ext cx="14173848" cy="9481513"/>
          </a:xfrm>
          <a:custGeom>
            <a:avLst/>
            <a:gdLst/>
            <a:ahLst/>
            <a:cxnLst/>
            <a:rect l="l" t="t" r="r" b="b"/>
            <a:pathLst>
              <a:path w="14173848" h="9481513">
                <a:moveTo>
                  <a:pt x="0" y="0"/>
                </a:moveTo>
                <a:lnTo>
                  <a:pt x="14173848" y="0"/>
                </a:lnTo>
                <a:lnTo>
                  <a:pt x="14173848" y="9481513"/>
                </a:lnTo>
                <a:lnTo>
                  <a:pt x="0" y="9481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21" b="-2321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1909" y="461501"/>
            <a:ext cx="9324181" cy="95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3"/>
              </a:lnSpc>
              <a:spcBef>
                <a:spcPct val="0"/>
              </a:spcBef>
            </a:pPr>
            <a:r>
              <a:rPr lang="en-US" sz="56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Correlation Matrix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2534" y="1991310"/>
            <a:ext cx="17022932" cy="327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5"/>
              </a:lnSpc>
            </a:pPr>
            <a:r>
              <a:rPr lang="en-US" sz="45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</a:t>
            </a:r>
            <a:r>
              <a:rPr lang="en-US" sz="45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949551" lvl="1" indent="-474775" algn="l">
              <a:lnSpc>
                <a:spcPts val="6069"/>
              </a:lnSpc>
              <a:buFont typeface="Arial"/>
              <a:buChar char="•"/>
            </a:pPr>
            <a:r>
              <a:rPr lang="en-US" sz="43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correlation matrix visualizes the relationships between various expense categories and median family income.</a:t>
            </a:r>
          </a:p>
          <a:p>
            <a:pPr algn="ctr">
              <a:lnSpc>
                <a:spcPts val="7863"/>
              </a:lnSpc>
              <a:spcBef>
                <a:spcPct val="0"/>
              </a:spcBef>
            </a:pPr>
            <a:endParaRPr lang="en-US" sz="4398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1847" y="4936081"/>
            <a:ext cx="8897427" cy="1582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45"/>
              </a:lnSpc>
              <a:spcBef>
                <a:spcPct val="0"/>
              </a:spcBef>
            </a:pPr>
            <a:r>
              <a:rPr lang="en-US" sz="459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Observations:</a:t>
            </a:r>
          </a:p>
          <a:p>
            <a:pPr>
              <a:lnSpc>
                <a:spcPts val="6345"/>
              </a:lnSpc>
              <a:spcBef>
                <a:spcPct val="0"/>
              </a:spcBef>
            </a:pPr>
            <a:r>
              <a:rPr lang="en-US" sz="459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Strong Positive Correlations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43323" y="5860443"/>
            <a:ext cx="9525" cy="77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5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41848" y="6825572"/>
            <a:ext cx="16548398" cy="3461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7"/>
              </a:lnSpc>
            </a:pPr>
            <a:r>
              <a:rPr lang="en-US" sz="39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Housing &amp; Other Necessities (0.91):</a:t>
            </a: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863191" lvl="1" indent="-431596" algn="l">
              <a:lnSpc>
                <a:spcPts val="5517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 housing costs often indicate higher costs in other necessities.</a:t>
            </a:r>
          </a:p>
          <a:p>
            <a:pPr algn="l">
              <a:lnSpc>
                <a:spcPts val="5517"/>
              </a:lnSpc>
            </a:pPr>
            <a:r>
              <a:rPr lang="en-US" sz="39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Total Cost &amp; Other Necessities (0.94): </a:t>
            </a:r>
          </a:p>
          <a:p>
            <a:pPr marL="863191" lvl="1" indent="-431596" algn="l">
              <a:lnSpc>
                <a:spcPts val="5517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Other necessities significantly drive total costs.</a:t>
            </a:r>
          </a:p>
          <a:p>
            <a:pPr algn="ctr">
              <a:lnSpc>
                <a:spcPts val="5517"/>
              </a:lnSpc>
              <a:spcBef>
                <a:spcPct val="0"/>
              </a:spcBef>
            </a:pPr>
            <a:endParaRPr lang="en-US" sz="3998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4744781" y="515773"/>
            <a:ext cx="9073476" cy="97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0"/>
              </a:lnSpc>
              <a:spcBef>
                <a:spcPct val="0"/>
              </a:spcBef>
            </a:pPr>
            <a:r>
              <a:rPr lang="en-US" sz="5732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2344366"/>
            <a:ext cx="17862238" cy="1285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5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 </a:t>
            </a:r>
            <a:r>
              <a:rPr lang="en-US" sz="375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Predict the total cost of living across U.S. regions using machine         learning  models.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6642" y="3857801"/>
            <a:ext cx="17785720" cy="1285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</a:pPr>
            <a:r>
              <a:rPr lang="en-US" sz="375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Key Factors: </a:t>
            </a:r>
            <a:r>
              <a:rPr lang="en-US" sz="375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Housing, food, transportation, childcare, taxes, and healthcare. </a:t>
            </a:r>
            <a:r>
              <a:rPr lang="en-US" sz="375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5185"/>
              </a:lnSpc>
              <a:spcBef>
                <a:spcPct val="0"/>
              </a:spcBef>
            </a:pPr>
            <a:endParaRPr lang="en-US" sz="3757" b="1">
              <a:solidFill>
                <a:srgbClr val="FFFBFB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0115" y="4800688"/>
            <a:ext cx="16767771" cy="1285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</a:pPr>
            <a:r>
              <a:rPr lang="en-US" sz="375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Outcome: </a:t>
            </a:r>
            <a:r>
              <a:rPr lang="en-US" sz="375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 user-friendly application providing real-time cost predictions</a:t>
            </a:r>
            <a:r>
              <a:rPr lang="en-US" sz="375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.  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3757" b="1">
              <a:solidFill>
                <a:srgbClr val="FFFBFB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0" y="5991225"/>
            <a:ext cx="18288000" cy="1277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2"/>
              </a:lnSpc>
              <a:spcBef>
                <a:spcPct val="0"/>
              </a:spcBef>
            </a:pPr>
            <a:r>
              <a:rPr lang="en-US" sz="3718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Significance: </a:t>
            </a:r>
            <a:r>
              <a:rPr lang="en-US" sz="371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Supports decision-making for individuals, businesses, and policymakers.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539" y="621770"/>
            <a:ext cx="6124476" cy="737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9"/>
              </a:lnSpc>
              <a:spcBef>
                <a:spcPct val="0"/>
              </a:spcBef>
            </a:pPr>
            <a:r>
              <a:rPr lang="en-US" sz="43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Moderate Correlations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5539" y="1607624"/>
            <a:ext cx="16994448" cy="3304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5"/>
              </a:lnSpc>
            </a:pPr>
            <a:r>
              <a:rPr lang="en-US" sz="40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Food &amp; Healthcare (0.81):</a:t>
            </a:r>
            <a:r>
              <a:rPr lang="en-US" sz="40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884781" lvl="1" indent="-442390" algn="l">
              <a:lnSpc>
                <a:spcPts val="5655"/>
              </a:lnSpc>
              <a:buFont typeface="Arial"/>
              <a:buChar char="•"/>
            </a:pPr>
            <a:r>
              <a:rPr lang="en-US" sz="40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Indicates a link between rising food and healthcare expenses.</a:t>
            </a:r>
          </a:p>
          <a:p>
            <a:pPr algn="l">
              <a:lnSpc>
                <a:spcPts val="5655"/>
              </a:lnSpc>
            </a:pPr>
            <a:r>
              <a:rPr lang="en-US" sz="40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Childcare &amp; Total Cost (0.88): </a:t>
            </a:r>
          </a:p>
          <a:p>
            <a:pPr marL="884781" lvl="1" indent="-442390" algn="l">
              <a:lnSpc>
                <a:spcPts val="5655"/>
              </a:lnSpc>
              <a:buFont typeface="Arial"/>
              <a:buChar char="•"/>
            </a:pPr>
            <a:r>
              <a:rPr lang="en-US" sz="40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Childcare is a major contributor to overall expenses.</a:t>
            </a:r>
          </a:p>
          <a:p>
            <a:pPr algn="ctr">
              <a:lnSpc>
                <a:spcPts val="3585"/>
              </a:lnSpc>
              <a:spcBef>
                <a:spcPct val="0"/>
              </a:spcBef>
            </a:pPr>
            <a:endParaRPr lang="en-US" sz="4098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55539" y="1378480"/>
            <a:ext cx="622591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55539" y="5076825"/>
            <a:ext cx="5701605" cy="76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7"/>
              </a:lnSpc>
              <a:spcBef>
                <a:spcPct val="0"/>
              </a:spcBef>
            </a:pPr>
            <a:r>
              <a:rPr lang="en-US" sz="44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Weaker Correlations</a:t>
            </a:r>
          </a:p>
        </p:txBody>
      </p:sp>
      <p:sp>
        <p:nvSpPr>
          <p:cNvPr id="6" name="AutoShape 6"/>
          <p:cNvSpPr/>
          <p:nvPr/>
        </p:nvSpPr>
        <p:spPr>
          <a:xfrm>
            <a:off x="455539" y="5840774"/>
            <a:ext cx="57016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5539" y="6160345"/>
            <a:ext cx="16561662" cy="30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5"/>
              </a:lnSpc>
            </a:pPr>
            <a:r>
              <a:rPr lang="en-US" sz="40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Income &amp; Costs:</a:t>
            </a:r>
            <a:r>
              <a:rPr lang="en-US" sz="40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884781" lvl="1" indent="-442390" algn="l">
              <a:lnSpc>
                <a:spcPts val="5655"/>
              </a:lnSpc>
              <a:buFont typeface="Arial"/>
              <a:buChar char="•"/>
            </a:pPr>
            <a:r>
              <a:rPr lang="en-US" sz="40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Median family income shows weaker correlations with specific costs, except for a moderate link with housing (0.58).</a:t>
            </a:r>
          </a:p>
          <a:p>
            <a:pPr algn="ctr">
              <a:lnSpc>
                <a:spcPts val="7863"/>
              </a:lnSpc>
              <a:spcBef>
                <a:spcPct val="0"/>
              </a:spcBef>
            </a:pPr>
            <a:endParaRPr lang="en-US" sz="4098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25800" y="7658100"/>
            <a:ext cx="2362200" cy="2601686"/>
          </a:xfrm>
          <a:custGeom>
            <a:avLst/>
            <a:gdLst/>
            <a:ahLst/>
            <a:cxnLst/>
            <a:rect l="l" t="t" r="r" b="b"/>
            <a:pathLst>
              <a:path w="8414387" h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545929" y="657225"/>
            <a:ext cx="11196142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2"/>
              </a:lnSpc>
              <a:spcBef>
                <a:spcPct val="0"/>
              </a:spcBef>
            </a:pPr>
            <a:r>
              <a:rPr lang="en-US" sz="5477" b="1" spc="27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Improvements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6506" y="1853517"/>
            <a:ext cx="18288000" cy="886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Faced: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Noisy and incomplete data.  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Regional disparities in cost factors. </a:t>
            </a:r>
          </a:p>
          <a:p>
            <a:pPr algn="l">
              <a:lnSpc>
                <a:spcPts val="5797"/>
              </a:lnSpc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Solutions Implemented: 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cleaning techniques and robust models like Gradient Boosting. </a:t>
            </a:r>
          </a:p>
          <a:p>
            <a:pPr algn="l">
              <a:lnSpc>
                <a:spcPts val="5797"/>
              </a:lnSpc>
            </a:pPr>
            <a:endParaRPr lang="en-US" sz="420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Enhancements:</a:t>
            </a:r>
            <a:r>
              <a:rPr lang="en-US" sz="46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Include more regions and factors (e.g., entertainment, environmental conditions).  </a:t>
            </a:r>
          </a:p>
          <a:p>
            <a:pPr algn="ctr">
              <a:lnSpc>
                <a:spcPts val="5383"/>
              </a:lnSpc>
            </a:pPr>
            <a:endParaRPr lang="en-US" sz="420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5383"/>
              </a:lnSpc>
              <a:spcBef>
                <a:spcPct val="0"/>
              </a:spcBef>
            </a:pPr>
            <a:endParaRPr lang="en-US" sz="420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2340608" y="8259868"/>
            <a:ext cx="5105400" cy="1993754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650347" y="-539270"/>
            <a:ext cx="1683983" cy="2405689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12377" y="8698161"/>
            <a:ext cx="1187943" cy="1650603"/>
            <a:chOff x="0" y="0"/>
            <a:chExt cx="4445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5545401" y="0"/>
            <a:ext cx="841991" cy="8419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98458" y="9258300"/>
            <a:ext cx="841991" cy="84199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992600" y="8801099"/>
            <a:ext cx="1324083" cy="1510029"/>
            <a:chOff x="0" y="0"/>
            <a:chExt cx="4445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169" y="-412859"/>
            <a:ext cx="1187943" cy="1625853"/>
            <a:chOff x="0" y="0"/>
            <a:chExt cx="4445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918675" y="663575"/>
            <a:ext cx="1045065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79"/>
              </a:lnSpc>
              <a:spcBef>
                <a:spcPct val="0"/>
              </a:spcBef>
            </a:pPr>
            <a:r>
              <a:rPr lang="en-US" sz="556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CONCLUSION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32660" y="1684191"/>
            <a:ext cx="18288000" cy="8272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93"/>
              </a:lnSpc>
            </a:pPr>
            <a:r>
              <a:rPr lang="en-US" sz="47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Achievements: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Developed a robust machine-learning-based prediction tool.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Gradient Boosting proved ideal for real-world scenarios.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User-friendly dashboard bridges analytics and usability.</a:t>
            </a:r>
          </a:p>
          <a:p>
            <a:pPr algn="l">
              <a:lnSpc>
                <a:spcPts val="6343"/>
              </a:lnSpc>
            </a:pPr>
            <a:r>
              <a:rPr lang="en-US" sz="42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7093"/>
              </a:lnSpc>
            </a:pPr>
            <a:r>
              <a:rPr lang="en-US" sz="47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Actionable insights for financial planning, policy-making, and business strategy. </a:t>
            </a:r>
            <a:r>
              <a:rPr lang="en-US" sz="44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6043"/>
              </a:lnSpc>
            </a:pPr>
            <a:endParaRPr lang="en-US" sz="4428" b="1" dirty="0">
              <a:solidFill>
                <a:srgbClr val="051D4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6043"/>
              </a:lnSpc>
            </a:pPr>
            <a:endParaRPr lang="en-US" sz="4428" b="1" dirty="0">
              <a:solidFill>
                <a:srgbClr val="051D4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95661" y="1722291"/>
            <a:ext cx="17492339" cy="753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9"/>
              </a:lnSpc>
              <a:spcBef>
                <a:spcPct val="0"/>
              </a:spcBef>
            </a:pPr>
            <a:r>
              <a:rPr lang="en-US" sz="515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Achievements:  </a:t>
            </a:r>
          </a:p>
          <a:p>
            <a:pPr marL="833128" lvl="1" indent="-416564" algn="l">
              <a:lnSpc>
                <a:spcPts val="7717"/>
              </a:lnSpc>
              <a:buFont typeface="Arial"/>
              <a:buChar char="•"/>
            </a:pPr>
            <a:r>
              <a:rPr lang="en-US" sz="385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Developed a robust machine-learning-based prediction tool.  </a:t>
            </a:r>
          </a:p>
          <a:p>
            <a:pPr marL="833128" lvl="1" indent="-416564" algn="l">
              <a:lnSpc>
                <a:spcPts val="7717"/>
              </a:lnSpc>
              <a:buFont typeface="Arial"/>
              <a:buChar char="•"/>
            </a:pPr>
            <a:r>
              <a:rPr lang="en-US" sz="385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Gradient Boosting proved ideal for real-world scenarios.  </a:t>
            </a:r>
          </a:p>
          <a:p>
            <a:pPr marL="833128" lvl="1" indent="-416564" algn="l">
              <a:lnSpc>
                <a:spcPts val="7717"/>
              </a:lnSpc>
              <a:buFont typeface="Arial"/>
              <a:buChar char="•"/>
            </a:pPr>
            <a:r>
              <a:rPr lang="en-US" sz="385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User-friendly dashboard bridges analytics and usability.</a:t>
            </a:r>
          </a:p>
          <a:p>
            <a:pPr algn="l">
              <a:lnSpc>
                <a:spcPts val="7317"/>
              </a:lnSpc>
            </a:pPr>
            <a:r>
              <a:rPr lang="en-US" sz="365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l">
              <a:lnSpc>
                <a:spcPts val="7119"/>
              </a:lnSpc>
              <a:spcBef>
                <a:spcPct val="0"/>
              </a:spcBef>
            </a:pPr>
            <a:r>
              <a:rPr lang="en-US" sz="515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  </a:t>
            </a:r>
          </a:p>
          <a:p>
            <a:pPr marL="833128" lvl="1" indent="-416564" algn="l">
              <a:lnSpc>
                <a:spcPts val="5325"/>
              </a:lnSpc>
              <a:buFont typeface="Arial"/>
              <a:buChar char="•"/>
            </a:pPr>
            <a:r>
              <a:rPr lang="en-US" sz="3858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Actionable insights for financial planning, policy-making, and business strategy.</a:t>
            </a:r>
            <a:r>
              <a:rPr lang="en-US" sz="3858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ctr">
              <a:lnSpc>
                <a:spcPts val="4359"/>
              </a:lnSpc>
              <a:spcBef>
                <a:spcPct val="0"/>
              </a:spcBef>
            </a:pPr>
            <a:endParaRPr lang="en-US" sz="3858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3450" y="266839"/>
            <a:ext cx="12581100" cy="137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4"/>
              </a:lnSpc>
              <a:spcBef>
                <a:spcPct val="0"/>
              </a:spcBef>
            </a:pPr>
            <a:r>
              <a:rPr lang="en-US" sz="8046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99" y="1495286"/>
            <a:ext cx="16598801" cy="812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8"/>
              </a:lnSpc>
            </a:pPr>
            <a:r>
              <a:rPr lang="en-US" sz="49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Enhancements:  </a:t>
            </a:r>
          </a:p>
          <a:p>
            <a:pPr marL="906505" lvl="1" indent="-453252" algn="l">
              <a:lnSpc>
                <a:spcPts val="6298"/>
              </a:lnSpc>
              <a:buFont typeface="Arial"/>
              <a:buChar char="•"/>
            </a:pPr>
            <a:r>
              <a:rPr lang="en-US" sz="41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Integrate live data streams (e.g., inflation, market trends).  </a:t>
            </a:r>
          </a:p>
          <a:p>
            <a:pPr marL="906505" lvl="1" indent="-453252" algn="l">
              <a:lnSpc>
                <a:spcPts val="6298"/>
              </a:lnSpc>
              <a:buFont typeface="Arial"/>
              <a:buChar char="•"/>
            </a:pPr>
            <a:r>
              <a:rPr lang="en-US" sz="41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Include socioeconomic metrics like quality of life.</a:t>
            </a:r>
            <a:r>
              <a:rPr lang="en-US" sz="41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7348"/>
              </a:lnSpc>
            </a:pPr>
            <a:r>
              <a:rPr lang="en-US" sz="48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Advancements: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Explore deep learning models (e.g., RNNs) for temporal data. 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Enhance transparency with explainable AI.  </a:t>
            </a:r>
          </a:p>
          <a:p>
            <a:pPr algn="l">
              <a:lnSpc>
                <a:spcPts val="7498"/>
              </a:lnSpc>
            </a:pPr>
            <a:r>
              <a:rPr lang="en-US" sz="49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User Features: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 geospatial cost visualizations. 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scope to include affordability indices and policy simulation</a:t>
            </a:r>
          </a:p>
          <a:p>
            <a:pPr algn="l">
              <a:lnSpc>
                <a:spcPts val="5998"/>
              </a:lnSpc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tools.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43584" y="130678"/>
            <a:ext cx="6600832" cy="898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7"/>
              </a:lnSpc>
              <a:spcBef>
                <a:spcPct val="0"/>
              </a:spcBef>
            </a:pPr>
            <a:r>
              <a:rPr lang="en-US" sz="532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7175" y="1391682"/>
            <a:ext cx="18030825" cy="8503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316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1.</a:t>
            </a:r>
            <a:r>
              <a:rPr lang="en-US" sz="316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Witten, I. H., Frank, E., &amp; Hall, M. A. (2011). Data Mining: Practical Machine Learning Tools and Techniques (3rd ed.). Morgan Kaufmann.  </a:t>
            </a:r>
          </a:p>
          <a:p>
            <a:pPr algn="l">
              <a:lnSpc>
                <a:spcPts val="5849"/>
              </a:lnSpc>
            </a:pPr>
            <a:r>
              <a:rPr lang="en-US" sz="316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2.</a:t>
            </a:r>
            <a:r>
              <a:rPr lang="en-US" sz="316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62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Rousseeuw</a:t>
            </a:r>
            <a:r>
              <a:rPr lang="en-US" sz="316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P. J. (1987). Silhouettes: A graphical aid to the interpretation and validation of cluster analysis. Journal of Computational and Applied Mathematics, 20, 53-65. DOI: [10.1016/0377-0427(87)90125-7](https://doi.org/10.1016/0377-0427(87)90125-7).  </a:t>
            </a:r>
          </a:p>
          <a:p>
            <a:pPr algn="l">
              <a:lnSpc>
                <a:spcPts val="5849"/>
              </a:lnSpc>
            </a:pPr>
            <a:r>
              <a:rPr lang="en-US" sz="316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3.</a:t>
            </a:r>
            <a:r>
              <a:rPr lang="en-US" sz="316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Friedman, J. H. (2001). Greedy function approximation: A gradient boosting machine. Annals of Statistics, 29(5), 1189-1232. DOI: [10.1214/</a:t>
            </a:r>
            <a:r>
              <a:rPr lang="en-US" sz="3162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aos</a:t>
            </a:r>
            <a:r>
              <a:rPr lang="en-US" sz="316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/1013203451](https://doi.org/10.1214/aos/1013203451)  </a:t>
            </a:r>
          </a:p>
          <a:p>
            <a:pPr algn="l">
              <a:lnSpc>
                <a:spcPts val="5375"/>
              </a:lnSpc>
            </a:pPr>
            <a:r>
              <a:rPr lang="en-US" sz="316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4.</a:t>
            </a:r>
            <a:r>
              <a:rPr lang="en-US" sz="316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Agrawal, R., &amp; Srikant, R. (1994). Fast Algorithms for Mining Association Rules. Proceedings of the 20th International Conference on Very Large Data Bases, 487-499.  </a:t>
            </a:r>
          </a:p>
          <a:p>
            <a:pPr algn="l">
              <a:lnSpc>
                <a:spcPts val="5849"/>
              </a:lnSpc>
            </a:pPr>
            <a:r>
              <a:rPr lang="en-US" sz="316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5.</a:t>
            </a:r>
            <a:r>
              <a:rPr lang="en-US" sz="316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Hunter, J. D. (2007). Matplotlib: A 2D graphics environment. Computing in Science &amp; Engineering, 9(3), 90-95. DOI: [10.1109/MCSE.2007.55](https://doi.org/10.1109/MCSE.2007.55).  </a:t>
            </a:r>
          </a:p>
          <a:p>
            <a:pPr algn="ctr">
              <a:lnSpc>
                <a:spcPts val="4103"/>
              </a:lnSpc>
              <a:spcBef>
                <a:spcPct val="0"/>
              </a:spcBef>
            </a:pPr>
            <a:endParaRPr lang="en-US" sz="3162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259300" y="225928"/>
            <a:ext cx="757976" cy="878812"/>
          </a:xfrm>
          <a:custGeom>
            <a:avLst/>
            <a:gdLst/>
            <a:ahLst/>
            <a:cxnLst/>
            <a:rect l="l" t="t" r="r" b="b"/>
            <a:pathLst>
              <a:path w="757976" h="878812">
                <a:moveTo>
                  <a:pt x="0" y="0"/>
                </a:moveTo>
                <a:lnTo>
                  <a:pt x="757976" y="0"/>
                </a:lnTo>
                <a:lnTo>
                  <a:pt x="757976" y="878813"/>
                </a:lnTo>
                <a:lnTo>
                  <a:pt x="0" y="878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068800" y="392067"/>
            <a:ext cx="1219200" cy="999615"/>
            <a:chOff x="261471" y="0"/>
            <a:chExt cx="4183529" cy="5901107"/>
          </a:xfrm>
        </p:grpSpPr>
        <p:sp>
          <p:nvSpPr>
            <p:cNvPr id="6" name="Freeform 6"/>
            <p:cNvSpPr/>
            <p:nvPr/>
          </p:nvSpPr>
          <p:spPr>
            <a:xfrm>
              <a:off x="261471" y="0"/>
              <a:ext cx="4183529" cy="5901107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15545401" y="0"/>
            <a:ext cx="841991" cy="84199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818" y="294574"/>
            <a:ext cx="17566363" cy="9992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3"/>
              </a:lnSpc>
            </a:pPr>
            <a:r>
              <a:rPr lang="en-US" sz="310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6.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Tan, P. N., Steinbach, M., </a:t>
            </a:r>
            <a:r>
              <a:rPr lang="en-US" sz="3102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Karpatne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A., &amp; Kumar, V. (2019). Introduction to Data Mining (2nd ed.) Pearson Education, Inc.  </a:t>
            </a:r>
          </a:p>
          <a:p>
            <a:pPr algn="l">
              <a:lnSpc>
                <a:spcPts val="4653"/>
              </a:lnSpc>
            </a:pPr>
            <a:r>
              <a:rPr lang="en-US" sz="310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7.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Halima, G. A., Agustina, P., </a:t>
            </a:r>
            <a:r>
              <a:rPr lang="en-US" sz="3102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Adiwijayanto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E., &amp; </a:t>
            </a:r>
            <a:r>
              <a:rPr lang="en-US" sz="3102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Ohyver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M. (2022). Estimation of cost of living in a particular city using multiple regression analysis and correction of residual assumptions through appropriate methods. 7th International Conference on Computer Science and Computational Intelligence, 2022.  </a:t>
            </a:r>
          </a:p>
          <a:p>
            <a:pPr algn="l">
              <a:lnSpc>
                <a:spcPts val="4653"/>
              </a:lnSpc>
            </a:pPr>
            <a:r>
              <a:rPr lang="en-US" sz="310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8.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Reddy, P. K. V., Haran, K. H., Chowdary, P. S., &amp; George, G. V. S. (2022). Global Cost of Living Using Data Science. 2022 IJCSPUB, Volume 12, Issue 1, March 2022 | ISSN: 2250-1770.  </a:t>
            </a:r>
          </a:p>
          <a:p>
            <a:pPr algn="l">
              <a:lnSpc>
                <a:spcPts val="4653"/>
              </a:lnSpc>
            </a:pPr>
            <a:r>
              <a:rPr lang="en-US" sz="310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9.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Friesen, J., Rausch, L., Pelz, P. F., &amp; </a:t>
            </a:r>
            <a:r>
              <a:rPr lang="en-US" sz="3102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Fürnkranz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J. (2018). Determining Factors for Slum Growth with Predictive Data Mining Methods. Urban Science, 2(3), 81. DOI: [10.3390/urbansci203008](https://doi.org/10.3390/urbansci203008).  </a:t>
            </a:r>
          </a:p>
          <a:p>
            <a:pPr algn="l">
              <a:lnSpc>
                <a:spcPts val="4653"/>
              </a:lnSpc>
            </a:pPr>
            <a:r>
              <a:rPr lang="en-US" sz="310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10.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Domingos, P. (2012). Prediction of the Cost of Living Index Using Machine Learning Techniques. Retrieved from [www.medium.com](https://www.medium.com)  </a:t>
            </a:r>
          </a:p>
          <a:p>
            <a:pPr algn="l">
              <a:lnSpc>
                <a:spcPts val="4653"/>
              </a:lnSpc>
            </a:pPr>
            <a:r>
              <a:rPr lang="en-US" sz="3102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11.</a:t>
            </a:r>
            <a:r>
              <a:rPr lang="en-US" sz="3102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Kaggle (2024). US Cost of Living Dataset. Retrieved from [https://www.kaggle.com/datasets/asaniczka/us-cost-of-living-dataset-3171-counties](https://www.kaggle.com/datasets/asaniczka/us-cost-of-living-dataset-3171-counties)</a:t>
            </a:r>
          </a:p>
          <a:p>
            <a:pPr algn="ctr">
              <a:lnSpc>
                <a:spcPts val="4280"/>
              </a:lnSpc>
              <a:spcBef>
                <a:spcPct val="0"/>
              </a:spcBef>
            </a:pPr>
            <a:endParaRPr lang="en-US" sz="3102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34923" y="7852312"/>
            <a:ext cx="1525382" cy="1240575"/>
          </a:xfrm>
          <a:custGeom>
            <a:avLst/>
            <a:gdLst/>
            <a:ahLst/>
            <a:cxnLst/>
            <a:rect l="l" t="t" r="r" b="b"/>
            <a:pathLst>
              <a:path w="1525382" h="1240575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52164" y="701190"/>
            <a:ext cx="8245450" cy="89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0"/>
              </a:lnSpc>
              <a:spcBef>
                <a:spcPct val="0"/>
              </a:spcBef>
            </a:pPr>
            <a:r>
              <a:rPr lang="en-US" sz="5347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5976" y="2311773"/>
            <a:ext cx="17732024" cy="637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4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Motivation:  </a:t>
            </a:r>
          </a:p>
          <a:p>
            <a:pPr algn="l">
              <a:lnSpc>
                <a:spcPts val="4746"/>
              </a:lnSpc>
            </a:pPr>
            <a:r>
              <a:rPr lang="en-US" sz="34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Rising costs of housing, food, and healthcare affect millions in the U.S.  </a:t>
            </a:r>
          </a:p>
          <a:p>
            <a:pPr algn="l">
              <a:lnSpc>
                <a:spcPts val="4746"/>
              </a:lnSpc>
            </a:pPr>
            <a:r>
              <a:rPr lang="en-US" sz="34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Current tools lack precision and user accessibility for dynamic cost prediction.  </a:t>
            </a:r>
          </a:p>
          <a:p>
            <a:pPr algn="l">
              <a:lnSpc>
                <a:spcPts val="4746"/>
              </a:lnSpc>
            </a:pPr>
            <a:endParaRPr lang="en-US" sz="3439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746"/>
              </a:lnSpc>
            </a:pPr>
            <a:r>
              <a:rPr lang="en-US" sz="34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Statement:  </a:t>
            </a:r>
          </a:p>
          <a:p>
            <a:pPr algn="l">
              <a:lnSpc>
                <a:spcPts val="4470"/>
              </a:lnSpc>
            </a:pPr>
            <a:r>
              <a:rPr lang="en-US" sz="32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Need for accurate, user-friendly cost prediction tools to support financial decisions for individuals, businesses, and policymakers.</a:t>
            </a:r>
            <a:r>
              <a:rPr lang="en-US" sz="32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4470"/>
              </a:lnSpc>
            </a:pPr>
            <a:endParaRPr lang="en-US" sz="3239" b="1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4746"/>
              </a:lnSpc>
            </a:pPr>
            <a:r>
              <a:rPr lang="en-US" sz="34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</a:p>
          <a:p>
            <a:pPr algn="l">
              <a:lnSpc>
                <a:spcPts val="4608"/>
              </a:lnSpc>
            </a:pPr>
            <a:r>
              <a:rPr lang="en-US" sz="33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Design a robust, machine-learning-powered system for predicting regional cost of living. </a:t>
            </a:r>
            <a:r>
              <a:rPr lang="en-US" sz="33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4194"/>
              </a:lnSpc>
              <a:spcBef>
                <a:spcPct val="0"/>
              </a:spcBef>
            </a:pPr>
            <a:endParaRPr lang="en-US" sz="3339" b="1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966372" y="547720"/>
            <a:ext cx="12355257" cy="866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  <a:spcBef>
                <a:spcPct val="0"/>
              </a:spcBef>
            </a:pPr>
            <a:r>
              <a:rPr lang="en-US" sz="5074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Related 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2016079"/>
            <a:ext cx="17773650" cy="7887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7"/>
              </a:lnSpc>
            </a:pPr>
            <a:r>
              <a:rPr lang="en-US" sz="3846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Previous Studies:  </a:t>
            </a:r>
          </a:p>
          <a:p>
            <a:pPr algn="l">
              <a:lnSpc>
                <a:spcPts val="5307"/>
              </a:lnSpc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Regression models for cost predictions lacked real-time tools.  </a:t>
            </a:r>
          </a:p>
          <a:p>
            <a:pPr algn="l">
              <a:lnSpc>
                <a:spcPts val="5307"/>
              </a:lnSpc>
            </a:pPr>
            <a:endParaRPr lang="en-US" sz="3846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307"/>
              </a:lnSpc>
            </a:pPr>
            <a:r>
              <a:rPr lang="en-US" sz="3846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Research Insights:</a:t>
            </a:r>
          </a:p>
          <a:p>
            <a:pPr marL="830424" lvl="1" indent="-415212" algn="l">
              <a:lnSpc>
                <a:spcPts val="5307"/>
              </a:lnSpc>
              <a:buFont typeface="Arial"/>
              <a:buChar char="•"/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Friedman (2001): Gradient Boosting 2019's effectiveness in capturing complex data relationships.  </a:t>
            </a:r>
          </a:p>
          <a:p>
            <a:pPr marL="830424" lvl="1" indent="-415212" algn="l">
              <a:lnSpc>
                <a:spcPts val="5307"/>
              </a:lnSpc>
              <a:buFont typeface="Arial"/>
              <a:buChar char="•"/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Domingos (2012): Challenges with noisy data and regional variations.  </a:t>
            </a:r>
          </a:p>
          <a:p>
            <a:pPr algn="l">
              <a:lnSpc>
                <a:spcPts val="5307"/>
              </a:lnSpc>
            </a:pPr>
            <a:endParaRPr lang="en-US" sz="3846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307"/>
              </a:lnSpc>
            </a:pPr>
            <a:r>
              <a:rPr lang="en-US" sz="3846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Contribution:  </a:t>
            </a:r>
          </a:p>
          <a:p>
            <a:pPr algn="l">
              <a:lnSpc>
                <a:spcPts val="5307"/>
              </a:lnSpc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Bridging gaps with robust models and a user-friendly application.</a:t>
            </a:r>
            <a:r>
              <a:rPr lang="en-US" sz="384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ctr">
              <a:lnSpc>
                <a:spcPts val="4893"/>
              </a:lnSpc>
            </a:pPr>
            <a:endParaRPr lang="en-US" sz="384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893"/>
              </a:lnSpc>
              <a:spcBef>
                <a:spcPct val="0"/>
              </a:spcBef>
            </a:pPr>
            <a:endParaRPr lang="en-US" sz="384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2200" y="0"/>
            <a:ext cx="6248400" cy="102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98"/>
              </a:lnSpc>
              <a:spcBef>
                <a:spcPct val="0"/>
              </a:spcBef>
            </a:pPr>
            <a:r>
              <a:rPr lang="en-US" sz="594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7175" y="1173940"/>
            <a:ext cx="18030825" cy="9115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0"/>
              </a:lnSpc>
            </a:pPr>
            <a:r>
              <a:rPr lang="en-US" sz="384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1. Data Collection &amp; Preprnormalize  </a:t>
            </a:r>
          </a:p>
          <a:p>
            <a:pPr marL="830813" lvl="1" indent="-415406" algn="l">
              <a:lnSpc>
                <a:spcPts val="5310"/>
              </a:lnSpc>
              <a:buFont typeface="Arial"/>
              <a:buChar char="•"/>
            </a:pPr>
            <a:r>
              <a:rPr lang="en-US" sz="38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Gather a comprehensive dataset of living cost factors (e.g., housing, food, childcare).  </a:t>
            </a:r>
          </a:p>
          <a:p>
            <a:pPr marL="830813" lvl="1" indent="-415406" algn="l">
              <a:lnSpc>
                <a:spcPts val="5310"/>
              </a:lnSpc>
              <a:buFont typeface="Arial"/>
              <a:buChar char="•"/>
            </a:pPr>
            <a:r>
              <a:rPr lang="en-US" sz="38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Handle missing values, normalize features, and encode categorical data. </a:t>
            </a:r>
            <a:r>
              <a:rPr lang="en-US" sz="384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5057"/>
              </a:lnSpc>
            </a:pPr>
            <a:endParaRPr lang="en-US" sz="3848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5310"/>
              </a:lnSpc>
            </a:pPr>
            <a:r>
              <a:rPr lang="en-US" sz="384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2. Feature Selection  </a:t>
            </a:r>
          </a:p>
          <a:p>
            <a:pPr marL="830813" lvl="1" indent="-415406" algn="l">
              <a:lnSpc>
                <a:spcPts val="5310"/>
              </a:lnSpc>
              <a:buFont typeface="Arial"/>
              <a:buChar char="•"/>
            </a:pPr>
            <a:r>
              <a:rPr lang="en-US" sz="384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Identify the most critical predictors using techniques like correlation analysis and feature importance. </a:t>
            </a:r>
            <a:r>
              <a:rPr lang="en-US" sz="384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ctr">
              <a:lnSpc>
                <a:spcPts val="5057"/>
              </a:lnSpc>
            </a:pPr>
            <a:endParaRPr lang="en-US" sz="3848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5057"/>
              </a:lnSpc>
            </a:pPr>
            <a:r>
              <a:rPr lang="en-US" sz="366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3. Model Selection &amp; Training  </a:t>
            </a:r>
          </a:p>
          <a:p>
            <a:pPr marL="791245" lvl="1" indent="-395622" algn="l">
              <a:lnSpc>
                <a:spcPts val="5057"/>
              </a:lnSpc>
              <a:buFont typeface="Arial"/>
              <a:buChar char="•"/>
            </a:pPr>
            <a:r>
              <a:rPr lang="en-US" sz="366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Compare models (Linear Regression, Ridge Regression, Gradient Boosting, Random Forest).  </a:t>
            </a:r>
          </a:p>
          <a:p>
            <a:pPr marL="791245" lvl="1" indent="-395622" algn="l">
              <a:lnSpc>
                <a:spcPts val="5057"/>
              </a:lnSpc>
              <a:buFont typeface="Arial"/>
              <a:buChar char="•"/>
            </a:pPr>
            <a:r>
              <a:rPr lang="en-US" sz="366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Optimize the best-performing models for noisy and non-linear datasets.  </a:t>
            </a:r>
          </a:p>
          <a:p>
            <a:pPr algn="ctr">
              <a:lnSpc>
                <a:spcPts val="5057"/>
              </a:lnSpc>
            </a:pPr>
            <a:endParaRPr lang="en-US" sz="3664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1937" y="553143"/>
            <a:ext cx="17996063" cy="5648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05"/>
              </a:lnSpc>
            </a:pPr>
            <a:r>
              <a:rPr lang="en-US" sz="4336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4. System Development </a:t>
            </a:r>
          </a:p>
          <a:p>
            <a:pPr marL="792581" lvl="1" indent="-396291" algn="just">
              <a:lnSpc>
                <a:spcPts val="5506"/>
              </a:lnSpc>
              <a:buFont typeface="Arial"/>
              <a:buChar char="•"/>
            </a:pPr>
            <a:r>
              <a:rPr lang="en-US" sz="367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Build a backend using Python for efficient data processing and prediction.  </a:t>
            </a:r>
          </a:p>
          <a:p>
            <a:pPr marL="792581" lvl="1" indent="-396291" algn="just">
              <a:lnSpc>
                <a:spcPts val="5506"/>
              </a:lnSpc>
              <a:buFont typeface="Arial"/>
              <a:buChar char="•"/>
            </a:pPr>
            <a:r>
              <a:rPr lang="en-US" sz="367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 an interactive frontend using </a:t>
            </a:r>
            <a:r>
              <a:rPr lang="en-US" sz="367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Streamlit</a:t>
            </a:r>
            <a:r>
              <a:rPr lang="en-US" sz="367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for real-time user input and cost predictions.  </a:t>
            </a:r>
          </a:p>
          <a:p>
            <a:pPr algn="ctr">
              <a:lnSpc>
                <a:spcPts val="4365"/>
              </a:lnSpc>
            </a:pPr>
            <a:endParaRPr lang="en-US" sz="367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6505"/>
              </a:lnSpc>
            </a:pPr>
            <a:r>
              <a:rPr lang="en-US" sz="4336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5. Evaluation  </a:t>
            </a:r>
          </a:p>
          <a:p>
            <a:pPr marL="792581" lvl="1" indent="-396291" algn="l">
              <a:lnSpc>
                <a:spcPts val="5506"/>
              </a:lnSpc>
              <a:buFont typeface="Arial"/>
              <a:buChar char="•"/>
            </a:pPr>
            <a:r>
              <a:rPr lang="en-US" sz="367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Test models under various conditions (clean, noisy, and non-linear data).  </a:t>
            </a:r>
          </a:p>
          <a:p>
            <a:pPr marL="792581" lvl="1" indent="-396291" algn="l">
              <a:lnSpc>
                <a:spcPts val="5506"/>
              </a:lnSpc>
              <a:buFont typeface="Arial"/>
              <a:buChar char="•"/>
            </a:pPr>
            <a:r>
              <a:rPr lang="en-US" sz="367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Validate performance using metrics like R² and Mean Squared Error (MSE).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117" y="8643257"/>
            <a:ext cx="1906211" cy="1643743"/>
          </a:xfrm>
          <a:custGeom>
            <a:avLst/>
            <a:gdLst/>
            <a:ahLst/>
            <a:cxnLst/>
            <a:rect l="l" t="t" r="r" b="b"/>
            <a:pathLst>
              <a:path w="4909376" h="4257768">
                <a:moveTo>
                  <a:pt x="0" y="0"/>
                </a:moveTo>
                <a:lnTo>
                  <a:pt x="4909377" y="0"/>
                </a:lnTo>
                <a:lnTo>
                  <a:pt x="4909377" y="4257768"/>
                </a:lnTo>
                <a:lnTo>
                  <a:pt x="0" y="4257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6459200" y="-1"/>
            <a:ext cx="1839685" cy="1634131"/>
          </a:xfrm>
          <a:custGeom>
            <a:avLst/>
            <a:gdLst/>
            <a:ahLst/>
            <a:cxnLst/>
            <a:rect l="l" t="t" r="r" b="b"/>
            <a:pathLst>
              <a:path w="4412556" h="3826890">
                <a:moveTo>
                  <a:pt x="0" y="0"/>
                </a:moveTo>
                <a:lnTo>
                  <a:pt x="4412556" y="0"/>
                </a:lnTo>
                <a:lnTo>
                  <a:pt x="4412556" y="3826890"/>
                </a:lnTo>
                <a:lnTo>
                  <a:pt x="0" y="382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293712" y="483384"/>
            <a:ext cx="9700576" cy="1150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7"/>
              </a:lnSpc>
              <a:spcBef>
                <a:spcPct val="0"/>
              </a:spcBef>
            </a:pPr>
            <a:r>
              <a:rPr lang="en-US" sz="6744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6989" y="2273515"/>
            <a:ext cx="13157299" cy="724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7"/>
              </a:lnSpc>
            </a:pPr>
            <a:r>
              <a:rPr lang="en-US" sz="51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User-Friendly Features:</a:t>
            </a:r>
          </a:p>
          <a:p>
            <a:pPr algn="l">
              <a:lnSpc>
                <a:spcPts val="7117"/>
              </a:lnSpc>
            </a:pPr>
            <a:endParaRPr lang="en-US" sz="5157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1027186" lvl="1" indent="-513593" algn="l">
              <a:lnSpc>
                <a:spcPts val="6565"/>
              </a:lnSpc>
              <a:buAutoNum type="arabicPeriod"/>
            </a:pP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R</a:t>
            </a: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eal-time input for cost factors.</a:t>
            </a: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6565"/>
              </a:lnSpc>
            </a:pPr>
            <a:endParaRPr lang="en-US" sz="4757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6565"/>
              </a:lnSpc>
            </a:pP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  2. </a:t>
            </a: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Instant predictions for total cost of living.</a:t>
            </a:r>
          </a:p>
          <a:p>
            <a:pPr algn="l">
              <a:lnSpc>
                <a:spcPts val="6565"/>
              </a:lnSpc>
            </a:pPr>
            <a:endParaRPr lang="en-US" sz="4757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6565"/>
              </a:lnSpc>
            </a:pP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 3. </a:t>
            </a: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Dynamic visualizations for better insights.  </a:t>
            </a:r>
          </a:p>
          <a:p>
            <a:pPr algn="ctr">
              <a:lnSpc>
                <a:spcPts val="5185"/>
              </a:lnSpc>
            </a:pPr>
            <a:endParaRPr lang="en-US" sz="4757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4757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5473" y="413340"/>
            <a:ext cx="16713448" cy="9355881"/>
          </a:xfrm>
          <a:custGeom>
            <a:avLst/>
            <a:gdLst/>
            <a:ahLst/>
            <a:cxnLst/>
            <a:rect l="l" t="t" r="r" b="b"/>
            <a:pathLst>
              <a:path w="16713448" h="9355881">
                <a:moveTo>
                  <a:pt x="0" y="0"/>
                </a:moveTo>
                <a:lnTo>
                  <a:pt x="16713448" y="0"/>
                </a:lnTo>
                <a:lnTo>
                  <a:pt x="16713448" y="9355881"/>
                </a:lnTo>
                <a:lnTo>
                  <a:pt x="0" y="9355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2" b="-91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1902</Words>
  <Application>Microsoft Office PowerPoint</Application>
  <PresentationFormat>Custom</PresentationFormat>
  <Paragraphs>231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Now Bold</vt:lpstr>
      <vt:lpstr>DM Sans</vt:lpstr>
      <vt:lpstr>Calibri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Cost of Living in the United States</dc:title>
  <cp:lastModifiedBy>Adda, Venkat Tarun</cp:lastModifiedBy>
  <cp:revision>12</cp:revision>
  <dcterms:created xsi:type="dcterms:W3CDTF">2006-08-16T00:00:00Z</dcterms:created>
  <dcterms:modified xsi:type="dcterms:W3CDTF">2024-12-07T17:27:03Z</dcterms:modified>
  <dc:identifier>DAGYcBmaB7s</dc:identifier>
</cp:coreProperties>
</file>