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DM Sans" pitchFamily="2" charset="0"/>
      <p:regular r:id="rId24"/>
    </p:embeddedFont>
    <p:embeddedFont>
      <p:font typeface="DM Sans Bold" charset="0"/>
      <p:regular r:id="rId25"/>
    </p:embeddedFont>
    <p:embeddedFont>
      <p:font typeface="Now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2654290" y="4605008"/>
            <a:ext cx="10287001" cy="1076981"/>
            <a:chOff x="0" y="0"/>
            <a:chExt cx="3149472" cy="2836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283649"/>
            </a:xfrm>
            <a:custGeom>
              <a:avLst/>
              <a:gdLst/>
              <a:ahLst/>
              <a:cxnLst/>
              <a:rect l="l" t="t" r="r" b="b"/>
              <a:pathLst>
                <a:path w="3149472" h="283649">
                  <a:moveTo>
                    <a:pt x="0" y="0"/>
                  </a:moveTo>
                  <a:lnTo>
                    <a:pt x="3149472" y="0"/>
                  </a:lnTo>
                  <a:lnTo>
                    <a:pt x="3149472" y="283649"/>
                  </a:lnTo>
                  <a:lnTo>
                    <a:pt x="0" y="283649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312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73400" y="29919"/>
            <a:ext cx="1323156" cy="1227381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6"/>
          <p:cNvSpPr/>
          <p:nvPr/>
        </p:nvSpPr>
        <p:spPr>
          <a:xfrm>
            <a:off x="673842" y="617270"/>
            <a:ext cx="709716" cy="822860"/>
          </a:xfrm>
          <a:custGeom>
            <a:avLst/>
            <a:gdLst/>
            <a:ahLst/>
            <a:cxnLst/>
            <a:rect l="l" t="t" r="r" b="b"/>
            <a:pathLst>
              <a:path w="709716" h="822860">
                <a:moveTo>
                  <a:pt x="0" y="0"/>
                </a:moveTo>
                <a:lnTo>
                  <a:pt x="709716" y="0"/>
                </a:lnTo>
                <a:lnTo>
                  <a:pt x="709716" y="822860"/>
                </a:lnTo>
                <a:lnTo>
                  <a:pt x="0" y="822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9112" y="8343243"/>
            <a:ext cx="1819175" cy="1943757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1363930"/>
            <a:ext cx="15212591" cy="788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68"/>
              </a:lnSpc>
              <a:spcBef>
                <a:spcPct val="0"/>
              </a:spcBef>
            </a:pPr>
            <a:r>
              <a:rPr lang="en-US" sz="4687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Analyzing the Cost of Living in the United States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07670" y="2470630"/>
            <a:ext cx="5454650" cy="68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3"/>
              </a:lnSpc>
              <a:spcBef>
                <a:spcPct val="0"/>
              </a:spcBef>
            </a:pPr>
            <a:r>
              <a:rPr lang="en-US" sz="3987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CS5593 - Data Mining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3672" y="4090982"/>
            <a:ext cx="13617563" cy="4367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9"/>
              </a:lnSpc>
            </a:pPr>
            <a:endParaRPr/>
          </a:p>
          <a:p>
            <a:pPr algn="ctr">
              <a:lnSpc>
                <a:spcPts val="4969"/>
              </a:lnSpc>
            </a:pPr>
            <a:r>
              <a:rPr lang="en-US" sz="3601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GROUP MEMBERS:</a:t>
            </a:r>
          </a:p>
          <a:p>
            <a:pPr algn="ctr">
              <a:lnSpc>
                <a:spcPts val="4969"/>
              </a:lnSpc>
            </a:pPr>
            <a:endParaRPr lang="en-US" sz="3601" b="1">
              <a:solidFill>
                <a:srgbClr val="FFFBFB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4969"/>
              </a:lnSpc>
            </a:pPr>
            <a:r>
              <a:rPr lang="en-US" sz="3601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Sasank Sribhashyam  </a:t>
            </a:r>
          </a:p>
          <a:p>
            <a:pPr algn="ctr">
              <a:lnSpc>
                <a:spcPts val="5233"/>
              </a:lnSpc>
            </a:pPr>
            <a:r>
              <a:rPr lang="en-US" sz="3792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Hima Deepika Mannam </a:t>
            </a:r>
          </a:p>
          <a:p>
            <a:pPr algn="ctr">
              <a:lnSpc>
                <a:spcPts val="4969"/>
              </a:lnSpc>
            </a:pPr>
            <a:r>
              <a:rPr lang="en-US" sz="3601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 Venkat Tarun Adda </a:t>
            </a:r>
            <a:r>
              <a:rPr lang="en-US" sz="3601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algn="ctr">
              <a:lnSpc>
                <a:spcPts val="4969"/>
              </a:lnSpc>
              <a:spcBef>
                <a:spcPct val="0"/>
              </a:spcBef>
            </a:pPr>
            <a:endParaRPr lang="en-US" sz="3601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183201" y="3484371"/>
            <a:ext cx="4903589" cy="570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5"/>
              </a:lnSpc>
              <a:spcBef>
                <a:spcPct val="0"/>
              </a:spcBef>
            </a:pPr>
            <a:r>
              <a:rPr lang="en-US" sz="3387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3rd Semester, Fall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133" y="8583386"/>
            <a:ext cx="1446767" cy="1627093"/>
          </a:xfrm>
          <a:custGeom>
            <a:avLst/>
            <a:gdLst/>
            <a:ahLst/>
            <a:cxnLst/>
            <a:rect l="l" t="t" r="r" b="b"/>
            <a:pathLst>
              <a:path w="1802889" h="1802889">
                <a:moveTo>
                  <a:pt x="0" y="0"/>
                </a:moveTo>
                <a:lnTo>
                  <a:pt x="1802889" y="0"/>
                </a:lnTo>
                <a:lnTo>
                  <a:pt x="1802889" y="1802888"/>
                </a:lnTo>
                <a:lnTo>
                  <a:pt x="0" y="1802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803133" y="0"/>
            <a:ext cx="1446767" cy="1307470"/>
          </a:xfrm>
          <a:custGeom>
            <a:avLst/>
            <a:gdLst/>
            <a:ahLst/>
            <a:cxnLst/>
            <a:rect l="l" t="t" r="r" b="b"/>
            <a:pathLst>
              <a:path w="2293320" h="2293320">
                <a:moveTo>
                  <a:pt x="0" y="0"/>
                </a:moveTo>
                <a:lnTo>
                  <a:pt x="2293320" y="0"/>
                </a:lnTo>
                <a:lnTo>
                  <a:pt x="2293320" y="2293320"/>
                </a:lnTo>
                <a:lnTo>
                  <a:pt x="0" y="229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446767" y="0"/>
            <a:ext cx="1446767" cy="10341747"/>
            <a:chOff x="0" y="0"/>
            <a:chExt cx="727107" cy="27237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27107" cy="2723752"/>
            </a:xfrm>
            <a:custGeom>
              <a:avLst/>
              <a:gdLst/>
              <a:ahLst/>
              <a:cxnLst/>
              <a:rect l="l" t="t" r="r" b="b"/>
              <a:pathLst>
                <a:path w="727107" h="2723752">
                  <a:moveTo>
                    <a:pt x="0" y="0"/>
                  </a:moveTo>
                  <a:lnTo>
                    <a:pt x="727107" y="0"/>
                  </a:lnTo>
                  <a:lnTo>
                    <a:pt x="727107" y="2723752"/>
                  </a:lnTo>
                  <a:lnTo>
                    <a:pt x="0" y="2723752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27107" cy="27618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373300" y="631195"/>
            <a:ext cx="7541400" cy="99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43"/>
              </a:lnSpc>
              <a:spcBef>
                <a:spcPct val="0"/>
              </a:spcBef>
            </a:pPr>
            <a:r>
              <a:rPr lang="en-US" sz="590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Selection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141312"/>
            <a:ext cx="14052054" cy="8182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9"/>
              </a:lnSpc>
            </a:pPr>
            <a:r>
              <a:rPr lang="en-US" sz="46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Techniques Used:  </a:t>
            </a:r>
          </a:p>
          <a:p>
            <a:pPr marL="799135" lvl="1" indent="-399568" algn="l">
              <a:lnSpc>
                <a:spcPts val="9253"/>
              </a:lnSpc>
              <a:buFont typeface="Arial"/>
              <a:buChar char="•"/>
            </a:pPr>
            <a:r>
              <a:rPr lang="en-US" sz="37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Correlation analysis to identify impactful features.  </a:t>
            </a:r>
          </a:p>
          <a:p>
            <a:pPr marL="799135" lvl="1" indent="-399568" algn="l">
              <a:lnSpc>
                <a:spcPts val="5107"/>
              </a:lnSpc>
              <a:buFont typeface="Arial"/>
              <a:buChar char="•"/>
            </a:pPr>
            <a:r>
              <a:rPr lang="en-US" sz="37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Random Forest feature importance for ranking predictors.</a:t>
            </a:r>
            <a:r>
              <a:rPr lang="en-US" sz="37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5107"/>
              </a:lnSpc>
            </a:pPr>
            <a:endParaRPr lang="en-US" sz="3701" b="1" dirty="0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6487"/>
              </a:lnSpc>
            </a:pPr>
            <a:r>
              <a:rPr lang="en-US" sz="47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Key Predictors:  </a:t>
            </a:r>
          </a:p>
          <a:p>
            <a:pPr marL="799135" lvl="1" indent="-399568" algn="l">
              <a:lnSpc>
                <a:spcPts val="5107"/>
              </a:lnSpc>
              <a:buFont typeface="Arial"/>
              <a:buChar char="•"/>
            </a:pPr>
            <a:r>
              <a:rPr lang="en-US" sz="3701" dirty="0" err="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Food_cost</a:t>
            </a:r>
            <a:r>
              <a:rPr lang="en-US" sz="37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(40%), </a:t>
            </a:r>
            <a:r>
              <a:rPr lang="en-US" sz="3701" dirty="0" err="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childcare_cost</a:t>
            </a:r>
            <a:r>
              <a:rPr lang="en-US" sz="37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(20%), </a:t>
            </a:r>
            <a:r>
              <a:rPr lang="en-US" sz="3701" dirty="0" err="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housing_cost</a:t>
            </a:r>
            <a:r>
              <a:rPr lang="en-US" sz="37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(15%).</a:t>
            </a:r>
          </a:p>
          <a:p>
            <a:pPr algn="l">
              <a:lnSpc>
                <a:spcPts val="4969"/>
              </a:lnSpc>
            </a:pPr>
            <a:r>
              <a:rPr lang="en-US" sz="36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l">
              <a:lnSpc>
                <a:spcPts val="6487"/>
              </a:lnSpc>
            </a:pPr>
            <a:r>
              <a:rPr lang="en-US" sz="47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Impact:</a:t>
            </a:r>
          </a:p>
          <a:p>
            <a:pPr marL="799135" lvl="1" indent="-399568" algn="l">
              <a:lnSpc>
                <a:spcPts val="5107"/>
              </a:lnSpc>
              <a:buFont typeface="Arial"/>
              <a:buChar char="•"/>
            </a:pPr>
            <a:r>
              <a:rPr lang="en-US" sz="37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Improved accuracy and reduced overfitting.</a:t>
            </a:r>
            <a:r>
              <a:rPr lang="en-US" sz="37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ctr">
              <a:lnSpc>
                <a:spcPts val="4969"/>
              </a:lnSpc>
            </a:pPr>
            <a:endParaRPr lang="en-US" sz="3701" b="1" dirty="0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4969"/>
              </a:lnSpc>
              <a:spcBef>
                <a:spcPct val="0"/>
              </a:spcBef>
            </a:pPr>
            <a:endParaRPr lang="en-US" sz="3701" b="1" dirty="0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33880"/>
            <a:ext cx="15900054" cy="9619239"/>
          </a:xfrm>
          <a:custGeom>
            <a:avLst/>
            <a:gdLst/>
            <a:ahLst/>
            <a:cxnLst/>
            <a:rect l="l" t="t" r="r" b="b"/>
            <a:pathLst>
              <a:path w="15900054" h="9619239">
                <a:moveTo>
                  <a:pt x="0" y="0"/>
                </a:moveTo>
                <a:lnTo>
                  <a:pt x="15900054" y="0"/>
                </a:lnTo>
                <a:lnTo>
                  <a:pt x="15900054" y="9619240"/>
                </a:lnTo>
                <a:lnTo>
                  <a:pt x="0" y="961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74" b="-2274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63800" y="5094529"/>
            <a:ext cx="2346791" cy="2715971"/>
          </a:xfrm>
          <a:custGeom>
            <a:avLst/>
            <a:gdLst/>
            <a:ahLst/>
            <a:cxnLst/>
            <a:rect l="l" t="t" r="r" b="b"/>
            <a:pathLst>
              <a:path w="8414387" h="8414387">
                <a:moveTo>
                  <a:pt x="0" y="0"/>
                </a:moveTo>
                <a:lnTo>
                  <a:pt x="8414387" y="0"/>
                </a:lnTo>
                <a:lnTo>
                  <a:pt x="8414387" y="8414387"/>
                </a:lnTo>
                <a:lnTo>
                  <a:pt x="0" y="8414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545929" y="657225"/>
            <a:ext cx="11196142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72"/>
              </a:lnSpc>
              <a:spcBef>
                <a:spcPct val="0"/>
              </a:spcBef>
            </a:pPr>
            <a:r>
              <a:rPr lang="en-US" sz="5477" b="1" spc="273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and Improvements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6506" y="1853517"/>
            <a:ext cx="18288000" cy="7598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9"/>
              </a:lnSpc>
            </a:pPr>
            <a:r>
              <a:rPr lang="en-US" sz="4601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Faced:</a:t>
            </a:r>
          </a:p>
          <a:p>
            <a:pPr marL="907083" lvl="1" indent="-453541" algn="l">
              <a:lnSpc>
                <a:spcPts val="5797"/>
              </a:lnSpc>
              <a:buFont typeface="Arial"/>
              <a:buChar char="•"/>
            </a:pPr>
            <a:r>
              <a:rPr lang="en-US" sz="420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Noisy and incomplete data.  </a:t>
            </a:r>
          </a:p>
          <a:p>
            <a:pPr marL="907083" lvl="1" indent="-453541" algn="l">
              <a:lnSpc>
                <a:spcPts val="5797"/>
              </a:lnSpc>
              <a:buFont typeface="Arial"/>
              <a:buChar char="•"/>
            </a:pPr>
            <a:r>
              <a:rPr lang="en-US" sz="420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Regional disparities in cost factors. </a:t>
            </a:r>
          </a:p>
          <a:p>
            <a:pPr algn="l">
              <a:lnSpc>
                <a:spcPts val="5797"/>
              </a:lnSpc>
            </a:pPr>
            <a:r>
              <a:rPr lang="en-US" sz="420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>
              <a:lnSpc>
                <a:spcPts val="6349"/>
              </a:lnSpc>
            </a:pPr>
            <a:r>
              <a:rPr lang="en-US" sz="4601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Solutions Implemented: </a:t>
            </a:r>
          </a:p>
          <a:p>
            <a:pPr marL="907083" lvl="1" indent="-453541" algn="l">
              <a:lnSpc>
                <a:spcPts val="5797"/>
              </a:lnSpc>
              <a:buFont typeface="Arial"/>
              <a:buChar char="•"/>
            </a:pPr>
            <a:r>
              <a:rPr lang="en-US" sz="420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Data cleaning techniques and robust models like Gradient Boosting. </a:t>
            </a:r>
          </a:p>
          <a:p>
            <a:pPr algn="l">
              <a:lnSpc>
                <a:spcPts val="5797"/>
              </a:lnSpc>
            </a:pPr>
            <a:endParaRPr lang="en-US" sz="420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6349"/>
              </a:lnSpc>
            </a:pPr>
            <a:r>
              <a:rPr lang="en-US" sz="4601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Enhancements:</a:t>
            </a:r>
            <a:r>
              <a:rPr lang="en-US" sz="460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marL="907083" lvl="1" indent="-453541" algn="l">
              <a:lnSpc>
                <a:spcPts val="5797"/>
              </a:lnSpc>
              <a:buFont typeface="Arial"/>
              <a:buChar char="•"/>
            </a:pPr>
            <a:r>
              <a:rPr lang="en-US" sz="420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Include more regions and factors (e.g., entertainment, environmental conditions).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88587" y="-16329"/>
            <a:ext cx="2304856" cy="2379816"/>
          </a:xfrm>
          <a:custGeom>
            <a:avLst/>
            <a:gdLst/>
            <a:ahLst/>
            <a:cxnLst/>
            <a:rect l="l" t="t" r="r" b="b"/>
            <a:pathLst>
              <a:path w="4337366" h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8082643"/>
            <a:ext cx="1915886" cy="2191849"/>
          </a:xfrm>
          <a:custGeom>
            <a:avLst/>
            <a:gdLst/>
            <a:ahLst/>
            <a:cxnLst/>
            <a:rect l="l" t="t" r="r" b="b"/>
            <a:pathLst>
              <a:path w="4337366" h="4337366">
                <a:moveTo>
                  <a:pt x="0" y="0"/>
                </a:moveTo>
                <a:lnTo>
                  <a:pt x="4337366" y="0"/>
                </a:lnTo>
                <a:lnTo>
                  <a:pt x="4337366" y="4337366"/>
                </a:lnTo>
                <a:lnTo>
                  <a:pt x="0" y="4337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439800" y="437051"/>
            <a:ext cx="15226280" cy="102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69"/>
              </a:lnSpc>
              <a:spcBef>
                <a:spcPct val="0"/>
              </a:spcBef>
            </a:pPr>
            <a:r>
              <a:rPr lang="en-US" sz="6064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and Analysis: Model Comparison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6773" y="2069127"/>
            <a:ext cx="16772334" cy="7466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53"/>
              </a:lnSpc>
            </a:pPr>
            <a:r>
              <a:rPr lang="en-US" sz="54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Performance on Standard Data:</a:t>
            </a:r>
            <a:r>
              <a:rPr lang="en-US" sz="54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885493" lvl="1" indent="-442747" algn="l">
              <a:lnSpc>
                <a:spcPts val="10253"/>
              </a:lnSpc>
              <a:buFont typeface="Arial"/>
              <a:buChar char="•"/>
            </a:pPr>
            <a:r>
              <a:rPr lang="en-US" sz="41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Linear Regression: R² = 1.00, MSE = 0.00 (Overfit).  </a:t>
            </a:r>
          </a:p>
          <a:p>
            <a:pPr marL="885493" lvl="1" indent="-442747" algn="l">
              <a:lnSpc>
                <a:spcPts val="10253"/>
              </a:lnSpc>
              <a:buFont typeface="Arial"/>
              <a:buChar char="•"/>
            </a:pPr>
            <a:r>
              <a:rPr lang="en-US" sz="41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Ridge Regression: R² = 0.95, ideal for clean data.  </a:t>
            </a:r>
          </a:p>
          <a:p>
            <a:pPr marL="885493" lvl="1" indent="-442747" algn="l">
              <a:lnSpc>
                <a:spcPts val="10253"/>
              </a:lnSpc>
              <a:buFont typeface="Arial"/>
              <a:buChar char="•"/>
            </a:pPr>
            <a:r>
              <a:rPr lang="en-US" sz="41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Gradient Boosting: R² = 1.00, robust for non-linear relationships.</a:t>
            </a:r>
          </a:p>
          <a:p>
            <a:pPr marL="885493" lvl="1" indent="-442747" algn="l">
              <a:lnSpc>
                <a:spcPts val="10253"/>
              </a:lnSpc>
              <a:buFont typeface="Arial"/>
              <a:buChar char="•"/>
            </a:pPr>
            <a:r>
              <a:rPr lang="en-US" sz="41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Decision Trees: R² = 0.95, prone to overfitting, MSE = 23,803,000.  </a:t>
            </a:r>
          </a:p>
          <a:p>
            <a:pPr algn="ctr">
              <a:lnSpc>
                <a:spcPts val="5383"/>
              </a:lnSpc>
            </a:pPr>
            <a:endParaRPr lang="en-US" sz="4101" dirty="0">
              <a:solidFill>
                <a:srgbClr val="F4EEEE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5383"/>
              </a:lnSpc>
              <a:spcBef>
                <a:spcPct val="0"/>
              </a:spcBef>
            </a:pPr>
            <a:endParaRPr lang="en-US" sz="4101" dirty="0">
              <a:solidFill>
                <a:srgbClr val="F4EEE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36823" y="589840"/>
            <a:ext cx="16322477" cy="163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  <a:spcBef>
                <a:spcPct val="0"/>
              </a:spcBef>
            </a:pPr>
            <a:r>
              <a:rPr lang="en-US" sz="5400" b="1" spc="27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and Analysis: Gradient Boosting Performance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8411" y="2359879"/>
            <a:ext cx="17819589" cy="6510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41879" lvl="1" indent="-520939" algn="l">
              <a:lnSpc>
                <a:spcPts val="12064"/>
              </a:lnSpc>
              <a:buFont typeface="Arial"/>
              <a:buChar char="•"/>
            </a:pPr>
            <a:r>
              <a:rPr lang="en-US" sz="4825" b="1" spc="24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Clean Data</a:t>
            </a:r>
            <a:r>
              <a:rPr lang="en-US" sz="4825" spc="24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: R² = 1.00, MSE = 1,969,036.  </a:t>
            </a:r>
          </a:p>
          <a:p>
            <a:pPr marL="1041879" lvl="1" indent="-520939" algn="l">
              <a:lnSpc>
                <a:spcPts val="12064"/>
              </a:lnSpc>
              <a:buFont typeface="Arial"/>
              <a:buChar char="•"/>
            </a:pPr>
            <a:r>
              <a:rPr lang="en-US" sz="4825" b="1" spc="24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Noisy Data:</a:t>
            </a:r>
            <a:r>
              <a:rPr lang="en-US" sz="4825" spc="24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R² = 1.00, MSE = 2,089,898.  </a:t>
            </a:r>
          </a:p>
          <a:p>
            <a:pPr marL="1041879" lvl="1" indent="-520939" algn="l">
              <a:lnSpc>
                <a:spcPts val="12064"/>
              </a:lnSpc>
              <a:buFont typeface="Arial"/>
              <a:buChar char="•"/>
            </a:pPr>
            <a:r>
              <a:rPr lang="en-US" sz="4825" b="1" spc="24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Non-linear Data:</a:t>
            </a:r>
            <a:r>
              <a:rPr lang="en-US" sz="4825" spc="24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R² = 1.00, MSE = 2,190,498.  </a:t>
            </a:r>
          </a:p>
          <a:p>
            <a:pPr marL="1041879" lvl="1" indent="-520939" algn="l">
              <a:lnSpc>
                <a:spcPts val="7238"/>
              </a:lnSpc>
              <a:buFont typeface="Arial"/>
              <a:buChar char="•"/>
            </a:pPr>
            <a:r>
              <a:rPr lang="en-US" sz="4825" b="1" spc="24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Key Insight:</a:t>
            </a:r>
            <a:r>
              <a:rPr lang="en-US" sz="4825" spc="24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Gradient Boosting adapts to diverse data complexities.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-11347"/>
            <a:ext cx="18288000" cy="1639877"/>
            <a:chOff x="0" y="0"/>
            <a:chExt cx="5059561" cy="11729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9561" cy="1172906"/>
            </a:xfrm>
            <a:custGeom>
              <a:avLst/>
              <a:gdLst/>
              <a:ahLst/>
              <a:cxnLst/>
              <a:rect l="l" t="t" r="r" b="b"/>
              <a:pathLst>
                <a:path w="5059561" h="1172906">
                  <a:moveTo>
                    <a:pt x="0" y="0"/>
                  </a:moveTo>
                  <a:lnTo>
                    <a:pt x="5059561" y="0"/>
                  </a:lnTo>
                  <a:lnTo>
                    <a:pt x="5059561" y="1172906"/>
                  </a:lnTo>
                  <a:lnTo>
                    <a:pt x="0" y="1172906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9561" cy="1211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025412" y="9182100"/>
            <a:ext cx="1262587" cy="1076199"/>
          </a:xfrm>
          <a:custGeom>
            <a:avLst/>
            <a:gdLst/>
            <a:ahLst/>
            <a:cxnLst/>
            <a:rect l="l" t="t" r="r" b="b"/>
            <a:pathLst>
              <a:path w="1260581" h="1260581">
                <a:moveTo>
                  <a:pt x="0" y="0"/>
                </a:moveTo>
                <a:lnTo>
                  <a:pt x="1260581" y="0"/>
                </a:lnTo>
                <a:lnTo>
                  <a:pt x="1260581" y="1260581"/>
                </a:lnTo>
                <a:lnTo>
                  <a:pt x="0" y="1260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2865" y="0"/>
            <a:ext cx="635925" cy="723500"/>
          </a:xfrm>
          <a:custGeom>
            <a:avLst/>
            <a:gdLst/>
            <a:ahLst/>
            <a:cxnLst/>
            <a:rect l="l" t="t" r="r" b="b"/>
            <a:pathLst>
              <a:path w="999365" h="999365">
                <a:moveTo>
                  <a:pt x="0" y="0"/>
                </a:moveTo>
                <a:lnTo>
                  <a:pt x="999365" y="0"/>
                </a:lnTo>
                <a:lnTo>
                  <a:pt x="999365" y="999365"/>
                </a:lnTo>
                <a:lnTo>
                  <a:pt x="0" y="999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241217" y="28701"/>
            <a:ext cx="2046783" cy="465840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37945" y="9781342"/>
            <a:ext cx="2106996" cy="505658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420118" y="289929"/>
            <a:ext cx="15447764" cy="102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69"/>
              </a:lnSpc>
              <a:spcBef>
                <a:spcPct val="0"/>
              </a:spcBef>
            </a:pPr>
            <a:r>
              <a:rPr lang="en-US" sz="6064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and Analysis: Feature Importance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4812" y="1857373"/>
            <a:ext cx="16230600" cy="5070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03"/>
              </a:lnSpc>
            </a:pPr>
            <a:r>
              <a:rPr lang="en-US" sz="5147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Top Predictors:  </a:t>
            </a:r>
          </a:p>
          <a:p>
            <a:pPr marL="981829" lvl="1" indent="-490914" algn="l">
              <a:lnSpc>
                <a:spcPts val="6821"/>
              </a:lnSpc>
              <a:buFont typeface="Arial"/>
              <a:buChar char="•"/>
            </a:pPr>
            <a:r>
              <a:rPr lang="en-US" sz="4547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Food_cost</a:t>
            </a:r>
            <a:r>
              <a:rPr lang="en-US" sz="4547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(40%), </a:t>
            </a:r>
            <a:r>
              <a:rPr lang="en-US" sz="4547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childcare_cost</a:t>
            </a:r>
            <a:r>
              <a:rPr lang="en-US" sz="4547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(20%), </a:t>
            </a:r>
            <a:r>
              <a:rPr lang="en-US" sz="4547" dirty="0" err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housing_cost</a:t>
            </a:r>
            <a:r>
              <a:rPr lang="en-US" sz="4547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(15%).</a:t>
            </a:r>
            <a:r>
              <a:rPr lang="en-US" sz="4547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l">
              <a:lnSpc>
                <a:spcPts val="7103"/>
              </a:lnSpc>
            </a:pPr>
            <a:r>
              <a:rPr lang="en-US" sz="5147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Correlation Analysis: </a:t>
            </a:r>
          </a:p>
          <a:p>
            <a:pPr marL="981829" lvl="1" indent="-490914" algn="l">
              <a:lnSpc>
                <a:spcPts val="6275"/>
              </a:lnSpc>
              <a:spcBef>
                <a:spcPct val="0"/>
              </a:spcBef>
              <a:buFont typeface="Arial"/>
              <a:buChar char="•"/>
            </a:pPr>
            <a:r>
              <a:rPr lang="en-US" sz="4547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Housing and food costs show strongest linear correlation to total cost.</a:t>
            </a:r>
            <a:r>
              <a:rPr lang="en-US" sz="4547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4812" y="7157000"/>
            <a:ext cx="17094778" cy="246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7"/>
              </a:lnSpc>
            </a:pPr>
            <a:r>
              <a:rPr lang="en-US" sz="5164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Takeaway:</a:t>
            </a:r>
          </a:p>
          <a:p>
            <a:pPr marL="985492" lvl="1" indent="-492746" algn="l">
              <a:lnSpc>
                <a:spcPts val="6299"/>
              </a:lnSpc>
              <a:buFont typeface="Arial"/>
              <a:buChar char="•"/>
            </a:pPr>
            <a:r>
              <a:rPr lang="en-US" sz="456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Prioritizing impactful features enhances prediction accuracy.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9778" y="498799"/>
            <a:ext cx="15011746" cy="9320343"/>
          </a:xfrm>
          <a:custGeom>
            <a:avLst/>
            <a:gdLst/>
            <a:ahLst/>
            <a:cxnLst/>
            <a:rect l="l" t="t" r="r" b="b"/>
            <a:pathLst>
              <a:path w="15011746" h="9320343">
                <a:moveTo>
                  <a:pt x="0" y="0"/>
                </a:moveTo>
                <a:lnTo>
                  <a:pt x="15011746" y="0"/>
                </a:lnTo>
                <a:lnTo>
                  <a:pt x="15011746" y="9320344"/>
                </a:lnTo>
                <a:lnTo>
                  <a:pt x="0" y="9320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9" b="-229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52355" y="0"/>
            <a:ext cx="1452080" cy="1495189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259300" y="193326"/>
            <a:ext cx="720510" cy="835374"/>
          </a:xfrm>
          <a:custGeom>
            <a:avLst/>
            <a:gdLst/>
            <a:ahLst/>
            <a:cxnLst/>
            <a:rect l="l" t="t" r="r" b="b"/>
            <a:pathLst>
              <a:path w="720510" h="835374">
                <a:moveTo>
                  <a:pt x="0" y="0"/>
                </a:moveTo>
                <a:lnTo>
                  <a:pt x="720510" y="0"/>
                </a:lnTo>
                <a:lnTo>
                  <a:pt x="720510" y="835374"/>
                </a:lnTo>
                <a:lnTo>
                  <a:pt x="0" y="835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32657"/>
            <a:ext cx="1452080" cy="1261982"/>
          </a:xfrm>
          <a:custGeom>
            <a:avLst/>
            <a:gdLst/>
            <a:ahLst/>
            <a:cxnLst/>
            <a:rect l="l" t="t" r="r" b="b"/>
            <a:pathLst>
              <a:path w="1599081" h="1599081">
                <a:moveTo>
                  <a:pt x="0" y="0"/>
                </a:moveTo>
                <a:lnTo>
                  <a:pt x="1599081" y="0"/>
                </a:lnTo>
                <a:lnTo>
                  <a:pt x="1599081" y="1599081"/>
                </a:lnTo>
                <a:lnTo>
                  <a:pt x="0" y="1599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732147" y="346361"/>
            <a:ext cx="6823707" cy="948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29"/>
              </a:lnSpc>
              <a:spcBef>
                <a:spcPct val="0"/>
              </a:spcBef>
            </a:pPr>
            <a:r>
              <a:rPr lang="en-US" sz="56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DEMO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891657"/>
            <a:ext cx="16230600" cy="7172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29"/>
              </a:lnSpc>
            </a:pPr>
            <a:r>
              <a:rPr lang="en-US" sz="5601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Interactive Dashboard</a:t>
            </a:r>
          </a:p>
          <a:p>
            <a:pPr algn="l">
              <a:lnSpc>
                <a:spcPts val="6487"/>
              </a:lnSpc>
            </a:pPr>
            <a:r>
              <a:rPr lang="en-US" sz="4701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Features:</a:t>
            </a:r>
            <a:r>
              <a:rPr lang="en-US" sz="47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marL="950262" lvl="1" indent="-475131" algn="l">
              <a:lnSpc>
                <a:spcPts val="6073"/>
              </a:lnSpc>
              <a:buFont typeface="Arial"/>
              <a:buChar char="•"/>
            </a:pPr>
            <a:r>
              <a:rPr lang="en-US" sz="44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Input fields for housing, food, and other expenses.  </a:t>
            </a:r>
          </a:p>
          <a:p>
            <a:pPr marL="950262" lvl="1" indent="-475131" algn="l">
              <a:lnSpc>
                <a:spcPts val="6073"/>
              </a:lnSpc>
              <a:buFont typeface="Arial"/>
              <a:buChar char="•"/>
            </a:pPr>
            <a:r>
              <a:rPr lang="en-US" sz="44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Predicts total cost of living with detailed breakdowns.</a:t>
            </a:r>
          </a:p>
          <a:p>
            <a:pPr algn="ctr">
              <a:lnSpc>
                <a:spcPts val="6073"/>
              </a:lnSpc>
            </a:pPr>
            <a:r>
              <a:rPr lang="en-US" sz="44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algn="l">
              <a:lnSpc>
                <a:spcPts val="6487"/>
              </a:lnSpc>
            </a:pPr>
            <a:r>
              <a:rPr lang="en-US" sz="4701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Steps Demonstrated: </a:t>
            </a:r>
            <a:r>
              <a:rPr lang="en-US" sz="47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950262" lvl="1" indent="-475131" algn="l">
              <a:lnSpc>
                <a:spcPts val="6073"/>
              </a:lnSpc>
              <a:buFont typeface="Arial"/>
              <a:buChar char="•"/>
            </a:pPr>
            <a:r>
              <a:rPr lang="en-US" sz="44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Enter data for a region.  </a:t>
            </a:r>
          </a:p>
          <a:p>
            <a:pPr marL="950262" lvl="1" indent="-475131" algn="l">
              <a:lnSpc>
                <a:spcPts val="6073"/>
              </a:lnSpc>
              <a:buFont typeface="Arial"/>
              <a:buChar char="•"/>
            </a:pPr>
            <a:r>
              <a:rPr lang="en-US" sz="44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View prediction output with bar charts and heatmaps  </a:t>
            </a:r>
          </a:p>
          <a:p>
            <a:pPr marL="950262" lvl="1" indent="-475131" algn="l">
              <a:lnSpc>
                <a:spcPts val="6073"/>
              </a:lnSpc>
              <a:buFont typeface="Arial"/>
              <a:buChar char="•"/>
            </a:pPr>
            <a:r>
              <a:rPr lang="en-US" sz="440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Adjust parameters to explore changes dynamically.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370" y="487347"/>
            <a:ext cx="16697297" cy="9198057"/>
          </a:xfrm>
          <a:custGeom>
            <a:avLst/>
            <a:gdLst/>
            <a:ahLst/>
            <a:cxnLst/>
            <a:rect l="l" t="t" r="r" b="b"/>
            <a:pathLst>
              <a:path w="16697297" h="9198057">
                <a:moveTo>
                  <a:pt x="0" y="0"/>
                </a:moveTo>
                <a:lnTo>
                  <a:pt x="16697297" y="0"/>
                </a:lnTo>
                <a:lnTo>
                  <a:pt x="16697297" y="9198057"/>
                </a:lnTo>
                <a:lnTo>
                  <a:pt x="0" y="9198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076" b="-207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31471" y="268832"/>
            <a:ext cx="14173848" cy="9481513"/>
          </a:xfrm>
          <a:custGeom>
            <a:avLst/>
            <a:gdLst/>
            <a:ahLst/>
            <a:cxnLst/>
            <a:rect l="l" t="t" r="r" b="b"/>
            <a:pathLst>
              <a:path w="14173848" h="9481513">
                <a:moveTo>
                  <a:pt x="0" y="0"/>
                </a:moveTo>
                <a:lnTo>
                  <a:pt x="14173848" y="0"/>
                </a:lnTo>
                <a:lnTo>
                  <a:pt x="14173848" y="9481513"/>
                </a:lnTo>
                <a:lnTo>
                  <a:pt x="0" y="9481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21" b="-2321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933" y="418"/>
            <a:ext cx="1312333" cy="1300238"/>
          </a:xfrm>
          <a:custGeom>
            <a:avLst/>
            <a:gdLst/>
            <a:ahLst/>
            <a:cxnLst/>
            <a:rect l="l" t="t" r="r" b="b"/>
            <a:pathLst>
              <a:path w="8660027" h="8660027">
                <a:moveTo>
                  <a:pt x="0" y="0"/>
                </a:moveTo>
                <a:lnTo>
                  <a:pt x="8660027" y="0"/>
                </a:lnTo>
                <a:lnTo>
                  <a:pt x="8660027" y="8660027"/>
                </a:lnTo>
                <a:lnTo>
                  <a:pt x="0" y="8660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970505" y="521305"/>
            <a:ext cx="8871006" cy="77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7"/>
              </a:lnSpc>
              <a:spcBef>
                <a:spcPct val="0"/>
              </a:spcBef>
            </a:pPr>
            <a:r>
              <a:rPr lang="en-US" sz="4657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OUTLINE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24438" y="2902316"/>
            <a:ext cx="7619562" cy="5377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4"/>
              </a:lnSpc>
            </a:pPr>
            <a:r>
              <a:rPr lang="en-US" sz="3858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  </a:t>
            </a:r>
          </a:p>
          <a:p>
            <a:pPr algn="l">
              <a:lnSpc>
                <a:spcPts val="5324"/>
              </a:lnSpc>
            </a:pPr>
            <a:r>
              <a:rPr lang="en-US" sz="3858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  </a:t>
            </a:r>
          </a:p>
          <a:p>
            <a:pPr algn="l">
              <a:lnSpc>
                <a:spcPts val="5324"/>
              </a:lnSpc>
            </a:pPr>
            <a:r>
              <a:rPr lang="en-US" sz="3858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Related Work  </a:t>
            </a:r>
          </a:p>
          <a:p>
            <a:pPr algn="l">
              <a:lnSpc>
                <a:spcPts val="5324"/>
              </a:lnSpc>
            </a:pPr>
            <a:r>
              <a:rPr lang="en-US" sz="3858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Application  </a:t>
            </a:r>
          </a:p>
          <a:p>
            <a:pPr algn="l">
              <a:lnSpc>
                <a:spcPts val="5324"/>
              </a:lnSpc>
            </a:pPr>
            <a:r>
              <a:rPr lang="en-US" sz="3858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Methodology: Gradient Boosting Model  </a:t>
            </a:r>
          </a:p>
          <a:p>
            <a:pPr algn="l">
              <a:lnSpc>
                <a:spcPts val="5324"/>
              </a:lnSpc>
            </a:pPr>
            <a:r>
              <a:rPr lang="en-US" sz="3858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Selection  </a:t>
            </a:r>
          </a:p>
          <a:p>
            <a:pPr algn="l">
              <a:lnSpc>
                <a:spcPts val="5324"/>
              </a:lnSpc>
              <a:spcBef>
                <a:spcPct val="0"/>
              </a:spcBef>
            </a:pPr>
            <a:r>
              <a:rPr lang="en-US" sz="3858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and Improvements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06649" y="2780450"/>
            <a:ext cx="6852651" cy="6477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01"/>
              </a:lnSpc>
            </a:pPr>
            <a:r>
              <a:rPr lang="en-US" sz="384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and Analysis: Model Comparison  </a:t>
            </a:r>
          </a:p>
          <a:p>
            <a:pPr algn="l">
              <a:lnSpc>
                <a:spcPts val="5301"/>
              </a:lnSpc>
            </a:pPr>
            <a:r>
              <a:rPr lang="en-US" sz="384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and Analysis: Gradient Boosting Performance  </a:t>
            </a:r>
          </a:p>
          <a:p>
            <a:pPr algn="l">
              <a:lnSpc>
                <a:spcPts val="5301"/>
              </a:lnSpc>
            </a:pPr>
            <a:r>
              <a:rPr lang="en-US" sz="384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and Analysis: Feature Importance  </a:t>
            </a:r>
          </a:p>
          <a:p>
            <a:pPr algn="l">
              <a:lnSpc>
                <a:spcPts val="5301"/>
              </a:lnSpc>
            </a:pPr>
            <a:r>
              <a:rPr lang="en-US" sz="384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Demo  </a:t>
            </a:r>
          </a:p>
          <a:p>
            <a:pPr algn="l">
              <a:lnSpc>
                <a:spcPts val="5301"/>
              </a:lnSpc>
            </a:pPr>
            <a:r>
              <a:rPr lang="en-US" sz="384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Conclusions &amp; Future Work  </a:t>
            </a:r>
          </a:p>
          <a:p>
            <a:pPr algn="ctr">
              <a:lnSpc>
                <a:spcPts val="3889"/>
              </a:lnSpc>
              <a:spcBef>
                <a:spcPct val="0"/>
              </a:spcBef>
            </a:pPr>
            <a:endParaRPr lang="en-US" sz="3841" b="1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6789543" y="-280546"/>
            <a:ext cx="1498457" cy="2108080"/>
            <a:chOff x="0" y="0"/>
            <a:chExt cx="4445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0" y="8423400"/>
            <a:ext cx="1333500" cy="2031603"/>
            <a:chOff x="0" y="0"/>
            <a:chExt cx="4445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15545401" y="0"/>
            <a:ext cx="841991" cy="84199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676400" y="9311174"/>
            <a:ext cx="841991" cy="84199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r="-12621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789542" y="8564709"/>
            <a:ext cx="1498458" cy="1748986"/>
            <a:chOff x="0" y="0"/>
            <a:chExt cx="4445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7685" y="-83659"/>
            <a:ext cx="1470773" cy="1767850"/>
            <a:chOff x="0" y="0"/>
            <a:chExt cx="4445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918675" y="663575"/>
            <a:ext cx="10450651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79"/>
              </a:lnSpc>
              <a:spcBef>
                <a:spcPct val="0"/>
              </a:spcBef>
            </a:pPr>
            <a:r>
              <a:rPr lang="en-US" sz="5566" b="1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CONCLUSION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32660" y="1684191"/>
            <a:ext cx="18288000" cy="765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93"/>
              </a:lnSpc>
            </a:pPr>
            <a:r>
              <a:rPr lang="en-US" sz="4728" b="1" dirty="0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Achievements:  </a:t>
            </a:r>
          </a:p>
          <a:p>
            <a:pPr marL="956170" lvl="1" indent="-478085" algn="l">
              <a:lnSpc>
                <a:spcPts val="6643"/>
              </a:lnSpc>
              <a:buFont typeface="Arial"/>
              <a:buChar char="•"/>
            </a:pPr>
            <a:r>
              <a:rPr lang="en-US" sz="4428" dirty="0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Developed a robust machine-learning-based prediction tool.  </a:t>
            </a:r>
          </a:p>
          <a:p>
            <a:pPr marL="956170" lvl="1" indent="-478085" algn="l">
              <a:lnSpc>
                <a:spcPts val="6643"/>
              </a:lnSpc>
              <a:buFont typeface="Arial"/>
              <a:buChar char="•"/>
            </a:pPr>
            <a:r>
              <a:rPr lang="en-US" sz="4428" dirty="0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Gradient Boosting proved ideal for real-world scenarios.  </a:t>
            </a:r>
          </a:p>
          <a:p>
            <a:pPr marL="956170" lvl="1" indent="-478085" algn="l">
              <a:lnSpc>
                <a:spcPts val="6643"/>
              </a:lnSpc>
              <a:buFont typeface="Arial"/>
              <a:buChar char="•"/>
            </a:pPr>
            <a:r>
              <a:rPr lang="en-US" sz="4428" dirty="0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User-friendly dashboard bridges analytics and usability.</a:t>
            </a:r>
          </a:p>
          <a:p>
            <a:pPr algn="l">
              <a:lnSpc>
                <a:spcPts val="6343"/>
              </a:lnSpc>
            </a:pPr>
            <a:r>
              <a:rPr lang="en-US" sz="4228" b="1" dirty="0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l">
              <a:lnSpc>
                <a:spcPts val="7093"/>
              </a:lnSpc>
            </a:pPr>
            <a:r>
              <a:rPr lang="en-US" sz="4728" b="1" dirty="0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Impact:  </a:t>
            </a:r>
          </a:p>
          <a:p>
            <a:pPr marL="956170" lvl="1" indent="-478085" algn="l">
              <a:lnSpc>
                <a:spcPts val="6643"/>
              </a:lnSpc>
              <a:buFont typeface="Arial"/>
              <a:buChar char="•"/>
            </a:pPr>
            <a:r>
              <a:rPr lang="en-US" sz="4428" dirty="0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Actionable insights for financial planning, policy-making, and business strategy. </a:t>
            </a:r>
            <a:r>
              <a:rPr lang="en-US" sz="4428" b="1" dirty="0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marL="956170" lvl="1" indent="-478085" algn="l">
              <a:lnSpc>
                <a:spcPts val="6643"/>
              </a:lnSpc>
              <a:buFont typeface="Arial"/>
              <a:buChar char="•"/>
            </a:pPr>
            <a:endParaRPr lang="en-US" sz="4428" b="1" dirty="0">
              <a:solidFill>
                <a:srgbClr val="051D4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95661" y="1722291"/>
            <a:ext cx="17492339" cy="7534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19"/>
              </a:lnSpc>
              <a:spcBef>
                <a:spcPct val="0"/>
              </a:spcBef>
            </a:pPr>
            <a:r>
              <a:rPr lang="en-US" sz="515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Achievements:  </a:t>
            </a:r>
          </a:p>
          <a:p>
            <a:pPr marL="833128" lvl="1" indent="-416564" algn="l">
              <a:lnSpc>
                <a:spcPts val="7717"/>
              </a:lnSpc>
              <a:buFont typeface="Arial"/>
              <a:buChar char="•"/>
            </a:pPr>
            <a:r>
              <a:rPr lang="en-US" sz="385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Developed a robust machine-learning-based prediction tool.  </a:t>
            </a:r>
          </a:p>
          <a:p>
            <a:pPr marL="833128" lvl="1" indent="-416564" algn="l">
              <a:lnSpc>
                <a:spcPts val="7717"/>
              </a:lnSpc>
              <a:buFont typeface="Arial"/>
              <a:buChar char="•"/>
            </a:pPr>
            <a:r>
              <a:rPr lang="en-US" sz="385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Gradient Boosting proved ideal for real-world scenarios.  </a:t>
            </a:r>
          </a:p>
          <a:p>
            <a:pPr marL="833128" lvl="1" indent="-416564" algn="l">
              <a:lnSpc>
                <a:spcPts val="7717"/>
              </a:lnSpc>
              <a:buFont typeface="Arial"/>
              <a:buChar char="•"/>
            </a:pPr>
            <a:r>
              <a:rPr lang="en-US" sz="385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User-friendly dashboard bridges analytics and usability.</a:t>
            </a:r>
          </a:p>
          <a:p>
            <a:pPr algn="l">
              <a:lnSpc>
                <a:spcPts val="7317"/>
              </a:lnSpc>
            </a:pPr>
            <a:r>
              <a:rPr lang="en-US" sz="365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algn="l">
              <a:lnSpc>
                <a:spcPts val="7119"/>
              </a:lnSpc>
              <a:spcBef>
                <a:spcPct val="0"/>
              </a:spcBef>
            </a:pPr>
            <a:r>
              <a:rPr lang="en-US" sz="515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Impact:  </a:t>
            </a:r>
          </a:p>
          <a:p>
            <a:pPr marL="833128" lvl="1" indent="-416564" algn="l">
              <a:lnSpc>
                <a:spcPts val="5325"/>
              </a:lnSpc>
              <a:buFont typeface="Arial"/>
              <a:buChar char="•"/>
            </a:pPr>
            <a:r>
              <a:rPr lang="en-US" sz="385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Actionable insights for financial planning, policy-making, and business strategy.</a:t>
            </a:r>
            <a:r>
              <a:rPr lang="en-US" sz="385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ctr">
              <a:lnSpc>
                <a:spcPts val="4359"/>
              </a:lnSpc>
              <a:spcBef>
                <a:spcPct val="0"/>
              </a:spcBef>
            </a:pPr>
            <a:endParaRPr lang="en-US" sz="3858" b="1">
              <a:solidFill>
                <a:srgbClr val="FFFFFF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53450" y="266839"/>
            <a:ext cx="12581100" cy="1371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04"/>
              </a:lnSpc>
              <a:spcBef>
                <a:spcPct val="0"/>
              </a:spcBef>
            </a:pPr>
            <a:r>
              <a:rPr lang="en-US" sz="8046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Work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0499" y="1495286"/>
            <a:ext cx="16598801" cy="812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98"/>
              </a:lnSpc>
            </a:pPr>
            <a:r>
              <a:rPr lang="en-US" sz="49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Data Enhancements:  </a:t>
            </a:r>
          </a:p>
          <a:p>
            <a:pPr marL="906505" lvl="1" indent="-453252" algn="l">
              <a:lnSpc>
                <a:spcPts val="6298"/>
              </a:lnSpc>
              <a:buFont typeface="Arial"/>
              <a:buChar char="•"/>
            </a:pPr>
            <a:r>
              <a:rPr lang="en-US" sz="41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Integrate live data streams (e.g., inflation, market trends).  </a:t>
            </a:r>
          </a:p>
          <a:p>
            <a:pPr marL="906505" lvl="1" indent="-453252" algn="l">
              <a:lnSpc>
                <a:spcPts val="6298"/>
              </a:lnSpc>
              <a:buFont typeface="Arial"/>
              <a:buChar char="•"/>
            </a:pPr>
            <a:r>
              <a:rPr lang="en-US" sz="41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Include socioeconomic metrics like quality of life.</a:t>
            </a:r>
            <a:r>
              <a:rPr lang="en-US" sz="41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l">
              <a:lnSpc>
                <a:spcPts val="7348"/>
              </a:lnSpc>
            </a:pPr>
            <a:r>
              <a:rPr lang="en-US" sz="48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Technical Advancements: </a:t>
            </a:r>
          </a:p>
          <a:p>
            <a:pPr marL="863326" lvl="1" indent="-431663" algn="l">
              <a:lnSpc>
                <a:spcPts val="5998"/>
              </a:lnSpc>
              <a:buFont typeface="Arial"/>
              <a:buChar char="•"/>
            </a:pPr>
            <a:r>
              <a:rPr lang="en-US" sz="39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Explore deep learning models (e.g., RNNs) for temporal data.  </a:t>
            </a:r>
          </a:p>
          <a:p>
            <a:pPr marL="863326" lvl="1" indent="-431663" algn="l">
              <a:lnSpc>
                <a:spcPts val="5998"/>
              </a:lnSpc>
              <a:buFont typeface="Arial"/>
              <a:buChar char="•"/>
            </a:pPr>
            <a:r>
              <a:rPr lang="en-US" sz="39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Enhance transparency with explainable AI.  </a:t>
            </a:r>
          </a:p>
          <a:p>
            <a:pPr algn="l">
              <a:lnSpc>
                <a:spcPts val="7498"/>
              </a:lnSpc>
            </a:pPr>
            <a:r>
              <a:rPr lang="en-US" sz="4998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User Features: </a:t>
            </a:r>
          </a:p>
          <a:p>
            <a:pPr marL="863326" lvl="1" indent="-431663" algn="l">
              <a:lnSpc>
                <a:spcPts val="5998"/>
              </a:lnSpc>
              <a:buFont typeface="Arial"/>
              <a:buChar char="•"/>
            </a:pPr>
            <a:r>
              <a:rPr lang="en-US" sz="39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Add geospatial cost visualizations.  </a:t>
            </a:r>
          </a:p>
          <a:p>
            <a:pPr marL="863326" lvl="1" indent="-431663" algn="l">
              <a:lnSpc>
                <a:spcPts val="5998"/>
              </a:lnSpc>
              <a:buFont typeface="Arial"/>
              <a:buChar char="•"/>
            </a:pPr>
            <a:r>
              <a:rPr lang="en-US" sz="39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Expand scope to include affordability indices and policy simulation</a:t>
            </a:r>
          </a:p>
          <a:p>
            <a:pPr algn="l">
              <a:lnSpc>
                <a:spcPts val="5998"/>
              </a:lnSpc>
            </a:pPr>
            <a:r>
              <a:rPr lang="en-US" sz="399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    tools.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00402" y="2347983"/>
            <a:ext cx="7087195" cy="1652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25"/>
              </a:lnSpc>
              <a:spcBef>
                <a:spcPct val="0"/>
              </a:spcBef>
            </a:pPr>
            <a:r>
              <a:rPr lang="en-US" sz="9800" b="1">
                <a:solidFill>
                  <a:srgbClr val="0071C9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68380" y="4574111"/>
            <a:ext cx="6751241" cy="2761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1"/>
              </a:lnSpc>
              <a:spcBef>
                <a:spcPct val="0"/>
              </a:spcBef>
            </a:pPr>
            <a:endParaRPr lang="en-US" sz="8001" b="1" dirty="0">
              <a:solidFill>
                <a:srgbClr val="0071C9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11041"/>
              </a:lnSpc>
              <a:spcBef>
                <a:spcPct val="0"/>
              </a:spcBef>
            </a:pPr>
            <a:r>
              <a:rPr lang="en-US" sz="8001" b="1" dirty="0">
                <a:solidFill>
                  <a:srgbClr val="0071C9"/>
                </a:solidFill>
                <a:latin typeface="DM Sans Bold"/>
                <a:ea typeface="DM Sans Bold"/>
                <a:cs typeface="DM Sans Bold"/>
                <a:sym typeface="DM Sans Bold"/>
              </a:rPr>
              <a:t>Q&amp;A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2400" y="8522888"/>
            <a:ext cx="8382000" cy="1764112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8773562" y="8634350"/>
            <a:ext cx="9182100" cy="1458967"/>
            <a:chOff x="0" y="0"/>
            <a:chExt cx="17943995" cy="435250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744781" y="515773"/>
            <a:ext cx="9073476" cy="976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0"/>
              </a:lnSpc>
              <a:spcBef>
                <a:spcPct val="0"/>
              </a:spcBef>
            </a:pPr>
            <a:r>
              <a:rPr lang="en-US" sz="5732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2344366"/>
            <a:ext cx="17862238" cy="1304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5"/>
              </a:lnSpc>
              <a:spcBef>
                <a:spcPct val="0"/>
              </a:spcBef>
            </a:pPr>
            <a:r>
              <a:rPr lang="en-US" sz="3757" b="1" dirty="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 </a:t>
            </a:r>
            <a:r>
              <a:rPr lang="en-US" sz="3757" dirty="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Predict the total cost of living across U.S. regions using machine         learning  models.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6642" y="3857801"/>
            <a:ext cx="17785720" cy="1304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5"/>
              </a:lnSpc>
            </a:pPr>
            <a:r>
              <a:rPr lang="en-US" sz="3757" b="1" dirty="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   Key Factors: </a:t>
            </a:r>
            <a:r>
              <a:rPr lang="en-US" sz="3757" dirty="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Housing, food, transportation, childcare, taxes, and healthcare. </a:t>
            </a:r>
            <a:r>
              <a:rPr lang="en-US" sz="3757" b="1" dirty="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5185"/>
              </a:lnSpc>
              <a:spcBef>
                <a:spcPct val="0"/>
              </a:spcBef>
            </a:pPr>
            <a:endParaRPr lang="en-US" sz="3757" b="1" dirty="0">
              <a:solidFill>
                <a:srgbClr val="FFFBFB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9601" y="4800688"/>
            <a:ext cx="16918286" cy="1304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85"/>
              </a:lnSpc>
            </a:pPr>
            <a:r>
              <a:rPr lang="en-US" sz="3757" b="1" dirty="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Outcome: </a:t>
            </a:r>
            <a:r>
              <a:rPr lang="en-US" sz="3757" dirty="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 user-friendly application providing real-time cost predictions</a:t>
            </a:r>
            <a:r>
              <a:rPr lang="en-US" sz="3757" b="1" dirty="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.  </a:t>
            </a:r>
          </a:p>
          <a:p>
            <a:pPr algn="ctr">
              <a:lnSpc>
                <a:spcPts val="5185"/>
              </a:lnSpc>
              <a:spcBef>
                <a:spcPct val="0"/>
              </a:spcBef>
            </a:pPr>
            <a:endParaRPr lang="en-US" sz="3757" b="1" dirty="0">
              <a:solidFill>
                <a:srgbClr val="FFFBFB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-304800" y="5991225"/>
            <a:ext cx="18592800" cy="1277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32"/>
              </a:lnSpc>
              <a:spcBef>
                <a:spcPct val="0"/>
              </a:spcBef>
            </a:pPr>
            <a:r>
              <a:rPr lang="en-US" sz="3718" b="1" dirty="0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Significance: </a:t>
            </a:r>
            <a:r>
              <a:rPr lang="en-US" sz="3718" dirty="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Supports decision-making for individuals, businesses, and policymakers.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34923" y="7852312"/>
            <a:ext cx="1525382" cy="1240575"/>
          </a:xfrm>
          <a:custGeom>
            <a:avLst/>
            <a:gdLst/>
            <a:ahLst/>
            <a:cxnLst/>
            <a:rect l="l" t="t" r="r" b="b"/>
            <a:pathLst>
              <a:path w="1525382" h="1240575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952164" y="701190"/>
            <a:ext cx="8245450" cy="898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80"/>
              </a:lnSpc>
              <a:spcBef>
                <a:spcPct val="0"/>
              </a:spcBef>
            </a:pPr>
            <a:r>
              <a:rPr lang="en-US" sz="5347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5976" y="2311773"/>
            <a:ext cx="17732024" cy="6374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6"/>
              </a:lnSpc>
            </a:pPr>
            <a:r>
              <a:rPr lang="en-US" sz="3439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Motivation:  </a:t>
            </a:r>
          </a:p>
          <a:p>
            <a:pPr algn="l">
              <a:lnSpc>
                <a:spcPts val="4746"/>
              </a:lnSpc>
            </a:pPr>
            <a:r>
              <a:rPr lang="en-US" sz="3439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Rising costs of housing, food, and healthcare affect millions in the U.S.  </a:t>
            </a:r>
          </a:p>
          <a:p>
            <a:pPr algn="l">
              <a:lnSpc>
                <a:spcPts val="4746"/>
              </a:lnSpc>
            </a:pPr>
            <a:r>
              <a:rPr lang="en-US" sz="3439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Current tools lack precision and user accessibility for dynamic cost prediction.  </a:t>
            </a:r>
          </a:p>
          <a:p>
            <a:pPr algn="l">
              <a:lnSpc>
                <a:spcPts val="4746"/>
              </a:lnSpc>
            </a:pPr>
            <a:endParaRPr lang="en-US" sz="3439">
              <a:solidFill>
                <a:srgbClr val="F4EEEE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746"/>
              </a:lnSpc>
            </a:pPr>
            <a:r>
              <a:rPr lang="en-US" sz="3439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Statement:  </a:t>
            </a:r>
          </a:p>
          <a:p>
            <a:pPr algn="l">
              <a:lnSpc>
                <a:spcPts val="4470"/>
              </a:lnSpc>
            </a:pPr>
            <a:r>
              <a:rPr lang="en-US" sz="3239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Need for accurate, user-friendly cost prediction tools to support financial decisions for individuals, businesses, and policymakers.</a:t>
            </a:r>
            <a:r>
              <a:rPr lang="en-US" sz="3239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l">
              <a:lnSpc>
                <a:spcPts val="4470"/>
              </a:lnSpc>
            </a:pPr>
            <a:endParaRPr lang="en-US" sz="3239" b="1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4746"/>
              </a:lnSpc>
            </a:pPr>
            <a:r>
              <a:rPr lang="en-US" sz="3439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</a:t>
            </a:r>
          </a:p>
          <a:p>
            <a:pPr algn="l">
              <a:lnSpc>
                <a:spcPts val="4608"/>
              </a:lnSpc>
            </a:pPr>
            <a:r>
              <a:rPr lang="en-US" sz="3339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Design a robust, machine-learning-powered system for predicting regional cost of living. </a:t>
            </a:r>
            <a:r>
              <a:rPr lang="en-US" sz="3339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4194"/>
              </a:lnSpc>
              <a:spcBef>
                <a:spcPct val="0"/>
              </a:spcBef>
            </a:pPr>
            <a:endParaRPr lang="en-US" sz="3339" b="1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021151" y="9130445"/>
            <a:ext cx="8735422" cy="0"/>
          </a:xfrm>
          <a:prstGeom prst="line">
            <a:avLst/>
          </a:prstGeom>
          <a:ln w="47625" cap="flat">
            <a:solidFill>
              <a:srgbClr val="145D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966372" y="547720"/>
            <a:ext cx="12355257" cy="866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2"/>
              </a:lnSpc>
              <a:spcBef>
                <a:spcPct val="0"/>
              </a:spcBef>
            </a:pPr>
            <a:r>
              <a:rPr lang="en-US" sz="5074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Related 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4350" y="2016079"/>
            <a:ext cx="17773650" cy="7887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07"/>
              </a:lnSpc>
            </a:pPr>
            <a:r>
              <a:rPr lang="en-US" sz="3846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Previous Studies:  </a:t>
            </a:r>
          </a:p>
          <a:p>
            <a:pPr algn="l">
              <a:lnSpc>
                <a:spcPts val="5307"/>
              </a:lnSpc>
            </a:pPr>
            <a:r>
              <a:rPr lang="en-US" sz="384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Regression models for cost predictions lacked real-time tools.  </a:t>
            </a:r>
          </a:p>
          <a:p>
            <a:pPr algn="l">
              <a:lnSpc>
                <a:spcPts val="5307"/>
              </a:lnSpc>
            </a:pPr>
            <a:endParaRPr lang="en-US" sz="3846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5307"/>
              </a:lnSpc>
            </a:pPr>
            <a:r>
              <a:rPr lang="en-US" sz="3846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Research Insights:</a:t>
            </a:r>
          </a:p>
          <a:p>
            <a:pPr marL="830424" lvl="1" indent="-415212" algn="l">
              <a:lnSpc>
                <a:spcPts val="5307"/>
              </a:lnSpc>
              <a:buFont typeface="Arial"/>
              <a:buChar char="•"/>
            </a:pPr>
            <a:r>
              <a:rPr lang="en-US" sz="384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Friedman (2001): Gradient Boosting 2019's effectiveness in capturing complex data relationships.  </a:t>
            </a:r>
          </a:p>
          <a:p>
            <a:pPr marL="830424" lvl="1" indent="-415212" algn="l">
              <a:lnSpc>
                <a:spcPts val="5307"/>
              </a:lnSpc>
              <a:buFont typeface="Arial"/>
              <a:buChar char="•"/>
            </a:pPr>
            <a:r>
              <a:rPr lang="en-US" sz="384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Domingos (2012): Challenges with noisy data and regional variations.  </a:t>
            </a:r>
          </a:p>
          <a:p>
            <a:pPr algn="l">
              <a:lnSpc>
                <a:spcPts val="5307"/>
              </a:lnSpc>
            </a:pPr>
            <a:endParaRPr lang="en-US" sz="3846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5307"/>
              </a:lnSpc>
            </a:pPr>
            <a:r>
              <a:rPr lang="en-US" sz="3846" b="1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Contribution:  </a:t>
            </a:r>
          </a:p>
          <a:p>
            <a:pPr algn="l">
              <a:lnSpc>
                <a:spcPts val="5307"/>
              </a:lnSpc>
            </a:pPr>
            <a:r>
              <a:rPr lang="en-US" sz="384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Bridging gaps with robust models and a user-friendly application.</a:t>
            </a:r>
            <a:r>
              <a:rPr lang="en-US" sz="384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algn="ctr">
              <a:lnSpc>
                <a:spcPts val="4893"/>
              </a:lnSpc>
            </a:pPr>
            <a:endParaRPr lang="en-US" sz="3846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4893"/>
              </a:lnSpc>
              <a:spcBef>
                <a:spcPct val="0"/>
              </a:spcBef>
            </a:pPr>
            <a:endParaRPr lang="en-US" sz="3846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1711" y="8413203"/>
            <a:ext cx="2057400" cy="1895568"/>
          </a:xfrm>
          <a:custGeom>
            <a:avLst/>
            <a:gdLst/>
            <a:ahLst/>
            <a:cxnLst/>
            <a:rect l="l" t="t" r="r" b="b"/>
            <a:pathLst>
              <a:path w="4909376" h="4257768">
                <a:moveTo>
                  <a:pt x="0" y="0"/>
                </a:moveTo>
                <a:lnTo>
                  <a:pt x="4909377" y="0"/>
                </a:lnTo>
                <a:lnTo>
                  <a:pt x="4909377" y="4257768"/>
                </a:lnTo>
                <a:lnTo>
                  <a:pt x="0" y="42577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16611599" y="-16488"/>
            <a:ext cx="1913249" cy="1807188"/>
          </a:xfrm>
          <a:custGeom>
            <a:avLst/>
            <a:gdLst/>
            <a:ahLst/>
            <a:cxnLst/>
            <a:rect l="l" t="t" r="r" b="b"/>
            <a:pathLst>
              <a:path w="4412556" h="3826890">
                <a:moveTo>
                  <a:pt x="0" y="0"/>
                </a:moveTo>
                <a:lnTo>
                  <a:pt x="4412556" y="0"/>
                </a:lnTo>
                <a:lnTo>
                  <a:pt x="4412556" y="3826890"/>
                </a:lnTo>
                <a:lnTo>
                  <a:pt x="0" y="3826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293712" y="483384"/>
            <a:ext cx="9700576" cy="1150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07"/>
              </a:lnSpc>
              <a:spcBef>
                <a:spcPct val="0"/>
              </a:spcBef>
            </a:pPr>
            <a:r>
              <a:rPr lang="en-US" sz="6744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Application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6989" y="2273515"/>
            <a:ext cx="13157299" cy="7394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17"/>
              </a:lnSpc>
            </a:pPr>
            <a:r>
              <a:rPr lang="en-US" sz="5157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User-Friendly Features:</a:t>
            </a:r>
          </a:p>
          <a:p>
            <a:pPr algn="l">
              <a:lnSpc>
                <a:spcPts val="7117"/>
              </a:lnSpc>
            </a:pPr>
            <a:endParaRPr lang="en-US" sz="5157" b="1" dirty="0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1027186" lvl="1" indent="-513593" algn="l">
              <a:lnSpc>
                <a:spcPts val="6565"/>
              </a:lnSpc>
              <a:buAutoNum type="arabicPeriod"/>
            </a:pPr>
            <a:r>
              <a:rPr lang="en-US" sz="4757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R</a:t>
            </a:r>
            <a:r>
              <a:rPr lang="en-US" sz="4757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eal-time input for cost factors.</a:t>
            </a:r>
            <a:r>
              <a:rPr lang="en-US" sz="4757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6565"/>
              </a:lnSpc>
            </a:pPr>
            <a:endParaRPr lang="en-US" sz="4757" b="1" dirty="0">
              <a:solidFill>
                <a:srgbClr val="F4EEEE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6565"/>
              </a:lnSpc>
            </a:pPr>
            <a:r>
              <a:rPr lang="en-US" sz="4757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   2. </a:t>
            </a:r>
            <a:r>
              <a:rPr lang="en-US" sz="4757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Instant predictions for total cost of living.</a:t>
            </a:r>
          </a:p>
          <a:p>
            <a:pPr algn="l">
              <a:lnSpc>
                <a:spcPts val="6565"/>
              </a:lnSpc>
            </a:pPr>
            <a:endParaRPr lang="en-US" sz="4757" dirty="0">
              <a:solidFill>
                <a:srgbClr val="F4EEEE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>
              <a:lnSpc>
                <a:spcPts val="6565"/>
              </a:lnSpc>
            </a:pPr>
            <a:r>
              <a:rPr lang="en-US" sz="4757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757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  3. </a:t>
            </a:r>
            <a:r>
              <a:rPr lang="en-US" sz="4757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Dynamic visualizations for better insights.  </a:t>
            </a:r>
          </a:p>
          <a:p>
            <a:pPr algn="ctr">
              <a:lnSpc>
                <a:spcPts val="5185"/>
              </a:lnSpc>
            </a:pPr>
            <a:endParaRPr lang="en-US" sz="4757" dirty="0">
              <a:solidFill>
                <a:srgbClr val="F4EEEE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5185"/>
              </a:lnSpc>
              <a:spcBef>
                <a:spcPct val="0"/>
              </a:spcBef>
            </a:pPr>
            <a:endParaRPr lang="en-US" sz="4757" dirty="0">
              <a:solidFill>
                <a:srgbClr val="F4EEE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5473" y="413340"/>
            <a:ext cx="16713448" cy="9355881"/>
          </a:xfrm>
          <a:custGeom>
            <a:avLst/>
            <a:gdLst/>
            <a:ahLst/>
            <a:cxnLst/>
            <a:rect l="l" t="t" r="r" b="b"/>
            <a:pathLst>
              <a:path w="16713448" h="9355881">
                <a:moveTo>
                  <a:pt x="0" y="0"/>
                </a:moveTo>
                <a:lnTo>
                  <a:pt x="16713448" y="0"/>
                </a:lnTo>
                <a:lnTo>
                  <a:pt x="16713448" y="9355881"/>
                </a:lnTo>
                <a:lnTo>
                  <a:pt x="0" y="9355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2" b="-912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483734"/>
            <a:ext cx="1600200" cy="1737952"/>
          </a:xfrm>
          <a:custGeom>
            <a:avLst/>
            <a:gdLst/>
            <a:ahLst/>
            <a:cxnLst/>
            <a:rect l="l" t="t" r="r" b="b"/>
            <a:pathLst>
              <a:path w="5399921" h="5399921">
                <a:moveTo>
                  <a:pt x="0" y="0"/>
                </a:moveTo>
                <a:lnTo>
                  <a:pt x="5399921" y="0"/>
                </a:lnTo>
                <a:lnTo>
                  <a:pt x="5399921" y="5399921"/>
                </a:lnTo>
                <a:lnTo>
                  <a:pt x="0" y="5399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10605063">
            <a:off x="16767789" y="28864"/>
            <a:ext cx="1448469" cy="1612449"/>
          </a:xfrm>
          <a:custGeom>
            <a:avLst/>
            <a:gdLst/>
            <a:ahLst/>
            <a:cxnLst/>
            <a:rect l="l" t="t" r="r" b="b"/>
            <a:pathLst>
              <a:path w="5588414" h="5588414">
                <a:moveTo>
                  <a:pt x="0" y="0"/>
                </a:moveTo>
                <a:lnTo>
                  <a:pt x="5588414" y="0"/>
                </a:lnTo>
                <a:lnTo>
                  <a:pt x="5588414" y="5588414"/>
                </a:lnTo>
                <a:lnTo>
                  <a:pt x="0" y="5588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192909" y="952500"/>
            <a:ext cx="11902183" cy="821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3"/>
              </a:lnSpc>
              <a:spcBef>
                <a:spcPct val="0"/>
              </a:spcBef>
            </a:pPr>
            <a:r>
              <a:rPr lang="en-US" sz="490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Methodology: Gradient Boosting Model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28292"/>
            <a:ext cx="11544300" cy="761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11"/>
              </a:lnSpc>
              <a:spcBef>
                <a:spcPct val="0"/>
              </a:spcBef>
            </a:pPr>
            <a:r>
              <a:rPr lang="en-US" sz="45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Why Gradient Boosting for This Project?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673190"/>
            <a:ext cx="17259300" cy="1952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3"/>
              </a:lnSpc>
            </a:pPr>
            <a:r>
              <a:rPr lang="en-US" sz="39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1. Handling Complex Relationships:  </a:t>
            </a:r>
            <a:r>
              <a:rPr lang="en-US" sz="39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Captures non-linear dependencies         effectively.</a:t>
            </a:r>
            <a:r>
              <a:rPr lang="en-US" sz="39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</a:p>
          <a:p>
            <a:pPr algn="l">
              <a:lnSpc>
                <a:spcPts val="4969"/>
              </a:lnSpc>
              <a:spcBef>
                <a:spcPct val="0"/>
              </a:spcBef>
            </a:pPr>
            <a:r>
              <a:rPr lang="en-US" sz="36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086350"/>
            <a:ext cx="17259300" cy="1320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3"/>
              </a:lnSpc>
              <a:spcBef>
                <a:spcPct val="0"/>
              </a:spcBef>
            </a:pPr>
            <a:r>
              <a:rPr lang="en-US" sz="390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2. Robustness to Noisy Data:  </a:t>
            </a:r>
            <a:r>
              <a:rPr lang="en-US" sz="390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Performs well even with real-world data           imperfections.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581138"/>
            <a:ext cx="16712903" cy="135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83"/>
              </a:lnSpc>
            </a:pPr>
            <a:r>
              <a:rPr lang="en-US" sz="3901" b="1" dirty="0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3. Feature Prioritization:  </a:t>
            </a:r>
            <a:r>
              <a:rPr lang="en-US" sz="3901" dirty="0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Identifies and emphasizes impactful variables.  </a:t>
            </a:r>
          </a:p>
          <a:p>
            <a:pPr algn="ctr">
              <a:lnSpc>
                <a:spcPts val="5383"/>
              </a:lnSpc>
              <a:spcBef>
                <a:spcPct val="0"/>
              </a:spcBef>
            </a:pPr>
            <a:endParaRPr lang="en-US" sz="3901" dirty="0">
              <a:solidFill>
                <a:srgbClr val="F4EEE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7528532"/>
            <a:ext cx="15820734" cy="1320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3"/>
              </a:lnSpc>
              <a:spcBef>
                <a:spcPct val="0"/>
              </a:spcBef>
            </a:pPr>
            <a:r>
              <a:rPr lang="en-US" sz="3901" b="1">
                <a:solidFill>
                  <a:srgbClr val="F4EEEE"/>
                </a:solidFill>
                <a:latin typeface="DM Sans Bold"/>
                <a:ea typeface="DM Sans Bold"/>
                <a:cs typeface="DM Sans Bold"/>
                <a:sym typeface="DM Sans Bold"/>
              </a:rPr>
              <a:t>4. Accurate Predictions: </a:t>
            </a:r>
            <a:r>
              <a:rPr lang="en-US" sz="3901">
                <a:solidFill>
                  <a:srgbClr val="F4EEEE"/>
                </a:solidFill>
                <a:latin typeface="DM Sans"/>
                <a:ea typeface="DM Sans"/>
                <a:cs typeface="DM Sans"/>
                <a:sym typeface="DM Sans"/>
              </a:rPr>
              <a:t>Achieved consistently high R² scores across scenarios.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5215" y="721809"/>
            <a:ext cx="17079821" cy="8732058"/>
          </a:xfrm>
          <a:custGeom>
            <a:avLst/>
            <a:gdLst/>
            <a:ahLst/>
            <a:cxnLst/>
            <a:rect l="l" t="t" r="r" b="b"/>
            <a:pathLst>
              <a:path w="17079821" h="8732058">
                <a:moveTo>
                  <a:pt x="0" y="0"/>
                </a:moveTo>
                <a:lnTo>
                  <a:pt x="17079821" y="0"/>
                </a:lnTo>
                <a:lnTo>
                  <a:pt x="17079821" y="8732058"/>
                </a:lnTo>
                <a:lnTo>
                  <a:pt x="0" y="8732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828</Words>
  <Application>Microsoft Office PowerPoint</Application>
  <PresentationFormat>Custom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Now Bold</vt:lpstr>
      <vt:lpstr>DM Sans</vt:lpstr>
      <vt:lpstr>Calibri</vt:lpstr>
      <vt:lpstr>Arial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Cost of Living in the United States</dc:title>
  <cp:lastModifiedBy>Adda, Venkat Tarun</cp:lastModifiedBy>
  <cp:revision>2</cp:revision>
  <dcterms:created xsi:type="dcterms:W3CDTF">2006-08-16T00:00:00Z</dcterms:created>
  <dcterms:modified xsi:type="dcterms:W3CDTF">2024-12-07T17:42:44Z</dcterms:modified>
  <dc:identifier>DAGYcBmaB7s</dc:identifier>
</cp:coreProperties>
</file>