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98" r:id="rId1"/>
  </p:sldMasterIdLst>
  <p:notesMasterIdLst>
    <p:notesMasterId r:id="rId14"/>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2" y="17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c634e8f8d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c634e8f8d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c634e8f8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c634e8f8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c634e8f8d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c634e8f8d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c63a7f6a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63a7f6a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c63a7f6a6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63a7f6a6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c63a7f6a6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c63a7f6a6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63a7f6a6e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63a7f6a6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634e8f8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634e8f8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c634e8f8d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c634e8f8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c634e8f8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c634e8f8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c634e8f8d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c634e8f8d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04888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851080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104965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934451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539361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4911917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35781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055432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64C608-40B1-4030-A28D-5B74BC98ADCE}" type="datetimeFigureOut">
              <a:rPr lang="en-US" smtClean="0"/>
              <a:t>3/26/2024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6892570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3/26/2024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2360628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A4E7D1B-D673-4CF6-8672-009D42ABD2A0}" type="datetimeFigureOut">
              <a:rPr lang="en-US" smtClean="0"/>
              <a:t>3/26/2024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5074641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DA16AA21-1863-4931-97CB-99D0A168701B}" type="datetimeFigureOut">
              <a:rPr lang="en-US" smtClean="0"/>
              <a:t>3/26/2024</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2380400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852659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8664C608-40B1-4030-A28D-5B74BC98ADCE}" type="datetimeFigureOut">
              <a:rPr lang="en-US" smtClean="0"/>
              <a:t>3/26/2024</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GB" smtClean="0"/>
              <a:t>‹#›</a:t>
            </a:fld>
            <a:endParaRPr lang="en-GB"/>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082183"/>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309383"/>
            <a:ext cx="8520600" cy="1999992"/>
          </a:xfrm>
          <a:prstGeom prst="rect">
            <a:avLst/>
          </a:prstGeom>
          <a:gradFill>
            <a:gsLst>
              <a:gs pos="100000">
                <a:schemeClr val="accent5">
                  <a:lumMod val="20000"/>
                  <a:lumOff val="80000"/>
                </a:schemeClr>
              </a:gs>
              <a:gs pos="35000">
                <a:schemeClr val="accent1">
                  <a:lumMod val="45000"/>
                  <a:lumOff val="55000"/>
                </a:schemeClr>
              </a:gs>
            </a:gsLst>
            <a:lin ang="5400000" scaled="1"/>
          </a:gradFill>
          <a:ln>
            <a:gradFill>
              <a:gsLst>
                <a:gs pos="74000">
                  <a:schemeClr val="accent5">
                    <a:lumMod val="60000"/>
                    <a:lumOff val="40000"/>
                  </a:schemeClr>
                </a:gs>
                <a:gs pos="11189">
                  <a:schemeClr val="accent1">
                    <a:lumMod val="45000"/>
                    <a:lumOff val="55000"/>
                  </a:schemeClr>
                </a:gs>
                <a:gs pos="78500">
                  <a:srgbClr val="F6C791"/>
                </a:gs>
                <a:gs pos="83000">
                  <a:schemeClr val="accent1">
                    <a:lumMod val="45000"/>
                    <a:lumOff val="55000"/>
                  </a:schemeClr>
                </a:gs>
              </a:gsLst>
              <a:lin ang="5400000" scaled="1"/>
            </a:gradFill>
          </a:ln>
        </p:spPr>
        <p:txBody>
          <a:bodyPr spcFirstLastPara="1" wrap="square" lIns="91425" tIns="91425" rIns="91425" bIns="91425" anchor="b" anchorCtr="0">
            <a:normAutofit/>
          </a:bodyPr>
          <a:lstStyle/>
          <a:p>
            <a:pPr marL="0" lvl="0" indent="0" algn="ctr" rtl="0">
              <a:spcBef>
                <a:spcPts val="0"/>
              </a:spcBef>
              <a:spcAft>
                <a:spcPts val="0"/>
              </a:spcAft>
              <a:buNone/>
            </a:pPr>
            <a:r>
              <a:rPr lang="en-GB" sz="4800" dirty="0">
                <a:latin typeface="Times New Roman" panose="02020603050405020304" pitchFamily="18" charset="0"/>
                <a:cs typeface="Times New Roman" panose="02020603050405020304" pitchFamily="18" charset="0"/>
              </a:rPr>
              <a:t>CHURN MODELLING USING CNN</a:t>
            </a:r>
            <a:endParaRPr sz="4800"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1"/>
          </p:nvPr>
        </p:nvSpPr>
        <p:spPr>
          <a:xfrm>
            <a:off x="311700" y="2358189"/>
            <a:ext cx="8520600" cy="2235436"/>
          </a:xfrm>
          <a:prstGeom prst="rect">
            <a:avLst/>
          </a:prstGeom>
        </p:spPr>
        <p:txBody>
          <a:bodyPr spcFirstLastPara="1" wrap="square" lIns="91425" tIns="91425" rIns="91425" bIns="91425" anchor="ctr" anchorCtr="0">
            <a:normAutofit fontScale="92500" lnSpcReduction="20000"/>
          </a:bodyPr>
          <a:lstStyle/>
          <a:p>
            <a:pPr marL="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endParaRPr lang="en-GB"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GB"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1900" dirty="0">
                <a:solidFill>
                  <a:schemeClr val="tx1"/>
                </a:solidFill>
                <a:latin typeface="Times New Roman" panose="02020603050405020304" pitchFamily="18" charset="0"/>
                <a:cs typeface="Times New Roman" panose="02020603050405020304" pitchFamily="18" charset="0"/>
              </a:rPr>
              <a:t>Presented by: </a:t>
            </a:r>
          </a:p>
          <a:p>
            <a:pPr marL="0" lvl="0" indent="0" algn="l" rtl="0">
              <a:spcBef>
                <a:spcPts val="0"/>
              </a:spcBef>
              <a:spcAft>
                <a:spcPts val="0"/>
              </a:spcAft>
              <a:buNone/>
            </a:pPr>
            <a:r>
              <a:rPr lang="en-GB" dirty="0">
                <a:solidFill>
                  <a:schemeClr val="tx1"/>
                </a:solidFill>
              </a:rPr>
              <a:t>                      </a:t>
            </a:r>
            <a:r>
              <a:rPr lang="en-GB" dirty="0">
                <a:solidFill>
                  <a:schemeClr val="tx1"/>
                </a:solidFill>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                         SRIBALA R</a:t>
            </a:r>
            <a:endParaRPr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                         III year ,AI &amp; DS</a:t>
            </a:r>
          </a:p>
          <a:p>
            <a:pPr marL="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                         COLLEGE-KVCET</a:t>
            </a:r>
          </a:p>
          <a:p>
            <a:pPr marL="0" lvl="0" indent="0" algn="just" rtl="0">
              <a:spcBef>
                <a:spcPts val="0"/>
              </a:spcBef>
              <a:spcAft>
                <a:spcPts val="0"/>
              </a:spcAft>
              <a:buNone/>
            </a:pPr>
            <a:r>
              <a:rPr lang="en-IN" dirty="0">
                <a:solidFill>
                  <a:schemeClr val="tx1"/>
                </a:solidFill>
                <a:latin typeface="Times New Roman" panose="02020603050405020304" pitchFamily="18" charset="0"/>
                <a:cs typeface="Times New Roman" panose="02020603050405020304" pitchFamily="18" charset="0"/>
              </a:rPr>
              <a:t>                         NM ID-au421221243039</a:t>
            </a:r>
          </a:p>
          <a:p>
            <a:pPr marL="0" lvl="0" indent="0" algn="just"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                         Email ID- ravibala9842@gmail.com</a:t>
            </a:r>
          </a:p>
          <a:p>
            <a:pPr marL="0" lvl="0" indent="0" algn="just" rtl="0">
              <a:spcBef>
                <a:spcPts val="0"/>
              </a:spcBef>
              <a:spcAft>
                <a:spcPts val="0"/>
              </a:spcAft>
              <a:buNone/>
            </a:pP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631371"/>
            <a:ext cx="8520600" cy="3863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115" name="Google Shape;115;p23"/>
          <p:cNvSpPr txBox="1">
            <a:spLocks noGrp="1"/>
          </p:cNvSpPr>
          <p:nvPr>
            <p:ph type="body" idx="1"/>
          </p:nvPr>
        </p:nvSpPr>
        <p:spPr>
          <a:xfrm>
            <a:off x="369758" y="1502227"/>
            <a:ext cx="8520600" cy="3081161"/>
          </a:xfrm>
          <a:prstGeom prst="rect">
            <a:avLst/>
          </a:prstGeom>
        </p:spPr>
        <p:txBody>
          <a:bodyPr spcFirstLastPara="1" wrap="square" lIns="91425" tIns="91425" rIns="91425" bIns="91425" anchor="t" anchorCtr="0">
            <a:normAutofit fontScale="55000" lnSpcReduction="20000"/>
          </a:bodyPr>
          <a:lstStyle/>
          <a:p>
            <a:pPr marL="285750" lvl="0" indent="-285750" algn="just" rtl="0">
              <a:spcBef>
                <a:spcPts val="0"/>
              </a:spcBef>
              <a:spcAft>
                <a:spcPts val="1200"/>
              </a:spcAft>
              <a:buFont typeface="Wingdings" panose="05000000000000000000" pitchFamily="2" charset="2"/>
              <a:buChar char="Ø"/>
            </a:pPr>
            <a:r>
              <a:rPr lang="en-US" sz="3800" b="0" i="0" dirty="0">
                <a:solidFill>
                  <a:srgbClr val="1F1F1F"/>
                </a:solidFill>
                <a:effectLst/>
                <a:latin typeface="Times New Roman" panose="02020603050405020304" pitchFamily="18" charset="0"/>
                <a:cs typeface="Times New Roman" panose="02020603050405020304" pitchFamily="18" charset="0"/>
              </a:rPr>
              <a:t> In conclusion, CNNs offer a promising approach for churn prediction, providing businesses with a powerful tool to retain valuable customers.</a:t>
            </a:r>
          </a:p>
          <a:p>
            <a:pPr marL="285750" lvl="0" indent="-285750" algn="just" rtl="0">
              <a:spcBef>
                <a:spcPts val="0"/>
              </a:spcBef>
              <a:spcAft>
                <a:spcPts val="1200"/>
              </a:spcAft>
              <a:buFont typeface="Wingdings" panose="05000000000000000000" pitchFamily="2" charset="2"/>
              <a:buChar char="Ø"/>
            </a:pPr>
            <a:r>
              <a:rPr lang="en-US" sz="3800" b="0" i="0" dirty="0">
                <a:solidFill>
                  <a:srgbClr val="1F1F1F"/>
                </a:solidFill>
                <a:effectLst/>
                <a:latin typeface="Times New Roman" panose="02020603050405020304" pitchFamily="18" charset="0"/>
                <a:cs typeface="Times New Roman" panose="02020603050405020304" pitchFamily="18" charset="0"/>
              </a:rPr>
              <a:t>CNNs are well-suited for churn prediction tasks due to their ability to handle complex, high-dimensional data .CNNs can automatically extract features from customer data, reducing the need for manual feature engineering.</a:t>
            </a:r>
          </a:p>
          <a:p>
            <a:pPr marL="285750" lvl="0" indent="-285750" algn="just" rtl="0">
              <a:spcBef>
                <a:spcPts val="0"/>
              </a:spcBef>
              <a:spcAft>
                <a:spcPts val="1200"/>
              </a:spcAft>
              <a:buFont typeface="Wingdings" panose="05000000000000000000" pitchFamily="2" charset="2"/>
              <a:buChar char="Ø"/>
            </a:pPr>
            <a:r>
              <a:rPr lang="en-US" sz="3800" b="0" i="0" dirty="0">
                <a:solidFill>
                  <a:srgbClr val="1F1F1F"/>
                </a:solidFill>
                <a:effectLst/>
                <a:latin typeface="Times New Roman" panose="02020603050405020304" pitchFamily="18" charset="0"/>
                <a:cs typeface="Times New Roman" panose="02020603050405020304" pitchFamily="18" charset="0"/>
              </a:rPr>
              <a:t>By implementing a CNN-based churn prediction model, businesses can gain valuable insights into customer behavior and take proactive steps to reduce churn.</a:t>
            </a:r>
          </a:p>
          <a:p>
            <a:pPr marL="0" lvl="0" indent="0" algn="l" rtl="0">
              <a:spcBef>
                <a:spcPts val="0"/>
              </a:spcBef>
              <a:spcAft>
                <a:spcPts val="12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624114"/>
            <a:ext cx="8520600" cy="6095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FUTURE SCOPES</a:t>
            </a:r>
            <a:endParaRPr dirty="0">
              <a:latin typeface="Times New Roman" panose="02020603050405020304" pitchFamily="18" charset="0"/>
              <a:cs typeface="Times New Roman" panose="02020603050405020304" pitchFamily="18" charset="0"/>
            </a:endParaRPr>
          </a:p>
        </p:txBody>
      </p:sp>
      <p:sp>
        <p:nvSpPr>
          <p:cNvPr id="121" name="Google Shape;121;p24"/>
          <p:cNvSpPr txBox="1">
            <a:spLocks noGrp="1"/>
          </p:cNvSpPr>
          <p:nvPr>
            <p:ph type="body" idx="1"/>
          </p:nvPr>
        </p:nvSpPr>
        <p:spPr>
          <a:xfrm>
            <a:off x="217357" y="1457275"/>
            <a:ext cx="8520600" cy="3416400"/>
          </a:xfrm>
          <a:prstGeom prst="rect">
            <a:avLst/>
          </a:prstGeom>
        </p:spPr>
        <p:txBody>
          <a:bodyPr spcFirstLastPara="1" wrap="square" lIns="91425" tIns="91425" rIns="91425" bIns="91425" anchor="t" anchorCtr="0">
            <a:normAutofit/>
          </a:bodyPr>
          <a:lstStyle/>
          <a:p>
            <a:pPr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Incorporating Multi-modal Data: Integration of diverse data sources such as text, images, and time-series data to capture richer customer behavior.</a:t>
            </a:r>
          </a:p>
          <a:p>
            <a:pPr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Personalization and Contextualization: Developing CNN architectures that adapt to individual customer preferences and contextual factors for more accurate churn predictions.</a:t>
            </a:r>
          </a:p>
          <a:p>
            <a:pPr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Real-time Churn Detection: Advancing CNN models for real-time monitoring and detection of potential churn events, enabling proactive intervention strategies.</a:t>
            </a:r>
          </a:p>
          <a:p>
            <a:pPr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Explainable AI Techniques: Enhancing interpretability of CNN-based churn models to provide actionable insights for businesses and improve decision-making processes.</a:t>
            </a:r>
          </a:p>
          <a:p>
            <a:pPr marL="0" lvl="0" indent="0" algn="l" rtl="0">
              <a:spcBef>
                <a:spcPts val="0"/>
              </a:spcBef>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667657"/>
            <a:ext cx="85206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127" name="Google Shape;127;p25"/>
          <p:cNvSpPr txBox="1">
            <a:spLocks noGrp="1"/>
          </p:cNvSpPr>
          <p:nvPr>
            <p:ph type="body" idx="1"/>
          </p:nvPr>
        </p:nvSpPr>
        <p:spPr>
          <a:xfrm>
            <a:off x="311700" y="1364343"/>
            <a:ext cx="8520600" cy="3204532"/>
          </a:xfrm>
          <a:prstGeom prst="rect">
            <a:avLst/>
          </a:prstGeom>
        </p:spPr>
        <p:txBody>
          <a:bodyPr spcFirstLastPara="1" wrap="square" lIns="91425" tIns="91425" rIns="91425" bIns="91425" anchor="t" anchorCtr="0">
            <a:normAutofit/>
          </a:bodyPr>
          <a:lstStyle/>
          <a:p>
            <a:pPr marL="342900" lvl="0" algn="l" rtl="0">
              <a:spcBef>
                <a:spcPts val="0"/>
              </a:spcBef>
              <a:spcAft>
                <a:spcPts val="1200"/>
              </a:spcAf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M. Park et al., 'Customer Churn Prediction in Telecommunication Industry Using Convolutional Neural Networks,' Expert Systems with Applications, 2020.</a:t>
            </a:r>
          </a:p>
          <a:p>
            <a:pPr marL="342900" lvl="0" algn="l" rtl="0">
              <a:spcBef>
                <a:spcPts val="0"/>
              </a:spcBef>
              <a:spcAft>
                <a:spcPts val="1200"/>
              </a:spcAf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H. Chen et al., 'Enhancing Churn Prediction in Subscription-based Services Using Graph Convolutional Networks,' IEEE International Conference on Data Mining, 2023</a:t>
            </a:r>
            <a:endParaRPr lang="en-US" sz="2000" dirty="0">
              <a:solidFill>
                <a:srgbClr val="0D0D0D"/>
              </a:solidFill>
              <a:latin typeface="Times New Roman" panose="02020603050405020304" pitchFamily="18" charset="0"/>
              <a:cs typeface="Times New Roman" panose="02020603050405020304" pitchFamily="18" charset="0"/>
            </a:endParaRPr>
          </a:p>
          <a:p>
            <a:pPr marL="342900" lvl="0" algn="l" rtl="0">
              <a:spcBef>
                <a:spcPts val="0"/>
              </a:spcBef>
              <a:spcAft>
                <a:spcPts val="1200"/>
              </a:spcAf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M. Park et al., 'Customer Churn Prediction in Telecommunication Industry Using Convolutional Neural Networks,' Expert Systems with Applications, 2020.</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631371"/>
            <a:ext cx="8520600" cy="711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PROPOSED SYSTEM  </a:t>
            </a:r>
            <a:endParaRPr dirty="0">
              <a:latin typeface="Times New Roman" panose="02020603050405020304" pitchFamily="18" charset="0"/>
              <a:cs typeface="Times New Roman" panose="02020603050405020304" pitchFamily="18" charset="0"/>
            </a:endParaRPr>
          </a:p>
        </p:txBody>
      </p:sp>
      <p:sp>
        <p:nvSpPr>
          <p:cNvPr id="61" name="Google Shape;61;p14"/>
          <p:cNvSpPr txBox="1">
            <a:spLocks noGrp="1"/>
          </p:cNvSpPr>
          <p:nvPr>
            <p:ph type="body" idx="1"/>
          </p:nvPr>
        </p:nvSpPr>
        <p:spPr>
          <a:xfrm>
            <a:off x="311700" y="1168800"/>
            <a:ext cx="8520600" cy="3416400"/>
          </a:xfrm>
          <a:prstGeom prst="rect">
            <a:avLst/>
          </a:prstGeom>
        </p:spPr>
        <p:txBody>
          <a:bodyPr spcFirstLastPara="1" wrap="square" lIns="91425" tIns="91425" rIns="91425" bIns="91425" anchor="t" anchorCtr="0">
            <a:normAutofit/>
          </a:bodyPr>
          <a:lstStyle/>
          <a:p>
            <a:pPr algn="just">
              <a:buFont typeface="Arial" panose="020B0604020202020204" pitchFamily="34" charset="0"/>
              <a:buChar char="•"/>
            </a:pPr>
            <a:endParaRPr lang="en-GB" sz="24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algn="just">
              <a:buFont typeface="Arial" panose="020B0604020202020204" pitchFamily="34" charset="0"/>
              <a:buChar char="•"/>
            </a:pPr>
            <a:r>
              <a:rPr lang="en-GB" sz="24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The project </a:t>
            </a:r>
            <a:r>
              <a:rPr lang="en-US" sz="2400" b="0" i="0" dirty="0">
                <a:solidFill>
                  <a:srgbClr val="1F1F1F"/>
                </a:solidFill>
                <a:effectLst/>
                <a:latin typeface="Times New Roman" panose="02020603050405020304" pitchFamily="18" charset="0"/>
                <a:cs typeface="Times New Roman" panose="02020603050405020304" pitchFamily="18" charset="0"/>
              </a:rPr>
              <a:t> propose a novel churn prediction model using Convolutional Neural Networks (CNNs).Customer churn is a significant concern for businesses. Predicting churn allows for proactive measures to retain valuable customers</a:t>
            </a:r>
            <a:r>
              <a:rPr lang="en-US" sz="2400" b="0" i="0" dirty="0">
                <a:solidFill>
                  <a:srgbClr val="0D0D0D"/>
                </a:solidFill>
                <a:effectLst/>
                <a:latin typeface="Times New Roman" panose="02020603050405020304" pitchFamily="18" charset="0"/>
                <a:cs typeface="Times New Roman" panose="02020603050405020304" pitchFamily="18" charset="0"/>
              </a:rPr>
              <a:t> : Defining churn prediction as a binary classification problem where the goal is to predict whether a customer will churn or not based on historical data.</a:t>
            </a:r>
            <a:endParaRPr lang="en-US" sz="2400" b="0" i="0" dirty="0">
              <a:solidFill>
                <a:srgbClr val="1F1F1F"/>
              </a:solidFill>
              <a:effectLst/>
              <a:latin typeface="Times New Roman" panose="02020603050405020304" pitchFamily="18" charset="0"/>
              <a:cs typeface="Times New Roman" panose="02020603050405020304" pitchFamily="18" charset="0"/>
            </a:endParaRPr>
          </a:p>
          <a:p>
            <a:pPr marL="0" lvl="0" indent="0" algn="l" rtl="0">
              <a:spcBef>
                <a:spcPts val="0"/>
              </a:spcBef>
              <a:spcAft>
                <a:spcPts val="1200"/>
              </a:spcAft>
              <a:buNone/>
            </a:pPr>
            <a:endParaRPr sz="2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574625"/>
            <a:ext cx="8520600" cy="6373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p:txBody>
      </p:sp>
      <p:sp>
        <p:nvSpPr>
          <p:cNvPr id="67" name="Google Shape;67;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endParaRPr lang="en-US" sz="2400" b="0" i="0" dirty="0">
              <a:solidFill>
                <a:srgbClr val="1F1F1F"/>
              </a:solidFill>
              <a:effectLst/>
              <a:latin typeface="Times New Roman" panose="02020603050405020304" pitchFamily="18" charset="0"/>
              <a:cs typeface="Times New Roman" panose="02020603050405020304" pitchFamily="18" charset="0"/>
            </a:endParaRPr>
          </a:p>
          <a:p>
            <a:pPr marL="0" lvl="0" indent="0" algn="just" rtl="0">
              <a:spcBef>
                <a:spcPts val="0"/>
              </a:spcBef>
              <a:spcAft>
                <a:spcPts val="1200"/>
              </a:spcAft>
              <a:buNone/>
            </a:pPr>
            <a:r>
              <a:rPr lang="en-US" sz="2400" b="0" i="0" dirty="0">
                <a:solidFill>
                  <a:srgbClr val="1F1F1F"/>
                </a:solidFill>
                <a:effectLst/>
                <a:latin typeface="Times New Roman" panose="02020603050405020304" pitchFamily="18" charset="0"/>
                <a:cs typeface="Times New Roman" panose="02020603050405020304" pitchFamily="18" charset="0"/>
              </a:rPr>
              <a:t>Develop a robust churn prediction model to identify customers at high risk of cancelling their subscriptions or services. This will enable businesses to proactively implement customer retention strategies and minimize revenue loss. This project will help businesses proactively target these at-risk customers with retention campaigns, ultimately reducing churn and increasing customer lifetime value.</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653143"/>
            <a:ext cx="85206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PROPOSED SOLUTION</a:t>
            </a:r>
            <a:endParaRPr dirty="0">
              <a:latin typeface="Times New Roman" panose="02020603050405020304" pitchFamily="18" charset="0"/>
              <a:cs typeface="Times New Roman" panose="02020603050405020304" pitchFamily="18" charset="0"/>
            </a:endParaRPr>
          </a:p>
        </p:txBody>
      </p:sp>
      <p:sp>
        <p:nvSpPr>
          <p:cNvPr id="73" name="Google Shape;73;p16"/>
          <p:cNvSpPr txBox="1">
            <a:spLocks noGrp="1"/>
          </p:cNvSpPr>
          <p:nvPr>
            <p:ph type="body" idx="1"/>
          </p:nvPr>
        </p:nvSpPr>
        <p:spPr>
          <a:xfrm>
            <a:off x="449586" y="943428"/>
            <a:ext cx="8520600" cy="3336521"/>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endParaRPr lang="en-US" sz="2400" b="0" i="0" dirty="0">
              <a:solidFill>
                <a:srgbClr val="1F1F1F"/>
              </a:solidFill>
              <a:effectLst/>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US" sz="2400" b="0" i="0" dirty="0">
                <a:solidFill>
                  <a:srgbClr val="1F1F1F"/>
                </a:solidFill>
                <a:effectLst/>
                <a:latin typeface="Times New Roman" panose="02020603050405020304" pitchFamily="18" charset="0"/>
                <a:cs typeface="Times New Roman" panose="02020603050405020304" pitchFamily="18" charset="0"/>
              </a:rPr>
              <a:t>Develop a CNN model to analyze sequential customer behavior data and predict churn probability.</a:t>
            </a:r>
            <a:endParaRPr lang="en-US" sz="24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0" lvl="0" indent="0" algn="l" rtl="0">
              <a:spcBef>
                <a:spcPts val="1200"/>
              </a:spcBef>
              <a:spcAft>
                <a:spcPts val="0"/>
              </a:spcAft>
              <a:buNone/>
            </a:pPr>
            <a:r>
              <a:rPr lang="en-US" sz="2400" b="1" i="0" dirty="0">
                <a:solidFill>
                  <a:srgbClr val="1F1F1F"/>
                </a:solidFill>
                <a:effectLst/>
                <a:latin typeface="Times New Roman" panose="02020603050405020304" pitchFamily="18" charset="0"/>
                <a:cs typeface="Times New Roman" panose="02020603050405020304" pitchFamily="18" charset="0"/>
              </a:rPr>
              <a:t>Why CNNs?</a:t>
            </a:r>
            <a:endParaRPr lang="en-US" sz="2400"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1F1F1F"/>
                </a:solidFill>
                <a:effectLst/>
                <a:latin typeface="Times New Roman" panose="02020603050405020304" pitchFamily="18" charset="0"/>
                <a:cs typeface="Times New Roman" panose="02020603050405020304" pitchFamily="18" charset="0"/>
              </a:rPr>
              <a:t>Can effectively capture temporal dependencies in sequential data (e.g., purchase history, website visits)</a:t>
            </a:r>
          </a:p>
          <a:p>
            <a:pPr algn="l">
              <a:buFont typeface="Arial" panose="020B0604020202020204" pitchFamily="34" charset="0"/>
              <a:buChar char="•"/>
            </a:pPr>
            <a:r>
              <a:rPr lang="en-US" sz="2400" b="0" i="0" dirty="0">
                <a:solidFill>
                  <a:srgbClr val="1F1F1F"/>
                </a:solidFill>
                <a:effectLst/>
                <a:latin typeface="Times New Roman" panose="02020603050405020304" pitchFamily="18" charset="0"/>
                <a:cs typeface="Times New Roman" panose="02020603050405020304" pitchFamily="18" charset="0"/>
              </a:rPr>
              <a:t>Automatically learn relevant features from data without manual engineering</a:t>
            </a:r>
          </a:p>
          <a:p>
            <a:pPr marL="0" lvl="0" indent="0" algn="l" rtl="0">
              <a:spcBef>
                <a:spcPts val="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574625"/>
            <a:ext cx="8520600" cy="2817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SYSTEM APPROACH</a:t>
            </a:r>
            <a:endParaRPr dirty="0">
              <a:latin typeface="Times New Roman" panose="02020603050405020304" pitchFamily="18" charset="0"/>
              <a:cs typeface="Times New Roman" panose="02020603050405020304" pitchFamily="18" charset="0"/>
            </a:endParaRPr>
          </a:p>
        </p:txBody>
      </p:sp>
      <p:sp>
        <p:nvSpPr>
          <p:cNvPr id="85" name="Google Shape;85;p18"/>
          <p:cNvSpPr txBox="1">
            <a:spLocks noGrp="1"/>
          </p:cNvSpPr>
          <p:nvPr>
            <p:ph type="body" idx="1"/>
          </p:nvPr>
        </p:nvSpPr>
        <p:spPr>
          <a:xfrm>
            <a:off x="311700" y="1132114"/>
            <a:ext cx="8520600" cy="3426379"/>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lang="en-GB" sz="2600" dirty="0">
              <a:solidFill>
                <a:schemeClr val="tx1"/>
              </a:solidFill>
              <a:latin typeface="Times New Roman" panose="02020603050405020304" pitchFamily="18" charset="0"/>
              <a:cs typeface="Times New Roman" panose="02020603050405020304" pitchFamily="18" charset="0"/>
            </a:endParaRPr>
          </a:p>
          <a:p>
            <a:pPr marL="114300" indent="0" algn="l">
              <a:buNone/>
            </a:pPr>
            <a:r>
              <a:rPr lang="en-IN" sz="2400" i="0" u="sng" dirty="0">
                <a:solidFill>
                  <a:srgbClr val="1F1F1F"/>
                </a:solidFill>
                <a:effectLst/>
                <a:latin typeface="Times New Roman" panose="02020603050405020304" pitchFamily="18" charset="0"/>
                <a:cs typeface="Times New Roman" panose="02020603050405020304" pitchFamily="18" charset="0"/>
              </a:rPr>
              <a:t>Hardware</a:t>
            </a:r>
          </a:p>
          <a:p>
            <a:pPr algn="l">
              <a:buFont typeface="Arial" panose="020B0604020202020204" pitchFamily="34" charset="0"/>
              <a:buChar char="•"/>
            </a:pPr>
            <a:r>
              <a:rPr lang="en-IN" sz="1800" b="0" i="0" dirty="0">
                <a:solidFill>
                  <a:srgbClr val="1F1F1F"/>
                </a:solidFill>
                <a:effectLst/>
                <a:latin typeface="Times New Roman" panose="02020603050405020304" pitchFamily="18" charset="0"/>
                <a:cs typeface="Times New Roman" panose="02020603050405020304" pitchFamily="18" charset="0"/>
              </a:rPr>
              <a:t>Processor: Intel Core i5 or </a:t>
            </a:r>
            <a:r>
              <a:rPr lang="en-IN" sz="1800" dirty="0">
                <a:latin typeface="Times New Roman" panose="02020603050405020304" pitchFamily="18" charset="0"/>
                <a:cs typeface="Times New Roman" panose="02020603050405020304" pitchFamily="18" charset="0"/>
              </a:rPr>
              <a:t>equivalent</a:t>
            </a:r>
            <a:r>
              <a:rPr lang="en-IN" sz="1800" b="0" i="0" dirty="0">
                <a:solidFill>
                  <a:srgbClr val="1F1F1F"/>
                </a:solidFill>
                <a:effectLst/>
                <a:latin typeface="Times New Roman" panose="02020603050405020304" pitchFamily="18" charset="0"/>
                <a:cs typeface="Times New Roman" panose="02020603050405020304" pitchFamily="18" charset="0"/>
              </a:rPr>
              <a:t> (recommended)</a:t>
            </a:r>
          </a:p>
          <a:p>
            <a:pPr algn="l">
              <a:buFont typeface="Arial" panose="020B0604020202020204" pitchFamily="34" charset="0"/>
              <a:buChar char="•"/>
            </a:pPr>
            <a:r>
              <a:rPr lang="en-IN" sz="1800" b="0" i="0" dirty="0">
                <a:solidFill>
                  <a:srgbClr val="1F1F1F"/>
                </a:solidFill>
                <a:effectLst/>
                <a:latin typeface="Times New Roman" panose="02020603050405020304" pitchFamily="18" charset="0"/>
                <a:cs typeface="Times New Roman" panose="02020603050405020304" pitchFamily="18" charset="0"/>
              </a:rPr>
              <a:t>RAM: 8 GB or more (recommended)</a:t>
            </a:r>
          </a:p>
          <a:p>
            <a:pPr algn="l">
              <a:buFont typeface="Arial" panose="020B0604020202020204" pitchFamily="34" charset="0"/>
              <a:buChar char="•"/>
            </a:pPr>
            <a:r>
              <a:rPr lang="en-IN" sz="1800" b="0" i="0" dirty="0">
                <a:solidFill>
                  <a:srgbClr val="1F1F1F"/>
                </a:solidFill>
                <a:effectLst/>
                <a:latin typeface="Times New Roman" panose="02020603050405020304" pitchFamily="18" charset="0"/>
                <a:cs typeface="Times New Roman" panose="02020603050405020304" pitchFamily="18" charset="0"/>
              </a:rPr>
              <a:t>Storage: Sufficient space to store your data and software</a:t>
            </a:r>
          </a:p>
          <a:p>
            <a:pPr marL="114300" indent="0" algn="l">
              <a:buNone/>
            </a:pPr>
            <a:endParaRPr lang="en-IN" b="1" i="0" dirty="0">
              <a:solidFill>
                <a:srgbClr val="1F1F1F"/>
              </a:solidFill>
              <a:effectLst/>
              <a:latin typeface="Times New Roman" panose="02020603050405020304" pitchFamily="18" charset="0"/>
              <a:cs typeface="Times New Roman" panose="02020603050405020304" pitchFamily="18" charset="0"/>
            </a:endParaRPr>
          </a:p>
          <a:p>
            <a:pPr marL="114300" indent="0" algn="l">
              <a:buNone/>
            </a:pPr>
            <a:r>
              <a:rPr lang="en-IN" sz="2400" i="0" u="sng" dirty="0">
                <a:solidFill>
                  <a:srgbClr val="1F1F1F"/>
                </a:solidFill>
                <a:effectLst/>
                <a:latin typeface="Times New Roman" panose="02020603050405020304" pitchFamily="18" charset="0"/>
                <a:cs typeface="Times New Roman" panose="02020603050405020304" pitchFamily="18" charset="0"/>
              </a:rPr>
              <a:t>Software</a:t>
            </a:r>
          </a:p>
          <a:p>
            <a:pPr algn="l">
              <a:buFont typeface="Arial" panose="020B0604020202020204" pitchFamily="34" charset="0"/>
              <a:buChar char="•"/>
            </a:pPr>
            <a:r>
              <a:rPr lang="en-IN" sz="1800" b="0" i="0" dirty="0">
                <a:solidFill>
                  <a:srgbClr val="1F1F1F"/>
                </a:solidFill>
                <a:effectLst/>
                <a:latin typeface="Times New Roman" panose="02020603050405020304" pitchFamily="18" charset="0"/>
                <a:cs typeface="Times New Roman" panose="02020603050405020304" pitchFamily="18" charset="0"/>
              </a:rPr>
              <a:t>Python (programming language) </a:t>
            </a:r>
          </a:p>
          <a:p>
            <a:pPr algn="l">
              <a:buFont typeface="Arial" panose="020B0604020202020204" pitchFamily="34" charset="0"/>
              <a:buChar char="•"/>
            </a:pPr>
            <a:r>
              <a:rPr lang="en-IN" sz="1800" b="0" i="0" dirty="0">
                <a:solidFill>
                  <a:srgbClr val="1F1F1F"/>
                </a:solidFill>
                <a:effectLst/>
                <a:latin typeface="Times New Roman" panose="02020603050405020304" pitchFamily="18" charset="0"/>
                <a:cs typeface="Times New Roman" panose="02020603050405020304" pitchFamily="18" charset="0"/>
              </a:rPr>
              <a:t>TensorFlow (machine learning library) </a:t>
            </a:r>
          </a:p>
          <a:p>
            <a:pPr algn="l">
              <a:buFont typeface="Arial" panose="020B0604020202020204" pitchFamily="34" charset="0"/>
              <a:buChar char="•"/>
            </a:pPr>
            <a:r>
              <a:rPr lang="en-IN" sz="1800" b="0" i="0" dirty="0" err="1">
                <a:solidFill>
                  <a:srgbClr val="1F1F1F"/>
                </a:solidFill>
                <a:effectLst/>
                <a:latin typeface="Times New Roman" panose="02020603050405020304" pitchFamily="18" charset="0"/>
                <a:cs typeface="Times New Roman" panose="02020603050405020304" pitchFamily="18" charset="0"/>
              </a:rPr>
              <a:t>Keras</a:t>
            </a:r>
            <a:r>
              <a:rPr lang="en-IN" sz="1800" b="0" i="0" dirty="0">
                <a:solidFill>
                  <a:srgbClr val="1F1F1F"/>
                </a:solidFill>
                <a:effectLst/>
                <a:latin typeface="Times New Roman" panose="02020603050405020304" pitchFamily="18" charset="0"/>
                <a:cs typeface="Times New Roman" panose="02020603050405020304" pitchFamily="18" charset="0"/>
              </a:rPr>
              <a:t> (deep learning library) </a:t>
            </a:r>
          </a:p>
          <a:p>
            <a:pPr algn="l">
              <a:buFont typeface="Arial" panose="020B0604020202020204" pitchFamily="34" charset="0"/>
              <a:buChar char="•"/>
            </a:pPr>
            <a:r>
              <a:rPr lang="en-IN" sz="1800" b="0" i="0" dirty="0">
                <a:solidFill>
                  <a:srgbClr val="1F1F1F"/>
                </a:solidFill>
                <a:effectLst/>
                <a:latin typeface="Times New Roman" panose="02020603050405020304" pitchFamily="18" charset="0"/>
                <a:cs typeface="Times New Roman" panose="02020603050405020304" pitchFamily="18" charset="0"/>
              </a:rPr>
              <a:t>NumPy (numerical computing library) </a:t>
            </a:r>
          </a:p>
          <a:p>
            <a:pPr algn="l">
              <a:buFont typeface="Arial" panose="020B0604020202020204" pitchFamily="34" charset="0"/>
              <a:buChar char="•"/>
            </a:pPr>
            <a:r>
              <a:rPr lang="en-IN" sz="1800" b="0" i="0" dirty="0">
                <a:solidFill>
                  <a:srgbClr val="1F1F1F"/>
                </a:solidFill>
                <a:effectLst/>
                <a:latin typeface="Times New Roman" panose="02020603050405020304" pitchFamily="18" charset="0"/>
                <a:cs typeface="Times New Roman" panose="02020603050405020304" pitchFamily="18" charset="0"/>
              </a:rPr>
              <a:t>Pandas (data analysis library) </a:t>
            </a:r>
          </a:p>
          <a:p>
            <a:pPr algn="l">
              <a:buFont typeface="Arial" panose="020B0604020202020204" pitchFamily="34" charset="0"/>
              <a:buChar char="•"/>
            </a:pPr>
            <a:r>
              <a:rPr lang="en-IN" sz="1800" b="0" i="0" dirty="0">
                <a:solidFill>
                  <a:srgbClr val="1F1F1F"/>
                </a:solidFill>
                <a:effectLst/>
                <a:latin typeface="Times New Roman" panose="02020603050405020304" pitchFamily="18" charset="0"/>
                <a:cs typeface="Times New Roman" panose="02020603050405020304" pitchFamily="18" charset="0"/>
              </a:rPr>
              <a:t>Matplotlib (plotting library) </a:t>
            </a:r>
            <a:r>
              <a:rPr lang="en-GB" sz="1800" dirty="0"/>
              <a:t>	</a:t>
            </a:r>
            <a:r>
              <a:rPr lang="en-GB" dirty="0"/>
              <a:t>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653143"/>
            <a:ext cx="8520600" cy="7982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ALGORITHM AND DEPLOYMENT</a:t>
            </a:r>
            <a:endParaRPr dirty="0">
              <a:latin typeface="Times New Roman" panose="02020603050405020304" pitchFamily="18" charset="0"/>
              <a:cs typeface="Times New Roman" panose="02020603050405020304" pitchFamily="18" charset="0"/>
            </a:endParaRPr>
          </a:p>
        </p:txBody>
      </p:sp>
      <p:sp>
        <p:nvSpPr>
          <p:cNvPr id="91" name="Google Shape;91;p19"/>
          <p:cNvSpPr txBox="1">
            <a:spLocks noGrp="1"/>
          </p:cNvSpPr>
          <p:nvPr>
            <p:ph type="body" idx="1"/>
          </p:nvPr>
        </p:nvSpPr>
        <p:spPr>
          <a:xfrm>
            <a:off x="311700" y="1313543"/>
            <a:ext cx="8520600" cy="3829956"/>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Algorithm Selection: </a:t>
            </a:r>
            <a:r>
              <a:rPr lang="en-US" sz="2000" b="0" i="0" dirty="0">
                <a:solidFill>
                  <a:srgbClr val="0D0D0D"/>
                </a:solidFill>
                <a:effectLst/>
                <a:latin typeface="Times New Roman" panose="02020603050405020304" pitchFamily="18" charset="0"/>
                <a:cs typeface="Times New Roman" panose="02020603050405020304" pitchFamily="18" charset="0"/>
              </a:rPr>
              <a:t>Utilize Convolutional Neural Networks (CNNs) for their ability to automatically learn hierarchical representations from raw data such as images or sequential data like time-series.</a:t>
            </a:r>
          </a:p>
          <a:p>
            <a:pPr algn="l">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Data Exploration: </a:t>
            </a:r>
            <a:r>
              <a:rPr lang="en-US" sz="2000" b="0" i="0" dirty="0">
                <a:solidFill>
                  <a:srgbClr val="0D0D0D"/>
                </a:solidFill>
                <a:effectLst/>
                <a:latin typeface="Times New Roman" panose="02020603050405020304" pitchFamily="18" charset="0"/>
                <a:cs typeface="Times New Roman" panose="02020603050405020304" pitchFamily="18" charset="0"/>
              </a:rPr>
              <a:t>Analyze customer data including demographics, usage patterns, and transaction history to identify relevant features for churn prediction.</a:t>
            </a:r>
          </a:p>
          <a:p>
            <a:pPr algn="l">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Problem Formulation</a:t>
            </a:r>
            <a:r>
              <a:rPr lang="en-US" sz="2000" b="0" i="0" dirty="0">
                <a:solidFill>
                  <a:srgbClr val="0D0D0D"/>
                </a:solidFill>
                <a:effectLst/>
                <a:latin typeface="Times New Roman" panose="02020603050405020304" pitchFamily="18" charset="0"/>
                <a:cs typeface="Times New Roman" panose="02020603050405020304" pitchFamily="18" charset="0"/>
              </a:rPr>
              <a:t>: Define churn prediction as a binary classification problem where the goal is to predict whether a customer will churn or not based on historical data.</a:t>
            </a:r>
          </a:p>
          <a:p>
            <a:pPr algn="l">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Deployment: </a:t>
            </a:r>
            <a:r>
              <a:rPr lang="en-US" sz="2000" b="0" i="0" dirty="0">
                <a:solidFill>
                  <a:srgbClr val="0D0D0D"/>
                </a:solidFill>
                <a:effectLst/>
                <a:latin typeface="Times New Roman" panose="02020603050405020304" pitchFamily="18" charset="0"/>
                <a:cs typeface="Times New Roman" panose="02020603050405020304" pitchFamily="18" charset="0"/>
              </a:rPr>
              <a:t>Implement the CNN model using frameworks like TensorFlow or </a:t>
            </a:r>
            <a:r>
              <a:rPr lang="en-US" sz="2000" b="0" i="0" dirty="0" err="1">
                <a:solidFill>
                  <a:srgbClr val="0D0D0D"/>
                </a:solidFill>
                <a:effectLst/>
                <a:latin typeface="Times New Roman" panose="02020603050405020304" pitchFamily="18" charset="0"/>
                <a:cs typeface="Times New Roman" panose="02020603050405020304" pitchFamily="18" charset="0"/>
              </a:rPr>
              <a:t>PyTorch</a:t>
            </a:r>
            <a:r>
              <a:rPr lang="en-US" sz="2000" b="0" i="0" dirty="0">
                <a:solidFill>
                  <a:srgbClr val="0D0D0D"/>
                </a:solidFill>
                <a:effectLst/>
                <a:latin typeface="Times New Roman" panose="02020603050405020304" pitchFamily="18" charset="0"/>
                <a:cs typeface="Times New Roman" panose="02020603050405020304" pitchFamily="18" charset="0"/>
              </a:rPr>
              <a:t>, deploying it within scalable cloud infrastructure for real-time inference and integration into existing business processes."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TRAINING AND PROCESS</a:t>
            </a:r>
            <a:endParaRPr dirty="0">
              <a:latin typeface="Times New Roman" panose="02020603050405020304" pitchFamily="18" charset="0"/>
              <a:cs typeface="Times New Roman" panose="02020603050405020304" pitchFamily="18" charset="0"/>
            </a:endParaRPr>
          </a:p>
        </p:txBody>
      </p:sp>
      <p:sp>
        <p:nvSpPr>
          <p:cNvPr id="97" name="Google Shape;97;p20"/>
          <p:cNvSpPr txBox="1">
            <a:spLocks noGrp="1"/>
          </p:cNvSpPr>
          <p:nvPr>
            <p:ph type="body" idx="1"/>
          </p:nvPr>
        </p:nvSpPr>
        <p:spPr>
          <a:xfrm>
            <a:off x="311700" y="1349829"/>
            <a:ext cx="3999900" cy="355218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Wingdings" panose="05000000000000000000" pitchFamily="2" charset="2"/>
              <a:buChar char="Ø"/>
            </a:pPr>
            <a:r>
              <a:rPr lang="en-GB" sz="1600" dirty="0">
                <a:solidFill>
                  <a:schemeClr val="tx1"/>
                </a:solidFill>
                <a:latin typeface="Times New Roman" panose="02020603050405020304" pitchFamily="18" charset="0"/>
                <a:cs typeface="Times New Roman" panose="02020603050405020304" pitchFamily="18" charset="0"/>
              </a:rPr>
              <a:t>Data splitting using </a:t>
            </a:r>
            <a:r>
              <a:rPr lang="en-GB" sz="1600" dirty="0" err="1">
                <a:solidFill>
                  <a:schemeClr val="tx1"/>
                </a:solidFill>
                <a:latin typeface="Times New Roman" panose="02020603050405020304" pitchFamily="18" charset="0"/>
                <a:cs typeface="Times New Roman" panose="02020603050405020304" pitchFamily="18" charset="0"/>
              </a:rPr>
              <a:t>train_test_split</a:t>
            </a:r>
            <a:endParaRPr sz="1600" dirty="0">
              <a:solidFill>
                <a:schemeClr val="tx1"/>
              </a:solidFill>
              <a:latin typeface="Times New Roman" panose="02020603050405020304" pitchFamily="18" charset="0"/>
              <a:cs typeface="Times New Roman" panose="02020603050405020304" pitchFamily="18" charset="0"/>
            </a:endParaRPr>
          </a:p>
          <a:p>
            <a:pPr marL="285750" lvl="0" indent="-285750" algn="just" rtl="0">
              <a:spcBef>
                <a:spcPts val="1200"/>
              </a:spcBef>
              <a:spcAft>
                <a:spcPts val="0"/>
              </a:spcAft>
              <a:buFont typeface="Wingdings" panose="05000000000000000000" pitchFamily="2" charset="2"/>
              <a:buChar char="Ø"/>
            </a:pPr>
            <a:r>
              <a:rPr lang="en-GB" sz="1600" dirty="0">
                <a:solidFill>
                  <a:schemeClr val="tx1"/>
                </a:solidFill>
                <a:latin typeface="Times New Roman" panose="02020603050405020304" pitchFamily="18" charset="0"/>
                <a:cs typeface="Times New Roman" panose="02020603050405020304" pitchFamily="18" charset="0"/>
              </a:rPr>
              <a:t>Feature scaling using the </a:t>
            </a:r>
            <a:r>
              <a:rPr lang="en-GB" sz="1600" dirty="0" err="1">
                <a:solidFill>
                  <a:schemeClr val="tx1"/>
                </a:solidFill>
                <a:latin typeface="Times New Roman" panose="02020603050405020304" pitchFamily="18" charset="0"/>
                <a:cs typeface="Times New Roman" panose="02020603050405020304" pitchFamily="18" charset="0"/>
              </a:rPr>
              <a:t>MinMaxscaler</a:t>
            </a:r>
            <a:r>
              <a:rPr lang="en-GB" sz="1600" dirty="0">
                <a:solidFill>
                  <a:schemeClr val="tx1"/>
                </a:solidFill>
                <a:latin typeface="Times New Roman" panose="02020603050405020304" pitchFamily="18" charset="0"/>
                <a:cs typeface="Times New Roman" panose="02020603050405020304" pitchFamily="18" charset="0"/>
              </a:rPr>
              <a:t>	</a:t>
            </a:r>
            <a:endParaRPr lang="en-IN" sz="1600" dirty="0">
              <a:solidFill>
                <a:schemeClr val="tx1"/>
              </a:solidFill>
              <a:latin typeface="Times New Roman" panose="02020603050405020304" pitchFamily="18" charset="0"/>
              <a:cs typeface="Times New Roman" panose="02020603050405020304" pitchFamily="18" charset="0"/>
            </a:endParaRPr>
          </a:p>
          <a:p>
            <a:pPr marL="285750" lvl="0" indent="-285750" algn="just" rtl="0">
              <a:spcBef>
                <a:spcPts val="1200"/>
              </a:spcBef>
              <a:spcAft>
                <a:spcPts val="0"/>
              </a:spcAft>
              <a:buFont typeface="Wingdings" panose="05000000000000000000" pitchFamily="2" charset="2"/>
              <a:buChar char="Ø"/>
            </a:pPr>
            <a:r>
              <a:rPr lang="en-IN" sz="1600" dirty="0">
                <a:solidFill>
                  <a:schemeClr val="tx1"/>
                </a:solidFill>
                <a:latin typeface="Times New Roman" panose="02020603050405020304" pitchFamily="18" charset="0"/>
                <a:cs typeface="Times New Roman" panose="02020603050405020304" pitchFamily="18" charset="0"/>
              </a:rPr>
              <a:t>Model training using </a:t>
            </a:r>
            <a:r>
              <a:rPr lang="en-US" sz="1600" dirty="0">
                <a:solidFill>
                  <a:schemeClr val="tx1"/>
                </a:solidFill>
                <a:latin typeface="Times New Roman" panose="02020603050405020304" pitchFamily="18" charset="0"/>
                <a:cs typeface="Times New Roman" panose="02020603050405020304" pitchFamily="18" charset="0"/>
              </a:rPr>
              <a:t>Convolutional Neural Network (CNN) which Utilize convolutional layers to extract spatial patterns from input data.</a:t>
            </a:r>
          </a:p>
          <a:p>
            <a:pPr marL="342900" indent="-342900" algn="just">
              <a:spcBef>
                <a:spcPts val="1200"/>
              </a:spcBef>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Incorporate pooling layers to reduce spatial dimensions and retain essential information.</a:t>
            </a:r>
          </a:p>
          <a:p>
            <a:pPr marL="342900" indent="-342900" algn="just">
              <a:spcBef>
                <a:spcPts val="1200"/>
              </a:spcBef>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Add fully connected layers for classification/regression.</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FDEAC5E0-60F8-F142-E2FC-75A3FCDEBE71}"/>
              </a:ext>
            </a:extLst>
          </p:cNvPr>
          <p:cNvSpPr>
            <a:spLocks noGrp="1"/>
          </p:cNvSpPr>
          <p:nvPr>
            <p:ph type="body" idx="2"/>
          </p:nvPr>
        </p:nvSpPr>
        <p:spPr>
          <a:xfrm>
            <a:off x="5000170" y="1458685"/>
            <a:ext cx="3715659" cy="3110189"/>
          </a:xfrm>
        </p:spPr>
        <p:txBody>
          <a:bodyPr/>
          <a:lstStyle/>
          <a:p>
            <a:endParaRPr lang="en-IN" dirty="0"/>
          </a:p>
        </p:txBody>
      </p:sp>
      <p:pic>
        <p:nvPicPr>
          <p:cNvPr id="4" name="Picture 3">
            <a:extLst>
              <a:ext uri="{FF2B5EF4-FFF2-40B4-BE49-F238E27FC236}">
                <a16:creationId xmlns:a16="http://schemas.microsoft.com/office/drawing/2014/main" id="{956CB2AC-3918-F82F-B0C7-77E883C17400}"/>
              </a:ext>
            </a:extLst>
          </p:cNvPr>
          <p:cNvPicPr>
            <a:picLocks noChangeAspect="1"/>
          </p:cNvPicPr>
          <p:nvPr/>
        </p:nvPicPr>
        <p:blipFill>
          <a:blip r:embed="rId3"/>
          <a:stretch>
            <a:fillRect/>
          </a:stretch>
        </p:blipFill>
        <p:spPr>
          <a:xfrm>
            <a:off x="5000170" y="1395691"/>
            <a:ext cx="3715659" cy="32997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674914"/>
            <a:ext cx="8520600" cy="41365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PREDICTION PROCESS</a:t>
            </a:r>
            <a:endParaRPr dirty="0">
              <a:latin typeface="Times New Roman" panose="02020603050405020304" pitchFamily="18" charset="0"/>
              <a:cs typeface="Times New Roman" panose="02020603050405020304" pitchFamily="18" charset="0"/>
            </a:endParaRPr>
          </a:p>
        </p:txBody>
      </p:sp>
      <p:sp>
        <p:nvSpPr>
          <p:cNvPr id="103" name="Google Shape;103;p21"/>
          <p:cNvSpPr txBox="1">
            <a:spLocks noGrp="1"/>
          </p:cNvSpPr>
          <p:nvPr>
            <p:ph type="body" idx="1"/>
          </p:nvPr>
        </p:nvSpPr>
        <p:spPr>
          <a:xfrm>
            <a:off x="311700" y="1444171"/>
            <a:ext cx="8520600" cy="3124704"/>
          </a:xfrm>
          <a:prstGeom prst="rect">
            <a:avLst/>
          </a:prstGeom>
        </p:spPr>
        <p:txBody>
          <a:bodyPr spcFirstLastPara="1" wrap="square" lIns="91425" tIns="91425" rIns="91425" bIns="91425" anchor="t" anchorCtr="0">
            <a:noAutofit/>
          </a:bodyPr>
          <a:lstStyle/>
          <a:p>
            <a:pPr marL="571500" indent="-457200">
              <a:buFont typeface="+mj-lt"/>
              <a:buAutoNum type="arabicPeriod"/>
            </a:pPr>
            <a:r>
              <a:rPr lang="en-GB" sz="2000" dirty="0">
                <a:solidFill>
                  <a:schemeClr val="tx1"/>
                </a:solidFill>
                <a:latin typeface="Times New Roman" panose="02020603050405020304" pitchFamily="18" charset="0"/>
                <a:cs typeface="Times New Roman" panose="02020603050405020304" pitchFamily="18" charset="0"/>
              </a:rPr>
              <a:t>New data input from </a:t>
            </a:r>
            <a:r>
              <a:rPr lang="en-IN" sz="2000" b="0" i="0" dirty="0">
                <a:solidFill>
                  <a:schemeClr val="tx1"/>
                </a:solidFill>
                <a:effectLst/>
                <a:latin typeface="Times New Roman" panose="02020603050405020304" pitchFamily="18" charset="0"/>
                <a:cs typeface="Times New Roman" panose="02020603050405020304" pitchFamily="18" charset="0"/>
              </a:rPr>
              <a:t>Customer interaction data (e.g., usage patterns, complaints, inquiries),Historical churn records, Demographic information.</a:t>
            </a:r>
            <a:endParaRPr sz="2000" dirty="0">
              <a:solidFill>
                <a:schemeClr val="tx1"/>
              </a:solidFill>
              <a:latin typeface="Times New Roman" panose="02020603050405020304" pitchFamily="18" charset="0"/>
              <a:cs typeface="Times New Roman" panose="02020603050405020304" pitchFamily="18" charset="0"/>
            </a:endParaRPr>
          </a:p>
          <a:p>
            <a:pPr indent="-457200">
              <a:spcBef>
                <a:spcPts val="1200"/>
              </a:spcBef>
              <a:buFont typeface="+mj-lt"/>
              <a:buAutoNum type="arabicPeriod"/>
            </a:pPr>
            <a:r>
              <a:rPr lang="en-GB" sz="2000" dirty="0">
                <a:solidFill>
                  <a:schemeClr val="tx1"/>
                </a:solidFill>
                <a:latin typeface="Times New Roman" panose="02020603050405020304" pitchFamily="18" charset="0"/>
                <a:cs typeface="Times New Roman" panose="02020603050405020304" pitchFamily="18" charset="0"/>
              </a:rPr>
              <a:t>Preprocessing data using scaling ,encoding, normalization.</a:t>
            </a:r>
            <a:endParaRPr sz="2000" dirty="0">
              <a:solidFill>
                <a:schemeClr val="tx1"/>
              </a:solidFill>
              <a:latin typeface="Times New Roman" panose="02020603050405020304" pitchFamily="18" charset="0"/>
              <a:cs typeface="Times New Roman" panose="02020603050405020304" pitchFamily="18" charset="0"/>
            </a:endParaRPr>
          </a:p>
          <a:p>
            <a:pPr indent="-457200">
              <a:spcBef>
                <a:spcPts val="1200"/>
              </a:spcBef>
              <a:buFont typeface="+mj-lt"/>
              <a:buAutoNum type="arabicPeriod"/>
            </a:pPr>
            <a:r>
              <a:rPr lang="en-GB" sz="2000" dirty="0">
                <a:solidFill>
                  <a:schemeClr val="tx1"/>
                </a:solidFill>
                <a:latin typeface="Times New Roman" panose="02020603050405020304" pitchFamily="18" charset="0"/>
                <a:cs typeface="Times New Roman" panose="02020603050405020304" pitchFamily="18" charset="0"/>
              </a:rPr>
              <a:t>Performing the Model Inference on pre processed data</a:t>
            </a:r>
            <a:endParaRPr sz="2000" dirty="0">
              <a:solidFill>
                <a:schemeClr val="tx1"/>
              </a:solidFill>
              <a:latin typeface="Times New Roman" panose="02020603050405020304" pitchFamily="18" charset="0"/>
              <a:cs typeface="Times New Roman" panose="02020603050405020304" pitchFamily="18" charset="0"/>
            </a:endParaRPr>
          </a:p>
          <a:p>
            <a:pPr indent="-457200">
              <a:spcBef>
                <a:spcPts val="1200"/>
              </a:spcBef>
              <a:spcAft>
                <a:spcPts val="1200"/>
              </a:spcAft>
              <a:buFont typeface="+mj-lt"/>
              <a:buAutoNum type="arabicPeriod"/>
            </a:pPr>
            <a:r>
              <a:rPr lang="en-GB" sz="2000" dirty="0">
                <a:solidFill>
                  <a:schemeClr val="tx1"/>
                </a:solidFill>
                <a:latin typeface="Times New Roman" panose="02020603050405020304" pitchFamily="18" charset="0"/>
                <a:cs typeface="Times New Roman" panose="02020603050405020304" pitchFamily="18" charset="0"/>
              </a:rPr>
              <a:t>Interpret results to </a:t>
            </a:r>
            <a:r>
              <a:rPr lang="en-US" sz="2000" b="0" i="0" dirty="0">
                <a:solidFill>
                  <a:schemeClr val="tx1"/>
                </a:solidFill>
                <a:effectLst/>
                <a:latin typeface="Times New Roman" panose="02020603050405020304" pitchFamily="18" charset="0"/>
                <a:cs typeface="Times New Roman" panose="02020603050405020304" pitchFamily="18" charset="0"/>
              </a:rPr>
              <a:t>ultimately reducing churn and increasing customer lifetime values.</a:t>
            </a:r>
          </a:p>
          <a:p>
            <a:pPr indent="-457200">
              <a:spcBef>
                <a:spcPts val="1200"/>
              </a:spcBef>
              <a:spcAft>
                <a:spcPts val="1200"/>
              </a:spcAft>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Output prediction results for further action</a:t>
            </a:r>
            <a:endParaRPr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RESULT</a:t>
            </a:r>
            <a:endParaRPr dirty="0">
              <a:latin typeface="Times New Roman" panose="02020603050405020304" pitchFamily="18" charset="0"/>
              <a:cs typeface="Times New Roman" panose="02020603050405020304" pitchFamily="18" charset="0"/>
            </a:endParaRPr>
          </a:p>
        </p:txBody>
      </p:sp>
      <p:sp>
        <p:nvSpPr>
          <p:cNvPr id="109" name="Google Shape;109;p22"/>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3" name="Picture 2">
            <a:extLst>
              <a:ext uri="{FF2B5EF4-FFF2-40B4-BE49-F238E27FC236}">
                <a16:creationId xmlns:a16="http://schemas.microsoft.com/office/drawing/2014/main" id="{C461A515-288F-078B-95C2-DA5F285A207F}"/>
              </a:ext>
            </a:extLst>
          </p:cNvPr>
          <p:cNvPicPr>
            <a:picLocks noChangeAspect="1"/>
          </p:cNvPicPr>
          <p:nvPr/>
        </p:nvPicPr>
        <p:blipFill>
          <a:blip r:embed="rId3"/>
          <a:stretch>
            <a:fillRect/>
          </a:stretch>
        </p:blipFill>
        <p:spPr>
          <a:xfrm>
            <a:off x="311699" y="1152475"/>
            <a:ext cx="8520600" cy="3416400"/>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118</TotalTime>
  <Words>757</Words>
  <Application>Microsoft Office PowerPoint</Application>
  <PresentationFormat>On-screen Show (16:9)</PresentationFormat>
  <Paragraphs>68</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Retrospect</vt:lpstr>
      <vt:lpstr>CHURN MODELLING USING CNN</vt:lpstr>
      <vt:lpstr>PROPOSED SYSTEM  </vt:lpstr>
      <vt:lpstr>PROBLEM STATEMENT</vt:lpstr>
      <vt:lpstr>PROPOSED SOLUTION</vt:lpstr>
      <vt:lpstr>SYSTEM APPROACH</vt:lpstr>
      <vt:lpstr>ALGORITHM AND DEPLOYMENT</vt:lpstr>
      <vt:lpstr>TRAINING AND PROCESS</vt:lpstr>
      <vt:lpstr>PREDICTION PROCESS</vt:lpstr>
      <vt:lpstr>RESULT</vt:lpstr>
      <vt:lpstr>CONCLUSION</vt:lpstr>
      <vt:lpstr>FUTURE SCOPES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MODELLING USING CNN</dc:title>
  <dc:creator>RAHUL R</dc:creator>
  <cp:lastModifiedBy>RAHUL R</cp:lastModifiedBy>
  <cp:revision>2</cp:revision>
  <dcterms:modified xsi:type="dcterms:W3CDTF">2024-03-26T06:02:19Z</dcterms:modified>
</cp:coreProperties>
</file>