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58"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1B29-8659-00D3-1B2C-EA26C0D2D4F9}"/>
              </a:ext>
            </a:extLst>
          </p:cNvPr>
          <p:cNvSpPr>
            <a:spLocks noGrp="1"/>
          </p:cNvSpPr>
          <p:nvPr>
            <p:ph type="ctrTitle"/>
          </p:nvPr>
        </p:nvSpPr>
        <p:spPr>
          <a:xfrm>
            <a:off x="-1414846" y="2549923"/>
            <a:ext cx="8144134" cy="1373070"/>
          </a:xfrm>
        </p:spPr>
        <p:txBody>
          <a:bodyPr/>
          <a:lstStyle/>
          <a:p>
            <a:r>
              <a:rPr lang="en-US" sz="6600" b="1" dirty="0">
                <a:latin typeface="Amasis MT Pro Black" panose="02000000000000000000" pitchFamily="2" charset="0"/>
                <a:ea typeface="Amasis MT Pro Black" panose="02000000000000000000" pitchFamily="2" charset="0"/>
              </a:rPr>
              <a:t>COVID19 </a:t>
            </a:r>
          </a:p>
        </p:txBody>
      </p:sp>
      <p:sp>
        <p:nvSpPr>
          <p:cNvPr id="3" name="Subtitle 2">
            <a:extLst>
              <a:ext uri="{FF2B5EF4-FFF2-40B4-BE49-F238E27FC236}">
                <a16:creationId xmlns:a16="http://schemas.microsoft.com/office/drawing/2014/main" id="{B81C0BC9-AFDE-05F7-B9FF-2FF07EBC12F4}"/>
              </a:ext>
            </a:extLst>
          </p:cNvPr>
          <p:cNvSpPr>
            <a:spLocks noGrp="1"/>
          </p:cNvSpPr>
          <p:nvPr>
            <p:ph type="subTitle" idx="1"/>
          </p:nvPr>
        </p:nvSpPr>
        <p:spPr/>
        <p:txBody>
          <a:bodyPr>
            <a:normAutofit/>
          </a:bodyPr>
          <a:lstStyle/>
          <a:p>
            <a:r>
              <a:rPr lang="en-US" sz="4000" b="1" u="sng" dirty="0"/>
              <a:t>Vaccine Analysis </a:t>
            </a:r>
          </a:p>
        </p:txBody>
      </p:sp>
      <p:pic>
        <p:nvPicPr>
          <p:cNvPr id="4" name="Picture 3">
            <a:extLst>
              <a:ext uri="{FF2B5EF4-FFF2-40B4-BE49-F238E27FC236}">
                <a16:creationId xmlns:a16="http://schemas.microsoft.com/office/drawing/2014/main" id="{85D16C67-756A-6F57-074B-1BC803D3CDC4}"/>
              </a:ext>
            </a:extLst>
          </p:cNvPr>
          <p:cNvPicPr>
            <a:picLocks noChangeAspect="1"/>
          </p:cNvPicPr>
          <p:nvPr/>
        </p:nvPicPr>
        <p:blipFill>
          <a:blip r:embed="rId2"/>
          <a:stretch>
            <a:fillRect/>
          </a:stretch>
        </p:blipFill>
        <p:spPr>
          <a:xfrm rot="2181038">
            <a:off x="9155272" y="3637026"/>
            <a:ext cx="2766357" cy="3280109"/>
          </a:xfrm>
          <a:prstGeom prst="ellipse">
            <a:avLst/>
          </a:prstGeom>
          <a:ln>
            <a:noFill/>
          </a:ln>
          <a:effectLst>
            <a:softEdge rad="112500"/>
          </a:effectLst>
        </p:spPr>
      </p:pic>
      <p:pic>
        <p:nvPicPr>
          <p:cNvPr id="5" name="Picture 4">
            <a:extLst>
              <a:ext uri="{FF2B5EF4-FFF2-40B4-BE49-F238E27FC236}">
                <a16:creationId xmlns:a16="http://schemas.microsoft.com/office/drawing/2014/main" id="{B812C262-546B-BE47-55D1-7B11E4B4E096}"/>
              </a:ext>
            </a:extLst>
          </p:cNvPr>
          <p:cNvPicPr>
            <a:picLocks noChangeAspect="1"/>
          </p:cNvPicPr>
          <p:nvPr/>
        </p:nvPicPr>
        <p:blipFill rotWithShape="1">
          <a:blip r:embed="rId3"/>
          <a:srcRect t="36571"/>
          <a:stretch/>
        </p:blipFill>
        <p:spPr>
          <a:xfrm>
            <a:off x="117233" y="41281"/>
            <a:ext cx="7277100" cy="2422680"/>
          </a:xfrm>
          <a:prstGeom prst="rect">
            <a:avLst/>
          </a:prstGeom>
        </p:spPr>
      </p:pic>
    </p:spTree>
    <p:extLst>
      <p:ext uri="{BB962C8B-B14F-4D97-AF65-F5344CB8AC3E}">
        <p14:creationId xmlns:p14="http://schemas.microsoft.com/office/powerpoint/2010/main" val="253671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29EE7-90FF-B4A0-EEC0-BE5655240C30}"/>
              </a:ext>
            </a:extLst>
          </p:cNvPr>
          <p:cNvSpPr txBox="1"/>
          <p:nvPr/>
        </p:nvSpPr>
        <p:spPr>
          <a:xfrm>
            <a:off x="0" y="58846"/>
            <a:ext cx="11445380" cy="6740307"/>
          </a:xfrm>
          <a:prstGeom prst="rect">
            <a:avLst/>
          </a:prstGeom>
          <a:noFill/>
        </p:spPr>
        <p:txBody>
          <a:bodyPr wrap="square" rtlCol="0">
            <a:spAutoFit/>
          </a:bodyPr>
          <a:lstStyle/>
          <a:p>
            <a:pPr algn="l"/>
            <a:r>
              <a:rPr lang="en-US" sz="2800" b="1" u="sng" dirty="0"/>
              <a:t>Dataset</a:t>
            </a:r>
            <a:r>
              <a:rPr lang="en-US" sz="2000" b="1" dirty="0"/>
              <a:t> </a:t>
            </a:r>
            <a:r>
              <a:rPr lang="en-US" sz="2800" b="1" u="sng" dirty="0"/>
              <a:t>Description</a:t>
            </a:r>
            <a:r>
              <a:rPr lang="en-US" sz="2000" b="1" dirty="0"/>
              <a:t>: </a:t>
            </a:r>
          </a:p>
          <a:p>
            <a:pPr lvl="1"/>
            <a:r>
              <a:rPr lang="en-US" sz="2400" b="1" u="sng" dirty="0"/>
              <a:t>Source</a:t>
            </a:r>
            <a:r>
              <a:rPr lang="en-US" sz="2000" b="1" dirty="0"/>
              <a:t>:</a:t>
            </a:r>
          </a:p>
          <a:p>
            <a:pPr lvl="1"/>
            <a:r>
              <a:rPr lang="en-US" sz="2000" b="1" dirty="0"/>
              <a:t> The dataset for COVID-19 vaccine analysis can be collected from various sources, such as government health agencies, research institutions, or publicly available datasets.</a:t>
            </a:r>
          </a:p>
          <a:p>
            <a:pPr lvl="1"/>
            <a:r>
              <a:rPr lang="en-US" sz="2400" b="1" u="sng" dirty="0"/>
              <a:t>Size</a:t>
            </a:r>
            <a:r>
              <a:rPr lang="en-US" sz="2000" b="1" dirty="0"/>
              <a:t>: </a:t>
            </a:r>
          </a:p>
          <a:p>
            <a:pPr lvl="1"/>
            <a:r>
              <a:rPr lang="en-US" sz="2000" b="1" dirty="0"/>
              <a:t>The dataset could include a large volume of records, with information on vaccine administrations, patient demographics, and other related data.</a:t>
            </a:r>
          </a:p>
          <a:p>
            <a:pPr lvl="1"/>
            <a:r>
              <a:rPr lang="en-US" sz="2400" b="1" u="sng" dirty="0"/>
              <a:t>Data</a:t>
            </a:r>
            <a:r>
              <a:rPr lang="en-US" sz="2000" b="1" dirty="0"/>
              <a:t> </a:t>
            </a:r>
            <a:r>
              <a:rPr lang="en-US" sz="2400" b="1" u="sng" dirty="0"/>
              <a:t>Types</a:t>
            </a:r>
            <a:r>
              <a:rPr lang="en-US" sz="2000" b="1" dirty="0"/>
              <a:t>:</a:t>
            </a:r>
          </a:p>
          <a:p>
            <a:pPr lvl="1"/>
            <a:r>
              <a:rPr lang="en-US" sz="2000" b="1" dirty="0"/>
              <a:t> It typically consists of numerical data (e.g., age, vaccination doses), categorical data (e.g., vaccine types, location), and time series data (e.g., vaccination dates).</a:t>
            </a:r>
          </a:p>
          <a:p>
            <a:pPr lvl="1"/>
            <a:r>
              <a:rPr lang="en-US" sz="2400" b="1" u="sng" dirty="0"/>
              <a:t>Attributes</a:t>
            </a:r>
            <a:r>
              <a:rPr lang="en-US" sz="2000" b="1" dirty="0"/>
              <a:t>: </a:t>
            </a:r>
          </a:p>
          <a:p>
            <a:pPr lvl="1"/>
            <a:r>
              <a:rPr lang="en-US" sz="2000" b="1" dirty="0"/>
              <a:t>Common attributes might include patient demographics (age, gender), vaccination details (vaccine type, dose number), location, date of vaccination, adverse reactions, and vaccine lot numbers.</a:t>
            </a:r>
          </a:p>
          <a:p>
            <a:pPr lvl="1"/>
            <a:r>
              <a:rPr lang="en-US" sz="2400" b="1" u="sng" dirty="0"/>
              <a:t>Target</a:t>
            </a:r>
            <a:r>
              <a:rPr lang="en-US" sz="2000" b="1" dirty="0"/>
              <a:t> </a:t>
            </a:r>
            <a:r>
              <a:rPr lang="en-US" sz="2400" b="1" u="sng" dirty="0"/>
              <a:t>Variable</a:t>
            </a:r>
            <a:r>
              <a:rPr lang="en-US" sz="2000" b="1" dirty="0"/>
              <a:t>:</a:t>
            </a:r>
          </a:p>
          <a:p>
            <a:pPr lvl="1"/>
            <a:r>
              <a:rPr lang="en-US" sz="2000" b="1" dirty="0"/>
              <a:t> The target variable could be vaccine efficacy, adverse events, vaccination rates, or other relevant outcomes.</a:t>
            </a:r>
          </a:p>
          <a:p>
            <a:pPr lvl="1"/>
            <a:r>
              <a:rPr lang="en-US" sz="2400" b="1" u="sng" dirty="0"/>
              <a:t>Data</a:t>
            </a:r>
            <a:r>
              <a:rPr lang="en-US" sz="2000" b="1" dirty="0"/>
              <a:t> </a:t>
            </a:r>
            <a:r>
              <a:rPr lang="en-US" sz="2400" b="1" u="sng" dirty="0"/>
              <a:t>Collection</a:t>
            </a:r>
            <a:r>
              <a:rPr lang="en-US" sz="2000" b="1" dirty="0"/>
              <a:t>: </a:t>
            </a:r>
          </a:p>
          <a:p>
            <a:pPr lvl="1"/>
            <a:r>
              <a:rPr lang="en-US" sz="2000" b="1" dirty="0"/>
              <a:t>Explain the methods used to collect the data, which may involve electronic health records (EHRs), surveys, and other healthcare sources.</a:t>
            </a:r>
          </a:p>
        </p:txBody>
      </p:sp>
    </p:spTree>
    <p:extLst>
      <p:ext uri="{BB962C8B-B14F-4D97-AF65-F5344CB8AC3E}">
        <p14:creationId xmlns:p14="http://schemas.microsoft.com/office/powerpoint/2010/main" val="27191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FD88-869F-676D-14C9-F12EAA9A216F}"/>
              </a:ext>
            </a:extLst>
          </p:cNvPr>
          <p:cNvSpPr>
            <a:spLocks noGrp="1"/>
          </p:cNvSpPr>
          <p:nvPr>
            <p:ph type="title"/>
          </p:nvPr>
        </p:nvSpPr>
        <p:spPr/>
        <p:txBody>
          <a:bodyPr>
            <a:normAutofit/>
          </a:bodyPr>
          <a:lstStyle/>
          <a:p>
            <a:r>
              <a:rPr lang="en-US" sz="4400" b="1" u="sng" dirty="0"/>
              <a:t>Data Preprocessing </a:t>
            </a:r>
          </a:p>
        </p:txBody>
      </p:sp>
      <p:sp>
        <p:nvSpPr>
          <p:cNvPr id="3" name="TextBox 2">
            <a:extLst>
              <a:ext uri="{FF2B5EF4-FFF2-40B4-BE49-F238E27FC236}">
                <a16:creationId xmlns:a16="http://schemas.microsoft.com/office/drawing/2014/main" id="{AE74E181-A87F-37AB-4050-62395CFA4ADC}"/>
              </a:ext>
            </a:extLst>
          </p:cNvPr>
          <p:cNvSpPr txBox="1"/>
          <p:nvPr/>
        </p:nvSpPr>
        <p:spPr>
          <a:xfrm>
            <a:off x="575865" y="1834166"/>
            <a:ext cx="11425095" cy="5078313"/>
          </a:xfrm>
          <a:prstGeom prst="rect">
            <a:avLst/>
          </a:prstGeom>
          <a:noFill/>
        </p:spPr>
        <p:txBody>
          <a:bodyPr wrap="square" rtlCol="0">
            <a:spAutoFit/>
          </a:bodyPr>
          <a:lstStyle/>
          <a:p>
            <a:pPr algn="l"/>
            <a:r>
              <a:rPr lang="en-US" sz="2400" b="1" u="sng" dirty="0"/>
              <a:t>Data</a:t>
            </a:r>
            <a:r>
              <a:rPr lang="en-US" sz="2000" b="1" dirty="0"/>
              <a:t> </a:t>
            </a:r>
            <a:r>
              <a:rPr lang="en-US" sz="2400" b="1" u="sng" dirty="0"/>
              <a:t>Cleaning</a:t>
            </a:r>
            <a:r>
              <a:rPr lang="en-US" sz="2000" b="1" dirty="0"/>
              <a:t>:</a:t>
            </a:r>
          </a:p>
          <a:p>
            <a:pPr lvl="2"/>
            <a:r>
              <a:rPr lang="en-US" sz="2000" b="1" dirty="0"/>
              <a:t> Clean the data by addressing missing values, handling outliers, and resolving inconsistencies.</a:t>
            </a:r>
          </a:p>
          <a:p>
            <a:pPr algn="l"/>
            <a:r>
              <a:rPr lang="en-US" sz="2400" b="1" u="sng" dirty="0"/>
              <a:t>Normalization</a:t>
            </a:r>
            <a:r>
              <a:rPr lang="en-US" sz="2000" b="1" dirty="0"/>
              <a:t>/</a:t>
            </a:r>
            <a:r>
              <a:rPr lang="en-US" sz="2400" b="1" u="sng" dirty="0"/>
              <a:t>Scaling</a:t>
            </a:r>
            <a:r>
              <a:rPr lang="en-US" sz="2000" b="1" dirty="0"/>
              <a:t>:</a:t>
            </a:r>
          </a:p>
          <a:p>
            <a:pPr lvl="2"/>
            <a:r>
              <a:rPr lang="en-US" sz="2000" b="1" dirty="0"/>
              <a:t> Normalize numerical features to bring them to a common scale if needed.</a:t>
            </a:r>
          </a:p>
          <a:p>
            <a:pPr algn="l"/>
            <a:r>
              <a:rPr lang="en-US" sz="2400" b="1" u="sng" dirty="0"/>
              <a:t>Encoding</a:t>
            </a:r>
            <a:r>
              <a:rPr lang="en-US" sz="2000" b="1" dirty="0"/>
              <a:t>: </a:t>
            </a:r>
          </a:p>
          <a:p>
            <a:pPr lvl="2"/>
            <a:r>
              <a:rPr lang="en-US" sz="2000" b="1" dirty="0"/>
              <a:t>Encode categorical variables using techniques like one-hot encoding.</a:t>
            </a:r>
          </a:p>
          <a:p>
            <a:pPr algn="l"/>
            <a:r>
              <a:rPr lang="en-US" sz="2400" b="1" u="sng" dirty="0"/>
              <a:t>Feature</a:t>
            </a:r>
            <a:r>
              <a:rPr lang="en-US" sz="2000" b="1" dirty="0"/>
              <a:t> </a:t>
            </a:r>
            <a:r>
              <a:rPr lang="en-US" sz="2400" b="1" u="sng" dirty="0"/>
              <a:t>Engineering</a:t>
            </a:r>
            <a:r>
              <a:rPr lang="en-US" sz="2000" b="1" dirty="0"/>
              <a:t>: </a:t>
            </a:r>
          </a:p>
          <a:p>
            <a:pPr lvl="2"/>
            <a:r>
              <a:rPr lang="en-US" sz="2000" b="1" dirty="0"/>
              <a:t>Create new features if necessary, such as calculating the time between vaccine doses or generating age groups.</a:t>
            </a:r>
          </a:p>
          <a:p>
            <a:pPr algn="l"/>
            <a:r>
              <a:rPr lang="en-US" sz="2400" b="1" u="sng" dirty="0"/>
              <a:t>Imputation</a:t>
            </a:r>
            <a:r>
              <a:rPr lang="en-US" sz="2000" b="1" dirty="0"/>
              <a:t>: </a:t>
            </a:r>
          </a:p>
          <a:p>
            <a:pPr lvl="2"/>
            <a:r>
              <a:rPr lang="en-US" sz="2000" b="1" dirty="0"/>
              <a:t>For missing data, use imputation methods like mean, median, or machine learning-based imputation.</a:t>
            </a:r>
          </a:p>
          <a:p>
            <a:pPr algn="l"/>
            <a:r>
              <a:rPr lang="en-US" sz="2400" b="1" u="sng" dirty="0"/>
              <a:t>Data</a:t>
            </a:r>
            <a:r>
              <a:rPr lang="en-US" sz="2000" b="1" dirty="0"/>
              <a:t> </a:t>
            </a:r>
            <a:r>
              <a:rPr lang="en-US" sz="2400" b="1" u="sng" dirty="0"/>
              <a:t>Aggregation</a:t>
            </a:r>
            <a:r>
              <a:rPr lang="en-US" sz="2000" b="1" dirty="0"/>
              <a:t>: </a:t>
            </a:r>
          </a:p>
          <a:p>
            <a:pPr lvl="2"/>
            <a:r>
              <a:rPr lang="en-US" sz="2000" b="1" dirty="0"/>
              <a:t>Aggregate data at different time intervals (e.g., daily, weekly) for time-series analysis.</a:t>
            </a:r>
          </a:p>
        </p:txBody>
      </p:sp>
    </p:spTree>
    <p:extLst>
      <p:ext uri="{BB962C8B-B14F-4D97-AF65-F5344CB8AC3E}">
        <p14:creationId xmlns:p14="http://schemas.microsoft.com/office/powerpoint/2010/main" val="191711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8CD8B-D3D7-3205-C8DF-0D125132FD6B}"/>
              </a:ext>
            </a:extLst>
          </p:cNvPr>
          <p:cNvSpPr txBox="1"/>
          <p:nvPr/>
        </p:nvSpPr>
        <p:spPr>
          <a:xfrm>
            <a:off x="0" y="-111865"/>
            <a:ext cx="12264698" cy="7263527"/>
          </a:xfrm>
          <a:prstGeom prst="rect">
            <a:avLst/>
          </a:prstGeom>
          <a:noFill/>
        </p:spPr>
        <p:txBody>
          <a:bodyPr wrap="square" rtlCol="0">
            <a:spAutoFit/>
          </a:bodyPr>
          <a:lstStyle/>
          <a:p>
            <a:pPr algn="l"/>
            <a:r>
              <a:rPr lang="en-US" sz="2400" b="1" dirty="0"/>
              <a:t>Analysis</a:t>
            </a:r>
            <a:r>
              <a:rPr lang="en-US" dirty="0"/>
              <a:t> </a:t>
            </a:r>
            <a:r>
              <a:rPr lang="en-US" sz="2400" b="1" dirty="0"/>
              <a:t>Techniques:</a:t>
            </a:r>
          </a:p>
          <a:p>
            <a:pPr algn="l"/>
            <a:endParaRPr lang="en-US" sz="2400" b="1" dirty="0"/>
          </a:p>
          <a:p>
            <a:pPr algn="l"/>
            <a:r>
              <a:rPr lang="en-US" sz="2000" b="1" u="sng" dirty="0"/>
              <a:t>Descriptive</a:t>
            </a:r>
            <a:r>
              <a:rPr lang="en-US" dirty="0"/>
              <a:t> </a:t>
            </a:r>
            <a:r>
              <a:rPr lang="en-US" sz="2000" b="1" u="sng" dirty="0"/>
              <a:t>Statistics</a:t>
            </a:r>
            <a:r>
              <a:rPr lang="en-US" dirty="0"/>
              <a:t>: </a:t>
            </a:r>
          </a:p>
          <a:p>
            <a:pPr marL="1200150" lvl="2" indent="-285750">
              <a:buFont typeface="Arial" panose="020B0604020202020204" pitchFamily="34" charset="0"/>
              <a:buChar char="•"/>
            </a:pPr>
            <a:r>
              <a:rPr lang="en-US" dirty="0"/>
              <a:t>Calculate summary statistics to gain a basic understanding of the dataset.</a:t>
            </a:r>
          </a:p>
          <a:p>
            <a:pPr algn="l"/>
            <a:r>
              <a:rPr lang="en-US" sz="2000" b="1" u="sng" dirty="0"/>
              <a:t>Visualization</a:t>
            </a:r>
            <a:r>
              <a:rPr lang="en-US" dirty="0"/>
              <a:t>:</a:t>
            </a:r>
          </a:p>
          <a:p>
            <a:pPr marL="1200150" lvl="2" indent="-285750">
              <a:buFont typeface="Arial" panose="020B0604020202020204" pitchFamily="34" charset="0"/>
              <a:buChar char="•"/>
            </a:pPr>
            <a:r>
              <a:rPr lang="en-US" dirty="0"/>
              <a:t> Create various plots and charts to visualize trends, vaccination rates, adverse events, and geographical distributions.</a:t>
            </a:r>
          </a:p>
          <a:p>
            <a:pPr algn="l"/>
            <a:r>
              <a:rPr lang="en-US" b="1" u="sng" dirty="0"/>
              <a:t>Time-Series</a:t>
            </a:r>
            <a:r>
              <a:rPr lang="en-US" dirty="0"/>
              <a:t> </a:t>
            </a:r>
            <a:r>
              <a:rPr lang="en-US" b="1" u="sng" dirty="0"/>
              <a:t>Analysis</a:t>
            </a:r>
            <a:r>
              <a:rPr lang="en-US" dirty="0"/>
              <a:t>: </a:t>
            </a:r>
          </a:p>
          <a:p>
            <a:pPr marL="1200150" lvl="2" indent="-285750">
              <a:buFont typeface="Arial" panose="020B0604020202020204" pitchFamily="34" charset="0"/>
              <a:buChar char="•"/>
            </a:pPr>
            <a:r>
              <a:rPr lang="en-US" dirty="0"/>
              <a:t>Analyze how vaccination rates, adverse events, and vaccine efficacy change over time.</a:t>
            </a:r>
          </a:p>
          <a:p>
            <a:pPr algn="l"/>
            <a:r>
              <a:rPr lang="en-US" b="1" u="sng" dirty="0"/>
              <a:t>Statistical</a:t>
            </a:r>
            <a:r>
              <a:rPr lang="en-US" dirty="0"/>
              <a:t> </a:t>
            </a:r>
            <a:r>
              <a:rPr lang="en-US" b="1" u="sng" dirty="0"/>
              <a:t>Analysis</a:t>
            </a:r>
            <a:r>
              <a:rPr lang="en-US" dirty="0"/>
              <a:t>: </a:t>
            </a:r>
          </a:p>
          <a:p>
            <a:pPr marL="1200150" lvl="2" indent="-285750">
              <a:buFont typeface="Arial" panose="020B0604020202020204" pitchFamily="34" charset="0"/>
              <a:buChar char="•"/>
            </a:pPr>
            <a:r>
              <a:rPr lang="en-US" dirty="0"/>
              <a:t>Perform statistical tests to investigate factors affecting vaccine efficacy, adverse reactions, or vaccination rates.</a:t>
            </a:r>
          </a:p>
          <a:p>
            <a:pPr algn="l"/>
            <a:r>
              <a:rPr lang="en-US" b="1" u="sng" dirty="0"/>
              <a:t>Machine</a:t>
            </a:r>
            <a:r>
              <a:rPr lang="en-US" dirty="0"/>
              <a:t> </a:t>
            </a:r>
            <a:r>
              <a:rPr lang="en-US" b="1" u="sng" dirty="0"/>
              <a:t>Learning</a:t>
            </a:r>
            <a:r>
              <a:rPr lang="en-US" dirty="0"/>
              <a:t>: </a:t>
            </a:r>
          </a:p>
          <a:p>
            <a:pPr marL="1200150" lvl="2" indent="-285750">
              <a:buFont typeface="Arial" panose="020B0604020202020204" pitchFamily="34" charset="0"/>
              <a:buChar char="•"/>
            </a:pPr>
            <a:r>
              <a:rPr lang="en-US" dirty="0"/>
              <a:t>Develop predictive models to forecast vaccination rates, vaccine efficacy, or the likelihood of adverse events.</a:t>
            </a:r>
          </a:p>
          <a:p>
            <a:pPr algn="l"/>
            <a:r>
              <a:rPr lang="en-US" b="1" u="sng" dirty="0"/>
              <a:t>Epidemiological</a:t>
            </a:r>
            <a:r>
              <a:rPr lang="en-US" dirty="0"/>
              <a:t> </a:t>
            </a:r>
            <a:r>
              <a:rPr lang="en-US" b="1" u="sng" dirty="0"/>
              <a:t>Models</a:t>
            </a:r>
            <a:r>
              <a:rPr lang="en-US" dirty="0"/>
              <a:t>: </a:t>
            </a:r>
          </a:p>
          <a:p>
            <a:pPr marL="1200150" lvl="2" indent="-285750">
              <a:buFont typeface="Arial" panose="020B0604020202020204" pitchFamily="34" charset="0"/>
              <a:buChar char="•"/>
            </a:pPr>
            <a:r>
              <a:rPr lang="en-US" dirty="0"/>
              <a:t>Apply epidemiological models (e.g., SIR, SEIR) to study the spread of the virus and the impact of vaccinations to identify clusters with high or low vaccination rates and assess their characteristics.</a:t>
            </a:r>
          </a:p>
          <a:p>
            <a:pPr algn="l"/>
            <a:r>
              <a:rPr lang="en-US" b="1" u="sng" dirty="0"/>
              <a:t>Natural</a:t>
            </a:r>
            <a:r>
              <a:rPr lang="en-US" dirty="0"/>
              <a:t> </a:t>
            </a:r>
            <a:r>
              <a:rPr lang="en-US" b="1" u="sng" dirty="0"/>
              <a:t>Language</a:t>
            </a:r>
            <a:r>
              <a:rPr lang="en-US" dirty="0"/>
              <a:t> </a:t>
            </a:r>
            <a:r>
              <a:rPr lang="en-US" b="1" u="sng" dirty="0"/>
              <a:t>Processing</a:t>
            </a:r>
            <a:r>
              <a:rPr lang="en-US" dirty="0"/>
              <a:t> (NLP):</a:t>
            </a:r>
          </a:p>
          <a:p>
            <a:pPr marL="1200150" lvl="2" indent="-285750">
              <a:buFont typeface="Arial" panose="020B0604020202020204" pitchFamily="34" charset="0"/>
              <a:buChar char="•"/>
            </a:pPr>
            <a:r>
              <a:rPr lang="en-US" dirty="0"/>
              <a:t> If text data is available (e.g., vaccine-related comments or reports), employ NLP to analyze sentiments and concerns related to vaccines.</a:t>
            </a:r>
          </a:p>
          <a:p>
            <a:pPr algn="l"/>
            <a:r>
              <a:rPr lang="en-US" b="1" u="sng" dirty="0"/>
              <a:t>Ethical</a:t>
            </a:r>
            <a:r>
              <a:rPr lang="en-US" dirty="0"/>
              <a:t> </a:t>
            </a:r>
            <a:r>
              <a:rPr lang="en-US" u="sng" dirty="0"/>
              <a:t>Considerations</a:t>
            </a:r>
            <a:r>
              <a:rPr lang="en-US" dirty="0"/>
              <a:t>: </a:t>
            </a:r>
          </a:p>
          <a:p>
            <a:pPr marL="1200150" lvl="2" indent="-285750">
              <a:buFont typeface="Arial" panose="020B0604020202020204" pitchFamily="34" charset="0"/>
              <a:buChar char="•"/>
            </a:pPr>
            <a:r>
              <a:rPr lang="en-US" dirty="0"/>
              <a:t>Consider ethical and privacy concerns related to the dataset and analysis, especially when dealing with sensitive health</a:t>
            </a:r>
          </a:p>
        </p:txBody>
      </p:sp>
    </p:spTree>
    <p:extLst>
      <p:ext uri="{BB962C8B-B14F-4D97-AF65-F5344CB8AC3E}">
        <p14:creationId xmlns:p14="http://schemas.microsoft.com/office/powerpoint/2010/main" val="183183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34AE-A111-3D02-5E65-ECC3E9F6E495}"/>
              </a:ext>
            </a:extLst>
          </p:cNvPr>
          <p:cNvSpPr>
            <a:spLocks noGrp="1"/>
          </p:cNvSpPr>
          <p:nvPr>
            <p:ph type="title"/>
          </p:nvPr>
        </p:nvSpPr>
        <p:spPr/>
        <p:txBody>
          <a:bodyPr>
            <a:normAutofit/>
          </a:bodyPr>
          <a:lstStyle/>
          <a:p>
            <a:endParaRPr lang="en-US" sz="1600" b="1" dirty="0">
              <a:solidFill>
                <a:srgbClr val="007B00"/>
              </a:solidFill>
              <a:latin typeface="+mn-lt"/>
              <a:ea typeface="+mn-ea"/>
              <a:cs typeface="+mn-cs"/>
            </a:endParaRPr>
          </a:p>
        </p:txBody>
      </p:sp>
      <p:sp>
        <p:nvSpPr>
          <p:cNvPr id="3" name="TextBox 2">
            <a:extLst>
              <a:ext uri="{FF2B5EF4-FFF2-40B4-BE49-F238E27FC236}">
                <a16:creationId xmlns:a16="http://schemas.microsoft.com/office/drawing/2014/main" id="{3E66D3BD-88EE-CF2C-E39F-98B74AB1FB4E}"/>
              </a:ext>
            </a:extLst>
          </p:cNvPr>
          <p:cNvSpPr txBox="1"/>
          <p:nvPr/>
        </p:nvSpPr>
        <p:spPr>
          <a:xfrm>
            <a:off x="416580" y="1849945"/>
            <a:ext cx="10108269" cy="1323439"/>
          </a:xfrm>
          <a:prstGeom prst="rect">
            <a:avLst/>
          </a:prstGeom>
          <a:noFill/>
        </p:spPr>
        <p:txBody>
          <a:bodyPr wrap="square" rtlCol="0">
            <a:spAutoFit/>
          </a:bodyPr>
          <a:lstStyle/>
          <a:p>
            <a:pPr algn="l"/>
            <a:r>
              <a:rPr lang="en-US" sz="2000" b="1" dirty="0">
                <a:solidFill>
                  <a:srgbClr val="007B00"/>
                </a:solidFill>
                <a:effectLst/>
              </a:rPr>
              <a:t>import</a:t>
            </a:r>
            <a:r>
              <a:rPr lang="en-US" sz="2000" b="1" dirty="0"/>
              <a:t> </a:t>
            </a:r>
            <a:r>
              <a:rPr lang="en-US" sz="2000" b="1" dirty="0" err="1">
                <a:effectLst/>
              </a:rPr>
              <a:t>numpy</a:t>
            </a:r>
            <a:r>
              <a:rPr lang="en-US" sz="2000" b="1" dirty="0"/>
              <a:t> </a:t>
            </a:r>
            <a:r>
              <a:rPr lang="en-US" sz="2000" b="1" dirty="0">
                <a:solidFill>
                  <a:srgbClr val="007B00"/>
                </a:solidFill>
                <a:effectLst/>
              </a:rPr>
              <a:t>as</a:t>
            </a:r>
            <a:r>
              <a:rPr lang="en-US" sz="2000" b="1" dirty="0"/>
              <a:t> </a:t>
            </a:r>
            <a:r>
              <a:rPr lang="en-US" sz="2000" b="1" u="none" strike="noStrike" dirty="0">
                <a:effectLst/>
              </a:rPr>
              <a:t>np</a:t>
            </a:r>
            <a:r>
              <a:rPr lang="en-US" sz="2000" b="1" dirty="0"/>
              <a:t> </a:t>
            </a:r>
            <a:endParaRPr lang="en-US" sz="2000" b="1" i="1" dirty="0"/>
          </a:p>
          <a:p>
            <a:pPr algn="l"/>
            <a:r>
              <a:rPr lang="en-US" sz="2000" b="1" dirty="0">
                <a:solidFill>
                  <a:srgbClr val="007B00"/>
                </a:solidFill>
                <a:effectLst/>
              </a:rPr>
              <a:t>import</a:t>
            </a:r>
            <a:r>
              <a:rPr lang="en-US" sz="2000" b="1" dirty="0"/>
              <a:t> </a:t>
            </a:r>
            <a:r>
              <a:rPr lang="en-US" sz="2000" b="1" dirty="0">
                <a:effectLst/>
              </a:rPr>
              <a:t>pandas</a:t>
            </a:r>
            <a:r>
              <a:rPr lang="en-US" sz="2000" b="1" dirty="0"/>
              <a:t> </a:t>
            </a:r>
            <a:r>
              <a:rPr lang="en-US" sz="2000" b="1" dirty="0">
                <a:solidFill>
                  <a:srgbClr val="007B00"/>
                </a:solidFill>
                <a:effectLst/>
              </a:rPr>
              <a:t>as</a:t>
            </a:r>
            <a:r>
              <a:rPr lang="en-US" sz="2000" b="1" dirty="0"/>
              <a:t> </a:t>
            </a:r>
            <a:r>
              <a:rPr lang="en-US" sz="2000" b="1" u="none" strike="noStrike" dirty="0" err="1">
                <a:effectLst/>
              </a:rPr>
              <a:t>pd</a:t>
            </a:r>
            <a:r>
              <a:rPr lang="en-US" sz="2000" b="1" dirty="0"/>
              <a:t> </a:t>
            </a:r>
            <a:r>
              <a:rPr lang="en-US" sz="2000" b="1" i="1" dirty="0">
                <a:effectLst/>
              </a:rPr>
              <a:t># data processing, CSV file I/O (e.g. </a:t>
            </a:r>
            <a:r>
              <a:rPr lang="en-US" sz="2000" b="1" i="1" dirty="0" err="1">
                <a:effectLst/>
              </a:rPr>
              <a:t>pd.read_csv</a:t>
            </a:r>
            <a:r>
              <a:rPr lang="en-US" sz="2000" b="1" i="1" dirty="0">
                <a:effectLst/>
              </a:rPr>
              <a:t>)</a:t>
            </a:r>
            <a:r>
              <a:rPr lang="en-US" sz="2000" b="1" dirty="0"/>
              <a:t> </a:t>
            </a:r>
          </a:p>
          <a:p>
            <a:pPr algn="l"/>
            <a:r>
              <a:rPr lang="en-US" sz="2000" b="1" dirty="0">
                <a:solidFill>
                  <a:srgbClr val="007B00"/>
                </a:solidFill>
                <a:effectLst/>
              </a:rPr>
              <a:t>import</a:t>
            </a:r>
            <a:r>
              <a:rPr lang="en-US" sz="2000" b="1" dirty="0"/>
              <a:t> </a:t>
            </a:r>
            <a:r>
              <a:rPr lang="en-US" sz="2000" b="1" dirty="0" err="1">
                <a:effectLst/>
              </a:rPr>
              <a:t>matplotlib.pyplot</a:t>
            </a:r>
            <a:r>
              <a:rPr lang="en-US" sz="2000" b="1" dirty="0"/>
              <a:t> </a:t>
            </a:r>
            <a:r>
              <a:rPr lang="en-US" sz="2000" b="1" dirty="0">
                <a:solidFill>
                  <a:srgbClr val="007B00"/>
                </a:solidFill>
                <a:effectLst/>
              </a:rPr>
              <a:t>as</a:t>
            </a:r>
            <a:r>
              <a:rPr lang="en-US" sz="2000" b="1" dirty="0"/>
              <a:t> </a:t>
            </a:r>
            <a:r>
              <a:rPr lang="en-US" sz="2000" b="1" u="none" strike="noStrike" dirty="0" err="1">
                <a:effectLst/>
              </a:rPr>
              <a:t>plt</a:t>
            </a:r>
            <a:r>
              <a:rPr lang="en-US" sz="2000" b="1" dirty="0"/>
              <a:t> </a:t>
            </a:r>
          </a:p>
          <a:p>
            <a:pPr algn="l"/>
            <a:r>
              <a:rPr lang="en-US" sz="2000" b="1" dirty="0">
                <a:solidFill>
                  <a:srgbClr val="007B00"/>
                </a:solidFill>
                <a:effectLst/>
              </a:rPr>
              <a:t>import</a:t>
            </a:r>
            <a:r>
              <a:rPr lang="en-US" sz="2000" b="1" dirty="0"/>
              <a:t> </a:t>
            </a:r>
            <a:r>
              <a:rPr lang="en-US" sz="2000" b="1" dirty="0" err="1">
                <a:effectLst/>
              </a:rPr>
              <a:t>seaborn</a:t>
            </a:r>
            <a:r>
              <a:rPr lang="en-US" sz="2000" b="1" dirty="0"/>
              <a:t> </a:t>
            </a:r>
            <a:r>
              <a:rPr lang="en-US" sz="2000" b="1" dirty="0">
                <a:solidFill>
                  <a:srgbClr val="007B00"/>
                </a:solidFill>
                <a:effectLst/>
              </a:rPr>
              <a:t>as</a:t>
            </a:r>
            <a:r>
              <a:rPr lang="en-US" sz="2000" b="1" dirty="0"/>
              <a:t> </a:t>
            </a:r>
            <a:r>
              <a:rPr lang="en-US" sz="2000" b="1" u="none" strike="noStrike" dirty="0" err="1">
                <a:effectLst/>
              </a:rPr>
              <a:t>sns</a:t>
            </a:r>
            <a:endParaRPr lang="en-US" sz="2000" b="1" u="none" strike="noStrike" dirty="0">
              <a:effectLst/>
            </a:endParaRPr>
          </a:p>
        </p:txBody>
      </p:sp>
      <p:sp>
        <p:nvSpPr>
          <p:cNvPr id="4" name="TextBox 3">
            <a:extLst>
              <a:ext uri="{FF2B5EF4-FFF2-40B4-BE49-F238E27FC236}">
                <a16:creationId xmlns:a16="http://schemas.microsoft.com/office/drawing/2014/main" id="{8721C665-F8DD-D6D4-75A9-1F688F9B93C1}"/>
              </a:ext>
            </a:extLst>
          </p:cNvPr>
          <p:cNvSpPr txBox="1"/>
          <p:nvPr/>
        </p:nvSpPr>
        <p:spPr>
          <a:xfrm>
            <a:off x="416580" y="3022897"/>
            <a:ext cx="8282655" cy="1323439"/>
          </a:xfrm>
          <a:prstGeom prst="rect">
            <a:avLst/>
          </a:prstGeom>
          <a:noFill/>
        </p:spPr>
        <p:txBody>
          <a:bodyPr wrap="square" rtlCol="0">
            <a:spAutoFit/>
          </a:bodyPr>
          <a:lstStyle/>
          <a:p>
            <a:pPr algn="l"/>
            <a:r>
              <a:rPr lang="en-US" sz="2000" b="1" dirty="0">
                <a:solidFill>
                  <a:srgbClr val="007B00"/>
                </a:solidFill>
                <a:effectLst/>
              </a:rPr>
              <a:t>import</a:t>
            </a:r>
            <a:r>
              <a:rPr lang="en-US" sz="2000" b="1" dirty="0"/>
              <a:t> </a:t>
            </a:r>
            <a:r>
              <a:rPr lang="en-US" sz="2000" b="1" u="none" strike="noStrike" dirty="0" err="1">
                <a:effectLst/>
              </a:rPr>
              <a:t>os</a:t>
            </a:r>
            <a:r>
              <a:rPr lang="en-US" sz="2000" b="1" dirty="0"/>
              <a:t> </a:t>
            </a:r>
          </a:p>
          <a:p>
            <a:pPr algn="l"/>
            <a:r>
              <a:rPr lang="en-US" sz="2000" b="1" dirty="0">
                <a:solidFill>
                  <a:srgbClr val="007B00"/>
                </a:solidFill>
                <a:effectLst/>
              </a:rPr>
              <a:t>for</a:t>
            </a:r>
            <a:r>
              <a:rPr lang="en-US" sz="2000" b="1" dirty="0"/>
              <a:t> </a:t>
            </a:r>
            <a:r>
              <a:rPr lang="en-US" sz="2000" b="1" u="none" strike="noStrike" dirty="0" err="1">
                <a:effectLst/>
              </a:rPr>
              <a:t>dirname</a:t>
            </a:r>
            <a:r>
              <a:rPr lang="en-US" sz="2000" b="1" dirty="0">
                <a:effectLst/>
              </a:rPr>
              <a:t>,</a:t>
            </a:r>
            <a:r>
              <a:rPr lang="en-US" sz="2000" b="1" dirty="0"/>
              <a:t> </a:t>
            </a:r>
            <a:r>
              <a:rPr lang="en-US" sz="2000" b="1" u="none" strike="noStrike" dirty="0">
                <a:effectLst/>
              </a:rPr>
              <a:t>_</a:t>
            </a:r>
            <a:r>
              <a:rPr lang="en-US" sz="2000" b="1" dirty="0">
                <a:effectLst/>
              </a:rPr>
              <a:t>,</a:t>
            </a:r>
            <a:r>
              <a:rPr lang="en-US" sz="2000" b="1" dirty="0"/>
              <a:t> </a:t>
            </a:r>
            <a:r>
              <a:rPr lang="en-US" sz="2000" b="1" u="none" strike="noStrike" dirty="0">
                <a:effectLst/>
              </a:rPr>
              <a:t>filenames</a:t>
            </a:r>
            <a:r>
              <a:rPr lang="en-US" sz="2000" b="1" dirty="0"/>
              <a:t> </a:t>
            </a:r>
            <a:r>
              <a:rPr lang="en-US" sz="2000" b="1" dirty="0">
                <a:solidFill>
                  <a:srgbClr val="AA22FF"/>
                </a:solidFill>
                <a:effectLst/>
              </a:rPr>
              <a:t>in</a:t>
            </a:r>
            <a:r>
              <a:rPr lang="en-US" sz="2000" b="1" dirty="0"/>
              <a:t> </a:t>
            </a:r>
            <a:r>
              <a:rPr lang="en-US" sz="2000" b="1" u="none" strike="noStrike" dirty="0" err="1">
                <a:effectLst/>
              </a:rPr>
              <a:t>os</a:t>
            </a:r>
            <a:r>
              <a:rPr lang="en-US" sz="2000" b="1" dirty="0" err="1">
                <a:solidFill>
                  <a:srgbClr val="055BE0"/>
                </a:solidFill>
                <a:effectLst/>
              </a:rPr>
              <a:t>.</a:t>
            </a:r>
            <a:r>
              <a:rPr lang="en-US" sz="2000" b="1" dirty="0" err="1">
                <a:effectLst/>
              </a:rPr>
              <a:t>walk</a:t>
            </a:r>
            <a:r>
              <a:rPr lang="en-US" sz="2000" b="1" dirty="0">
                <a:effectLst/>
              </a:rPr>
              <a:t>(</a:t>
            </a:r>
            <a:r>
              <a:rPr lang="en-US" sz="2000" b="1" dirty="0">
                <a:solidFill>
                  <a:srgbClr val="BB2323"/>
                </a:solidFill>
                <a:effectLst/>
              </a:rPr>
              <a:t>'/</a:t>
            </a:r>
            <a:r>
              <a:rPr lang="en-US" sz="2000" b="1" dirty="0" err="1">
                <a:solidFill>
                  <a:srgbClr val="BB2323"/>
                </a:solidFill>
                <a:effectLst/>
              </a:rPr>
              <a:t>kaggle</a:t>
            </a:r>
            <a:r>
              <a:rPr lang="en-US" sz="2000" b="1" dirty="0">
                <a:solidFill>
                  <a:srgbClr val="BB2323"/>
                </a:solidFill>
                <a:effectLst/>
              </a:rPr>
              <a:t>/input’</a:t>
            </a:r>
            <a:r>
              <a:rPr lang="en-US" sz="2000" b="1" dirty="0">
                <a:effectLst/>
              </a:rPr>
              <a:t>):</a:t>
            </a:r>
            <a:r>
              <a:rPr lang="en-US" sz="2000" b="1" dirty="0"/>
              <a:t> </a:t>
            </a:r>
          </a:p>
          <a:p>
            <a:pPr lvl="2"/>
            <a:r>
              <a:rPr lang="en-US" sz="2000" b="1" dirty="0">
                <a:solidFill>
                  <a:srgbClr val="007B00"/>
                </a:solidFill>
                <a:effectLst/>
              </a:rPr>
              <a:t>for</a:t>
            </a:r>
            <a:r>
              <a:rPr lang="en-US" sz="2000" b="1" dirty="0"/>
              <a:t> </a:t>
            </a:r>
            <a:r>
              <a:rPr lang="en-US" sz="2000" b="1" u="none" strike="noStrike" dirty="0">
                <a:effectLst/>
              </a:rPr>
              <a:t>filename</a:t>
            </a:r>
            <a:r>
              <a:rPr lang="en-US" sz="2000" b="1" dirty="0"/>
              <a:t> </a:t>
            </a:r>
            <a:r>
              <a:rPr lang="en-US" sz="2000" b="1" dirty="0">
                <a:solidFill>
                  <a:srgbClr val="AA22FF"/>
                </a:solidFill>
                <a:effectLst/>
              </a:rPr>
              <a:t>in</a:t>
            </a:r>
            <a:r>
              <a:rPr lang="en-US" sz="2000" b="1" dirty="0"/>
              <a:t> </a:t>
            </a:r>
            <a:r>
              <a:rPr lang="en-US" sz="2000" b="1" u="none" strike="noStrike" dirty="0">
                <a:effectLst/>
              </a:rPr>
              <a:t>filenames</a:t>
            </a:r>
            <a:r>
              <a:rPr lang="en-US" sz="2000" b="1" dirty="0">
                <a:effectLst/>
              </a:rPr>
              <a:t>:</a:t>
            </a:r>
            <a:r>
              <a:rPr lang="en-US" sz="2000" b="1" dirty="0"/>
              <a:t> </a:t>
            </a:r>
          </a:p>
          <a:p>
            <a:pPr lvl="2"/>
            <a:r>
              <a:rPr lang="en-US" sz="2000" b="1" dirty="0">
                <a:solidFill>
                  <a:srgbClr val="008000"/>
                </a:solidFill>
                <a:effectLst/>
              </a:rPr>
              <a:t>print</a:t>
            </a:r>
            <a:r>
              <a:rPr lang="en-US" sz="2000" b="1" dirty="0">
                <a:effectLst/>
              </a:rPr>
              <a:t>(</a:t>
            </a:r>
            <a:r>
              <a:rPr lang="en-US" sz="2000" b="1" u="none" strike="noStrike" dirty="0" err="1">
                <a:effectLst/>
              </a:rPr>
              <a:t>os</a:t>
            </a:r>
            <a:r>
              <a:rPr lang="en-US" sz="2000" b="1" dirty="0" err="1">
                <a:solidFill>
                  <a:srgbClr val="055BE0"/>
                </a:solidFill>
                <a:effectLst/>
              </a:rPr>
              <a:t>.</a:t>
            </a:r>
            <a:r>
              <a:rPr lang="en-US" sz="2000" b="1" dirty="0" err="1">
                <a:effectLst/>
              </a:rPr>
              <a:t>path</a:t>
            </a:r>
            <a:r>
              <a:rPr lang="en-US" sz="2000" b="1" dirty="0" err="1">
                <a:solidFill>
                  <a:srgbClr val="055BE0"/>
                </a:solidFill>
                <a:effectLst/>
              </a:rPr>
              <a:t>.</a:t>
            </a:r>
            <a:r>
              <a:rPr lang="en-US" sz="2000" b="1" dirty="0" err="1">
                <a:effectLst/>
              </a:rPr>
              <a:t>join</a:t>
            </a:r>
            <a:r>
              <a:rPr lang="en-US" sz="2000" b="1" dirty="0">
                <a:effectLst/>
              </a:rPr>
              <a:t>(</a:t>
            </a:r>
            <a:r>
              <a:rPr lang="en-US" sz="2000" b="1" u="none" strike="noStrike" dirty="0" err="1">
                <a:effectLst/>
              </a:rPr>
              <a:t>dirname</a:t>
            </a:r>
            <a:r>
              <a:rPr lang="en-US" sz="2000" b="1" dirty="0">
                <a:effectLst/>
              </a:rPr>
              <a:t>,</a:t>
            </a:r>
            <a:r>
              <a:rPr lang="en-US" sz="2000" b="1" dirty="0"/>
              <a:t> </a:t>
            </a:r>
            <a:r>
              <a:rPr lang="en-US" sz="2000" b="1" u="none" strike="noStrike" dirty="0">
                <a:effectLst/>
              </a:rPr>
              <a:t>filename</a:t>
            </a:r>
            <a:r>
              <a:rPr lang="en-US" sz="2000" b="1" dirty="0">
                <a:effectLst/>
              </a:rPr>
              <a:t>))</a:t>
            </a:r>
            <a:endParaRPr lang="en-US" sz="2000" b="1" dirty="0"/>
          </a:p>
        </p:txBody>
      </p:sp>
      <p:sp>
        <p:nvSpPr>
          <p:cNvPr id="5" name="TextBox 4">
            <a:extLst>
              <a:ext uri="{FF2B5EF4-FFF2-40B4-BE49-F238E27FC236}">
                <a16:creationId xmlns:a16="http://schemas.microsoft.com/office/drawing/2014/main" id="{FF7780C1-4C20-E6DE-D3AC-8FEAACD2736A}"/>
              </a:ext>
            </a:extLst>
          </p:cNvPr>
          <p:cNvSpPr txBox="1"/>
          <p:nvPr/>
        </p:nvSpPr>
        <p:spPr>
          <a:xfrm>
            <a:off x="416580" y="4346336"/>
            <a:ext cx="11652080" cy="2862322"/>
          </a:xfrm>
          <a:prstGeom prst="rect">
            <a:avLst/>
          </a:prstGeom>
          <a:noFill/>
        </p:spPr>
        <p:txBody>
          <a:bodyPr wrap="square" rtlCol="0">
            <a:spAutoFit/>
          </a:bodyPr>
          <a:lstStyle/>
          <a:p>
            <a:pPr algn="l"/>
            <a:r>
              <a:rPr lang="en-US" sz="2000" i="1" dirty="0"/>
              <a:t>Path=“../input/covid19-daily-data-updated/Covid-19_data_version_8.csv”
</a:t>
            </a:r>
            <a:r>
              <a:rPr lang="en-US" sz="2000" i="1" dirty="0" err="1"/>
              <a:t>covid_data</a:t>
            </a:r>
            <a:r>
              <a:rPr lang="en-US" sz="2000" i="1" dirty="0"/>
              <a:t>=</a:t>
            </a:r>
            <a:r>
              <a:rPr lang="en-US" sz="2000" i="1" dirty="0" err="1"/>
              <a:t>pd.read_csv</a:t>
            </a:r>
            <a:r>
              <a:rPr lang="en-US" sz="2000" i="1" dirty="0"/>
              <a:t>(path, </a:t>
            </a:r>
            <a:r>
              <a:rPr lang="en-US" sz="2000" i="1" dirty="0" err="1"/>
              <a:t>parse_dates</a:t>
            </a:r>
            <a:r>
              <a:rPr lang="en-US" sz="2000" i="1" dirty="0"/>
              <a:t>=True)
#vaccine_data.tail()
</a:t>
            </a:r>
            <a:r>
              <a:rPr lang="en-US" sz="2000" i="1" dirty="0" err="1"/>
              <a:t>covid_data</a:t>
            </a:r>
            <a:r>
              <a:rPr lang="en-US" sz="2000" i="1" dirty="0"/>
              <a:t>=</a:t>
            </a:r>
            <a:r>
              <a:rPr lang="en-US" sz="2000" i="1" dirty="0" err="1"/>
              <a:t>covid_data.sort_values</a:t>
            </a:r>
            <a:r>
              <a:rPr lang="en-US" sz="2000" i="1" dirty="0"/>
              <a:t>(by=‘date’)
</a:t>
            </a:r>
            <a:r>
              <a:rPr lang="en-US" sz="2000" i="1" dirty="0" err="1"/>
              <a:t>covid_data.people_vaccinated_per_hundred</a:t>
            </a:r>
            <a:r>
              <a:rPr lang="en-US" sz="2000" i="1" dirty="0"/>
              <a:t>=</a:t>
            </a:r>
            <a:r>
              <a:rPr lang="en-US" sz="2000" i="1" dirty="0" err="1"/>
              <a:t>covid_data.people_vaccinated_per_hundred</a:t>
            </a:r>
            <a:r>
              <a:rPr lang="en-US" sz="2000" i="1" dirty="0"/>
              <a:t>/10
</a:t>
            </a:r>
            <a:r>
              <a:rPr lang="en-US" sz="2000" i="1" dirty="0" err="1"/>
              <a:t>covid_data</a:t>
            </a:r>
            <a:r>
              <a:rPr lang="en-US" sz="2000" i="1" dirty="0"/>
              <a:t>=</a:t>
            </a:r>
            <a:r>
              <a:rPr lang="en-US" sz="2000" i="1" dirty="0" err="1"/>
              <a:t>covid_data.rename</a:t>
            </a:r>
            <a:r>
              <a:rPr lang="en-US" sz="2000" i="1" dirty="0"/>
              <a:t>(columns={‘people_vaccinated_per_hundred’:’people_vaccinated_per_thousand’})
</a:t>
            </a:r>
          </a:p>
        </p:txBody>
      </p:sp>
      <p:sp>
        <p:nvSpPr>
          <p:cNvPr id="6" name="TextBox 5">
            <a:extLst>
              <a:ext uri="{FF2B5EF4-FFF2-40B4-BE49-F238E27FC236}">
                <a16:creationId xmlns:a16="http://schemas.microsoft.com/office/drawing/2014/main" id="{29752933-5C01-BF6B-7FBB-E6535B163E03}"/>
              </a:ext>
            </a:extLst>
          </p:cNvPr>
          <p:cNvSpPr txBox="1"/>
          <p:nvPr/>
        </p:nvSpPr>
        <p:spPr>
          <a:xfrm>
            <a:off x="416580" y="854245"/>
            <a:ext cx="5703514" cy="769441"/>
          </a:xfrm>
          <a:prstGeom prst="rect">
            <a:avLst/>
          </a:prstGeom>
          <a:noFill/>
        </p:spPr>
        <p:txBody>
          <a:bodyPr wrap="square" rtlCol="0">
            <a:spAutoFit/>
          </a:bodyPr>
          <a:lstStyle/>
          <a:p>
            <a:pPr algn="l"/>
            <a:r>
              <a:rPr lang="en-US" sz="4400" b="1" u="sng" dirty="0"/>
              <a:t>Coding and analysis </a:t>
            </a:r>
          </a:p>
        </p:txBody>
      </p:sp>
    </p:spTree>
    <p:extLst>
      <p:ext uri="{BB962C8B-B14F-4D97-AF65-F5344CB8AC3E}">
        <p14:creationId xmlns:p14="http://schemas.microsoft.com/office/powerpoint/2010/main" val="375048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20C69-9485-341B-E8FD-B21A80CD0DB3}"/>
              </a:ext>
            </a:extLst>
          </p:cNvPr>
          <p:cNvSpPr txBox="1"/>
          <p:nvPr/>
        </p:nvSpPr>
        <p:spPr>
          <a:xfrm>
            <a:off x="208292" y="110273"/>
            <a:ext cx="10855666" cy="1015663"/>
          </a:xfrm>
          <a:prstGeom prst="rect">
            <a:avLst/>
          </a:prstGeom>
          <a:noFill/>
        </p:spPr>
        <p:txBody>
          <a:bodyPr wrap="square" rtlCol="0">
            <a:spAutoFit/>
          </a:bodyPr>
          <a:lstStyle/>
          <a:p>
            <a:pPr algn="l"/>
            <a:r>
              <a:rPr lang="en-US" sz="2000" b="1" dirty="0"/>
              <a:t>High=</a:t>
            </a:r>
            <a:r>
              <a:rPr lang="en-US" sz="2000" b="1" dirty="0" err="1"/>
              <a:t>covid_data.groupby</a:t>
            </a:r>
            <a:r>
              <a:rPr lang="en-US" sz="2000" b="1" dirty="0"/>
              <a:t>(‘location’).</a:t>
            </a:r>
            <a:r>
              <a:rPr lang="en-US" sz="2000" b="1" dirty="0" err="1"/>
              <a:t>total_cases.agg</a:t>
            </a:r>
            <a:r>
              <a:rPr lang="en-US" sz="2000" b="1" dirty="0"/>
              <a:t>([max]).</a:t>
            </a:r>
            <a:r>
              <a:rPr lang="en-US" sz="2000" b="1" dirty="0" err="1"/>
              <a:t>sort_values</a:t>
            </a:r>
            <a:r>
              <a:rPr lang="en-US" sz="2000" b="1" dirty="0"/>
              <a:t>(by=‘max’, ascending=False)
</a:t>
            </a:r>
            <a:r>
              <a:rPr lang="en-US" sz="2000" b="1" dirty="0" err="1"/>
              <a:t>high.iloc</a:t>
            </a:r>
            <a:r>
              <a:rPr lang="en-US" sz="2000" b="1" dirty="0"/>
              <a:t>[:18 , :]</a:t>
            </a:r>
          </a:p>
        </p:txBody>
      </p:sp>
      <p:sp>
        <p:nvSpPr>
          <p:cNvPr id="4" name="TextBox 3">
            <a:extLst>
              <a:ext uri="{FF2B5EF4-FFF2-40B4-BE49-F238E27FC236}">
                <a16:creationId xmlns:a16="http://schemas.microsoft.com/office/drawing/2014/main" id="{CA4FD53E-D03A-684B-CFA1-7D2FB58D5F13}"/>
              </a:ext>
            </a:extLst>
          </p:cNvPr>
          <p:cNvSpPr txBox="1"/>
          <p:nvPr/>
        </p:nvSpPr>
        <p:spPr>
          <a:xfrm>
            <a:off x="208292" y="1125936"/>
            <a:ext cx="11247744" cy="707886"/>
          </a:xfrm>
          <a:prstGeom prst="rect">
            <a:avLst/>
          </a:prstGeom>
          <a:noFill/>
        </p:spPr>
        <p:txBody>
          <a:bodyPr wrap="square" rtlCol="0">
            <a:spAutoFit/>
          </a:bodyPr>
          <a:lstStyle/>
          <a:p>
            <a:pPr algn="l"/>
            <a:r>
              <a:rPr lang="en-US" sz="2000" b="1" dirty="0"/>
              <a:t>Deaths=</a:t>
            </a:r>
            <a:r>
              <a:rPr lang="en-US" sz="2000" b="1" dirty="0" err="1"/>
              <a:t>pd.DataFrame</a:t>
            </a:r>
            <a:r>
              <a:rPr lang="en-US" sz="2000" b="1" dirty="0"/>
              <a:t>({‘total_deaths’:</a:t>
            </a:r>
            <a:r>
              <a:rPr lang="en-US" sz="2000" b="1" dirty="0" err="1"/>
              <a:t>covid_data.groupby</a:t>
            </a:r>
            <a:r>
              <a:rPr lang="en-US" sz="2000" b="1" dirty="0"/>
              <a:t>(‘continent’).</a:t>
            </a:r>
            <a:r>
              <a:rPr lang="en-US" sz="2000" b="1" dirty="0" err="1"/>
              <a:t>new_deaths.sum</a:t>
            </a:r>
            <a:r>
              <a:rPr lang="en-US" sz="2000" b="1" dirty="0"/>
              <a:t>()})
deaths</a:t>
            </a:r>
          </a:p>
        </p:txBody>
      </p:sp>
      <p:sp>
        <p:nvSpPr>
          <p:cNvPr id="5" name="TextBox 4">
            <a:extLst>
              <a:ext uri="{FF2B5EF4-FFF2-40B4-BE49-F238E27FC236}">
                <a16:creationId xmlns:a16="http://schemas.microsoft.com/office/drawing/2014/main" id="{4B11BF65-BF80-832F-318B-5257F53BF5EF}"/>
              </a:ext>
            </a:extLst>
          </p:cNvPr>
          <p:cNvSpPr txBox="1"/>
          <p:nvPr/>
        </p:nvSpPr>
        <p:spPr>
          <a:xfrm>
            <a:off x="208292" y="1833822"/>
            <a:ext cx="10794404" cy="707886"/>
          </a:xfrm>
          <a:prstGeom prst="rect">
            <a:avLst/>
          </a:prstGeom>
          <a:noFill/>
        </p:spPr>
        <p:txBody>
          <a:bodyPr wrap="square" rtlCol="0">
            <a:spAutoFit/>
          </a:bodyPr>
          <a:lstStyle/>
          <a:p>
            <a:pPr algn="l"/>
            <a:r>
              <a:rPr lang="en-US" sz="2000" b="1" dirty="0"/>
              <a:t>Cases=</a:t>
            </a:r>
            <a:r>
              <a:rPr lang="en-US" sz="2000" b="1" dirty="0" err="1"/>
              <a:t>pd.DataFrame</a:t>
            </a:r>
            <a:r>
              <a:rPr lang="en-US" sz="2000" b="1" dirty="0"/>
              <a:t>({‘total_cases’:</a:t>
            </a:r>
            <a:r>
              <a:rPr lang="en-US" sz="2000" b="1" dirty="0" err="1"/>
              <a:t>covid_data.groupby</a:t>
            </a:r>
            <a:r>
              <a:rPr lang="en-US" sz="2000" b="1" dirty="0"/>
              <a:t>(‘continent’).</a:t>
            </a:r>
            <a:r>
              <a:rPr lang="en-US" sz="2000" b="1" dirty="0" err="1"/>
              <a:t>new_cases.sum</a:t>
            </a:r>
            <a:r>
              <a:rPr lang="en-US" sz="2000" b="1" dirty="0"/>
              <a:t>()})
cases</a:t>
            </a:r>
          </a:p>
        </p:txBody>
      </p:sp>
      <p:sp>
        <p:nvSpPr>
          <p:cNvPr id="6" name="TextBox 5">
            <a:extLst>
              <a:ext uri="{FF2B5EF4-FFF2-40B4-BE49-F238E27FC236}">
                <a16:creationId xmlns:a16="http://schemas.microsoft.com/office/drawing/2014/main" id="{1D048377-CEA2-9823-C499-7EAAB89174C9}"/>
              </a:ext>
            </a:extLst>
          </p:cNvPr>
          <p:cNvSpPr txBox="1"/>
          <p:nvPr/>
        </p:nvSpPr>
        <p:spPr>
          <a:xfrm>
            <a:off x="208292" y="2541708"/>
            <a:ext cx="11161977" cy="1015663"/>
          </a:xfrm>
          <a:prstGeom prst="rect">
            <a:avLst/>
          </a:prstGeom>
          <a:noFill/>
        </p:spPr>
        <p:txBody>
          <a:bodyPr wrap="square" rtlCol="0">
            <a:spAutoFit/>
          </a:bodyPr>
          <a:lstStyle/>
          <a:p>
            <a:pPr algn="l"/>
            <a:r>
              <a:rPr lang="en-US" sz="2000" b="1" dirty="0" err="1"/>
              <a:t>Cases_per_mil</a:t>
            </a:r>
            <a:r>
              <a:rPr lang="en-US" sz="2000" b="1" dirty="0"/>
              <a:t>=</a:t>
            </a:r>
            <a:r>
              <a:rPr lang="en-US" sz="2000" b="1" dirty="0" err="1"/>
              <a:t>covid_data.groupby</a:t>
            </a:r>
            <a:r>
              <a:rPr lang="en-US" sz="2000" b="1" dirty="0"/>
              <a:t>(‘continent’).</a:t>
            </a:r>
            <a:r>
              <a:rPr lang="en-US" sz="2000" b="1" dirty="0" err="1"/>
              <a:t>total_cases_per_million.mean</a:t>
            </a:r>
            <a:r>
              <a:rPr lang="en-US" sz="2000" b="1" dirty="0"/>
              <a:t>()
</a:t>
            </a:r>
            <a:r>
              <a:rPr lang="en-US" sz="2000" b="1" dirty="0" err="1"/>
              <a:t>cases_per_mil</a:t>
            </a:r>
            <a:r>
              <a:rPr lang="en-US" sz="2000" b="1" dirty="0"/>
              <a:t>
</a:t>
            </a:r>
          </a:p>
        </p:txBody>
      </p:sp>
      <p:sp>
        <p:nvSpPr>
          <p:cNvPr id="8" name="TextBox 7">
            <a:extLst>
              <a:ext uri="{FF2B5EF4-FFF2-40B4-BE49-F238E27FC236}">
                <a16:creationId xmlns:a16="http://schemas.microsoft.com/office/drawing/2014/main" id="{CBBAEA4F-DE49-04BB-B490-75A1ABE1092F}"/>
              </a:ext>
            </a:extLst>
          </p:cNvPr>
          <p:cNvSpPr txBox="1"/>
          <p:nvPr/>
        </p:nvSpPr>
        <p:spPr>
          <a:xfrm>
            <a:off x="208292" y="3249594"/>
            <a:ext cx="11161977" cy="1323439"/>
          </a:xfrm>
          <a:prstGeom prst="rect">
            <a:avLst/>
          </a:prstGeom>
          <a:noFill/>
        </p:spPr>
        <p:txBody>
          <a:bodyPr wrap="square" rtlCol="0">
            <a:spAutoFit/>
          </a:bodyPr>
          <a:lstStyle/>
          <a:p>
            <a:pPr algn="l"/>
            <a:r>
              <a:rPr lang="en-US" sz="2000" b="1" dirty="0" err="1"/>
              <a:t>Covid_data.female_smokers</a:t>
            </a:r>
            <a:r>
              <a:rPr lang="en-US" sz="2000" b="1" dirty="0"/>
              <a:t>=</a:t>
            </a:r>
            <a:r>
              <a:rPr lang="en-US" sz="2000" b="1" dirty="0" err="1"/>
              <a:t>covid_data.female_smokers.fillna</a:t>
            </a:r>
            <a:r>
              <a:rPr lang="en-US" sz="2000" b="1" dirty="0"/>
              <a:t>(0)
</a:t>
            </a:r>
            <a:r>
              <a:rPr lang="en-US" sz="2000" b="1" dirty="0" err="1"/>
              <a:t>covid_data.male_smokers</a:t>
            </a:r>
            <a:r>
              <a:rPr lang="en-US" sz="2000" b="1" dirty="0"/>
              <a:t>=</a:t>
            </a:r>
            <a:r>
              <a:rPr lang="en-US" sz="2000" b="1" dirty="0" err="1"/>
              <a:t>covid_data.male_smokers.fillna</a:t>
            </a:r>
            <a:r>
              <a:rPr lang="en-US" sz="2000" b="1" dirty="0"/>
              <a:t>(0)
male=</a:t>
            </a:r>
            <a:r>
              <a:rPr lang="en-US" sz="2000" b="1" dirty="0" err="1"/>
              <a:t>covid_data.male_smokers.notnull</a:t>
            </a:r>
            <a:r>
              <a:rPr lang="en-US" sz="2000" b="1" dirty="0"/>
              <a:t>()
</a:t>
            </a:r>
            <a:r>
              <a:rPr lang="en-US" sz="2000" b="1" dirty="0" err="1"/>
              <a:t>covid_data.female_smokers</a:t>
            </a:r>
            <a:r>
              <a:rPr lang="en-US" sz="2000" b="1" dirty="0"/>
              <a:t>=</a:t>
            </a:r>
            <a:r>
              <a:rPr lang="en-US" sz="2000" b="1" dirty="0" err="1"/>
              <a:t>covid_data.female_smokers+covid_data.male_smokers</a:t>
            </a:r>
            <a:endParaRPr lang="en-US" sz="2000" b="1" dirty="0"/>
          </a:p>
        </p:txBody>
      </p:sp>
      <p:sp>
        <p:nvSpPr>
          <p:cNvPr id="9" name="TextBox 8">
            <a:extLst>
              <a:ext uri="{FF2B5EF4-FFF2-40B4-BE49-F238E27FC236}">
                <a16:creationId xmlns:a16="http://schemas.microsoft.com/office/drawing/2014/main" id="{0324F264-8152-6FA7-A3F2-53BD67113DE6}"/>
              </a:ext>
            </a:extLst>
          </p:cNvPr>
          <p:cNvSpPr txBox="1"/>
          <p:nvPr/>
        </p:nvSpPr>
        <p:spPr>
          <a:xfrm>
            <a:off x="208292" y="4573033"/>
            <a:ext cx="9360869" cy="1015663"/>
          </a:xfrm>
          <a:prstGeom prst="rect">
            <a:avLst/>
          </a:prstGeom>
          <a:noFill/>
        </p:spPr>
        <p:txBody>
          <a:bodyPr wrap="square" rtlCol="0">
            <a:spAutoFit/>
          </a:bodyPr>
          <a:lstStyle/>
          <a:p>
            <a:pPr algn="l"/>
            <a:r>
              <a:rPr lang="en-US" sz="2000" b="1" dirty="0" err="1"/>
              <a:t>Covid_data</a:t>
            </a:r>
            <a:r>
              <a:rPr lang="en-US" sz="2000" b="1" dirty="0"/>
              <a:t>=</a:t>
            </a:r>
            <a:r>
              <a:rPr lang="en-US" sz="2000" b="1" dirty="0" err="1"/>
              <a:t>covid_data.rename</a:t>
            </a:r>
            <a:r>
              <a:rPr lang="en-US" sz="2000" b="1" dirty="0"/>
              <a:t>(columns={‘</a:t>
            </a:r>
            <a:r>
              <a:rPr lang="en-US" sz="2000" b="1" dirty="0" err="1"/>
              <a:t>female_smokers’:’smokers</a:t>
            </a:r>
            <a:r>
              <a:rPr lang="en-US" sz="2000" b="1" dirty="0"/>
              <a:t>’})
</a:t>
            </a:r>
            <a:r>
              <a:rPr lang="en-US" sz="2000" b="1" dirty="0" err="1"/>
              <a:t>covid_data.drop</a:t>
            </a:r>
            <a:r>
              <a:rPr lang="en-US" sz="2000" b="1" dirty="0"/>
              <a:t>(‘</a:t>
            </a:r>
            <a:r>
              <a:rPr lang="en-US" sz="2000" b="1" dirty="0" err="1"/>
              <a:t>male_smokers</a:t>
            </a:r>
            <a:r>
              <a:rPr lang="en-US" sz="2000" b="1" dirty="0"/>
              <a:t>’ ,axis=1,inplace=True)
</a:t>
            </a:r>
            <a:r>
              <a:rPr lang="en-US" sz="2000" b="1" dirty="0" err="1"/>
              <a:t>covid_data.people_vaccinated_per_thousand</a:t>
            </a:r>
            <a:endParaRPr lang="en-US" sz="2000" b="1" dirty="0"/>
          </a:p>
        </p:txBody>
      </p:sp>
      <p:sp>
        <p:nvSpPr>
          <p:cNvPr id="11" name="TextBox 10">
            <a:extLst>
              <a:ext uri="{FF2B5EF4-FFF2-40B4-BE49-F238E27FC236}">
                <a16:creationId xmlns:a16="http://schemas.microsoft.com/office/drawing/2014/main" id="{6D1A37DF-6134-8108-CB47-943B3A56BC54}"/>
              </a:ext>
            </a:extLst>
          </p:cNvPr>
          <p:cNvSpPr txBox="1"/>
          <p:nvPr/>
        </p:nvSpPr>
        <p:spPr>
          <a:xfrm>
            <a:off x="208292" y="5588695"/>
            <a:ext cx="9473794" cy="92333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1" dirty="0" err="1">
                <a:effectLst/>
              </a:rPr>
              <a:t>covid_data_asia</a:t>
            </a:r>
            <a:r>
              <a:rPr lang="en-US" b="1" dirty="0">
                <a:solidFill>
                  <a:srgbClr val="055BE0"/>
                </a:solidFill>
                <a:effectLst/>
              </a:rPr>
              <a:t>=</a:t>
            </a:r>
            <a:r>
              <a:rPr lang="en-US" b="1" u="none" strike="noStrike" dirty="0" err="1">
                <a:effectLst/>
              </a:rPr>
              <a:t>covid_data</a:t>
            </a:r>
            <a:r>
              <a:rPr lang="en-US" b="1" dirty="0" err="1">
                <a:solidFill>
                  <a:srgbClr val="055BE0"/>
                </a:solidFill>
                <a:effectLst/>
              </a:rPr>
              <a:t>.</a:t>
            </a:r>
            <a:r>
              <a:rPr lang="en-US" b="1" dirty="0" err="1">
                <a:effectLst/>
              </a:rPr>
              <a:t>continent</a:t>
            </a:r>
            <a:r>
              <a:rPr lang="en-US" b="1" dirty="0">
                <a:solidFill>
                  <a:srgbClr val="055BE0"/>
                </a:solidFill>
                <a:effectLst/>
              </a:rPr>
              <a:t>==</a:t>
            </a:r>
            <a:r>
              <a:rPr lang="en-US" b="1" dirty="0">
                <a:solidFill>
                  <a:srgbClr val="BB2323"/>
                </a:solidFill>
                <a:effectLst/>
              </a:rPr>
              <a:t>'Asia'</a:t>
            </a:r>
            <a:r>
              <a:rPr lang="en-US" b="1" dirty="0"/>
              <a:t> </a:t>
            </a:r>
            <a:r>
              <a:rPr lang="en-US" b="1" u="none" strike="noStrike" dirty="0" err="1">
                <a:effectLst/>
              </a:rPr>
              <a:t>plt</a:t>
            </a:r>
            <a:r>
              <a:rPr lang="en-US" b="1" dirty="0" err="1">
                <a:solidFill>
                  <a:srgbClr val="055BE0"/>
                </a:solidFill>
                <a:effectLst/>
              </a:rPr>
              <a:t>.</a:t>
            </a:r>
            <a:r>
              <a:rPr lang="en-US" b="1" dirty="0" err="1">
                <a:effectLst/>
              </a:rPr>
              <a:t>figure</a:t>
            </a:r>
            <a:r>
              <a:rPr lang="en-US" b="1" dirty="0">
                <a:effectLst/>
              </a:rPr>
              <a:t>(</a:t>
            </a:r>
            <a:r>
              <a:rPr lang="en-US" b="1" dirty="0" err="1">
                <a:effectLst/>
              </a:rPr>
              <a:t>figsize</a:t>
            </a:r>
            <a:r>
              <a:rPr lang="en-US" b="1" dirty="0">
                <a:solidFill>
                  <a:srgbClr val="055BE0"/>
                </a:solidFill>
                <a:effectLst/>
              </a:rPr>
              <a:t>=</a:t>
            </a:r>
            <a:r>
              <a:rPr lang="en-US" b="1" dirty="0">
                <a:effectLst/>
              </a:rPr>
              <a:t>(</a:t>
            </a:r>
            <a:r>
              <a:rPr lang="en-US" b="1" dirty="0">
                <a:solidFill>
                  <a:srgbClr val="666666"/>
                </a:solidFill>
                <a:effectLst/>
              </a:rPr>
              <a:t>20</a:t>
            </a:r>
            <a:r>
              <a:rPr lang="en-US" b="1" dirty="0">
                <a:effectLst/>
              </a:rPr>
              <a:t>,</a:t>
            </a:r>
            <a:r>
              <a:rPr lang="en-US" b="1" dirty="0">
                <a:solidFill>
                  <a:srgbClr val="666666"/>
                </a:solidFill>
                <a:effectLst/>
              </a:rPr>
              <a:t>10</a:t>
            </a:r>
            <a:r>
              <a:rPr lang="en-US" b="1" dirty="0">
                <a:effectLst/>
              </a:rPr>
              <a:t>))</a:t>
            </a:r>
            <a:r>
              <a:rPr lang="en-US" b="1" dirty="0"/>
              <a:t> </a:t>
            </a:r>
            <a:r>
              <a:rPr lang="en-US" b="1" i="1" dirty="0">
                <a:effectLst/>
              </a:rPr>
              <a:t>#covid_data_cont.isnull=0</a:t>
            </a:r>
            <a:r>
              <a:rPr lang="en-US" b="1" dirty="0"/>
              <a:t> </a:t>
            </a:r>
            <a:r>
              <a:rPr lang="en-US" b="1" u="none" strike="noStrike" dirty="0" err="1">
                <a:effectLst/>
              </a:rPr>
              <a:t>plt</a:t>
            </a:r>
            <a:r>
              <a:rPr lang="en-US" b="1" dirty="0" err="1">
                <a:solidFill>
                  <a:srgbClr val="055BE0"/>
                </a:solidFill>
                <a:effectLst/>
              </a:rPr>
              <a:t>.</a:t>
            </a:r>
            <a:r>
              <a:rPr lang="en-US" b="1" dirty="0" err="1">
                <a:effectLst/>
              </a:rPr>
              <a:t>title</a:t>
            </a:r>
            <a:r>
              <a:rPr lang="en-US" b="1" dirty="0">
                <a:effectLst/>
              </a:rPr>
              <a:t>(</a:t>
            </a:r>
            <a:r>
              <a:rPr lang="en-US" b="1" dirty="0">
                <a:solidFill>
                  <a:srgbClr val="BB2323"/>
                </a:solidFill>
                <a:effectLst/>
              </a:rPr>
              <a:t>'Spread of covid-19 in different Continents'</a:t>
            </a:r>
            <a:r>
              <a:rPr lang="en-US" b="1" dirty="0">
                <a:effectLst/>
              </a:rPr>
              <a:t>)</a:t>
            </a:r>
            <a:r>
              <a:rPr lang="en-US" b="1" dirty="0"/>
              <a:t> </a:t>
            </a:r>
            <a:r>
              <a:rPr lang="en-US" b="1" u="none" strike="noStrike" dirty="0" err="1">
                <a:effectLst/>
              </a:rPr>
              <a:t>sns</a:t>
            </a:r>
            <a:r>
              <a:rPr lang="en-US" b="1" dirty="0" err="1">
                <a:solidFill>
                  <a:srgbClr val="055BE0"/>
                </a:solidFill>
                <a:effectLst/>
              </a:rPr>
              <a:t>.</a:t>
            </a:r>
            <a:r>
              <a:rPr lang="en-US" b="1" dirty="0" err="1">
                <a:effectLst/>
              </a:rPr>
              <a:t>barplot</a:t>
            </a:r>
            <a:r>
              <a:rPr lang="en-US" b="1" dirty="0">
                <a:effectLst/>
              </a:rPr>
              <a:t>(x</a:t>
            </a:r>
            <a:r>
              <a:rPr lang="en-US" b="1" dirty="0">
                <a:solidFill>
                  <a:srgbClr val="055BE0"/>
                </a:solidFill>
                <a:effectLst/>
              </a:rPr>
              <a:t>=</a:t>
            </a:r>
            <a:r>
              <a:rPr lang="en-US" b="1" u="none" strike="noStrike" dirty="0" err="1">
                <a:effectLst/>
              </a:rPr>
              <a:t>cases</a:t>
            </a:r>
            <a:r>
              <a:rPr lang="en-US" b="1" dirty="0" err="1">
                <a:solidFill>
                  <a:srgbClr val="055BE0"/>
                </a:solidFill>
                <a:effectLst/>
              </a:rPr>
              <a:t>.</a:t>
            </a:r>
            <a:r>
              <a:rPr lang="en-US" b="1" dirty="0" err="1">
                <a:effectLst/>
              </a:rPr>
              <a:t>index</a:t>
            </a:r>
            <a:r>
              <a:rPr lang="en-US" b="1" dirty="0"/>
              <a:t> </a:t>
            </a:r>
            <a:r>
              <a:rPr lang="en-US" b="1" dirty="0">
                <a:effectLst/>
              </a:rPr>
              <a:t>,</a:t>
            </a:r>
            <a:r>
              <a:rPr lang="en-US" b="1" dirty="0"/>
              <a:t> </a:t>
            </a:r>
            <a:r>
              <a:rPr lang="en-US" b="1" dirty="0">
                <a:effectLst/>
              </a:rPr>
              <a:t>y</a:t>
            </a:r>
            <a:r>
              <a:rPr lang="en-US" b="1" dirty="0">
                <a:solidFill>
                  <a:srgbClr val="055BE0"/>
                </a:solidFill>
                <a:effectLst/>
              </a:rPr>
              <a:t>=</a:t>
            </a:r>
            <a:r>
              <a:rPr lang="en-US" b="1" dirty="0"/>
              <a:t> </a:t>
            </a:r>
            <a:r>
              <a:rPr lang="en-US" b="1" u="none" strike="noStrike" dirty="0" err="1">
                <a:effectLst/>
              </a:rPr>
              <a:t>cases</a:t>
            </a:r>
            <a:r>
              <a:rPr lang="en-US" b="1" dirty="0" err="1">
                <a:solidFill>
                  <a:srgbClr val="055BE0"/>
                </a:solidFill>
                <a:effectLst/>
              </a:rPr>
              <a:t>.</a:t>
            </a:r>
            <a:r>
              <a:rPr lang="en-US" b="1" dirty="0" err="1">
                <a:effectLst/>
              </a:rPr>
              <a:t>total_cases</a:t>
            </a:r>
            <a:r>
              <a:rPr lang="en-US" b="1" dirty="0">
                <a:effectLst/>
              </a:rPr>
              <a:t>)</a:t>
            </a:r>
            <a:r>
              <a:rPr lang="en-US" b="1" dirty="0"/>
              <a:t> </a:t>
            </a:r>
            <a:r>
              <a:rPr lang="en-US" b="1" u="none" strike="noStrike" dirty="0" err="1">
                <a:effectLst/>
              </a:rPr>
              <a:t>plt</a:t>
            </a:r>
            <a:r>
              <a:rPr lang="en-US" b="1" dirty="0" err="1">
                <a:solidFill>
                  <a:srgbClr val="055BE0"/>
                </a:solidFill>
                <a:effectLst/>
              </a:rPr>
              <a:t>.</a:t>
            </a:r>
            <a:r>
              <a:rPr lang="en-US" b="1" dirty="0" err="1">
                <a:effectLst/>
              </a:rPr>
              <a:t>legend</a:t>
            </a:r>
            <a:r>
              <a:rPr lang="en-US" b="1" dirty="0">
                <a:effectLst/>
              </a:rPr>
              <a:t>()</a:t>
            </a:r>
            <a:endParaRPr lang="en-US" b="1" dirty="0"/>
          </a:p>
        </p:txBody>
      </p:sp>
    </p:spTree>
    <p:extLst>
      <p:ext uri="{BB962C8B-B14F-4D97-AF65-F5344CB8AC3E}">
        <p14:creationId xmlns:p14="http://schemas.microsoft.com/office/powerpoint/2010/main" val="181502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49AE3-A611-1E1F-76F9-5E215395B47A}"/>
              </a:ext>
            </a:extLst>
          </p:cNvPr>
          <p:cNvSpPr txBox="1"/>
          <p:nvPr/>
        </p:nvSpPr>
        <p:spPr>
          <a:xfrm>
            <a:off x="438433" y="269554"/>
            <a:ext cx="9865874" cy="1015663"/>
          </a:xfrm>
          <a:prstGeom prst="rect">
            <a:avLst/>
          </a:prstGeom>
          <a:noFill/>
        </p:spPr>
        <p:txBody>
          <a:bodyPr wrap="square">
            <a:spAutoFit/>
          </a:bodyPr>
          <a:lstStyle/>
          <a:p>
            <a:r>
              <a:rPr lang="en-US" sz="2000" b="1" dirty="0" err="1">
                <a:effectLst/>
              </a:rPr>
              <a:t>covid_data_asia</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continent</a:t>
            </a:r>
            <a:r>
              <a:rPr lang="en-US" sz="2000" b="1" dirty="0">
                <a:solidFill>
                  <a:srgbClr val="055BE0"/>
                </a:solidFill>
                <a:effectLst/>
              </a:rPr>
              <a:t>==</a:t>
            </a:r>
            <a:r>
              <a:rPr lang="en-US" sz="2000" b="1" dirty="0">
                <a:solidFill>
                  <a:srgbClr val="BB2323"/>
                </a:solidFill>
                <a:effectLst/>
              </a:rPr>
              <a:t>'Asia'</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figure</a:t>
            </a:r>
            <a:r>
              <a:rPr lang="en-US" sz="2000" b="1" dirty="0">
                <a:effectLst/>
              </a:rPr>
              <a:t>(</a:t>
            </a:r>
            <a:r>
              <a:rPr lang="en-US" sz="2000" b="1" dirty="0" err="1">
                <a:effectLst/>
              </a:rPr>
              <a:t>figsize</a:t>
            </a:r>
            <a:r>
              <a:rPr lang="en-US" sz="2000" b="1" dirty="0">
                <a:solidFill>
                  <a:srgbClr val="055BE0"/>
                </a:solidFill>
                <a:effectLst/>
              </a:rPr>
              <a:t>=</a:t>
            </a:r>
            <a:r>
              <a:rPr lang="en-US" sz="2000" b="1" dirty="0">
                <a:effectLst/>
              </a:rPr>
              <a:t>(</a:t>
            </a:r>
            <a:r>
              <a:rPr lang="en-US" sz="2000" b="1" dirty="0">
                <a:solidFill>
                  <a:srgbClr val="666666"/>
                </a:solidFill>
                <a:effectLst/>
              </a:rPr>
              <a:t>20</a:t>
            </a:r>
            <a:r>
              <a:rPr lang="en-US" sz="2000" b="1" dirty="0">
                <a:effectLst/>
              </a:rPr>
              <a:t>,</a:t>
            </a:r>
            <a:r>
              <a:rPr lang="en-US" sz="2000" b="1" dirty="0">
                <a:solidFill>
                  <a:srgbClr val="666666"/>
                </a:solidFill>
                <a:effectLst/>
              </a:rPr>
              <a:t>10</a:t>
            </a:r>
            <a:r>
              <a:rPr lang="en-US" sz="2000" b="1" dirty="0">
                <a:effectLst/>
              </a:rPr>
              <a:t>))</a:t>
            </a:r>
            <a:r>
              <a:rPr lang="en-US" sz="2000" b="1" dirty="0"/>
              <a:t> </a:t>
            </a:r>
            <a:r>
              <a:rPr lang="en-US" sz="2000" b="1" i="1" dirty="0">
                <a:effectLst/>
              </a:rPr>
              <a:t>#covid_data_cont.isnull=0</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title</a:t>
            </a:r>
            <a:r>
              <a:rPr lang="en-US" sz="2000" b="1" dirty="0">
                <a:effectLst/>
              </a:rPr>
              <a:t>(</a:t>
            </a:r>
            <a:r>
              <a:rPr lang="en-US" sz="2000" b="1" dirty="0">
                <a:solidFill>
                  <a:srgbClr val="BB2323"/>
                </a:solidFill>
                <a:effectLst/>
              </a:rPr>
              <a:t>'Total deaths due to covid-19 in different Continents'</a:t>
            </a:r>
            <a:r>
              <a:rPr lang="en-US" sz="2000" b="1" dirty="0">
                <a:effectLst/>
              </a:rPr>
              <a:t>)</a:t>
            </a:r>
            <a:r>
              <a:rPr lang="en-US" sz="2000" b="1" dirty="0"/>
              <a:t> </a:t>
            </a:r>
            <a:r>
              <a:rPr lang="en-US" sz="2000" b="1" u="none" strike="noStrike" dirty="0" err="1">
                <a:effectLst/>
              </a:rPr>
              <a:t>sns</a:t>
            </a:r>
            <a:r>
              <a:rPr lang="en-US" sz="2000" b="1" dirty="0" err="1">
                <a:solidFill>
                  <a:srgbClr val="055BE0"/>
                </a:solidFill>
                <a:effectLst/>
              </a:rPr>
              <a:t>.</a:t>
            </a:r>
            <a:r>
              <a:rPr lang="en-US" sz="2000" b="1" dirty="0" err="1">
                <a:effectLst/>
              </a:rPr>
              <a:t>barplot</a:t>
            </a:r>
            <a:r>
              <a:rPr lang="en-US" sz="2000" b="1" dirty="0">
                <a:effectLst/>
              </a:rPr>
              <a:t>(x</a:t>
            </a:r>
            <a:r>
              <a:rPr lang="en-US" sz="2000" b="1" dirty="0">
                <a:solidFill>
                  <a:srgbClr val="055BE0"/>
                </a:solidFill>
                <a:effectLst/>
              </a:rPr>
              <a:t>=</a:t>
            </a:r>
            <a:r>
              <a:rPr lang="en-US" sz="2000" b="1" u="none" strike="noStrike" dirty="0" err="1">
                <a:effectLst/>
              </a:rPr>
              <a:t>deaths</a:t>
            </a:r>
            <a:r>
              <a:rPr lang="en-US" sz="2000" b="1" dirty="0" err="1">
                <a:solidFill>
                  <a:srgbClr val="055BE0"/>
                </a:solidFill>
                <a:effectLst/>
              </a:rPr>
              <a:t>.</a:t>
            </a:r>
            <a:r>
              <a:rPr lang="en-US" sz="2000" b="1" dirty="0" err="1">
                <a:effectLst/>
              </a:rPr>
              <a:t>index</a:t>
            </a:r>
            <a:r>
              <a:rPr lang="en-US" sz="2000" b="1" dirty="0"/>
              <a:t> </a:t>
            </a:r>
            <a:r>
              <a:rPr lang="en-US" sz="2000" b="1" dirty="0">
                <a:effectLst/>
              </a:rPr>
              <a:t>,</a:t>
            </a:r>
            <a:r>
              <a:rPr lang="en-US" sz="2000" b="1" dirty="0"/>
              <a:t> </a:t>
            </a:r>
            <a:r>
              <a:rPr lang="en-US" sz="2000" b="1" dirty="0">
                <a:effectLst/>
              </a:rPr>
              <a:t>y</a:t>
            </a:r>
            <a:r>
              <a:rPr lang="en-US" sz="2000" b="1" dirty="0">
                <a:solidFill>
                  <a:srgbClr val="055BE0"/>
                </a:solidFill>
                <a:effectLst/>
              </a:rPr>
              <a:t>=</a:t>
            </a:r>
            <a:r>
              <a:rPr lang="en-US" sz="2000" b="1" dirty="0"/>
              <a:t> </a:t>
            </a:r>
            <a:r>
              <a:rPr lang="en-US" sz="2000" b="1" u="none" strike="noStrike" dirty="0" err="1">
                <a:effectLst/>
              </a:rPr>
              <a:t>deaths</a:t>
            </a:r>
            <a:r>
              <a:rPr lang="en-US" sz="2000" b="1" dirty="0" err="1">
                <a:solidFill>
                  <a:srgbClr val="055BE0"/>
                </a:solidFill>
                <a:effectLst/>
              </a:rPr>
              <a:t>.</a:t>
            </a:r>
            <a:r>
              <a:rPr lang="en-US" sz="2000" b="1" dirty="0" err="1">
                <a:effectLst/>
              </a:rPr>
              <a:t>total_deaths</a:t>
            </a:r>
            <a:r>
              <a:rPr lang="en-US" sz="2000" b="1" dirty="0">
                <a:effectLst/>
              </a:rPr>
              <a:t>)</a:t>
            </a:r>
            <a:endParaRPr lang="en-US" sz="2000" b="1" dirty="0"/>
          </a:p>
        </p:txBody>
      </p:sp>
      <p:sp>
        <p:nvSpPr>
          <p:cNvPr id="5" name="TextBox 4">
            <a:extLst>
              <a:ext uri="{FF2B5EF4-FFF2-40B4-BE49-F238E27FC236}">
                <a16:creationId xmlns:a16="http://schemas.microsoft.com/office/drawing/2014/main" id="{02C2E16C-655B-5450-5E1B-20CAA683AC38}"/>
              </a:ext>
            </a:extLst>
          </p:cNvPr>
          <p:cNvSpPr txBox="1"/>
          <p:nvPr/>
        </p:nvSpPr>
        <p:spPr>
          <a:xfrm>
            <a:off x="438433" y="1285217"/>
            <a:ext cx="9865874" cy="1015663"/>
          </a:xfrm>
          <a:prstGeom prst="rect">
            <a:avLst/>
          </a:prstGeom>
          <a:noFill/>
        </p:spPr>
        <p:txBody>
          <a:bodyPr wrap="square">
            <a:spAutoFit/>
          </a:bodyPr>
          <a:lstStyle/>
          <a:p>
            <a:r>
              <a:rPr lang="en-US" sz="2000" b="1" dirty="0">
                <a:effectLst/>
              </a:rPr>
              <a:t>low</a:t>
            </a:r>
            <a:r>
              <a:rPr lang="en-US" sz="2000" b="1" dirty="0">
                <a:solidFill>
                  <a:srgbClr val="055BE0"/>
                </a:solidFill>
                <a:effectLst/>
              </a:rPr>
              <a:t>=</a:t>
            </a:r>
            <a:r>
              <a:rPr lang="en-US" sz="2000" b="1" u="none" strike="noStrike" dirty="0" err="1">
                <a:effectLst/>
              </a:rPr>
              <a:t>np</a:t>
            </a:r>
            <a:r>
              <a:rPr lang="en-US" sz="2000" b="1" dirty="0" err="1">
                <a:solidFill>
                  <a:srgbClr val="055BE0"/>
                </a:solidFill>
                <a:effectLst/>
              </a:rPr>
              <a:t>.</a:t>
            </a:r>
            <a:r>
              <a:rPr lang="en-US" sz="2000" b="1" dirty="0" err="1">
                <a:effectLst/>
              </a:rPr>
              <a:t>arange</a:t>
            </a:r>
            <a:r>
              <a:rPr lang="en-US" sz="2000" b="1" dirty="0">
                <a:effectLst/>
              </a:rPr>
              <a:t>(</a:t>
            </a:r>
            <a:r>
              <a:rPr lang="en-US" sz="2000" b="1" dirty="0">
                <a:solidFill>
                  <a:srgbClr val="666666"/>
                </a:solidFill>
                <a:effectLst/>
              </a:rPr>
              <a:t>0</a:t>
            </a:r>
            <a:r>
              <a:rPr lang="en-US" sz="2000" b="1" dirty="0">
                <a:effectLst/>
              </a:rPr>
              <a:t>,</a:t>
            </a:r>
            <a:r>
              <a:rPr lang="en-US" sz="2000" b="1" dirty="0">
                <a:solidFill>
                  <a:srgbClr val="666666"/>
                </a:solidFill>
                <a:effectLst/>
              </a:rPr>
              <a:t>35</a:t>
            </a:r>
            <a:r>
              <a:rPr lang="en-US" sz="2000" b="1" dirty="0">
                <a:effectLst/>
              </a:rPr>
              <a:t>,</a:t>
            </a:r>
            <a:r>
              <a:rPr lang="en-US" sz="2000" b="1" dirty="0">
                <a:solidFill>
                  <a:srgbClr val="666666"/>
                </a:solidFill>
                <a:effectLst/>
              </a:rPr>
              <a:t>0.1</a:t>
            </a:r>
            <a:r>
              <a:rPr lang="en-US" sz="2000" b="1" dirty="0">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smokers</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smokers</a:t>
            </a:r>
            <a:r>
              <a:rPr lang="en-US" sz="2000" b="1" dirty="0" err="1">
                <a:solidFill>
                  <a:srgbClr val="055BE0"/>
                </a:solidFill>
                <a:effectLst/>
              </a:rPr>
              <a:t>.</a:t>
            </a:r>
            <a:r>
              <a:rPr lang="en-US" sz="2000" b="1" dirty="0" err="1">
                <a:effectLst/>
              </a:rPr>
              <a:t>astype</a:t>
            </a:r>
            <a:r>
              <a:rPr lang="en-US" sz="2000" b="1" dirty="0">
                <a:effectLst/>
              </a:rPr>
              <a:t>(</a:t>
            </a:r>
            <a:r>
              <a:rPr lang="en-US" sz="2000" b="1" dirty="0" err="1">
                <a:solidFill>
                  <a:srgbClr val="008000"/>
                </a:solidFill>
                <a:effectLst/>
              </a:rPr>
              <a:t>int</a:t>
            </a:r>
            <a:r>
              <a:rPr lang="en-US" sz="2000" b="1" dirty="0">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smokers</a:t>
            </a:r>
            <a:r>
              <a:rPr lang="en-US" sz="2000" b="1" dirty="0">
                <a:solidFill>
                  <a:srgbClr val="055BE0"/>
                </a:solidFill>
                <a:effectLst/>
              </a:rPr>
              <a:t>=</a:t>
            </a:r>
            <a:r>
              <a:rPr lang="en-US" sz="2000" b="1" u="none" strike="noStrike" dirty="0" err="1">
                <a:effectLst/>
              </a:rPr>
              <a:t>covid_data</a:t>
            </a:r>
            <a:r>
              <a:rPr lang="en-US" sz="2000" b="1" dirty="0">
                <a:effectLst/>
              </a:rPr>
              <a:t>[</a:t>
            </a:r>
            <a:r>
              <a:rPr lang="en-US" sz="2000" b="1" dirty="0">
                <a:solidFill>
                  <a:srgbClr val="BB2323"/>
                </a:solidFill>
                <a:effectLst/>
              </a:rPr>
              <a:t>'smokers'</a:t>
            </a:r>
            <a:r>
              <a:rPr lang="en-US" sz="2000" b="1" dirty="0">
                <a:effectLst/>
              </a:rPr>
              <a:t>]</a:t>
            </a:r>
            <a:r>
              <a:rPr lang="en-US" sz="2000" b="1" dirty="0">
                <a:solidFill>
                  <a:srgbClr val="055BE0"/>
                </a:solidFill>
                <a:effectLst/>
              </a:rPr>
              <a:t>.</a:t>
            </a:r>
            <a:r>
              <a:rPr lang="en-US" sz="2000" b="1" dirty="0">
                <a:effectLst/>
              </a:rPr>
              <a:t>replace(</a:t>
            </a:r>
            <a:r>
              <a:rPr lang="en-US" sz="2000" b="1" u="none" strike="noStrike" dirty="0" err="1">
                <a:effectLst/>
              </a:rPr>
              <a:t>np</a:t>
            </a:r>
            <a:r>
              <a:rPr lang="en-US" sz="2000" b="1" dirty="0" err="1">
                <a:solidFill>
                  <a:srgbClr val="055BE0"/>
                </a:solidFill>
                <a:effectLst/>
              </a:rPr>
              <a:t>.</a:t>
            </a:r>
            <a:r>
              <a:rPr lang="en-US" sz="2000" b="1" dirty="0" err="1">
                <a:effectLst/>
              </a:rPr>
              <a:t>arange</a:t>
            </a:r>
            <a:r>
              <a:rPr lang="en-US" sz="2000" b="1" dirty="0">
                <a:effectLst/>
              </a:rPr>
              <a:t>(</a:t>
            </a:r>
            <a:r>
              <a:rPr lang="en-US" sz="2000" b="1" dirty="0">
                <a:solidFill>
                  <a:srgbClr val="666666"/>
                </a:solidFill>
                <a:effectLst/>
              </a:rPr>
              <a:t>0</a:t>
            </a:r>
            <a:r>
              <a:rPr lang="en-US" sz="2000" b="1" dirty="0">
                <a:effectLst/>
              </a:rPr>
              <a:t>,</a:t>
            </a:r>
            <a:r>
              <a:rPr lang="en-US" sz="2000" b="1" dirty="0">
                <a:solidFill>
                  <a:srgbClr val="666666"/>
                </a:solidFill>
                <a:effectLst/>
              </a:rPr>
              <a:t>25</a:t>
            </a:r>
            <a:r>
              <a:rPr lang="en-US" sz="2000" b="1" dirty="0">
                <a:effectLst/>
              </a:rPr>
              <a:t>),</a:t>
            </a:r>
            <a:r>
              <a:rPr lang="en-US" sz="2000" b="1" dirty="0">
                <a:solidFill>
                  <a:srgbClr val="BA2121"/>
                </a:solidFill>
                <a:effectLst/>
              </a:rPr>
              <a:t>"Low"</a:t>
            </a:r>
            <a:r>
              <a:rPr lang="en-US" sz="2000" b="1" dirty="0">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smokers</a:t>
            </a:r>
            <a:r>
              <a:rPr lang="en-US" sz="2000" b="1" dirty="0">
                <a:solidFill>
                  <a:srgbClr val="055BE0"/>
                </a:solidFill>
                <a:effectLst/>
              </a:rPr>
              <a:t>=</a:t>
            </a:r>
            <a:r>
              <a:rPr lang="en-US" sz="2000" b="1" u="none" strike="noStrike" dirty="0" err="1">
                <a:effectLst/>
              </a:rPr>
              <a:t>covid_data</a:t>
            </a:r>
            <a:r>
              <a:rPr lang="en-US" sz="2000" b="1" dirty="0">
                <a:effectLst/>
              </a:rPr>
              <a:t>[</a:t>
            </a:r>
            <a:r>
              <a:rPr lang="en-US" sz="2000" b="1" dirty="0">
                <a:solidFill>
                  <a:srgbClr val="BB2323"/>
                </a:solidFill>
                <a:effectLst/>
              </a:rPr>
              <a:t>'smokers'</a:t>
            </a:r>
            <a:r>
              <a:rPr lang="en-US" sz="2000" b="1" dirty="0">
                <a:effectLst/>
              </a:rPr>
              <a:t>]</a:t>
            </a:r>
            <a:r>
              <a:rPr lang="en-US" sz="2000" b="1" dirty="0">
                <a:solidFill>
                  <a:srgbClr val="055BE0"/>
                </a:solidFill>
                <a:effectLst/>
              </a:rPr>
              <a:t>.</a:t>
            </a:r>
            <a:r>
              <a:rPr lang="en-US" sz="2000" b="1" dirty="0">
                <a:effectLst/>
              </a:rPr>
              <a:t>replace(</a:t>
            </a:r>
            <a:r>
              <a:rPr lang="en-US" sz="2000" b="1" u="none" strike="noStrike" dirty="0" err="1">
                <a:effectLst/>
              </a:rPr>
              <a:t>np</a:t>
            </a:r>
            <a:r>
              <a:rPr lang="en-US" sz="2000" b="1" dirty="0" err="1">
                <a:solidFill>
                  <a:srgbClr val="055BE0"/>
                </a:solidFill>
                <a:effectLst/>
              </a:rPr>
              <a:t>.</a:t>
            </a:r>
            <a:r>
              <a:rPr lang="en-US" sz="2000" b="1" dirty="0" err="1">
                <a:effectLst/>
              </a:rPr>
              <a:t>arange</a:t>
            </a:r>
            <a:r>
              <a:rPr lang="en-US" sz="2000" b="1" dirty="0">
                <a:effectLst/>
              </a:rPr>
              <a:t>(</a:t>
            </a:r>
            <a:r>
              <a:rPr lang="en-US" sz="2000" b="1" dirty="0">
                <a:solidFill>
                  <a:srgbClr val="666666"/>
                </a:solidFill>
                <a:effectLst/>
              </a:rPr>
              <a:t>25</a:t>
            </a:r>
            <a:r>
              <a:rPr lang="en-US" sz="2000" b="1" dirty="0">
                <a:effectLst/>
              </a:rPr>
              <a:t>,</a:t>
            </a:r>
            <a:r>
              <a:rPr lang="en-US" sz="2000" b="1" dirty="0">
                <a:solidFill>
                  <a:srgbClr val="666666"/>
                </a:solidFill>
                <a:effectLst/>
              </a:rPr>
              <a:t>100</a:t>
            </a:r>
            <a:r>
              <a:rPr lang="en-US" sz="2000" b="1" dirty="0">
                <a:effectLst/>
              </a:rPr>
              <a:t>),</a:t>
            </a:r>
            <a:r>
              <a:rPr lang="en-US" sz="2000" b="1" dirty="0">
                <a:solidFill>
                  <a:srgbClr val="BA2121"/>
                </a:solidFill>
                <a:effectLst/>
              </a:rPr>
              <a:t>"High"</a:t>
            </a:r>
            <a:r>
              <a:rPr lang="en-US" sz="2000" b="1" dirty="0">
                <a:effectLst/>
              </a:rPr>
              <a:t>)</a:t>
            </a:r>
            <a:r>
              <a:rPr lang="en-US" sz="2000" b="1" dirty="0"/>
              <a:t> </a:t>
            </a:r>
          </a:p>
        </p:txBody>
      </p:sp>
      <p:sp>
        <p:nvSpPr>
          <p:cNvPr id="7" name="TextBox 6">
            <a:extLst>
              <a:ext uri="{FF2B5EF4-FFF2-40B4-BE49-F238E27FC236}">
                <a16:creationId xmlns:a16="http://schemas.microsoft.com/office/drawing/2014/main" id="{3D9E29C7-9656-42D0-F918-8DCCAD6B364D}"/>
              </a:ext>
            </a:extLst>
          </p:cNvPr>
          <p:cNvSpPr txBox="1"/>
          <p:nvPr/>
        </p:nvSpPr>
        <p:spPr>
          <a:xfrm>
            <a:off x="438433" y="2300880"/>
            <a:ext cx="10980845" cy="707886"/>
          </a:xfrm>
          <a:prstGeom prst="rect">
            <a:avLst/>
          </a:prstGeom>
          <a:noFill/>
        </p:spPr>
        <p:txBody>
          <a:bodyPr wrap="square">
            <a:spAutoFit/>
          </a:bodyPr>
          <a:lstStyle/>
          <a:p>
            <a:r>
              <a:rPr lang="en-US" sz="2000" b="1" dirty="0" err="1">
                <a:effectLst/>
              </a:rPr>
              <a:t>smoker_deaths</a:t>
            </a:r>
            <a:r>
              <a:rPr lang="en-US" sz="2000" b="1" dirty="0">
                <a:solidFill>
                  <a:srgbClr val="055BE0"/>
                </a:solidFill>
                <a:effectLst/>
              </a:rPr>
              <a:t>=</a:t>
            </a:r>
            <a:r>
              <a:rPr lang="en-US" sz="2000" b="1" u="none" strike="noStrike" dirty="0" err="1">
                <a:effectLst/>
              </a:rPr>
              <a:t>pd</a:t>
            </a:r>
            <a:r>
              <a:rPr lang="en-US" sz="2000" b="1" dirty="0" err="1">
                <a:solidFill>
                  <a:srgbClr val="055BE0"/>
                </a:solidFill>
                <a:effectLst/>
              </a:rPr>
              <a:t>.</a:t>
            </a:r>
            <a:r>
              <a:rPr lang="en-US" sz="2000" b="1" dirty="0" err="1">
                <a:effectLst/>
              </a:rPr>
              <a:t>DataFrame</a:t>
            </a:r>
            <a:r>
              <a:rPr lang="en-US" sz="2000" b="1" dirty="0">
                <a:effectLst/>
              </a:rPr>
              <a:t>({</a:t>
            </a:r>
            <a:r>
              <a:rPr lang="en-US" sz="2000" b="1" dirty="0">
                <a:solidFill>
                  <a:srgbClr val="BB2323"/>
                </a:solidFill>
                <a:effectLst/>
              </a:rPr>
              <a:t>'total_deaths'</a:t>
            </a:r>
            <a:r>
              <a:rPr lang="en-US" sz="2000" b="1" dirty="0">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groupby</a:t>
            </a:r>
            <a:r>
              <a:rPr lang="en-US" sz="2000" b="1" dirty="0">
                <a:effectLst/>
              </a:rPr>
              <a:t>(</a:t>
            </a:r>
            <a:r>
              <a:rPr lang="en-US" sz="2000" b="1" dirty="0">
                <a:solidFill>
                  <a:srgbClr val="BB2323"/>
                </a:solidFill>
                <a:effectLst/>
              </a:rPr>
              <a:t>'smokers'</a:t>
            </a:r>
            <a:r>
              <a:rPr lang="en-US" sz="2000" b="1" dirty="0">
                <a:effectLst/>
              </a:rPr>
              <a:t>)</a:t>
            </a:r>
            <a:r>
              <a:rPr lang="en-US" sz="2000" b="1" dirty="0">
                <a:solidFill>
                  <a:srgbClr val="055BE0"/>
                </a:solidFill>
                <a:effectLst/>
              </a:rPr>
              <a:t>.</a:t>
            </a:r>
            <a:r>
              <a:rPr lang="en-US" sz="2000" b="1" dirty="0" err="1">
                <a:effectLst/>
              </a:rPr>
              <a:t>new_deaths</a:t>
            </a:r>
            <a:r>
              <a:rPr lang="en-US" sz="2000" b="1" dirty="0" err="1">
                <a:solidFill>
                  <a:srgbClr val="055BE0"/>
                </a:solidFill>
                <a:effectLst/>
              </a:rPr>
              <a:t>.</a:t>
            </a:r>
            <a:r>
              <a:rPr lang="en-US" sz="2000" b="1" dirty="0" err="1">
                <a:effectLst/>
              </a:rPr>
              <a:t>sum</a:t>
            </a:r>
            <a:r>
              <a:rPr lang="en-US" sz="2000" b="1" dirty="0">
                <a:effectLst/>
              </a:rPr>
              <a:t>()})</a:t>
            </a:r>
            <a:r>
              <a:rPr lang="en-US" sz="2000" b="1" dirty="0"/>
              <a:t> </a:t>
            </a:r>
            <a:r>
              <a:rPr lang="en-US" sz="2000" b="1" u="none" strike="noStrike" dirty="0" err="1">
                <a:effectLst/>
              </a:rPr>
              <a:t>smoker_deaths</a:t>
            </a:r>
            <a:endParaRPr lang="en-US" sz="2000" b="1" dirty="0"/>
          </a:p>
        </p:txBody>
      </p:sp>
      <p:sp>
        <p:nvSpPr>
          <p:cNvPr id="9" name="TextBox 8">
            <a:extLst>
              <a:ext uri="{FF2B5EF4-FFF2-40B4-BE49-F238E27FC236}">
                <a16:creationId xmlns:a16="http://schemas.microsoft.com/office/drawing/2014/main" id="{A4727874-6DDC-DB4D-8845-81CD58F10F22}"/>
              </a:ext>
            </a:extLst>
          </p:cNvPr>
          <p:cNvSpPr txBox="1"/>
          <p:nvPr/>
        </p:nvSpPr>
        <p:spPr>
          <a:xfrm>
            <a:off x="438433" y="3008767"/>
            <a:ext cx="11630226" cy="1015663"/>
          </a:xfrm>
          <a:prstGeom prst="rect">
            <a:avLst/>
          </a:prstGeom>
          <a:noFill/>
        </p:spPr>
        <p:txBody>
          <a:bodyPr wrap="square">
            <a:spAutoFit/>
          </a:bodyPr>
          <a:lstStyle/>
          <a:p>
            <a:r>
              <a:rPr lang="en-US" sz="2000" b="1" dirty="0" err="1">
                <a:effectLst/>
              </a:rPr>
              <a:t>covid_data_asia</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continent</a:t>
            </a:r>
            <a:r>
              <a:rPr lang="en-US" sz="2000" b="1" dirty="0">
                <a:solidFill>
                  <a:srgbClr val="055BE0"/>
                </a:solidFill>
                <a:effectLst/>
              </a:rPr>
              <a:t>==</a:t>
            </a:r>
            <a:r>
              <a:rPr lang="en-US" sz="2000" b="1" dirty="0">
                <a:solidFill>
                  <a:srgbClr val="BB2323"/>
                </a:solidFill>
                <a:effectLst/>
              </a:rPr>
              <a:t>'Asia'</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figure</a:t>
            </a:r>
            <a:r>
              <a:rPr lang="en-US" sz="2000" b="1" dirty="0">
                <a:effectLst/>
              </a:rPr>
              <a:t>(</a:t>
            </a:r>
            <a:r>
              <a:rPr lang="en-US" sz="2000" b="1" dirty="0" err="1">
                <a:effectLst/>
              </a:rPr>
              <a:t>figsize</a:t>
            </a:r>
            <a:r>
              <a:rPr lang="en-US" sz="2000" b="1" dirty="0">
                <a:solidFill>
                  <a:srgbClr val="055BE0"/>
                </a:solidFill>
                <a:effectLst/>
              </a:rPr>
              <a:t>=</a:t>
            </a:r>
            <a:r>
              <a:rPr lang="en-US" sz="2000" b="1" dirty="0">
                <a:effectLst/>
              </a:rPr>
              <a:t>(</a:t>
            </a:r>
            <a:r>
              <a:rPr lang="en-US" sz="2000" b="1" dirty="0">
                <a:solidFill>
                  <a:srgbClr val="666666"/>
                </a:solidFill>
                <a:effectLst/>
              </a:rPr>
              <a:t>20</a:t>
            </a:r>
            <a:r>
              <a:rPr lang="en-US" sz="2000" b="1" dirty="0">
                <a:effectLst/>
              </a:rPr>
              <a:t>,</a:t>
            </a:r>
            <a:r>
              <a:rPr lang="en-US" sz="2000" b="1" dirty="0">
                <a:solidFill>
                  <a:srgbClr val="666666"/>
                </a:solidFill>
                <a:effectLst/>
              </a:rPr>
              <a:t>10</a:t>
            </a:r>
            <a:r>
              <a:rPr lang="en-US" sz="2000" b="1" dirty="0">
                <a:effectLst/>
              </a:rPr>
              <a:t>))</a:t>
            </a:r>
            <a:r>
              <a:rPr lang="en-US" sz="2000" b="1" dirty="0"/>
              <a:t> </a:t>
            </a:r>
            <a:r>
              <a:rPr lang="en-US" sz="2000" b="1" i="1" dirty="0">
                <a:effectLst/>
              </a:rPr>
              <a:t>#covid_data_cont.isnull=0</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title</a:t>
            </a:r>
            <a:r>
              <a:rPr lang="en-US" sz="2000" b="1" dirty="0">
                <a:effectLst/>
              </a:rPr>
              <a:t>(</a:t>
            </a:r>
            <a:r>
              <a:rPr lang="en-US" sz="2000" b="1" dirty="0">
                <a:solidFill>
                  <a:srgbClr val="BB2323"/>
                </a:solidFill>
                <a:effectLst/>
              </a:rPr>
              <a:t>'Total deaths due to covid-19 of smokers '</a:t>
            </a:r>
            <a:r>
              <a:rPr lang="en-US" sz="2000" b="1" dirty="0">
                <a:effectLst/>
              </a:rPr>
              <a:t>)</a:t>
            </a:r>
            <a:r>
              <a:rPr lang="en-US" sz="2000" b="1" dirty="0"/>
              <a:t> </a:t>
            </a:r>
            <a:r>
              <a:rPr lang="en-US" sz="2000" b="1" u="none" strike="noStrike" dirty="0" err="1">
                <a:effectLst/>
              </a:rPr>
              <a:t>sns</a:t>
            </a:r>
            <a:r>
              <a:rPr lang="en-US" sz="2000" b="1" dirty="0" err="1">
                <a:solidFill>
                  <a:srgbClr val="055BE0"/>
                </a:solidFill>
                <a:effectLst/>
              </a:rPr>
              <a:t>.</a:t>
            </a:r>
            <a:r>
              <a:rPr lang="en-US" sz="2000" b="1" dirty="0" err="1">
                <a:effectLst/>
              </a:rPr>
              <a:t>barplot</a:t>
            </a:r>
            <a:r>
              <a:rPr lang="en-US" sz="2000" b="1" dirty="0">
                <a:effectLst/>
              </a:rPr>
              <a:t>(x</a:t>
            </a:r>
            <a:r>
              <a:rPr lang="en-US" sz="2000" b="1" dirty="0">
                <a:solidFill>
                  <a:srgbClr val="055BE0"/>
                </a:solidFill>
                <a:effectLst/>
              </a:rPr>
              <a:t>=</a:t>
            </a:r>
            <a:r>
              <a:rPr lang="en-US" sz="2000" b="1" u="none" strike="noStrike" dirty="0" err="1">
                <a:effectLst/>
              </a:rPr>
              <a:t>smoker_deaths</a:t>
            </a:r>
            <a:r>
              <a:rPr lang="en-US" sz="2000" b="1" dirty="0" err="1">
                <a:solidFill>
                  <a:srgbClr val="055BE0"/>
                </a:solidFill>
                <a:effectLst/>
              </a:rPr>
              <a:t>.</a:t>
            </a:r>
            <a:r>
              <a:rPr lang="en-US" sz="2000" b="1" dirty="0" err="1">
                <a:effectLst/>
              </a:rPr>
              <a:t>index</a:t>
            </a:r>
            <a:r>
              <a:rPr lang="en-US" sz="2000" b="1" dirty="0">
                <a:effectLst/>
              </a:rPr>
              <a:t>,</a:t>
            </a:r>
            <a:r>
              <a:rPr lang="en-US" sz="2000" b="1" dirty="0"/>
              <a:t> </a:t>
            </a:r>
            <a:r>
              <a:rPr lang="en-US" sz="2000" b="1" dirty="0">
                <a:effectLst/>
              </a:rPr>
              <a:t>y</a:t>
            </a:r>
            <a:r>
              <a:rPr lang="en-US" sz="2000" b="1" dirty="0">
                <a:solidFill>
                  <a:srgbClr val="055BE0"/>
                </a:solidFill>
                <a:effectLst/>
              </a:rPr>
              <a:t>=</a:t>
            </a:r>
            <a:r>
              <a:rPr lang="en-US" sz="2000" b="1" dirty="0"/>
              <a:t> </a:t>
            </a:r>
            <a:r>
              <a:rPr lang="en-US" sz="2000" b="1" u="none" strike="noStrike" dirty="0" err="1">
                <a:effectLst/>
              </a:rPr>
              <a:t>smoker_deaths</a:t>
            </a:r>
            <a:r>
              <a:rPr lang="en-US" sz="2000" b="1" dirty="0" err="1">
                <a:solidFill>
                  <a:srgbClr val="055BE0"/>
                </a:solidFill>
                <a:effectLst/>
              </a:rPr>
              <a:t>.</a:t>
            </a:r>
            <a:r>
              <a:rPr lang="en-US" sz="2000" b="1" dirty="0" err="1">
                <a:effectLst/>
              </a:rPr>
              <a:t>total_deaths</a:t>
            </a:r>
            <a:r>
              <a:rPr lang="en-US" sz="2000" b="1" dirty="0">
                <a:effectLst/>
              </a:rPr>
              <a:t>)</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legend</a:t>
            </a:r>
            <a:endParaRPr lang="en-US" sz="2000" b="1" dirty="0"/>
          </a:p>
        </p:txBody>
      </p:sp>
      <p:sp>
        <p:nvSpPr>
          <p:cNvPr id="11" name="TextBox 10">
            <a:extLst>
              <a:ext uri="{FF2B5EF4-FFF2-40B4-BE49-F238E27FC236}">
                <a16:creationId xmlns:a16="http://schemas.microsoft.com/office/drawing/2014/main" id="{EE816A58-DD61-3852-EED6-2F7523FCFC38}"/>
              </a:ext>
            </a:extLst>
          </p:cNvPr>
          <p:cNvSpPr txBox="1"/>
          <p:nvPr/>
        </p:nvSpPr>
        <p:spPr>
          <a:xfrm>
            <a:off x="438433" y="3938662"/>
            <a:ext cx="10233446" cy="1323439"/>
          </a:xfrm>
          <a:prstGeom prst="rect">
            <a:avLst/>
          </a:prstGeom>
          <a:noFill/>
        </p:spPr>
        <p:txBody>
          <a:bodyPr wrap="square">
            <a:spAutoFit/>
          </a:bodyPr>
          <a:lstStyle/>
          <a:p>
            <a:r>
              <a:rPr lang="en-US" sz="2000" b="1" dirty="0" err="1">
                <a:effectLst/>
              </a:rPr>
              <a:t>covid_data_asia</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continent</a:t>
            </a:r>
            <a:r>
              <a:rPr lang="en-US" sz="2000" b="1" dirty="0">
                <a:solidFill>
                  <a:srgbClr val="055BE0"/>
                </a:solidFill>
                <a:effectLst/>
              </a:rPr>
              <a:t>==</a:t>
            </a:r>
            <a:r>
              <a:rPr lang="en-US" sz="2000" b="1" dirty="0">
                <a:solidFill>
                  <a:srgbClr val="BB2323"/>
                </a:solidFill>
                <a:effectLst/>
              </a:rPr>
              <a:t>'Asia'</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figure</a:t>
            </a:r>
            <a:r>
              <a:rPr lang="en-US" sz="2000" b="1" dirty="0">
                <a:effectLst/>
              </a:rPr>
              <a:t>(</a:t>
            </a:r>
            <a:r>
              <a:rPr lang="en-US" sz="2000" b="1" dirty="0" err="1">
                <a:effectLst/>
              </a:rPr>
              <a:t>figsize</a:t>
            </a:r>
            <a:r>
              <a:rPr lang="en-US" sz="2000" b="1" dirty="0">
                <a:solidFill>
                  <a:srgbClr val="055BE0"/>
                </a:solidFill>
                <a:effectLst/>
              </a:rPr>
              <a:t>=</a:t>
            </a:r>
            <a:r>
              <a:rPr lang="en-US" sz="2000" b="1" dirty="0">
                <a:effectLst/>
              </a:rPr>
              <a:t>(</a:t>
            </a:r>
            <a:r>
              <a:rPr lang="en-US" sz="2000" b="1" dirty="0">
                <a:solidFill>
                  <a:srgbClr val="666666"/>
                </a:solidFill>
                <a:effectLst/>
              </a:rPr>
              <a:t>20</a:t>
            </a:r>
            <a:r>
              <a:rPr lang="en-US" sz="2000" b="1" dirty="0">
                <a:effectLst/>
              </a:rPr>
              <a:t>,</a:t>
            </a:r>
            <a:r>
              <a:rPr lang="en-US" sz="2000" b="1" dirty="0">
                <a:solidFill>
                  <a:srgbClr val="666666"/>
                </a:solidFill>
                <a:effectLst/>
              </a:rPr>
              <a:t>10</a:t>
            </a:r>
            <a:r>
              <a:rPr lang="en-US" sz="2000" b="1" dirty="0">
                <a:effectLst/>
              </a:rPr>
              <a:t>))</a:t>
            </a:r>
            <a:r>
              <a:rPr lang="en-US" sz="2000" b="1" dirty="0"/>
              <a:t> </a:t>
            </a:r>
            <a:r>
              <a:rPr lang="en-US" sz="2000" b="1" i="1" dirty="0">
                <a:effectLst/>
              </a:rPr>
              <a:t>#covid_data_cont.isnull=0</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title</a:t>
            </a:r>
            <a:r>
              <a:rPr lang="en-US" sz="2000" b="1" dirty="0">
                <a:effectLst/>
              </a:rPr>
              <a:t>(</a:t>
            </a:r>
            <a:r>
              <a:rPr lang="en-US" sz="2000" b="1" dirty="0">
                <a:solidFill>
                  <a:srgbClr val="BB2323"/>
                </a:solidFill>
                <a:effectLst/>
              </a:rPr>
              <a:t>'Spread of covid-19 &amp; Vaccination'</a:t>
            </a:r>
            <a:r>
              <a:rPr lang="en-US" sz="2000" b="1" dirty="0">
                <a:effectLst/>
              </a:rPr>
              <a:t>)</a:t>
            </a:r>
            <a:r>
              <a:rPr lang="en-US" sz="2000" b="1" dirty="0"/>
              <a:t> </a:t>
            </a:r>
            <a:r>
              <a:rPr lang="en-US" sz="2000" b="1" u="none" strike="noStrike" dirty="0" err="1">
                <a:effectLst/>
              </a:rPr>
              <a:t>sns</a:t>
            </a:r>
            <a:r>
              <a:rPr lang="en-US" sz="2000" b="1" dirty="0" err="1">
                <a:solidFill>
                  <a:srgbClr val="055BE0"/>
                </a:solidFill>
                <a:effectLst/>
              </a:rPr>
              <a:t>.</a:t>
            </a:r>
            <a:r>
              <a:rPr lang="en-US" sz="2000" b="1" dirty="0" err="1">
                <a:effectLst/>
              </a:rPr>
              <a:t>scatterplot</a:t>
            </a:r>
            <a:r>
              <a:rPr lang="en-US" sz="2000" b="1" dirty="0">
                <a:effectLst/>
              </a:rPr>
              <a:t>(x</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people_vaccinated_per_thousand</a:t>
            </a:r>
            <a:r>
              <a:rPr lang="en-US" sz="2000" b="1" dirty="0"/>
              <a:t> </a:t>
            </a:r>
            <a:r>
              <a:rPr lang="en-US" sz="2000" b="1" dirty="0">
                <a:effectLst/>
              </a:rPr>
              <a:t>,</a:t>
            </a:r>
            <a:r>
              <a:rPr lang="en-US" sz="2000" b="1" dirty="0"/>
              <a:t> </a:t>
            </a:r>
            <a:r>
              <a:rPr lang="en-US" sz="2000" b="1" dirty="0">
                <a:effectLst/>
              </a:rPr>
              <a:t>y</a:t>
            </a:r>
            <a:r>
              <a:rPr lang="en-US" sz="2000" b="1" dirty="0">
                <a:solidFill>
                  <a:srgbClr val="055BE0"/>
                </a:solidFill>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new_cases</a:t>
            </a:r>
            <a:r>
              <a:rPr lang="en-US" sz="2000" b="1" dirty="0">
                <a:effectLst/>
              </a:rPr>
              <a:t>)</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legend</a:t>
            </a:r>
            <a:r>
              <a:rPr lang="en-US" sz="2000" b="1" dirty="0">
                <a:effectLst/>
              </a:rPr>
              <a:t>()</a:t>
            </a:r>
            <a:endParaRPr lang="en-US" sz="2000" b="1" dirty="0"/>
          </a:p>
        </p:txBody>
      </p:sp>
      <p:sp>
        <p:nvSpPr>
          <p:cNvPr id="13" name="TextBox 12">
            <a:extLst>
              <a:ext uri="{FF2B5EF4-FFF2-40B4-BE49-F238E27FC236}">
                <a16:creationId xmlns:a16="http://schemas.microsoft.com/office/drawing/2014/main" id="{982AB8BF-24B6-3305-4383-FE643ACC6505}"/>
              </a:ext>
            </a:extLst>
          </p:cNvPr>
          <p:cNvSpPr txBox="1"/>
          <p:nvPr/>
        </p:nvSpPr>
        <p:spPr>
          <a:xfrm>
            <a:off x="438432" y="5262101"/>
            <a:ext cx="9633077" cy="1323439"/>
          </a:xfrm>
          <a:prstGeom prst="rect">
            <a:avLst/>
          </a:prstGeom>
          <a:noFill/>
        </p:spPr>
        <p:txBody>
          <a:bodyPr wrap="square">
            <a:spAutoFit/>
          </a:bodyPr>
          <a:lstStyle/>
          <a:p>
            <a:r>
              <a:rPr lang="en-US" sz="2000" b="1" dirty="0" err="1">
                <a:effectLst/>
              </a:rPr>
              <a:t>covid_data_asia</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continent</a:t>
            </a:r>
            <a:r>
              <a:rPr lang="en-US" sz="2000" b="1" dirty="0">
                <a:solidFill>
                  <a:srgbClr val="055BE0"/>
                </a:solidFill>
                <a:effectLst/>
              </a:rPr>
              <a:t>==</a:t>
            </a:r>
            <a:r>
              <a:rPr lang="en-US" sz="2000" b="1" dirty="0">
                <a:solidFill>
                  <a:srgbClr val="BB2323"/>
                </a:solidFill>
                <a:effectLst/>
              </a:rPr>
              <a:t>'Asia'</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figure</a:t>
            </a:r>
            <a:r>
              <a:rPr lang="en-US" sz="2000" b="1" dirty="0">
                <a:effectLst/>
              </a:rPr>
              <a:t>(</a:t>
            </a:r>
            <a:r>
              <a:rPr lang="en-US" sz="2000" b="1" dirty="0" err="1">
                <a:effectLst/>
              </a:rPr>
              <a:t>figsize</a:t>
            </a:r>
            <a:r>
              <a:rPr lang="en-US" sz="2000" b="1" dirty="0">
                <a:solidFill>
                  <a:srgbClr val="055BE0"/>
                </a:solidFill>
                <a:effectLst/>
              </a:rPr>
              <a:t>=</a:t>
            </a:r>
            <a:r>
              <a:rPr lang="en-US" sz="2000" b="1" dirty="0">
                <a:effectLst/>
              </a:rPr>
              <a:t>(</a:t>
            </a:r>
            <a:r>
              <a:rPr lang="en-US" sz="2000" b="1" dirty="0">
                <a:solidFill>
                  <a:srgbClr val="666666"/>
                </a:solidFill>
                <a:effectLst/>
              </a:rPr>
              <a:t>20</a:t>
            </a:r>
            <a:r>
              <a:rPr lang="en-US" sz="2000" b="1" dirty="0">
                <a:effectLst/>
              </a:rPr>
              <a:t>,</a:t>
            </a:r>
            <a:r>
              <a:rPr lang="en-US" sz="2000" b="1" dirty="0">
                <a:solidFill>
                  <a:srgbClr val="666666"/>
                </a:solidFill>
                <a:effectLst/>
              </a:rPr>
              <a:t>10</a:t>
            </a:r>
            <a:r>
              <a:rPr lang="en-US" sz="2000" b="1" dirty="0">
                <a:effectLst/>
              </a:rPr>
              <a:t>))</a:t>
            </a:r>
            <a:r>
              <a:rPr lang="en-US" sz="2000" b="1" dirty="0"/>
              <a:t> </a:t>
            </a:r>
            <a:r>
              <a:rPr lang="en-US" sz="2000" b="1" i="1" dirty="0">
                <a:effectLst/>
              </a:rPr>
              <a:t>#covid_data_cont.isnull=0</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title</a:t>
            </a:r>
            <a:r>
              <a:rPr lang="en-US" sz="2000" b="1" dirty="0">
                <a:effectLst/>
              </a:rPr>
              <a:t>(</a:t>
            </a:r>
            <a:r>
              <a:rPr lang="en-US" sz="2000" b="1" dirty="0">
                <a:solidFill>
                  <a:srgbClr val="BB2323"/>
                </a:solidFill>
                <a:effectLst/>
              </a:rPr>
              <a:t>'Total deaths due to covid-19 in different Continents'</a:t>
            </a:r>
            <a:r>
              <a:rPr lang="en-US" sz="2000" b="1" dirty="0">
                <a:effectLst/>
              </a:rPr>
              <a:t>)</a:t>
            </a:r>
            <a:r>
              <a:rPr lang="en-US" sz="2000" b="1" dirty="0"/>
              <a:t> </a:t>
            </a:r>
            <a:r>
              <a:rPr lang="en-US" sz="2000" b="1" u="none" strike="noStrike" dirty="0" err="1">
                <a:effectLst/>
              </a:rPr>
              <a:t>sns</a:t>
            </a:r>
            <a:r>
              <a:rPr lang="en-US" sz="2000" b="1" dirty="0" err="1">
                <a:solidFill>
                  <a:srgbClr val="055BE0"/>
                </a:solidFill>
                <a:effectLst/>
              </a:rPr>
              <a:t>.</a:t>
            </a:r>
            <a:r>
              <a:rPr lang="en-US" sz="2000" b="1" dirty="0" err="1">
                <a:effectLst/>
              </a:rPr>
              <a:t>scatterplot</a:t>
            </a:r>
            <a:r>
              <a:rPr lang="en-US" sz="2000" b="1" dirty="0">
                <a:effectLst/>
              </a:rPr>
              <a:t>(x</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total_cases</a:t>
            </a:r>
            <a:r>
              <a:rPr lang="en-US" sz="2000" b="1" dirty="0"/>
              <a:t> </a:t>
            </a:r>
            <a:r>
              <a:rPr lang="en-US" sz="2000" b="1" dirty="0">
                <a:effectLst/>
              </a:rPr>
              <a:t>,</a:t>
            </a:r>
            <a:r>
              <a:rPr lang="en-US" sz="2000" b="1" dirty="0"/>
              <a:t> </a:t>
            </a:r>
            <a:r>
              <a:rPr lang="en-US" sz="2000" b="1" dirty="0">
                <a:effectLst/>
              </a:rPr>
              <a:t>y</a:t>
            </a:r>
            <a:r>
              <a:rPr lang="en-US" sz="2000" b="1" dirty="0">
                <a:solidFill>
                  <a:srgbClr val="055BE0"/>
                </a:solidFill>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total_deaths</a:t>
            </a:r>
            <a:r>
              <a:rPr lang="en-US" sz="2000" b="1" dirty="0">
                <a:effectLst/>
              </a:rPr>
              <a:t>)</a:t>
            </a:r>
            <a:r>
              <a:rPr lang="en-US" sz="2000" b="1" dirty="0"/>
              <a:t> </a:t>
            </a:r>
            <a:r>
              <a:rPr lang="en-US" sz="2000" b="1" i="1" dirty="0">
                <a:effectLst/>
              </a:rPr>
              <a:t>#2%</a:t>
            </a:r>
            <a:endParaRPr lang="en-US" sz="2000" b="1" dirty="0"/>
          </a:p>
        </p:txBody>
      </p:sp>
    </p:spTree>
    <p:extLst>
      <p:ext uri="{BB962C8B-B14F-4D97-AF65-F5344CB8AC3E}">
        <p14:creationId xmlns:p14="http://schemas.microsoft.com/office/powerpoint/2010/main" val="293154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9F12E-402F-55E7-5FC8-3A42314F5A9B}"/>
              </a:ext>
            </a:extLst>
          </p:cNvPr>
          <p:cNvSpPr txBox="1"/>
          <p:nvPr/>
        </p:nvSpPr>
        <p:spPr>
          <a:xfrm>
            <a:off x="208291" y="281806"/>
            <a:ext cx="11370269" cy="101566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000" b="1" dirty="0" err="1">
                <a:effectLst/>
              </a:rPr>
              <a:t>covid_data_asia</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continent</a:t>
            </a:r>
            <a:r>
              <a:rPr lang="en-US" sz="2000" b="1" dirty="0">
                <a:solidFill>
                  <a:srgbClr val="055BE0"/>
                </a:solidFill>
                <a:effectLst/>
              </a:rPr>
              <a:t>==</a:t>
            </a:r>
            <a:r>
              <a:rPr lang="en-US" sz="2000" b="1" dirty="0">
                <a:solidFill>
                  <a:srgbClr val="BB2323"/>
                </a:solidFill>
                <a:effectLst/>
              </a:rPr>
              <a:t>'Asia'</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figure</a:t>
            </a:r>
            <a:r>
              <a:rPr lang="en-US" sz="2000" b="1" dirty="0">
                <a:effectLst/>
              </a:rPr>
              <a:t>(</a:t>
            </a:r>
            <a:r>
              <a:rPr lang="en-US" sz="2000" b="1" dirty="0" err="1">
                <a:effectLst/>
              </a:rPr>
              <a:t>figsize</a:t>
            </a:r>
            <a:r>
              <a:rPr lang="en-US" sz="2000" b="1" dirty="0">
                <a:solidFill>
                  <a:srgbClr val="055BE0"/>
                </a:solidFill>
                <a:effectLst/>
              </a:rPr>
              <a:t>=</a:t>
            </a:r>
            <a:r>
              <a:rPr lang="en-US" sz="2000" b="1" dirty="0">
                <a:effectLst/>
              </a:rPr>
              <a:t>(</a:t>
            </a:r>
            <a:r>
              <a:rPr lang="en-US" sz="2000" b="1" dirty="0">
                <a:solidFill>
                  <a:srgbClr val="666666"/>
                </a:solidFill>
                <a:effectLst/>
              </a:rPr>
              <a:t>20</a:t>
            </a:r>
            <a:r>
              <a:rPr lang="en-US" sz="2000" b="1" dirty="0">
                <a:effectLst/>
              </a:rPr>
              <a:t>,</a:t>
            </a:r>
            <a:r>
              <a:rPr lang="en-US" sz="2000" b="1" dirty="0">
                <a:solidFill>
                  <a:srgbClr val="666666"/>
                </a:solidFill>
                <a:effectLst/>
              </a:rPr>
              <a:t>10</a:t>
            </a:r>
            <a:r>
              <a:rPr lang="en-US" sz="2000" b="1" dirty="0">
                <a:effectLst/>
              </a:rPr>
              <a:t>))</a:t>
            </a:r>
            <a:r>
              <a:rPr lang="en-US" sz="2000" b="1" dirty="0"/>
              <a:t> </a:t>
            </a:r>
            <a:r>
              <a:rPr lang="en-US" sz="2000" b="1" i="1" dirty="0">
                <a:effectLst/>
              </a:rPr>
              <a:t>#covid_data_cont.isnull=0</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title</a:t>
            </a:r>
            <a:r>
              <a:rPr lang="en-US" sz="2000" b="1" dirty="0">
                <a:effectLst/>
              </a:rPr>
              <a:t>(</a:t>
            </a:r>
            <a:r>
              <a:rPr lang="en-US" sz="2000" b="1" dirty="0">
                <a:solidFill>
                  <a:srgbClr val="BB2323"/>
                </a:solidFill>
                <a:effectLst/>
              </a:rPr>
              <a:t>'Total deaths due to covid-19 in different Continents'</a:t>
            </a:r>
            <a:r>
              <a:rPr lang="en-US" sz="2000" b="1" dirty="0">
                <a:effectLst/>
              </a:rPr>
              <a:t>)</a:t>
            </a:r>
            <a:r>
              <a:rPr lang="en-US" sz="2000" b="1" dirty="0"/>
              <a:t> </a:t>
            </a:r>
            <a:r>
              <a:rPr lang="en-US" sz="2000" b="1" u="none" strike="noStrike" dirty="0" err="1">
                <a:effectLst/>
              </a:rPr>
              <a:t>sns</a:t>
            </a:r>
            <a:r>
              <a:rPr lang="en-US" sz="2000" b="1" dirty="0" err="1">
                <a:solidFill>
                  <a:srgbClr val="055BE0"/>
                </a:solidFill>
                <a:effectLst/>
              </a:rPr>
              <a:t>.</a:t>
            </a:r>
            <a:r>
              <a:rPr lang="en-US" sz="2000" b="1" dirty="0" err="1">
                <a:effectLst/>
              </a:rPr>
              <a:t>scatterplot</a:t>
            </a:r>
            <a:r>
              <a:rPr lang="en-US" sz="2000" b="1" dirty="0">
                <a:effectLst/>
              </a:rPr>
              <a:t>(x</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total_cases</a:t>
            </a:r>
            <a:r>
              <a:rPr lang="en-US" sz="2000" b="1" dirty="0"/>
              <a:t> </a:t>
            </a:r>
            <a:r>
              <a:rPr lang="en-US" sz="2000" b="1" dirty="0">
                <a:effectLst/>
              </a:rPr>
              <a:t>,</a:t>
            </a:r>
            <a:r>
              <a:rPr lang="en-US" sz="2000" b="1" dirty="0"/>
              <a:t> </a:t>
            </a:r>
            <a:r>
              <a:rPr lang="en-US" sz="2000" b="1" dirty="0">
                <a:effectLst/>
              </a:rPr>
              <a:t>y</a:t>
            </a:r>
            <a:r>
              <a:rPr lang="en-US" sz="2000" b="1" dirty="0">
                <a:solidFill>
                  <a:srgbClr val="055BE0"/>
                </a:solidFill>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total_deaths</a:t>
            </a:r>
            <a:r>
              <a:rPr lang="en-US" sz="2000" b="1" dirty="0">
                <a:effectLst/>
              </a:rPr>
              <a:t>)</a:t>
            </a:r>
            <a:r>
              <a:rPr lang="en-US" sz="2000" b="1" dirty="0"/>
              <a:t> </a:t>
            </a:r>
            <a:r>
              <a:rPr lang="en-US" sz="2000" b="1" i="1" dirty="0">
                <a:effectLst/>
              </a:rPr>
              <a:t>#2%</a:t>
            </a:r>
            <a:endParaRPr lang="en-US" sz="2000" b="1" dirty="0"/>
          </a:p>
        </p:txBody>
      </p:sp>
      <p:sp>
        <p:nvSpPr>
          <p:cNvPr id="5" name="TextBox 4">
            <a:extLst>
              <a:ext uri="{FF2B5EF4-FFF2-40B4-BE49-F238E27FC236}">
                <a16:creationId xmlns:a16="http://schemas.microsoft.com/office/drawing/2014/main" id="{F635DAE9-9652-2D38-A70D-77E6B03A796E}"/>
              </a:ext>
            </a:extLst>
          </p:cNvPr>
          <p:cNvSpPr txBox="1"/>
          <p:nvPr/>
        </p:nvSpPr>
        <p:spPr>
          <a:xfrm>
            <a:off x="208291" y="1490008"/>
            <a:ext cx="10500346" cy="163121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000" b="1" dirty="0" err="1">
                <a:effectLst/>
              </a:rPr>
              <a:t>avg</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new_deaths</a:t>
            </a:r>
            <a:r>
              <a:rPr lang="en-US" sz="2000" b="1" dirty="0" err="1">
                <a:solidFill>
                  <a:srgbClr val="055BE0"/>
                </a:solidFill>
                <a:effectLst/>
              </a:rPr>
              <a:t>.</a:t>
            </a:r>
            <a:r>
              <a:rPr lang="en-US" sz="2000" b="1" dirty="0" err="1">
                <a:effectLst/>
              </a:rPr>
              <a:t>mean</a:t>
            </a:r>
            <a:r>
              <a:rPr lang="en-US" sz="2000" b="1" dirty="0">
                <a:effectLst/>
              </a:rPr>
              <a:t>()</a:t>
            </a:r>
            <a:r>
              <a:rPr lang="en-US" sz="2000" b="1" dirty="0"/>
              <a:t> </a:t>
            </a:r>
            <a:r>
              <a:rPr lang="en-US" sz="2000" b="1" u="none" strike="noStrike" dirty="0" err="1">
                <a:effectLst/>
              </a:rPr>
              <a:t>avg_cas</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new_cases</a:t>
            </a:r>
            <a:r>
              <a:rPr lang="en-US" sz="2000" b="1" dirty="0" err="1">
                <a:solidFill>
                  <a:srgbClr val="055BE0"/>
                </a:solidFill>
                <a:effectLst/>
              </a:rPr>
              <a:t>.</a:t>
            </a:r>
            <a:r>
              <a:rPr lang="en-US" sz="2000" b="1" dirty="0" err="1">
                <a:effectLst/>
              </a:rPr>
              <a:t>mean</a:t>
            </a:r>
            <a:r>
              <a:rPr lang="en-US" sz="2000" b="1" dirty="0">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new_deaths</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new_deaths</a:t>
            </a:r>
            <a:r>
              <a:rPr lang="en-US" sz="2000" b="1" dirty="0" err="1">
                <a:solidFill>
                  <a:srgbClr val="055BE0"/>
                </a:solidFill>
                <a:effectLst/>
              </a:rPr>
              <a:t>.</a:t>
            </a:r>
            <a:r>
              <a:rPr lang="en-US" sz="2000" b="1" dirty="0" err="1">
                <a:effectLst/>
              </a:rPr>
              <a:t>fillna</a:t>
            </a:r>
            <a:r>
              <a:rPr lang="en-US" sz="2000" b="1" dirty="0">
                <a:effectLst/>
              </a:rPr>
              <a:t>(</a:t>
            </a:r>
            <a:r>
              <a:rPr lang="en-US" sz="2000" b="1" u="none" strike="noStrike" dirty="0" err="1">
                <a:effectLst/>
              </a:rPr>
              <a:t>avg</a:t>
            </a:r>
            <a:r>
              <a:rPr lang="en-US" sz="2000" b="1" dirty="0">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new_cases</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new_cases</a:t>
            </a:r>
            <a:r>
              <a:rPr lang="en-US" sz="2000" b="1" dirty="0" err="1">
                <a:solidFill>
                  <a:srgbClr val="055BE0"/>
                </a:solidFill>
                <a:effectLst/>
              </a:rPr>
              <a:t>.</a:t>
            </a:r>
            <a:r>
              <a:rPr lang="en-US" sz="2000" b="1" dirty="0" err="1">
                <a:effectLst/>
              </a:rPr>
              <a:t>fillna</a:t>
            </a:r>
            <a:r>
              <a:rPr lang="en-US" sz="2000" b="1" dirty="0">
                <a:effectLst/>
              </a:rPr>
              <a:t>(</a:t>
            </a:r>
            <a:r>
              <a:rPr lang="en-US" sz="2000" b="1" u="none" strike="noStrike" dirty="0" err="1">
                <a:effectLst/>
              </a:rPr>
              <a:t>avg_cas</a:t>
            </a:r>
            <a:r>
              <a:rPr lang="en-US" sz="2000" b="1" dirty="0">
                <a:effectLst/>
              </a:rPr>
              <a:t>)</a:t>
            </a:r>
            <a:r>
              <a:rPr lang="en-US" sz="2000" b="1" dirty="0"/>
              <a:t> </a:t>
            </a:r>
            <a:r>
              <a:rPr lang="en-US" sz="2000" b="1" u="none" strike="noStrike" dirty="0">
                <a:effectLst/>
              </a:rPr>
              <a:t>r</a:t>
            </a:r>
            <a:r>
              <a:rPr lang="en-US" sz="2000" b="1" dirty="0">
                <a:solidFill>
                  <a:srgbClr val="055BE0"/>
                </a:solidFill>
                <a:effectLst/>
              </a:rPr>
              <a:t>=</a:t>
            </a:r>
            <a:r>
              <a:rPr lang="en-US" sz="2000" b="1" dirty="0">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new_deaths</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new_cases</a:t>
            </a:r>
            <a:r>
              <a:rPr lang="en-US" sz="2000" b="1" dirty="0">
                <a:effectLst/>
              </a:rPr>
              <a:t>)</a:t>
            </a:r>
            <a:r>
              <a:rPr lang="en-US" sz="2000" b="1" dirty="0">
                <a:solidFill>
                  <a:srgbClr val="055BE0"/>
                </a:solidFill>
                <a:effectLst/>
              </a:rPr>
              <a:t>*</a:t>
            </a:r>
            <a:r>
              <a:rPr lang="en-US" sz="2000" b="1" dirty="0">
                <a:solidFill>
                  <a:srgbClr val="666666"/>
                </a:solidFill>
                <a:effectLst/>
              </a:rPr>
              <a:t>100</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insert</a:t>
            </a:r>
            <a:r>
              <a:rPr lang="en-US" sz="2000" b="1" dirty="0">
                <a:effectLst/>
              </a:rPr>
              <a:t>(</a:t>
            </a:r>
            <a:r>
              <a:rPr lang="en-US" sz="2000" b="1" dirty="0">
                <a:solidFill>
                  <a:srgbClr val="666666"/>
                </a:solidFill>
                <a:effectLst/>
              </a:rPr>
              <a:t>2</a:t>
            </a:r>
            <a:r>
              <a:rPr lang="en-US" sz="2000" b="1" dirty="0">
                <a:effectLst/>
              </a:rPr>
              <a:t>,</a:t>
            </a:r>
            <a:r>
              <a:rPr lang="en-US" sz="2000" b="1" dirty="0">
                <a:solidFill>
                  <a:srgbClr val="BA2121"/>
                </a:solidFill>
                <a:effectLst/>
              </a:rPr>
              <a:t>"Mortality"</a:t>
            </a:r>
            <a:r>
              <a:rPr lang="en-US" sz="2000" b="1" dirty="0">
                <a:effectLst/>
              </a:rPr>
              <a:t>,</a:t>
            </a:r>
            <a:r>
              <a:rPr lang="en-US" sz="2000" b="1" u="none" strike="noStrike" dirty="0">
                <a:effectLst/>
              </a:rPr>
              <a:t>r</a:t>
            </a:r>
            <a:r>
              <a:rPr lang="en-US" sz="2000" b="1" dirty="0">
                <a:effectLst/>
              </a:rPr>
              <a:t>)</a:t>
            </a:r>
            <a:r>
              <a:rPr lang="en-US" sz="2000" b="1" dirty="0"/>
              <a:t> </a:t>
            </a:r>
            <a:r>
              <a:rPr lang="en-US" sz="2000" b="1" u="none" strike="noStrike" dirty="0" err="1">
                <a:effectLst/>
              </a:rPr>
              <a:t>covid_data</a:t>
            </a:r>
            <a:endParaRPr lang="en-US" sz="2000" b="1" dirty="0"/>
          </a:p>
        </p:txBody>
      </p:sp>
      <p:sp>
        <p:nvSpPr>
          <p:cNvPr id="7" name="TextBox 6">
            <a:extLst>
              <a:ext uri="{FF2B5EF4-FFF2-40B4-BE49-F238E27FC236}">
                <a16:creationId xmlns:a16="http://schemas.microsoft.com/office/drawing/2014/main" id="{D6658EB3-929E-9363-A07F-7CEA2FC206F3}"/>
              </a:ext>
            </a:extLst>
          </p:cNvPr>
          <p:cNvSpPr txBox="1"/>
          <p:nvPr/>
        </p:nvSpPr>
        <p:spPr>
          <a:xfrm>
            <a:off x="208291" y="3429000"/>
            <a:ext cx="9814209" cy="163121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000" b="1" dirty="0" err="1">
                <a:effectLst/>
              </a:rPr>
              <a:t>covid_data_asia</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continent</a:t>
            </a:r>
            <a:r>
              <a:rPr lang="en-US" sz="2000" b="1" dirty="0">
                <a:solidFill>
                  <a:srgbClr val="055BE0"/>
                </a:solidFill>
                <a:effectLst/>
              </a:rPr>
              <a:t>==</a:t>
            </a:r>
            <a:r>
              <a:rPr lang="en-US" sz="2000" b="1" dirty="0">
                <a:solidFill>
                  <a:srgbClr val="BB2323"/>
                </a:solidFill>
                <a:effectLst/>
              </a:rPr>
              <a:t>'Asia'</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figure</a:t>
            </a:r>
            <a:r>
              <a:rPr lang="en-US" sz="2000" b="1" dirty="0">
                <a:effectLst/>
              </a:rPr>
              <a:t>(</a:t>
            </a:r>
            <a:r>
              <a:rPr lang="en-US" sz="2000" b="1" dirty="0" err="1">
                <a:effectLst/>
              </a:rPr>
              <a:t>figsize</a:t>
            </a:r>
            <a:r>
              <a:rPr lang="en-US" sz="2000" b="1" dirty="0">
                <a:solidFill>
                  <a:srgbClr val="055BE0"/>
                </a:solidFill>
                <a:effectLst/>
              </a:rPr>
              <a:t>=</a:t>
            </a:r>
            <a:r>
              <a:rPr lang="en-US" sz="2000" b="1" dirty="0">
                <a:effectLst/>
              </a:rPr>
              <a:t>(</a:t>
            </a:r>
            <a:r>
              <a:rPr lang="en-US" sz="2000" b="1" dirty="0">
                <a:solidFill>
                  <a:srgbClr val="666666"/>
                </a:solidFill>
                <a:effectLst/>
              </a:rPr>
              <a:t>20</a:t>
            </a:r>
            <a:r>
              <a:rPr lang="en-US" sz="2000" b="1" dirty="0">
                <a:effectLst/>
              </a:rPr>
              <a:t>,</a:t>
            </a:r>
            <a:r>
              <a:rPr lang="en-US" sz="2000" b="1" dirty="0">
                <a:solidFill>
                  <a:srgbClr val="666666"/>
                </a:solidFill>
                <a:effectLst/>
              </a:rPr>
              <a:t>10</a:t>
            </a:r>
            <a:r>
              <a:rPr lang="en-US" sz="2000" b="1" dirty="0">
                <a:effectLst/>
              </a:rPr>
              <a:t>))</a:t>
            </a:r>
            <a:r>
              <a:rPr lang="en-US" sz="2000" b="1" dirty="0"/>
              <a:t> </a:t>
            </a:r>
            <a:r>
              <a:rPr lang="en-US" sz="2000" b="1" i="1" dirty="0">
                <a:effectLst/>
              </a:rPr>
              <a:t>#covid_data_cont.isnull=0</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title</a:t>
            </a:r>
            <a:r>
              <a:rPr lang="en-US" sz="2000" b="1" dirty="0">
                <a:effectLst/>
              </a:rPr>
              <a:t>(</a:t>
            </a:r>
            <a:r>
              <a:rPr lang="en-US" sz="2000" b="1" dirty="0">
                <a:solidFill>
                  <a:srgbClr val="BB2323"/>
                </a:solidFill>
                <a:effectLst/>
              </a:rPr>
              <a:t>'Comparison of </a:t>
            </a:r>
            <a:r>
              <a:rPr lang="en-US" sz="2000" b="1" dirty="0" err="1">
                <a:solidFill>
                  <a:srgbClr val="BB2323"/>
                </a:solidFill>
                <a:effectLst/>
              </a:rPr>
              <a:t>gdp</a:t>
            </a:r>
            <a:r>
              <a:rPr lang="en-US" sz="2000" b="1" dirty="0">
                <a:solidFill>
                  <a:srgbClr val="BB2323"/>
                </a:solidFill>
                <a:effectLst/>
              </a:rPr>
              <a:t> to mortality rate'</a:t>
            </a:r>
            <a:r>
              <a:rPr lang="en-US" sz="2000" b="1" dirty="0">
                <a:effectLst/>
              </a:rPr>
              <a:t>)</a:t>
            </a:r>
            <a:r>
              <a:rPr lang="en-US" sz="2000" b="1" dirty="0"/>
              <a:t> </a:t>
            </a:r>
            <a:r>
              <a:rPr lang="en-US" sz="2000" b="1" u="none" strike="noStrike" dirty="0" err="1">
                <a:effectLst/>
              </a:rPr>
              <a:t>avg</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total_deaths</a:t>
            </a:r>
            <a:r>
              <a:rPr lang="en-US" sz="2000" b="1" dirty="0" err="1">
                <a:solidFill>
                  <a:srgbClr val="055BE0"/>
                </a:solidFill>
                <a:effectLst/>
              </a:rPr>
              <a:t>.</a:t>
            </a:r>
            <a:r>
              <a:rPr lang="en-US" sz="2000" b="1" dirty="0" err="1">
                <a:effectLst/>
              </a:rPr>
              <a:t>mean</a:t>
            </a:r>
            <a:r>
              <a:rPr lang="en-US" sz="2000" b="1" dirty="0">
                <a:effectLst/>
              </a:rPr>
              <a:t>()</a:t>
            </a:r>
            <a:r>
              <a:rPr lang="en-US" sz="2000" b="1" dirty="0"/>
              <a:t> </a:t>
            </a:r>
            <a:r>
              <a:rPr lang="en-US" sz="2000" b="1" u="none" strike="noStrike" dirty="0" err="1">
                <a:effectLst/>
              </a:rPr>
              <a:t>avg_cas</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total_cases</a:t>
            </a:r>
            <a:r>
              <a:rPr lang="en-US" sz="2000" b="1" dirty="0" err="1">
                <a:solidFill>
                  <a:srgbClr val="055BE0"/>
                </a:solidFill>
                <a:effectLst/>
              </a:rPr>
              <a:t>.</a:t>
            </a:r>
            <a:r>
              <a:rPr lang="en-US" sz="2000" b="1" dirty="0" err="1">
                <a:effectLst/>
              </a:rPr>
              <a:t>mean</a:t>
            </a:r>
            <a:r>
              <a:rPr lang="en-US" sz="2000" b="1" dirty="0">
                <a:effectLst/>
              </a:rPr>
              <a:t>()</a:t>
            </a:r>
            <a:r>
              <a:rPr lang="en-US" sz="2000" b="1" dirty="0"/>
              <a:t> </a:t>
            </a:r>
            <a:r>
              <a:rPr lang="en-US" sz="2000" b="1" u="none" strike="noStrike" dirty="0">
                <a:effectLst/>
              </a:rPr>
              <a:t>rate</a:t>
            </a:r>
            <a:r>
              <a:rPr lang="en-US" sz="2000" b="1" dirty="0">
                <a:solidFill>
                  <a:srgbClr val="055BE0"/>
                </a:solidFill>
                <a:effectLst/>
              </a:rPr>
              <a:t>=</a:t>
            </a:r>
            <a:r>
              <a:rPr lang="en-US" sz="2000" b="1" dirty="0">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total_deaths</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total_cases</a:t>
            </a:r>
            <a:r>
              <a:rPr lang="en-US" sz="2000" b="1" dirty="0">
                <a:effectLst/>
              </a:rPr>
              <a:t>)</a:t>
            </a:r>
            <a:r>
              <a:rPr lang="en-US" sz="2000" b="1" dirty="0">
                <a:solidFill>
                  <a:srgbClr val="055BE0"/>
                </a:solidFill>
                <a:effectLst/>
              </a:rPr>
              <a:t>*</a:t>
            </a:r>
            <a:r>
              <a:rPr lang="en-US" sz="2000" b="1" dirty="0">
                <a:solidFill>
                  <a:srgbClr val="666666"/>
                </a:solidFill>
                <a:effectLst/>
              </a:rPr>
              <a:t>100</a:t>
            </a:r>
            <a:r>
              <a:rPr lang="en-US" sz="2000" b="1" dirty="0"/>
              <a:t> </a:t>
            </a:r>
            <a:r>
              <a:rPr lang="en-US" sz="2000" b="1" dirty="0">
                <a:solidFill>
                  <a:srgbClr val="008000"/>
                </a:solidFill>
                <a:effectLst/>
              </a:rPr>
              <a:t>print</a:t>
            </a:r>
            <a:r>
              <a:rPr lang="en-US" sz="2000" b="1" dirty="0">
                <a:effectLst/>
              </a:rPr>
              <a:t>(</a:t>
            </a:r>
            <a:r>
              <a:rPr lang="en-US" sz="2000" b="1" u="none" strike="noStrike" dirty="0">
                <a:effectLst/>
              </a:rPr>
              <a:t>rate</a:t>
            </a:r>
            <a:r>
              <a:rPr lang="en-US" sz="2000" b="1" dirty="0">
                <a:effectLst/>
              </a:rPr>
              <a:t>)</a:t>
            </a:r>
            <a:r>
              <a:rPr lang="en-US" sz="2000" b="1" dirty="0"/>
              <a:t> </a:t>
            </a:r>
            <a:r>
              <a:rPr lang="en-US" sz="2000" b="1" u="none" strike="noStrike" dirty="0" err="1">
                <a:effectLst/>
              </a:rPr>
              <a:t>sns</a:t>
            </a:r>
            <a:r>
              <a:rPr lang="en-US" sz="2000" b="1" dirty="0" err="1">
                <a:solidFill>
                  <a:srgbClr val="055BE0"/>
                </a:solidFill>
                <a:effectLst/>
              </a:rPr>
              <a:t>.</a:t>
            </a:r>
            <a:r>
              <a:rPr lang="en-US" sz="2000" b="1" dirty="0" err="1">
                <a:effectLst/>
              </a:rPr>
              <a:t>scatterplot</a:t>
            </a:r>
            <a:r>
              <a:rPr lang="en-US" sz="2000" b="1" dirty="0">
                <a:effectLst/>
              </a:rPr>
              <a:t>(x</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gdp_per_capita</a:t>
            </a:r>
            <a:r>
              <a:rPr lang="en-US" sz="2000" b="1" dirty="0"/>
              <a:t> </a:t>
            </a:r>
            <a:r>
              <a:rPr lang="en-US" sz="2000" b="1" dirty="0">
                <a:effectLst/>
              </a:rPr>
              <a:t>,</a:t>
            </a:r>
            <a:r>
              <a:rPr lang="en-US" sz="2000" b="1" dirty="0"/>
              <a:t> </a:t>
            </a:r>
            <a:r>
              <a:rPr lang="en-US" sz="2000" b="1" dirty="0">
                <a:effectLst/>
              </a:rPr>
              <a:t>y</a:t>
            </a:r>
            <a:r>
              <a:rPr lang="en-US" sz="2000" b="1" dirty="0">
                <a:solidFill>
                  <a:srgbClr val="055BE0"/>
                </a:solidFill>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Mortality</a:t>
            </a:r>
            <a:r>
              <a:rPr lang="en-US" sz="2000" b="1" dirty="0">
                <a:effectLst/>
              </a:rPr>
              <a:t>)</a:t>
            </a:r>
            <a:r>
              <a:rPr lang="en-US" sz="2000" b="1" dirty="0"/>
              <a:t> </a:t>
            </a:r>
            <a:r>
              <a:rPr lang="en-US" sz="2000" b="1" i="1" dirty="0">
                <a:effectLst/>
              </a:rPr>
              <a:t>#2%</a:t>
            </a:r>
            <a:endParaRPr lang="en-US" sz="2000" b="1" dirty="0"/>
          </a:p>
        </p:txBody>
      </p:sp>
      <p:sp>
        <p:nvSpPr>
          <p:cNvPr id="9" name="TextBox 8">
            <a:extLst>
              <a:ext uri="{FF2B5EF4-FFF2-40B4-BE49-F238E27FC236}">
                <a16:creationId xmlns:a16="http://schemas.microsoft.com/office/drawing/2014/main" id="{9A1E688C-CCA7-F338-4098-16AC8D722463}"/>
              </a:ext>
            </a:extLst>
          </p:cNvPr>
          <p:cNvSpPr txBox="1"/>
          <p:nvPr/>
        </p:nvSpPr>
        <p:spPr>
          <a:xfrm>
            <a:off x="208291" y="5252755"/>
            <a:ext cx="8530355" cy="132343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000" b="1" dirty="0" err="1">
                <a:effectLst/>
              </a:rPr>
              <a:t>covid_data_asia</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continent</a:t>
            </a:r>
            <a:r>
              <a:rPr lang="en-US" sz="2000" b="1" dirty="0">
                <a:solidFill>
                  <a:srgbClr val="055BE0"/>
                </a:solidFill>
                <a:effectLst/>
              </a:rPr>
              <a:t>==</a:t>
            </a:r>
            <a:r>
              <a:rPr lang="en-US" sz="2000" b="1" dirty="0">
                <a:solidFill>
                  <a:srgbClr val="BB2323"/>
                </a:solidFill>
                <a:effectLst/>
              </a:rPr>
              <a:t>'Asia'</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figure</a:t>
            </a:r>
            <a:r>
              <a:rPr lang="en-US" sz="2000" b="1" dirty="0">
                <a:effectLst/>
              </a:rPr>
              <a:t>(</a:t>
            </a:r>
            <a:r>
              <a:rPr lang="en-US" sz="2000" b="1" dirty="0" err="1">
                <a:effectLst/>
              </a:rPr>
              <a:t>figsize</a:t>
            </a:r>
            <a:r>
              <a:rPr lang="en-US" sz="2000" b="1" dirty="0">
                <a:solidFill>
                  <a:srgbClr val="055BE0"/>
                </a:solidFill>
                <a:effectLst/>
              </a:rPr>
              <a:t>=</a:t>
            </a:r>
            <a:r>
              <a:rPr lang="en-US" sz="2000" b="1" dirty="0">
                <a:effectLst/>
              </a:rPr>
              <a:t>(</a:t>
            </a:r>
            <a:r>
              <a:rPr lang="en-US" sz="2000" b="1" dirty="0">
                <a:solidFill>
                  <a:srgbClr val="666666"/>
                </a:solidFill>
                <a:effectLst/>
              </a:rPr>
              <a:t>20</a:t>
            </a:r>
            <a:r>
              <a:rPr lang="en-US" sz="2000" b="1" dirty="0">
                <a:effectLst/>
              </a:rPr>
              <a:t>,</a:t>
            </a:r>
            <a:r>
              <a:rPr lang="en-US" sz="2000" b="1" dirty="0">
                <a:solidFill>
                  <a:srgbClr val="666666"/>
                </a:solidFill>
                <a:effectLst/>
              </a:rPr>
              <a:t>10</a:t>
            </a:r>
            <a:r>
              <a:rPr lang="en-US" sz="2000" b="1" dirty="0">
                <a:effectLst/>
              </a:rPr>
              <a:t>))</a:t>
            </a:r>
            <a:r>
              <a:rPr lang="en-US" sz="2000" b="1" dirty="0"/>
              <a:t> </a:t>
            </a:r>
            <a:r>
              <a:rPr lang="en-US" sz="2000" b="1" i="1" dirty="0">
                <a:effectLst/>
              </a:rPr>
              <a:t>#covid_data_cont.isnull=0</a:t>
            </a:r>
            <a:r>
              <a:rPr lang="en-US" sz="2000" b="1" dirty="0"/>
              <a:t> </a:t>
            </a:r>
            <a:r>
              <a:rPr lang="en-US" sz="2000" b="1" u="none" strike="noStrike" dirty="0" err="1">
                <a:effectLst/>
              </a:rPr>
              <a:t>plt</a:t>
            </a:r>
            <a:r>
              <a:rPr lang="en-US" sz="2000" b="1" dirty="0" err="1">
                <a:solidFill>
                  <a:srgbClr val="055BE0"/>
                </a:solidFill>
                <a:effectLst/>
              </a:rPr>
              <a:t>.</a:t>
            </a:r>
            <a:r>
              <a:rPr lang="en-US" sz="2000" b="1" dirty="0" err="1">
                <a:effectLst/>
              </a:rPr>
              <a:t>title</a:t>
            </a:r>
            <a:r>
              <a:rPr lang="en-US" sz="2000" b="1" dirty="0">
                <a:effectLst/>
              </a:rPr>
              <a:t>(</a:t>
            </a:r>
            <a:r>
              <a:rPr lang="en-US" sz="2000" b="1" dirty="0">
                <a:solidFill>
                  <a:srgbClr val="BB2323"/>
                </a:solidFill>
                <a:effectLst/>
              </a:rPr>
              <a:t>'Comparison of median age to mortality rate'</a:t>
            </a:r>
            <a:r>
              <a:rPr lang="en-US" sz="2000" b="1" dirty="0">
                <a:effectLst/>
              </a:rPr>
              <a:t>)</a:t>
            </a:r>
            <a:r>
              <a:rPr lang="en-US" sz="2000" b="1" dirty="0"/>
              <a:t> </a:t>
            </a:r>
            <a:r>
              <a:rPr lang="en-US" sz="2000" b="1" u="none" strike="noStrike" dirty="0" err="1">
                <a:effectLst/>
              </a:rPr>
              <a:t>sns</a:t>
            </a:r>
            <a:r>
              <a:rPr lang="en-US" sz="2000" b="1" dirty="0" err="1">
                <a:solidFill>
                  <a:srgbClr val="055BE0"/>
                </a:solidFill>
                <a:effectLst/>
              </a:rPr>
              <a:t>.</a:t>
            </a:r>
            <a:r>
              <a:rPr lang="en-US" sz="2000" b="1" dirty="0" err="1">
                <a:effectLst/>
              </a:rPr>
              <a:t>scatterplot</a:t>
            </a:r>
            <a:r>
              <a:rPr lang="en-US" sz="2000" b="1" dirty="0">
                <a:effectLst/>
              </a:rPr>
              <a:t>(x</a:t>
            </a:r>
            <a:r>
              <a:rPr lang="en-US" sz="2000" b="1" dirty="0">
                <a:solidFill>
                  <a:srgbClr val="055BE0"/>
                </a:solidFill>
                <a:effectLst/>
              </a:rPr>
              <a:t>=</a:t>
            </a:r>
            <a:r>
              <a:rPr lang="en-US" sz="2000" b="1" u="none" strike="noStrike" dirty="0" err="1">
                <a:effectLst/>
              </a:rPr>
              <a:t>covid_data</a:t>
            </a:r>
            <a:r>
              <a:rPr lang="en-US" sz="2000" b="1" dirty="0" err="1">
                <a:solidFill>
                  <a:srgbClr val="055BE0"/>
                </a:solidFill>
                <a:effectLst/>
              </a:rPr>
              <a:t>.</a:t>
            </a:r>
            <a:r>
              <a:rPr lang="en-US" sz="2000" b="1" dirty="0" err="1">
                <a:effectLst/>
              </a:rPr>
              <a:t>median_age</a:t>
            </a:r>
            <a:r>
              <a:rPr lang="en-US" sz="2000" b="1" dirty="0"/>
              <a:t> </a:t>
            </a:r>
            <a:r>
              <a:rPr lang="en-US" sz="2000" b="1" dirty="0">
                <a:effectLst/>
              </a:rPr>
              <a:t>,</a:t>
            </a:r>
            <a:r>
              <a:rPr lang="en-US" sz="2000" b="1" dirty="0"/>
              <a:t> </a:t>
            </a:r>
            <a:r>
              <a:rPr lang="en-US" sz="2000" b="1" dirty="0">
                <a:effectLst/>
              </a:rPr>
              <a:t>y</a:t>
            </a:r>
            <a:r>
              <a:rPr lang="en-US" sz="2000" b="1" dirty="0">
                <a:solidFill>
                  <a:srgbClr val="055BE0"/>
                </a:solidFill>
                <a:effectLst/>
              </a:rPr>
              <a:t>=</a:t>
            </a:r>
            <a:r>
              <a:rPr lang="en-US" sz="2000" b="1" dirty="0"/>
              <a:t> </a:t>
            </a:r>
            <a:r>
              <a:rPr lang="en-US" sz="2000" b="1" u="none" strike="noStrike" dirty="0" err="1">
                <a:effectLst/>
              </a:rPr>
              <a:t>covid_data</a:t>
            </a:r>
            <a:r>
              <a:rPr lang="en-US" sz="2000" b="1" dirty="0" err="1">
                <a:solidFill>
                  <a:srgbClr val="055BE0"/>
                </a:solidFill>
                <a:effectLst/>
              </a:rPr>
              <a:t>.</a:t>
            </a:r>
            <a:r>
              <a:rPr lang="en-US" sz="2000" b="1" dirty="0" err="1">
                <a:effectLst/>
              </a:rPr>
              <a:t>Mortality</a:t>
            </a:r>
            <a:r>
              <a:rPr lang="en-US" sz="2000" b="1" dirty="0">
                <a:effectLst/>
              </a:rPr>
              <a:t>)</a:t>
            </a:r>
            <a:endParaRPr lang="en-US" sz="2000" b="1" dirty="0"/>
          </a:p>
        </p:txBody>
      </p:sp>
    </p:spTree>
    <p:extLst>
      <p:ext uri="{BB962C8B-B14F-4D97-AF65-F5344CB8AC3E}">
        <p14:creationId xmlns:p14="http://schemas.microsoft.com/office/powerpoint/2010/main" val="149818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C9B59B-C14E-B529-51AA-9837B63B2760}"/>
              </a:ext>
            </a:extLst>
          </p:cNvPr>
          <p:cNvSpPr txBox="1"/>
          <p:nvPr/>
        </p:nvSpPr>
        <p:spPr>
          <a:xfrm>
            <a:off x="352666" y="480459"/>
            <a:ext cx="11311662" cy="62478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000" b="1" dirty="0"/>
              <a:t>Index(['</a:t>
            </a:r>
            <a:r>
              <a:rPr lang="en-US" sz="2000" b="1" dirty="0" err="1"/>
              <a:t>iso_code</a:t>
            </a:r>
            <a:r>
              <a:rPr lang="en-US" sz="2000" b="1" dirty="0"/>
              <a:t>', 'continent', 'location', 'date', '</a:t>
            </a:r>
            <a:r>
              <a:rPr lang="en-US" sz="2000" b="1" dirty="0" err="1"/>
              <a:t>total_cases</a:t>
            </a:r>
            <a:r>
              <a:rPr lang="en-US" sz="2000" b="1" dirty="0"/>
              <a:t>', '</a:t>
            </a:r>
            <a:r>
              <a:rPr lang="en-US" sz="2000" b="1" dirty="0" err="1"/>
              <a:t>new_cases</a:t>
            </a:r>
            <a:r>
              <a:rPr lang="en-US" sz="2000" b="1" dirty="0"/>
              <a:t>', '</a:t>
            </a:r>
            <a:r>
              <a:rPr lang="en-US" sz="2000" b="1" dirty="0" err="1"/>
              <a:t>new_cases_smoothed</a:t>
            </a:r>
            <a:r>
              <a:rPr lang="en-US" sz="2000" b="1" dirty="0"/>
              <a:t>', '</a:t>
            </a:r>
            <a:r>
              <a:rPr lang="en-US" sz="2000" b="1" dirty="0" err="1"/>
              <a:t>total_deaths</a:t>
            </a:r>
            <a:r>
              <a:rPr lang="en-US" sz="2000" b="1" dirty="0"/>
              <a:t>', '</a:t>
            </a:r>
            <a:r>
              <a:rPr lang="en-US" sz="2000" b="1" dirty="0" err="1"/>
              <a:t>new_deaths</a:t>
            </a:r>
            <a:r>
              <a:rPr lang="en-US" sz="2000" b="1" dirty="0"/>
              <a:t>', '</a:t>
            </a:r>
            <a:r>
              <a:rPr lang="en-US" sz="2000" b="1" dirty="0" err="1"/>
              <a:t>new_deaths_smoothed</a:t>
            </a:r>
            <a:r>
              <a:rPr lang="en-US" sz="2000" b="1" dirty="0"/>
              <a:t>', '</a:t>
            </a:r>
            <a:r>
              <a:rPr lang="en-US" sz="2000" b="1" dirty="0" err="1"/>
              <a:t>total_cases_per_million</a:t>
            </a:r>
            <a:r>
              <a:rPr lang="en-US" sz="2000" b="1" dirty="0"/>
              <a:t>', '</a:t>
            </a:r>
            <a:r>
              <a:rPr lang="en-US" sz="2000" b="1" dirty="0" err="1"/>
              <a:t>new_cases_per_million</a:t>
            </a:r>
            <a:r>
              <a:rPr lang="en-US" sz="2000" b="1" dirty="0"/>
              <a:t>', '</a:t>
            </a:r>
            <a:r>
              <a:rPr lang="en-US" sz="2000" b="1" dirty="0" err="1"/>
              <a:t>new_cases_smoothed_per_million</a:t>
            </a:r>
            <a:r>
              <a:rPr lang="en-US" sz="2000" b="1" dirty="0"/>
              <a:t>', '</a:t>
            </a:r>
            <a:r>
              <a:rPr lang="en-US" sz="2000" b="1" dirty="0" err="1"/>
              <a:t>total_deaths_per_million</a:t>
            </a:r>
            <a:r>
              <a:rPr lang="en-US" sz="2000" b="1" dirty="0"/>
              <a:t>', '</a:t>
            </a:r>
            <a:r>
              <a:rPr lang="en-US" sz="2000" b="1" dirty="0" err="1"/>
              <a:t>new_deaths_per_million</a:t>
            </a:r>
            <a:r>
              <a:rPr lang="en-US" sz="2000" b="1" dirty="0"/>
              <a:t>', '</a:t>
            </a:r>
            <a:r>
              <a:rPr lang="en-US" sz="2000" b="1" dirty="0" err="1"/>
              <a:t>new_deaths_smoothed_per_million</a:t>
            </a:r>
            <a:r>
              <a:rPr lang="en-US" sz="2000" b="1" dirty="0"/>
              <a:t>', '</a:t>
            </a:r>
            <a:r>
              <a:rPr lang="en-US" sz="2000" b="1" dirty="0" err="1"/>
              <a:t>reproduction_rate</a:t>
            </a:r>
            <a:r>
              <a:rPr lang="en-US" sz="2000" b="1" dirty="0"/>
              <a:t>', '</a:t>
            </a:r>
            <a:r>
              <a:rPr lang="en-US" sz="2000" b="1" dirty="0" err="1"/>
              <a:t>icu_patients</a:t>
            </a:r>
            <a:r>
              <a:rPr lang="en-US" sz="2000" b="1" dirty="0"/>
              <a:t>', '</a:t>
            </a:r>
            <a:r>
              <a:rPr lang="en-US" sz="2000" b="1" dirty="0" err="1"/>
              <a:t>icu_patients_per_million</a:t>
            </a:r>
            <a:r>
              <a:rPr lang="en-US" sz="2000" b="1" dirty="0"/>
              <a:t>', '</a:t>
            </a:r>
            <a:r>
              <a:rPr lang="en-US" sz="2000" b="1" dirty="0" err="1"/>
              <a:t>hosp_patients</a:t>
            </a:r>
            <a:r>
              <a:rPr lang="en-US" sz="2000" b="1" dirty="0"/>
              <a:t>', '</a:t>
            </a:r>
            <a:r>
              <a:rPr lang="en-US" sz="2000" b="1" dirty="0" err="1"/>
              <a:t>hosp_patients_per_million</a:t>
            </a:r>
            <a:r>
              <a:rPr lang="en-US" sz="2000" b="1" dirty="0"/>
              <a:t>', '</a:t>
            </a:r>
            <a:r>
              <a:rPr lang="en-US" sz="2000" b="1" dirty="0" err="1"/>
              <a:t>weekly_icu_admissions</a:t>
            </a:r>
            <a:r>
              <a:rPr lang="en-US" sz="2000" b="1" dirty="0"/>
              <a:t>', '</a:t>
            </a:r>
            <a:r>
              <a:rPr lang="en-US" sz="2000" b="1" dirty="0" err="1"/>
              <a:t>weekly_icu_admissions_per_million</a:t>
            </a:r>
            <a:r>
              <a:rPr lang="en-US" sz="2000" b="1" dirty="0"/>
              <a:t>', '</a:t>
            </a:r>
            <a:r>
              <a:rPr lang="en-US" sz="2000" b="1" dirty="0" err="1"/>
              <a:t>weekly_hosp_admissions</a:t>
            </a:r>
            <a:r>
              <a:rPr lang="en-US" sz="2000" b="1" dirty="0"/>
              <a:t>', '</a:t>
            </a:r>
            <a:r>
              <a:rPr lang="en-US" sz="2000" b="1" dirty="0" err="1"/>
              <a:t>weekly_hosp_admissions_per_million</a:t>
            </a:r>
            <a:r>
              <a:rPr lang="en-US" sz="2000" b="1" dirty="0"/>
              <a:t>', '</a:t>
            </a:r>
            <a:r>
              <a:rPr lang="en-US" sz="2000" b="1" dirty="0" err="1"/>
              <a:t>new_tests</a:t>
            </a:r>
            <a:r>
              <a:rPr lang="en-US" sz="2000" b="1" dirty="0"/>
              <a:t>', '</a:t>
            </a:r>
            <a:r>
              <a:rPr lang="en-US" sz="2000" b="1" dirty="0" err="1"/>
              <a:t>total_tests</a:t>
            </a:r>
            <a:r>
              <a:rPr lang="en-US" sz="2000" b="1" dirty="0"/>
              <a:t>', '</a:t>
            </a:r>
            <a:r>
              <a:rPr lang="en-US" sz="2000" b="1" dirty="0" err="1"/>
              <a:t>total_tests_per_thousand</a:t>
            </a:r>
            <a:r>
              <a:rPr lang="en-US" sz="2000" b="1" dirty="0"/>
              <a:t>', '</a:t>
            </a:r>
            <a:r>
              <a:rPr lang="en-US" sz="2000" b="1" dirty="0" err="1"/>
              <a:t>new_tests_per_thousand</a:t>
            </a:r>
            <a:r>
              <a:rPr lang="en-US" sz="2000" b="1" dirty="0"/>
              <a:t>', '</a:t>
            </a:r>
            <a:r>
              <a:rPr lang="en-US" sz="2000" b="1" dirty="0" err="1"/>
              <a:t>new_tests_smoothed</a:t>
            </a:r>
            <a:r>
              <a:rPr lang="en-US" sz="2000" b="1" dirty="0"/>
              <a:t>', '</a:t>
            </a:r>
            <a:r>
              <a:rPr lang="en-US" sz="2000" b="1" dirty="0" err="1"/>
              <a:t>new_tests_smoothed_per_thousand</a:t>
            </a:r>
            <a:r>
              <a:rPr lang="en-US" sz="2000" b="1" dirty="0"/>
              <a:t>', '</a:t>
            </a:r>
            <a:r>
              <a:rPr lang="en-US" sz="2000" b="1" dirty="0" err="1"/>
              <a:t>positive_rate</a:t>
            </a:r>
            <a:r>
              <a:rPr lang="en-US" sz="2000" b="1" dirty="0"/>
              <a:t>', '</a:t>
            </a:r>
            <a:r>
              <a:rPr lang="en-US" sz="2000" b="1" dirty="0" err="1"/>
              <a:t>tests_per_case</a:t>
            </a:r>
            <a:r>
              <a:rPr lang="en-US" sz="2000" b="1" dirty="0"/>
              <a:t>', '</a:t>
            </a:r>
            <a:r>
              <a:rPr lang="en-US" sz="2000" b="1" dirty="0" err="1"/>
              <a:t>tests_units</a:t>
            </a:r>
            <a:r>
              <a:rPr lang="en-US" sz="2000" b="1" dirty="0"/>
              <a:t>', '</a:t>
            </a:r>
            <a:r>
              <a:rPr lang="en-US" sz="2000" b="1" dirty="0" err="1"/>
              <a:t>total_vaccinations</a:t>
            </a:r>
            <a:r>
              <a:rPr lang="en-US" sz="2000" b="1" dirty="0"/>
              <a:t>', '</a:t>
            </a:r>
            <a:r>
              <a:rPr lang="en-US" sz="2000" b="1" dirty="0" err="1"/>
              <a:t>people_vaccinated</a:t>
            </a:r>
            <a:r>
              <a:rPr lang="en-US" sz="2000" b="1" dirty="0"/>
              <a:t>', '</a:t>
            </a:r>
            <a:r>
              <a:rPr lang="en-US" sz="2000" b="1" dirty="0" err="1"/>
              <a:t>people_fully_vaccinated</a:t>
            </a:r>
            <a:r>
              <a:rPr lang="en-US" sz="2000" b="1" dirty="0"/>
              <a:t>', '</a:t>
            </a:r>
            <a:r>
              <a:rPr lang="en-US" sz="2000" b="1" dirty="0" err="1"/>
              <a:t>total_boosters</a:t>
            </a:r>
            <a:r>
              <a:rPr lang="en-US" sz="2000" b="1" dirty="0"/>
              <a:t>', '</a:t>
            </a:r>
            <a:r>
              <a:rPr lang="en-US" sz="2000" b="1" dirty="0" err="1"/>
              <a:t>new_vaccinations</a:t>
            </a:r>
            <a:r>
              <a:rPr lang="en-US" sz="2000" b="1" dirty="0"/>
              <a:t>', '</a:t>
            </a:r>
            <a:r>
              <a:rPr lang="en-US" sz="2000" b="1" dirty="0" err="1"/>
              <a:t>new_vaccinations_smoothed</a:t>
            </a:r>
            <a:r>
              <a:rPr lang="en-US" sz="2000" b="1" dirty="0"/>
              <a:t>', '</a:t>
            </a:r>
            <a:r>
              <a:rPr lang="en-US" sz="2000" b="1" dirty="0" err="1"/>
              <a:t>total_vaccinations_per_hundred</a:t>
            </a:r>
            <a:r>
              <a:rPr lang="en-US" sz="2000" b="1" dirty="0"/>
              <a:t>', '</a:t>
            </a:r>
            <a:r>
              <a:rPr lang="en-US" sz="2000" b="1" dirty="0" err="1"/>
              <a:t>people_vaccinated_per_thousand</a:t>
            </a:r>
            <a:r>
              <a:rPr lang="en-US" sz="2000" b="1" dirty="0"/>
              <a:t>', '</a:t>
            </a:r>
            <a:r>
              <a:rPr lang="en-US" sz="2000" b="1" dirty="0" err="1"/>
              <a:t>people_fully_vaccinated_per_hundred</a:t>
            </a:r>
            <a:r>
              <a:rPr lang="en-US" sz="2000" b="1" dirty="0"/>
              <a:t>', '</a:t>
            </a:r>
            <a:r>
              <a:rPr lang="en-US" sz="2000" b="1" dirty="0" err="1"/>
              <a:t>total_boosters_per_hundred</a:t>
            </a:r>
            <a:r>
              <a:rPr lang="en-US" sz="2000" b="1" dirty="0"/>
              <a:t>', '</a:t>
            </a:r>
            <a:r>
              <a:rPr lang="en-US" sz="2000" b="1" dirty="0" err="1"/>
              <a:t>new_vaccinations_smoothed_per_million</a:t>
            </a:r>
            <a:r>
              <a:rPr lang="en-US" sz="2000" b="1" dirty="0"/>
              <a:t>', '</a:t>
            </a:r>
            <a:r>
              <a:rPr lang="en-US" sz="2000" b="1" dirty="0" err="1"/>
              <a:t>new_people_vaccinated_smoothed</a:t>
            </a:r>
            <a:r>
              <a:rPr lang="en-US" sz="2000" b="1" dirty="0"/>
              <a:t>', '</a:t>
            </a:r>
            <a:r>
              <a:rPr lang="en-US" sz="2000" b="1" dirty="0" err="1"/>
              <a:t>new_people_vaccinated_smoothed_per_hundred</a:t>
            </a:r>
            <a:r>
              <a:rPr lang="en-US" sz="2000" b="1" dirty="0"/>
              <a:t>', '</a:t>
            </a:r>
            <a:r>
              <a:rPr lang="en-US" sz="2000" b="1" dirty="0" err="1"/>
              <a:t>stringency_index</a:t>
            </a:r>
            <a:r>
              <a:rPr lang="en-US" sz="2000" b="1" dirty="0"/>
              <a:t>', 'population', '</a:t>
            </a:r>
            <a:r>
              <a:rPr lang="en-US" sz="2000" b="1" dirty="0" err="1"/>
              <a:t>population_density</a:t>
            </a:r>
            <a:r>
              <a:rPr lang="en-US" sz="2000" b="1" dirty="0"/>
              <a:t>', '</a:t>
            </a:r>
            <a:r>
              <a:rPr lang="en-US" sz="2000" b="1" dirty="0" err="1"/>
              <a:t>median_age</a:t>
            </a:r>
            <a:r>
              <a:rPr lang="en-US" sz="2000" b="1" dirty="0"/>
              <a:t>', 'aged_65_older', 'aged_70_older', '</a:t>
            </a:r>
            <a:r>
              <a:rPr lang="en-US" sz="2000" b="1" dirty="0" err="1"/>
              <a:t>gdp_per_capita</a:t>
            </a:r>
            <a:r>
              <a:rPr lang="en-US" sz="2000" b="1" dirty="0"/>
              <a:t>', '</a:t>
            </a:r>
            <a:r>
              <a:rPr lang="en-US" sz="2000" b="1" dirty="0" err="1"/>
              <a:t>extreme_poverty</a:t>
            </a:r>
            <a:r>
              <a:rPr lang="en-US" sz="2000" b="1" dirty="0"/>
              <a:t>', '</a:t>
            </a:r>
            <a:r>
              <a:rPr lang="en-US" sz="2000" b="1" dirty="0" err="1"/>
              <a:t>cardiovasc_death_rate</a:t>
            </a:r>
            <a:r>
              <a:rPr lang="en-US" sz="2000" b="1" dirty="0"/>
              <a:t>', '</a:t>
            </a:r>
            <a:r>
              <a:rPr lang="en-US" sz="2000" b="1" dirty="0" err="1"/>
              <a:t>diabetes_prevalence</a:t>
            </a:r>
            <a:r>
              <a:rPr lang="en-US" sz="2000" b="1" dirty="0"/>
              <a:t>', '</a:t>
            </a:r>
            <a:r>
              <a:rPr lang="en-US" sz="2000" b="1" dirty="0" err="1"/>
              <a:t>female_smokers</a:t>
            </a:r>
            <a:r>
              <a:rPr lang="en-US" sz="2000" b="1" dirty="0"/>
              <a:t>', '</a:t>
            </a:r>
            <a:r>
              <a:rPr lang="en-US" sz="2000" b="1" dirty="0" err="1"/>
              <a:t>male_smokers</a:t>
            </a:r>
            <a:r>
              <a:rPr lang="en-US" sz="2000" b="1" dirty="0"/>
              <a:t>', '</a:t>
            </a:r>
            <a:r>
              <a:rPr lang="en-US" sz="2000" b="1" dirty="0" err="1"/>
              <a:t>handwashing_facilities</a:t>
            </a:r>
            <a:r>
              <a:rPr lang="en-US" sz="2000" b="1" dirty="0"/>
              <a:t>', '</a:t>
            </a:r>
            <a:r>
              <a:rPr lang="en-US" sz="2000" b="1" dirty="0" err="1"/>
              <a:t>hospital_beds_per_thousand</a:t>
            </a:r>
            <a:r>
              <a:rPr lang="en-US" sz="2000" b="1" dirty="0"/>
              <a:t>', '</a:t>
            </a:r>
            <a:r>
              <a:rPr lang="en-US" sz="2000" b="1" dirty="0" err="1"/>
              <a:t>life_expectancy</a:t>
            </a:r>
            <a:r>
              <a:rPr lang="en-US" sz="2000" b="1" dirty="0"/>
              <a:t>', '</a:t>
            </a:r>
            <a:r>
              <a:rPr lang="en-US" sz="2000" b="1" dirty="0" err="1"/>
              <a:t>human_development_index</a:t>
            </a:r>
            <a:r>
              <a:rPr lang="en-US" sz="2000" b="1" dirty="0"/>
              <a:t>', '</a:t>
            </a:r>
            <a:r>
              <a:rPr lang="en-US" sz="2000" b="1" dirty="0" err="1"/>
              <a:t>excess_mortality_cumulative_absolute</a:t>
            </a:r>
            <a:r>
              <a:rPr lang="en-US" sz="2000" b="1" dirty="0"/>
              <a:t>', '</a:t>
            </a:r>
            <a:r>
              <a:rPr lang="en-US" sz="2000" b="1" dirty="0" err="1"/>
              <a:t>excess_mortality_cumulative</a:t>
            </a:r>
            <a:r>
              <a:rPr lang="en-US" sz="2000" b="1" dirty="0"/>
              <a:t>', '</a:t>
            </a:r>
            <a:r>
              <a:rPr lang="en-US" sz="2000" b="1" dirty="0" err="1"/>
              <a:t>excess_mortality</a:t>
            </a:r>
            <a:r>
              <a:rPr lang="en-US" sz="2000" b="1" dirty="0"/>
              <a:t>', '</a:t>
            </a:r>
            <a:r>
              <a:rPr lang="en-US" sz="2000" b="1" dirty="0" err="1"/>
              <a:t>excess_mortality_cumulative_per_million</a:t>
            </a:r>
            <a:r>
              <a:rPr lang="en-US" sz="2000" b="1" dirty="0"/>
              <a:t>'], </a:t>
            </a:r>
            <a:r>
              <a:rPr lang="en-US" sz="2000" b="1" dirty="0" err="1"/>
              <a:t>dtype</a:t>
            </a:r>
            <a:r>
              <a:rPr lang="en-US" sz="2000" b="1" dirty="0"/>
              <a:t>='object')</a:t>
            </a:r>
          </a:p>
        </p:txBody>
      </p:sp>
      <p:sp>
        <p:nvSpPr>
          <p:cNvPr id="4" name="TextBox 3">
            <a:extLst>
              <a:ext uri="{FF2B5EF4-FFF2-40B4-BE49-F238E27FC236}">
                <a16:creationId xmlns:a16="http://schemas.microsoft.com/office/drawing/2014/main" id="{03B95C23-080F-53B7-4529-C2731FEC7EAE}"/>
              </a:ext>
            </a:extLst>
          </p:cNvPr>
          <p:cNvSpPr txBox="1"/>
          <p:nvPr/>
        </p:nvSpPr>
        <p:spPr>
          <a:xfrm>
            <a:off x="352666" y="111127"/>
            <a:ext cx="1828800" cy="400110"/>
          </a:xfrm>
          <a:prstGeom prst="rect">
            <a:avLst/>
          </a:prstGeom>
          <a:noFill/>
        </p:spPr>
        <p:txBody>
          <a:bodyPr wrap="square" rtlCol="0">
            <a:spAutoFit/>
          </a:bodyPr>
          <a:lstStyle/>
          <a:p>
            <a:pPr algn="l"/>
            <a:r>
              <a:rPr lang="en-US" sz="2000" b="1" u="sng" dirty="0"/>
              <a:t>Output </a:t>
            </a:r>
          </a:p>
        </p:txBody>
      </p:sp>
    </p:spTree>
    <p:extLst>
      <p:ext uri="{BB962C8B-B14F-4D97-AF65-F5344CB8AC3E}">
        <p14:creationId xmlns:p14="http://schemas.microsoft.com/office/powerpoint/2010/main" val="1505403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D0F76BC-4260-D3A5-B2C6-D1AEF6DAE070}"/>
              </a:ext>
            </a:extLst>
          </p:cNvPr>
          <p:cNvGraphicFramePr/>
          <p:nvPr>
            <p:extLst>
              <p:ext uri="{D42A27DB-BD31-4B8C-83A1-F6EECF244321}">
                <p14:modId xmlns:p14="http://schemas.microsoft.com/office/powerpoint/2010/main" val="2035692715"/>
              </p:ext>
            </p:extLst>
          </p:nvPr>
        </p:nvGraphicFramePr>
        <p:xfrm>
          <a:off x="1065963" y="286243"/>
          <a:ext cx="9495645" cy="6285513"/>
        </p:xfrm>
        <a:graphic>
          <a:graphicData uri="http://schemas.openxmlformats.org/drawingml/2006/table">
            <a:tbl>
              <a:tblPr>
                <a:tableStyleId>{3C2FFA5D-87B4-456A-9821-1D502468CF0F}</a:tableStyleId>
              </a:tblPr>
              <a:tblGrid>
                <a:gridCol w="2659494">
                  <a:extLst>
                    <a:ext uri="{9D8B030D-6E8A-4147-A177-3AD203B41FA5}">
                      <a16:colId xmlns:a16="http://schemas.microsoft.com/office/drawing/2014/main" val="2932502994"/>
                    </a:ext>
                  </a:extLst>
                </a:gridCol>
                <a:gridCol w="6836151">
                  <a:extLst>
                    <a:ext uri="{9D8B030D-6E8A-4147-A177-3AD203B41FA5}">
                      <a16:colId xmlns:a16="http://schemas.microsoft.com/office/drawing/2014/main" val="4029118753"/>
                    </a:ext>
                  </a:extLst>
                </a:gridCol>
              </a:tblGrid>
              <a:tr h="376399">
                <a:tc>
                  <a:txBody>
                    <a:bodyPr/>
                    <a:lstStyle/>
                    <a:p>
                      <a:pPr algn="l" fontAlgn="ctr"/>
                      <a:r>
                        <a:rPr lang="en-US" sz="1800">
                          <a:effectLst/>
                        </a:rPr>
                        <a:t>max</a:t>
                      </a:r>
                      <a:endParaRPr lang="en-US" sz="1800" b="1">
                        <a:effectLst/>
                      </a:endParaRPr>
                    </a:p>
                  </a:txBody>
                  <a:tcPr marL="24682" marR="24682" marT="12341" marB="12341" anchor="ctr"/>
                </a:tc>
                <a:tc>
                  <a:txBody>
                    <a:bodyPr/>
                    <a:lstStyle/>
                    <a:p>
                      <a:endParaRPr lang="en-US" sz="1800" b="1"/>
                    </a:p>
                  </a:txBody>
                  <a:tcPr marL="81143" marR="81143" marT="40571" marB="40571"/>
                </a:tc>
                <a:extLst>
                  <a:ext uri="{0D108BD9-81ED-4DB2-BD59-A6C34878D82A}">
                    <a16:rowId xmlns:a16="http://schemas.microsoft.com/office/drawing/2014/main" val="2683959132"/>
                  </a:ext>
                </a:extLst>
              </a:tr>
              <a:tr h="311006">
                <a:tc>
                  <a:txBody>
                    <a:bodyPr/>
                    <a:lstStyle/>
                    <a:p>
                      <a:pPr algn="l" fontAlgn="ctr"/>
                      <a:r>
                        <a:rPr lang="en-US" sz="1800">
                          <a:effectLst/>
                        </a:rPr>
                        <a:t>location</a:t>
                      </a:r>
                      <a:endParaRPr lang="en-US" sz="1800" b="1">
                        <a:effectLst/>
                      </a:endParaRPr>
                    </a:p>
                  </a:txBody>
                  <a:tcPr marL="24682" marR="24682" marT="12341" marB="12341" anchor="ctr"/>
                </a:tc>
                <a:tc>
                  <a:txBody>
                    <a:bodyPr/>
                    <a:lstStyle/>
                    <a:p>
                      <a:pPr algn="l" fontAlgn="ctr"/>
                      <a:endParaRPr lang="en-US" sz="1800" b="1">
                        <a:effectLst/>
                      </a:endParaRPr>
                    </a:p>
                  </a:txBody>
                  <a:tcPr marL="24682" marR="24682" marT="12341" marB="12341" anchor="ctr"/>
                </a:tc>
                <a:extLst>
                  <a:ext uri="{0D108BD9-81ED-4DB2-BD59-A6C34878D82A}">
                    <a16:rowId xmlns:a16="http://schemas.microsoft.com/office/drawing/2014/main" val="3311700263"/>
                  </a:ext>
                </a:extLst>
              </a:tr>
              <a:tr h="311006">
                <a:tc>
                  <a:txBody>
                    <a:bodyPr/>
                    <a:lstStyle/>
                    <a:p>
                      <a:pPr algn="l" fontAlgn="ctr"/>
                      <a:r>
                        <a:rPr lang="en-US" sz="1800">
                          <a:effectLst/>
                        </a:rPr>
                        <a:t>World</a:t>
                      </a:r>
                      <a:endParaRPr lang="en-US" sz="1800" b="1">
                        <a:effectLst/>
                      </a:endParaRPr>
                    </a:p>
                  </a:txBody>
                  <a:tcPr marL="24682" marR="24682" marT="12341" marB="12341" anchor="ctr"/>
                </a:tc>
                <a:tc>
                  <a:txBody>
                    <a:bodyPr/>
                    <a:lstStyle/>
                    <a:p>
                      <a:pPr algn="l" fontAlgn="ctr"/>
                      <a:r>
                        <a:rPr lang="en-US" sz="1800">
                          <a:effectLst/>
                        </a:rPr>
                        <a:t>415198318.0</a:t>
                      </a:r>
                      <a:endParaRPr lang="en-US" sz="1800" b="1">
                        <a:effectLst/>
                      </a:endParaRPr>
                    </a:p>
                  </a:txBody>
                  <a:tcPr marL="24682" marR="24682" marT="12341" marB="12341" anchor="ctr"/>
                </a:tc>
                <a:extLst>
                  <a:ext uri="{0D108BD9-81ED-4DB2-BD59-A6C34878D82A}">
                    <a16:rowId xmlns:a16="http://schemas.microsoft.com/office/drawing/2014/main" val="1044924396"/>
                  </a:ext>
                </a:extLst>
              </a:tr>
              <a:tr h="311006">
                <a:tc>
                  <a:txBody>
                    <a:bodyPr/>
                    <a:lstStyle/>
                    <a:p>
                      <a:pPr algn="l" fontAlgn="ctr"/>
                      <a:r>
                        <a:rPr lang="en-US" sz="1800">
                          <a:effectLst/>
                        </a:rPr>
                        <a:t>High income</a:t>
                      </a:r>
                      <a:endParaRPr lang="en-US" sz="1800" b="1">
                        <a:effectLst/>
                      </a:endParaRPr>
                    </a:p>
                  </a:txBody>
                  <a:tcPr marL="24682" marR="24682" marT="12341" marB="12341" anchor="ctr"/>
                </a:tc>
                <a:tc>
                  <a:txBody>
                    <a:bodyPr/>
                    <a:lstStyle/>
                    <a:p>
                      <a:pPr algn="l" fontAlgn="ctr"/>
                      <a:r>
                        <a:rPr lang="en-US" sz="1800">
                          <a:effectLst/>
                        </a:rPr>
                        <a:t>221279250.0</a:t>
                      </a:r>
                      <a:endParaRPr lang="en-US" sz="1800" b="1">
                        <a:effectLst/>
                      </a:endParaRPr>
                    </a:p>
                  </a:txBody>
                  <a:tcPr marL="24682" marR="24682" marT="12341" marB="12341" anchor="ctr"/>
                </a:tc>
                <a:extLst>
                  <a:ext uri="{0D108BD9-81ED-4DB2-BD59-A6C34878D82A}">
                    <a16:rowId xmlns:a16="http://schemas.microsoft.com/office/drawing/2014/main" val="2477127362"/>
                  </a:ext>
                </a:extLst>
              </a:tr>
              <a:tr h="311006">
                <a:tc>
                  <a:txBody>
                    <a:bodyPr/>
                    <a:lstStyle/>
                    <a:p>
                      <a:pPr algn="l" fontAlgn="ctr"/>
                      <a:r>
                        <a:rPr lang="en-US" sz="1800">
                          <a:effectLst/>
                        </a:rPr>
                        <a:t>Europe</a:t>
                      </a:r>
                      <a:endParaRPr lang="en-US" sz="1800" b="1">
                        <a:effectLst/>
                      </a:endParaRPr>
                    </a:p>
                  </a:txBody>
                  <a:tcPr marL="24682" marR="24682" marT="12341" marB="12341" anchor="ctr"/>
                </a:tc>
                <a:tc>
                  <a:txBody>
                    <a:bodyPr/>
                    <a:lstStyle/>
                    <a:p>
                      <a:pPr algn="l" fontAlgn="ctr"/>
                      <a:r>
                        <a:rPr lang="en-US" sz="1800">
                          <a:effectLst/>
                        </a:rPr>
                        <a:t>147293905.0</a:t>
                      </a:r>
                      <a:endParaRPr lang="en-US" sz="1800" b="1">
                        <a:effectLst/>
                      </a:endParaRPr>
                    </a:p>
                  </a:txBody>
                  <a:tcPr marL="24682" marR="24682" marT="12341" marB="12341" anchor="ctr"/>
                </a:tc>
                <a:extLst>
                  <a:ext uri="{0D108BD9-81ED-4DB2-BD59-A6C34878D82A}">
                    <a16:rowId xmlns:a16="http://schemas.microsoft.com/office/drawing/2014/main" val="2072827394"/>
                  </a:ext>
                </a:extLst>
              </a:tr>
              <a:tr h="311006">
                <a:tc>
                  <a:txBody>
                    <a:bodyPr/>
                    <a:lstStyle/>
                    <a:p>
                      <a:pPr algn="l" fontAlgn="ctr"/>
                      <a:r>
                        <a:rPr lang="en-US" sz="1800">
                          <a:effectLst/>
                        </a:rPr>
                        <a:t>Upper middle income</a:t>
                      </a:r>
                      <a:endParaRPr lang="en-US" sz="1800" b="1">
                        <a:effectLst/>
                      </a:endParaRPr>
                    </a:p>
                  </a:txBody>
                  <a:tcPr marL="24682" marR="24682" marT="12341" marB="12341" anchor="ctr"/>
                </a:tc>
                <a:tc>
                  <a:txBody>
                    <a:bodyPr/>
                    <a:lstStyle/>
                    <a:p>
                      <a:pPr algn="l" fontAlgn="ctr"/>
                      <a:r>
                        <a:rPr lang="en-US" sz="1800">
                          <a:effectLst/>
                        </a:rPr>
                        <a:t>112491927.0</a:t>
                      </a:r>
                      <a:endParaRPr lang="en-US" sz="1800" b="1">
                        <a:effectLst/>
                      </a:endParaRPr>
                    </a:p>
                  </a:txBody>
                  <a:tcPr marL="24682" marR="24682" marT="12341" marB="12341" anchor="ctr"/>
                </a:tc>
                <a:extLst>
                  <a:ext uri="{0D108BD9-81ED-4DB2-BD59-A6C34878D82A}">
                    <a16:rowId xmlns:a16="http://schemas.microsoft.com/office/drawing/2014/main" val="3617442841"/>
                  </a:ext>
                </a:extLst>
              </a:tr>
              <a:tr h="311006">
                <a:tc>
                  <a:txBody>
                    <a:bodyPr/>
                    <a:lstStyle/>
                    <a:p>
                      <a:pPr algn="l" fontAlgn="ctr"/>
                      <a:r>
                        <a:rPr lang="en-US" sz="1800">
                          <a:effectLst/>
                        </a:rPr>
                        <a:t>Asia</a:t>
                      </a:r>
                      <a:endParaRPr lang="en-US" sz="1800" b="1">
                        <a:effectLst/>
                      </a:endParaRPr>
                    </a:p>
                  </a:txBody>
                  <a:tcPr marL="24682" marR="24682" marT="12341" marB="12341" anchor="ctr"/>
                </a:tc>
                <a:tc>
                  <a:txBody>
                    <a:bodyPr/>
                    <a:lstStyle/>
                    <a:p>
                      <a:pPr algn="l" fontAlgn="ctr"/>
                      <a:r>
                        <a:rPr lang="en-US" sz="1800">
                          <a:effectLst/>
                        </a:rPr>
                        <a:t>109624984.0</a:t>
                      </a:r>
                      <a:endParaRPr lang="en-US" sz="1800" b="1">
                        <a:effectLst/>
                      </a:endParaRPr>
                    </a:p>
                  </a:txBody>
                  <a:tcPr marL="24682" marR="24682" marT="12341" marB="12341" anchor="ctr"/>
                </a:tc>
                <a:extLst>
                  <a:ext uri="{0D108BD9-81ED-4DB2-BD59-A6C34878D82A}">
                    <a16:rowId xmlns:a16="http://schemas.microsoft.com/office/drawing/2014/main" val="1804415992"/>
                  </a:ext>
                </a:extLst>
              </a:tr>
              <a:tr h="311006">
                <a:tc>
                  <a:txBody>
                    <a:bodyPr/>
                    <a:lstStyle/>
                    <a:p>
                      <a:pPr algn="l" fontAlgn="ctr"/>
                      <a:r>
                        <a:rPr lang="en-US" sz="1800">
                          <a:effectLst/>
                        </a:rPr>
                        <a:t>European Union</a:t>
                      </a:r>
                      <a:endParaRPr lang="en-US" sz="1800" b="1">
                        <a:effectLst/>
                      </a:endParaRPr>
                    </a:p>
                  </a:txBody>
                  <a:tcPr marL="24682" marR="24682" marT="12341" marB="12341" anchor="ctr"/>
                </a:tc>
                <a:tc>
                  <a:txBody>
                    <a:bodyPr/>
                    <a:lstStyle/>
                    <a:p>
                      <a:pPr algn="l" fontAlgn="ctr"/>
                      <a:r>
                        <a:rPr lang="en-US" sz="1800">
                          <a:effectLst/>
                        </a:rPr>
                        <a:t>101332389.0</a:t>
                      </a:r>
                      <a:endParaRPr lang="en-US" sz="1800" b="1">
                        <a:effectLst/>
                      </a:endParaRPr>
                    </a:p>
                  </a:txBody>
                  <a:tcPr marL="24682" marR="24682" marT="12341" marB="12341" anchor="ctr"/>
                </a:tc>
                <a:extLst>
                  <a:ext uri="{0D108BD9-81ED-4DB2-BD59-A6C34878D82A}">
                    <a16:rowId xmlns:a16="http://schemas.microsoft.com/office/drawing/2014/main" val="893079566"/>
                  </a:ext>
                </a:extLst>
              </a:tr>
              <a:tr h="311006">
                <a:tc>
                  <a:txBody>
                    <a:bodyPr/>
                    <a:lstStyle/>
                    <a:p>
                      <a:pPr algn="l" fontAlgn="ctr"/>
                      <a:r>
                        <a:rPr lang="en-US" sz="1800">
                          <a:effectLst/>
                        </a:rPr>
                        <a:t>North America</a:t>
                      </a:r>
                      <a:endParaRPr lang="en-US" sz="1800" b="1">
                        <a:effectLst/>
                      </a:endParaRPr>
                    </a:p>
                  </a:txBody>
                  <a:tcPr marL="24682" marR="24682" marT="12341" marB="12341" anchor="ctr"/>
                </a:tc>
                <a:tc>
                  <a:txBody>
                    <a:bodyPr/>
                    <a:lstStyle/>
                    <a:p>
                      <a:pPr algn="l" fontAlgn="ctr"/>
                      <a:r>
                        <a:rPr lang="en-US" sz="1800">
                          <a:effectLst/>
                        </a:rPr>
                        <a:t>91614207.0</a:t>
                      </a:r>
                      <a:endParaRPr lang="en-US" sz="1800" b="1">
                        <a:effectLst/>
                      </a:endParaRPr>
                    </a:p>
                  </a:txBody>
                  <a:tcPr marL="24682" marR="24682" marT="12341" marB="12341" anchor="ctr"/>
                </a:tc>
                <a:extLst>
                  <a:ext uri="{0D108BD9-81ED-4DB2-BD59-A6C34878D82A}">
                    <a16:rowId xmlns:a16="http://schemas.microsoft.com/office/drawing/2014/main" val="4029654457"/>
                  </a:ext>
                </a:extLst>
              </a:tr>
              <a:tr h="311006">
                <a:tc>
                  <a:txBody>
                    <a:bodyPr/>
                    <a:lstStyle/>
                    <a:p>
                      <a:pPr algn="l" fontAlgn="ctr"/>
                      <a:r>
                        <a:rPr lang="en-US" sz="1800">
                          <a:effectLst/>
                        </a:rPr>
                        <a:t>Lower middle income</a:t>
                      </a:r>
                      <a:endParaRPr lang="en-US" sz="1800" b="1">
                        <a:effectLst/>
                      </a:endParaRPr>
                    </a:p>
                  </a:txBody>
                  <a:tcPr marL="24682" marR="24682" marT="12341" marB="12341" anchor="ctr"/>
                </a:tc>
                <a:tc>
                  <a:txBody>
                    <a:bodyPr/>
                    <a:lstStyle/>
                    <a:p>
                      <a:pPr algn="l" fontAlgn="ctr"/>
                      <a:r>
                        <a:rPr lang="en-US" sz="1800">
                          <a:effectLst/>
                        </a:rPr>
                        <a:t>79620566.0</a:t>
                      </a:r>
                      <a:endParaRPr lang="en-US" sz="1800" b="1">
                        <a:effectLst/>
                      </a:endParaRPr>
                    </a:p>
                  </a:txBody>
                  <a:tcPr marL="24682" marR="24682" marT="12341" marB="12341" anchor="ctr"/>
                </a:tc>
                <a:extLst>
                  <a:ext uri="{0D108BD9-81ED-4DB2-BD59-A6C34878D82A}">
                    <a16:rowId xmlns:a16="http://schemas.microsoft.com/office/drawing/2014/main" val="3898452241"/>
                  </a:ext>
                </a:extLst>
              </a:tr>
              <a:tr h="311006">
                <a:tc>
                  <a:txBody>
                    <a:bodyPr/>
                    <a:lstStyle/>
                    <a:p>
                      <a:pPr algn="l" fontAlgn="ctr"/>
                      <a:r>
                        <a:rPr lang="en-US" sz="1800">
                          <a:effectLst/>
                        </a:rPr>
                        <a:t>United States</a:t>
                      </a:r>
                      <a:endParaRPr lang="en-US" sz="1800" b="1">
                        <a:effectLst/>
                      </a:endParaRPr>
                    </a:p>
                  </a:txBody>
                  <a:tcPr marL="24682" marR="24682" marT="12341" marB="12341" anchor="ctr"/>
                </a:tc>
                <a:tc>
                  <a:txBody>
                    <a:bodyPr/>
                    <a:lstStyle/>
                    <a:p>
                      <a:pPr algn="l" fontAlgn="ctr"/>
                      <a:r>
                        <a:rPr lang="en-US" sz="1800">
                          <a:effectLst/>
                        </a:rPr>
                        <a:t>78036352.0</a:t>
                      </a:r>
                      <a:endParaRPr lang="en-US" sz="1800" b="1">
                        <a:effectLst/>
                      </a:endParaRPr>
                    </a:p>
                  </a:txBody>
                  <a:tcPr marL="24682" marR="24682" marT="12341" marB="12341" anchor="ctr"/>
                </a:tc>
                <a:extLst>
                  <a:ext uri="{0D108BD9-81ED-4DB2-BD59-A6C34878D82A}">
                    <a16:rowId xmlns:a16="http://schemas.microsoft.com/office/drawing/2014/main" val="2994693439"/>
                  </a:ext>
                </a:extLst>
              </a:tr>
              <a:tr h="311006">
                <a:tc>
                  <a:txBody>
                    <a:bodyPr/>
                    <a:lstStyle/>
                    <a:p>
                      <a:pPr algn="l" fontAlgn="ctr"/>
                      <a:r>
                        <a:rPr lang="en-US" sz="1800">
                          <a:effectLst/>
                        </a:rPr>
                        <a:t>South America</a:t>
                      </a:r>
                      <a:endParaRPr lang="en-US" sz="1800" b="1">
                        <a:effectLst/>
                      </a:endParaRPr>
                    </a:p>
                  </a:txBody>
                  <a:tcPr marL="24682" marR="24682" marT="12341" marB="12341" anchor="ctr"/>
                </a:tc>
                <a:tc>
                  <a:txBody>
                    <a:bodyPr/>
                    <a:lstStyle/>
                    <a:p>
                      <a:pPr algn="l" fontAlgn="ctr"/>
                      <a:r>
                        <a:rPr lang="en-US" sz="1800">
                          <a:effectLst/>
                        </a:rPr>
                        <a:t>52355561.0</a:t>
                      </a:r>
                      <a:endParaRPr lang="en-US" sz="1800" b="1">
                        <a:effectLst/>
                      </a:endParaRPr>
                    </a:p>
                  </a:txBody>
                  <a:tcPr marL="24682" marR="24682" marT="12341" marB="12341" anchor="ctr"/>
                </a:tc>
                <a:extLst>
                  <a:ext uri="{0D108BD9-81ED-4DB2-BD59-A6C34878D82A}">
                    <a16:rowId xmlns:a16="http://schemas.microsoft.com/office/drawing/2014/main" val="1556443134"/>
                  </a:ext>
                </a:extLst>
              </a:tr>
              <a:tr h="311006">
                <a:tc>
                  <a:txBody>
                    <a:bodyPr/>
                    <a:lstStyle/>
                    <a:p>
                      <a:pPr algn="l" fontAlgn="ctr"/>
                      <a:r>
                        <a:rPr lang="en-US" sz="1800">
                          <a:effectLst/>
                        </a:rPr>
                        <a:t>India</a:t>
                      </a:r>
                      <a:endParaRPr lang="en-US" sz="1800" b="1">
                        <a:effectLst/>
                      </a:endParaRPr>
                    </a:p>
                  </a:txBody>
                  <a:tcPr marL="24682" marR="24682" marT="12341" marB="12341" anchor="ctr"/>
                </a:tc>
                <a:tc>
                  <a:txBody>
                    <a:bodyPr/>
                    <a:lstStyle/>
                    <a:p>
                      <a:pPr algn="l" fontAlgn="ctr"/>
                      <a:r>
                        <a:rPr lang="en-US" sz="1800">
                          <a:effectLst/>
                        </a:rPr>
                        <a:t>42723558.0</a:t>
                      </a:r>
                      <a:endParaRPr lang="en-US" sz="1800" b="1">
                        <a:effectLst/>
                      </a:endParaRPr>
                    </a:p>
                  </a:txBody>
                  <a:tcPr marL="24682" marR="24682" marT="12341" marB="12341" anchor="ctr"/>
                </a:tc>
                <a:extLst>
                  <a:ext uri="{0D108BD9-81ED-4DB2-BD59-A6C34878D82A}">
                    <a16:rowId xmlns:a16="http://schemas.microsoft.com/office/drawing/2014/main" val="2166988275"/>
                  </a:ext>
                </a:extLst>
              </a:tr>
              <a:tr h="311006">
                <a:tc>
                  <a:txBody>
                    <a:bodyPr/>
                    <a:lstStyle/>
                    <a:p>
                      <a:pPr algn="l" fontAlgn="ctr"/>
                      <a:r>
                        <a:rPr lang="en-US" sz="1800">
                          <a:effectLst/>
                        </a:rPr>
                        <a:t>Brazil</a:t>
                      </a:r>
                      <a:endParaRPr lang="en-US" sz="1800" b="1">
                        <a:effectLst/>
                      </a:endParaRPr>
                    </a:p>
                  </a:txBody>
                  <a:tcPr marL="24682" marR="24682" marT="12341" marB="12341" anchor="ctr"/>
                </a:tc>
                <a:tc>
                  <a:txBody>
                    <a:bodyPr/>
                    <a:lstStyle/>
                    <a:p>
                      <a:pPr algn="l" fontAlgn="ctr"/>
                      <a:r>
                        <a:rPr lang="en-US" sz="1800">
                          <a:effectLst/>
                        </a:rPr>
                        <a:t>27677468.0</a:t>
                      </a:r>
                      <a:endParaRPr lang="en-US" sz="1800" b="1">
                        <a:effectLst/>
                      </a:endParaRPr>
                    </a:p>
                  </a:txBody>
                  <a:tcPr marL="24682" marR="24682" marT="12341" marB="12341" anchor="ctr"/>
                </a:tc>
                <a:extLst>
                  <a:ext uri="{0D108BD9-81ED-4DB2-BD59-A6C34878D82A}">
                    <a16:rowId xmlns:a16="http://schemas.microsoft.com/office/drawing/2014/main" val="3788715582"/>
                  </a:ext>
                </a:extLst>
              </a:tr>
              <a:tr h="311006">
                <a:tc>
                  <a:txBody>
                    <a:bodyPr/>
                    <a:lstStyle/>
                    <a:p>
                      <a:pPr algn="l" fontAlgn="ctr"/>
                      <a:r>
                        <a:rPr lang="en-US" sz="1800">
                          <a:effectLst/>
                        </a:rPr>
                        <a:t>France</a:t>
                      </a:r>
                      <a:endParaRPr lang="en-US" sz="1800" b="1">
                        <a:effectLst/>
                      </a:endParaRPr>
                    </a:p>
                  </a:txBody>
                  <a:tcPr marL="24682" marR="24682" marT="12341" marB="12341" anchor="ctr"/>
                </a:tc>
                <a:tc>
                  <a:txBody>
                    <a:bodyPr/>
                    <a:lstStyle/>
                    <a:p>
                      <a:pPr algn="l" fontAlgn="ctr"/>
                      <a:r>
                        <a:rPr lang="en-US" sz="1800">
                          <a:effectLst/>
                        </a:rPr>
                        <a:t>21787839.0</a:t>
                      </a:r>
                      <a:endParaRPr lang="en-US" sz="1800" b="1">
                        <a:effectLst/>
                      </a:endParaRPr>
                    </a:p>
                  </a:txBody>
                  <a:tcPr marL="24682" marR="24682" marT="12341" marB="12341" anchor="ctr"/>
                </a:tc>
                <a:extLst>
                  <a:ext uri="{0D108BD9-81ED-4DB2-BD59-A6C34878D82A}">
                    <a16:rowId xmlns:a16="http://schemas.microsoft.com/office/drawing/2014/main" val="2373888625"/>
                  </a:ext>
                </a:extLst>
              </a:tr>
              <a:tr h="311006">
                <a:tc>
                  <a:txBody>
                    <a:bodyPr/>
                    <a:lstStyle/>
                    <a:p>
                      <a:pPr algn="l" fontAlgn="ctr"/>
                      <a:r>
                        <a:rPr lang="en-US" sz="1800">
                          <a:effectLst/>
                        </a:rPr>
                        <a:t>United Kingdom</a:t>
                      </a:r>
                      <a:endParaRPr lang="en-US" sz="1800" b="1">
                        <a:effectLst/>
                      </a:endParaRPr>
                    </a:p>
                  </a:txBody>
                  <a:tcPr marL="24682" marR="24682" marT="12341" marB="12341" anchor="ctr"/>
                </a:tc>
                <a:tc>
                  <a:txBody>
                    <a:bodyPr/>
                    <a:lstStyle/>
                    <a:p>
                      <a:pPr algn="l" fontAlgn="ctr"/>
                      <a:r>
                        <a:rPr lang="en-US" sz="1800">
                          <a:effectLst/>
                        </a:rPr>
                        <a:t>18442223.0</a:t>
                      </a:r>
                      <a:endParaRPr lang="en-US" sz="1800" b="1">
                        <a:effectLst/>
                      </a:endParaRPr>
                    </a:p>
                  </a:txBody>
                  <a:tcPr marL="24682" marR="24682" marT="12341" marB="12341" anchor="ctr"/>
                </a:tc>
                <a:extLst>
                  <a:ext uri="{0D108BD9-81ED-4DB2-BD59-A6C34878D82A}">
                    <a16:rowId xmlns:a16="http://schemas.microsoft.com/office/drawing/2014/main" val="118536375"/>
                  </a:ext>
                </a:extLst>
              </a:tr>
              <a:tr h="311006">
                <a:tc>
                  <a:txBody>
                    <a:bodyPr/>
                    <a:lstStyle/>
                    <a:p>
                      <a:pPr algn="l" fontAlgn="ctr"/>
                      <a:r>
                        <a:rPr lang="en-US" sz="1800">
                          <a:effectLst/>
                        </a:rPr>
                        <a:t>Russia</a:t>
                      </a:r>
                      <a:endParaRPr lang="en-US" sz="1800" b="1">
                        <a:effectLst/>
                      </a:endParaRPr>
                    </a:p>
                  </a:txBody>
                  <a:tcPr marL="24682" marR="24682" marT="12341" marB="12341" anchor="ctr"/>
                </a:tc>
                <a:tc>
                  <a:txBody>
                    <a:bodyPr/>
                    <a:lstStyle/>
                    <a:p>
                      <a:pPr algn="l" fontAlgn="ctr"/>
                      <a:r>
                        <a:rPr lang="en-US" sz="1800">
                          <a:effectLst/>
                        </a:rPr>
                        <a:t>14267875.0</a:t>
                      </a:r>
                      <a:endParaRPr lang="en-US" sz="1800" b="1">
                        <a:effectLst/>
                      </a:endParaRPr>
                    </a:p>
                  </a:txBody>
                  <a:tcPr marL="24682" marR="24682" marT="12341" marB="12341" anchor="ctr"/>
                </a:tc>
                <a:extLst>
                  <a:ext uri="{0D108BD9-81ED-4DB2-BD59-A6C34878D82A}">
                    <a16:rowId xmlns:a16="http://schemas.microsoft.com/office/drawing/2014/main" val="3330302673"/>
                  </a:ext>
                </a:extLst>
              </a:tr>
              <a:tr h="311006">
                <a:tc>
                  <a:txBody>
                    <a:bodyPr/>
                    <a:lstStyle/>
                    <a:p>
                      <a:pPr algn="l" fontAlgn="ctr"/>
                      <a:r>
                        <a:rPr lang="en-US" sz="1800">
                          <a:effectLst/>
                        </a:rPr>
                        <a:t>Turkey</a:t>
                      </a:r>
                      <a:endParaRPr lang="en-US" sz="1800" b="1">
                        <a:effectLst/>
                      </a:endParaRPr>
                    </a:p>
                  </a:txBody>
                  <a:tcPr marL="24682" marR="24682" marT="12341" marB="12341" anchor="ctr"/>
                </a:tc>
                <a:tc>
                  <a:txBody>
                    <a:bodyPr/>
                    <a:lstStyle/>
                    <a:p>
                      <a:pPr algn="l" fontAlgn="ctr"/>
                      <a:r>
                        <a:rPr lang="en-US" sz="1800">
                          <a:effectLst/>
                        </a:rPr>
                        <a:t>13079683.0</a:t>
                      </a:r>
                      <a:endParaRPr lang="en-US" sz="1800" b="1">
                        <a:effectLst/>
                      </a:endParaRPr>
                    </a:p>
                  </a:txBody>
                  <a:tcPr marL="24682" marR="24682" marT="12341" marB="12341" anchor="ctr"/>
                </a:tc>
                <a:extLst>
                  <a:ext uri="{0D108BD9-81ED-4DB2-BD59-A6C34878D82A}">
                    <a16:rowId xmlns:a16="http://schemas.microsoft.com/office/drawing/2014/main" val="1651182906"/>
                  </a:ext>
                </a:extLst>
              </a:tr>
              <a:tr h="311006">
                <a:tc>
                  <a:txBody>
                    <a:bodyPr/>
                    <a:lstStyle/>
                    <a:p>
                      <a:pPr algn="l" fontAlgn="ctr"/>
                      <a:r>
                        <a:rPr lang="en-US" sz="1800">
                          <a:effectLst/>
                        </a:rPr>
                        <a:t>Germany</a:t>
                      </a:r>
                      <a:endParaRPr lang="en-US" sz="1800" b="1">
                        <a:effectLst/>
                      </a:endParaRPr>
                    </a:p>
                  </a:txBody>
                  <a:tcPr marL="24682" marR="24682" marT="12341" marB="12341" anchor="ctr"/>
                </a:tc>
                <a:tc>
                  <a:txBody>
                    <a:bodyPr/>
                    <a:lstStyle/>
                    <a:p>
                      <a:pPr algn="l" fontAlgn="ctr"/>
                      <a:r>
                        <a:rPr lang="en-US" sz="1800">
                          <a:effectLst/>
                        </a:rPr>
                        <a:t>12692053.0</a:t>
                      </a:r>
                      <a:endParaRPr lang="en-US" sz="1800" b="1">
                        <a:effectLst/>
                      </a:endParaRPr>
                    </a:p>
                  </a:txBody>
                  <a:tcPr marL="24682" marR="24682" marT="12341" marB="12341" anchor="ctr"/>
                </a:tc>
                <a:extLst>
                  <a:ext uri="{0D108BD9-81ED-4DB2-BD59-A6C34878D82A}">
                    <a16:rowId xmlns:a16="http://schemas.microsoft.com/office/drawing/2014/main" val="1829237557"/>
                  </a:ext>
                </a:extLst>
              </a:tr>
              <a:tr h="311006">
                <a:tc>
                  <a:txBody>
                    <a:bodyPr/>
                    <a:lstStyle/>
                    <a:p>
                      <a:pPr algn="l" fontAlgn="ctr"/>
                      <a:r>
                        <a:rPr lang="en-US" sz="1800">
                          <a:effectLst/>
                        </a:rPr>
                        <a:t>Italy</a:t>
                      </a:r>
                      <a:endParaRPr lang="en-US" sz="1800" b="1">
                        <a:effectLst/>
                      </a:endParaRPr>
                    </a:p>
                  </a:txBody>
                  <a:tcPr marL="24682" marR="24682" marT="12341" marB="12341" anchor="ctr"/>
                </a:tc>
                <a:tc>
                  <a:txBody>
                    <a:bodyPr/>
                    <a:lstStyle/>
                    <a:p>
                      <a:pPr algn="l" fontAlgn="ctr"/>
                      <a:r>
                        <a:rPr lang="en-US" sz="1800" dirty="0">
                          <a:effectLst/>
                        </a:rPr>
                        <a:t>12205474.0</a:t>
                      </a:r>
                      <a:endParaRPr lang="en-US" sz="1800" b="1" dirty="0">
                        <a:effectLst/>
                      </a:endParaRPr>
                    </a:p>
                  </a:txBody>
                  <a:tcPr marL="24682" marR="24682" marT="12341" marB="12341" anchor="ctr"/>
                </a:tc>
                <a:extLst>
                  <a:ext uri="{0D108BD9-81ED-4DB2-BD59-A6C34878D82A}">
                    <a16:rowId xmlns:a16="http://schemas.microsoft.com/office/drawing/2014/main" val="3355666960"/>
                  </a:ext>
                </a:extLst>
              </a:tr>
            </a:tbl>
          </a:graphicData>
        </a:graphic>
      </p:graphicFrame>
      <p:sp>
        <p:nvSpPr>
          <p:cNvPr id="4" name="TextBox 3">
            <a:extLst>
              <a:ext uri="{FF2B5EF4-FFF2-40B4-BE49-F238E27FC236}">
                <a16:creationId xmlns:a16="http://schemas.microsoft.com/office/drawing/2014/main" id="{27B78CA1-7CB8-D607-3B65-04D8397A7268}"/>
              </a:ext>
            </a:extLst>
          </p:cNvPr>
          <p:cNvSpPr txBox="1"/>
          <p:nvPr/>
        </p:nvSpPr>
        <p:spPr>
          <a:xfrm>
            <a:off x="16786" y="0"/>
            <a:ext cx="1828800" cy="400110"/>
          </a:xfrm>
          <a:prstGeom prst="rect">
            <a:avLst/>
          </a:prstGeom>
          <a:noFill/>
        </p:spPr>
        <p:txBody>
          <a:bodyPr wrap="square" rtlCol="0">
            <a:spAutoFit/>
          </a:bodyPr>
          <a:lstStyle/>
          <a:p>
            <a:pPr algn="l"/>
            <a:r>
              <a:rPr lang="en-US" sz="2000" b="1" u="sng" dirty="0"/>
              <a:t>Output </a:t>
            </a:r>
          </a:p>
        </p:txBody>
      </p:sp>
    </p:spTree>
    <p:extLst>
      <p:ext uri="{BB962C8B-B14F-4D97-AF65-F5344CB8AC3E}">
        <p14:creationId xmlns:p14="http://schemas.microsoft.com/office/powerpoint/2010/main" val="181766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166CEDE-A184-EC8B-A87E-BCD3B74E6836}"/>
              </a:ext>
            </a:extLst>
          </p:cNvPr>
          <p:cNvGraphicFramePr/>
          <p:nvPr>
            <p:extLst>
              <p:ext uri="{D42A27DB-BD31-4B8C-83A1-F6EECF244321}">
                <p14:modId xmlns:p14="http://schemas.microsoft.com/office/powerpoint/2010/main" val="3892863095"/>
              </p:ext>
            </p:extLst>
          </p:nvPr>
        </p:nvGraphicFramePr>
        <p:xfrm>
          <a:off x="855765" y="534571"/>
          <a:ext cx="8128000" cy="2724538"/>
        </p:xfrm>
        <a:graphic>
          <a:graphicData uri="http://schemas.openxmlformats.org/drawingml/2006/table">
            <a:tbl>
              <a:tblPr>
                <a:tableStyleId>{3C2FFA5D-87B4-456A-9821-1D502468CF0F}</a:tableStyleId>
              </a:tblPr>
              <a:tblGrid>
                <a:gridCol w="2276451">
                  <a:extLst>
                    <a:ext uri="{9D8B030D-6E8A-4147-A177-3AD203B41FA5}">
                      <a16:colId xmlns:a16="http://schemas.microsoft.com/office/drawing/2014/main" val="504699322"/>
                    </a:ext>
                  </a:extLst>
                </a:gridCol>
                <a:gridCol w="5851549">
                  <a:extLst>
                    <a:ext uri="{9D8B030D-6E8A-4147-A177-3AD203B41FA5}">
                      <a16:colId xmlns:a16="http://schemas.microsoft.com/office/drawing/2014/main" val="1580993963"/>
                    </a:ext>
                  </a:extLst>
                </a:gridCol>
              </a:tblGrid>
              <a:tr h="0">
                <a:tc>
                  <a:txBody>
                    <a:bodyPr/>
                    <a:lstStyle/>
                    <a:p>
                      <a:pPr algn="l" fontAlgn="ctr"/>
                      <a:r>
                        <a:rPr lang="en-US" sz="2000" b="1">
                          <a:effectLst/>
                        </a:rPr>
                        <a:t>total_deaths</a:t>
                      </a:r>
                    </a:p>
                  </a:txBody>
                  <a:tcPr marL="27814" marR="27814" marT="13907" marB="13907" anchor="ctr"/>
                </a:tc>
                <a:tc>
                  <a:txBody>
                    <a:bodyPr/>
                    <a:lstStyle/>
                    <a:p>
                      <a:endParaRPr lang="en-US" sz="2000" b="1"/>
                    </a:p>
                  </a:txBody>
                  <a:tcPr/>
                </a:tc>
                <a:extLst>
                  <a:ext uri="{0D108BD9-81ED-4DB2-BD59-A6C34878D82A}">
                    <a16:rowId xmlns:a16="http://schemas.microsoft.com/office/drawing/2014/main" val="4058965082"/>
                  </a:ext>
                </a:extLst>
              </a:tr>
              <a:tr h="0">
                <a:tc>
                  <a:txBody>
                    <a:bodyPr/>
                    <a:lstStyle/>
                    <a:p>
                      <a:pPr algn="l" fontAlgn="ctr"/>
                      <a:r>
                        <a:rPr lang="en-US" sz="2000" b="1">
                          <a:effectLst/>
                        </a:rPr>
                        <a:t>continent</a:t>
                      </a:r>
                    </a:p>
                  </a:txBody>
                  <a:tcPr marL="27814" marR="27814" marT="13907" marB="13907" anchor="ctr"/>
                </a:tc>
                <a:tc>
                  <a:txBody>
                    <a:bodyPr/>
                    <a:lstStyle/>
                    <a:p>
                      <a:pPr algn="l" fontAlgn="ctr"/>
                      <a:endParaRPr lang="en-US" sz="2000" b="1">
                        <a:effectLst/>
                      </a:endParaRPr>
                    </a:p>
                  </a:txBody>
                  <a:tcPr marL="27814" marR="27814" marT="13907" marB="13907" anchor="ctr"/>
                </a:tc>
                <a:extLst>
                  <a:ext uri="{0D108BD9-81ED-4DB2-BD59-A6C34878D82A}">
                    <a16:rowId xmlns:a16="http://schemas.microsoft.com/office/drawing/2014/main" val="150775355"/>
                  </a:ext>
                </a:extLst>
              </a:tr>
              <a:tr h="0">
                <a:tc>
                  <a:txBody>
                    <a:bodyPr/>
                    <a:lstStyle/>
                    <a:p>
                      <a:pPr algn="l" fontAlgn="ctr"/>
                      <a:r>
                        <a:rPr lang="en-US" sz="2000" b="1">
                          <a:effectLst/>
                        </a:rPr>
                        <a:t>Africa</a:t>
                      </a:r>
                    </a:p>
                  </a:txBody>
                  <a:tcPr marL="27814" marR="27814" marT="13907" marB="13907" anchor="ctr"/>
                </a:tc>
                <a:tc>
                  <a:txBody>
                    <a:bodyPr/>
                    <a:lstStyle/>
                    <a:p>
                      <a:pPr algn="l" fontAlgn="ctr"/>
                      <a:r>
                        <a:rPr lang="en-US" sz="2000" b="1">
                          <a:effectLst/>
                        </a:rPr>
                        <a:t>244219.0</a:t>
                      </a:r>
                    </a:p>
                  </a:txBody>
                  <a:tcPr marL="27814" marR="27814" marT="13907" marB="13907" anchor="ctr"/>
                </a:tc>
                <a:extLst>
                  <a:ext uri="{0D108BD9-81ED-4DB2-BD59-A6C34878D82A}">
                    <a16:rowId xmlns:a16="http://schemas.microsoft.com/office/drawing/2014/main" val="752618899"/>
                  </a:ext>
                </a:extLst>
              </a:tr>
              <a:tr h="0">
                <a:tc>
                  <a:txBody>
                    <a:bodyPr/>
                    <a:lstStyle/>
                    <a:p>
                      <a:pPr algn="l" fontAlgn="ctr"/>
                      <a:r>
                        <a:rPr lang="en-US" sz="2000" b="1">
                          <a:effectLst/>
                        </a:rPr>
                        <a:t>Asia</a:t>
                      </a:r>
                    </a:p>
                  </a:txBody>
                  <a:tcPr marL="27814" marR="27814" marT="13907" marB="13907" anchor="ctr"/>
                </a:tc>
                <a:tc>
                  <a:txBody>
                    <a:bodyPr/>
                    <a:lstStyle/>
                    <a:p>
                      <a:pPr algn="l" fontAlgn="ctr"/>
                      <a:r>
                        <a:rPr lang="en-US" sz="2000" b="1">
                          <a:effectLst/>
                        </a:rPr>
                        <a:t>1320756.0</a:t>
                      </a:r>
                    </a:p>
                  </a:txBody>
                  <a:tcPr marL="27814" marR="27814" marT="13907" marB="13907" anchor="ctr"/>
                </a:tc>
                <a:extLst>
                  <a:ext uri="{0D108BD9-81ED-4DB2-BD59-A6C34878D82A}">
                    <a16:rowId xmlns:a16="http://schemas.microsoft.com/office/drawing/2014/main" val="4198128272"/>
                  </a:ext>
                </a:extLst>
              </a:tr>
              <a:tr h="0">
                <a:tc>
                  <a:txBody>
                    <a:bodyPr/>
                    <a:lstStyle/>
                    <a:p>
                      <a:pPr algn="l" fontAlgn="ctr"/>
                      <a:r>
                        <a:rPr lang="en-US" sz="2000" b="1">
                          <a:effectLst/>
                        </a:rPr>
                        <a:t>Europe</a:t>
                      </a:r>
                    </a:p>
                  </a:txBody>
                  <a:tcPr marL="27814" marR="27814" marT="13907" marB="13907" anchor="ctr"/>
                </a:tc>
                <a:tc>
                  <a:txBody>
                    <a:bodyPr/>
                    <a:lstStyle/>
                    <a:p>
                      <a:pPr algn="l" fontAlgn="ctr"/>
                      <a:r>
                        <a:rPr lang="en-US" sz="2000" b="1">
                          <a:effectLst/>
                        </a:rPr>
                        <a:t>1670144.0</a:t>
                      </a:r>
                    </a:p>
                  </a:txBody>
                  <a:tcPr marL="27814" marR="27814" marT="13907" marB="13907" anchor="ctr"/>
                </a:tc>
                <a:extLst>
                  <a:ext uri="{0D108BD9-81ED-4DB2-BD59-A6C34878D82A}">
                    <a16:rowId xmlns:a16="http://schemas.microsoft.com/office/drawing/2014/main" val="3131330550"/>
                  </a:ext>
                </a:extLst>
              </a:tr>
              <a:tr h="0">
                <a:tc>
                  <a:txBody>
                    <a:bodyPr/>
                    <a:lstStyle/>
                    <a:p>
                      <a:pPr algn="l" fontAlgn="ctr"/>
                      <a:r>
                        <a:rPr lang="en-US" sz="2000" b="1">
                          <a:effectLst/>
                        </a:rPr>
                        <a:t>North America</a:t>
                      </a:r>
                    </a:p>
                  </a:txBody>
                  <a:tcPr marL="27814" marR="27814" marT="13907" marB="13907" anchor="ctr"/>
                </a:tc>
                <a:tc>
                  <a:txBody>
                    <a:bodyPr/>
                    <a:lstStyle/>
                    <a:p>
                      <a:pPr algn="l" fontAlgn="ctr"/>
                      <a:r>
                        <a:rPr lang="en-US" sz="2000" b="1">
                          <a:effectLst/>
                        </a:rPr>
                        <a:t>1340261.0</a:t>
                      </a:r>
                    </a:p>
                  </a:txBody>
                  <a:tcPr marL="27814" marR="27814" marT="13907" marB="13907" anchor="ctr"/>
                </a:tc>
                <a:extLst>
                  <a:ext uri="{0D108BD9-81ED-4DB2-BD59-A6C34878D82A}">
                    <a16:rowId xmlns:a16="http://schemas.microsoft.com/office/drawing/2014/main" val="1647659227"/>
                  </a:ext>
                </a:extLst>
              </a:tr>
              <a:tr h="0">
                <a:tc>
                  <a:txBody>
                    <a:bodyPr/>
                    <a:lstStyle/>
                    <a:p>
                      <a:pPr algn="l" fontAlgn="ctr"/>
                      <a:r>
                        <a:rPr lang="en-US" sz="2000" b="1">
                          <a:effectLst/>
                        </a:rPr>
                        <a:t>Oceania</a:t>
                      </a:r>
                    </a:p>
                  </a:txBody>
                  <a:tcPr marL="27814" marR="27814" marT="13907" marB="13907" anchor="ctr"/>
                </a:tc>
                <a:tc>
                  <a:txBody>
                    <a:bodyPr/>
                    <a:lstStyle/>
                    <a:p>
                      <a:pPr algn="l" fontAlgn="ctr"/>
                      <a:r>
                        <a:rPr lang="en-US" sz="2000" b="1">
                          <a:effectLst/>
                        </a:rPr>
                        <a:t>7215.0</a:t>
                      </a:r>
                    </a:p>
                  </a:txBody>
                  <a:tcPr marL="27814" marR="27814" marT="13907" marB="13907" anchor="ctr"/>
                </a:tc>
                <a:extLst>
                  <a:ext uri="{0D108BD9-81ED-4DB2-BD59-A6C34878D82A}">
                    <a16:rowId xmlns:a16="http://schemas.microsoft.com/office/drawing/2014/main" val="1449087036"/>
                  </a:ext>
                </a:extLst>
              </a:tr>
              <a:tr h="0">
                <a:tc>
                  <a:txBody>
                    <a:bodyPr/>
                    <a:lstStyle/>
                    <a:p>
                      <a:pPr algn="l" fontAlgn="ctr"/>
                      <a:r>
                        <a:rPr lang="en-US" sz="2000" b="1">
                          <a:effectLst/>
                        </a:rPr>
                        <a:t>South America</a:t>
                      </a:r>
                    </a:p>
                  </a:txBody>
                  <a:tcPr marL="27814" marR="27814" marT="13907" marB="13907" anchor="ctr"/>
                </a:tc>
                <a:tc>
                  <a:txBody>
                    <a:bodyPr/>
                    <a:lstStyle/>
                    <a:p>
                      <a:pPr algn="l" fontAlgn="ctr"/>
                      <a:r>
                        <a:rPr lang="en-US" sz="2000" b="1" dirty="0">
                          <a:effectLst/>
                        </a:rPr>
                        <a:t>1228030.0</a:t>
                      </a:r>
                    </a:p>
                  </a:txBody>
                  <a:tcPr marL="27814" marR="27814" marT="13907" marB="13907" anchor="ctr"/>
                </a:tc>
                <a:extLst>
                  <a:ext uri="{0D108BD9-81ED-4DB2-BD59-A6C34878D82A}">
                    <a16:rowId xmlns:a16="http://schemas.microsoft.com/office/drawing/2014/main" val="332157186"/>
                  </a:ext>
                </a:extLst>
              </a:tr>
            </a:tbl>
          </a:graphicData>
        </a:graphic>
      </p:graphicFrame>
      <p:graphicFrame>
        <p:nvGraphicFramePr>
          <p:cNvPr id="5" name="Table 4">
            <a:extLst>
              <a:ext uri="{FF2B5EF4-FFF2-40B4-BE49-F238E27FC236}">
                <a16:creationId xmlns:a16="http://schemas.microsoft.com/office/drawing/2014/main" id="{8EFD3EB0-E167-7636-ADFF-3E2FE66F9BA3}"/>
              </a:ext>
            </a:extLst>
          </p:cNvPr>
          <p:cNvGraphicFramePr/>
          <p:nvPr>
            <p:extLst>
              <p:ext uri="{D42A27DB-BD31-4B8C-83A1-F6EECF244321}">
                <p14:modId xmlns:p14="http://schemas.microsoft.com/office/powerpoint/2010/main" val="2591915225"/>
              </p:ext>
            </p:extLst>
          </p:nvPr>
        </p:nvGraphicFramePr>
        <p:xfrm>
          <a:off x="855765" y="3842731"/>
          <a:ext cx="8128000" cy="2724538"/>
        </p:xfrm>
        <a:graphic>
          <a:graphicData uri="http://schemas.openxmlformats.org/drawingml/2006/table">
            <a:tbl>
              <a:tblPr>
                <a:tableStyleId>{3C2FFA5D-87B4-456A-9821-1D502468CF0F}</a:tableStyleId>
              </a:tblPr>
              <a:tblGrid>
                <a:gridCol w="2276451">
                  <a:extLst>
                    <a:ext uri="{9D8B030D-6E8A-4147-A177-3AD203B41FA5}">
                      <a16:colId xmlns:a16="http://schemas.microsoft.com/office/drawing/2014/main" val="1652339435"/>
                    </a:ext>
                  </a:extLst>
                </a:gridCol>
                <a:gridCol w="5851549">
                  <a:extLst>
                    <a:ext uri="{9D8B030D-6E8A-4147-A177-3AD203B41FA5}">
                      <a16:colId xmlns:a16="http://schemas.microsoft.com/office/drawing/2014/main" val="321110872"/>
                    </a:ext>
                  </a:extLst>
                </a:gridCol>
              </a:tblGrid>
              <a:tr h="0">
                <a:tc>
                  <a:txBody>
                    <a:bodyPr/>
                    <a:lstStyle/>
                    <a:p>
                      <a:pPr algn="l" fontAlgn="ctr"/>
                      <a:r>
                        <a:rPr lang="en-US" sz="2000" b="1">
                          <a:effectLst/>
                        </a:rPr>
                        <a:t>total_cases</a:t>
                      </a:r>
                    </a:p>
                  </a:txBody>
                  <a:tcPr marL="27814" marR="27814" marT="13907" marB="13907" anchor="ctr"/>
                </a:tc>
                <a:tc>
                  <a:txBody>
                    <a:bodyPr/>
                    <a:lstStyle/>
                    <a:p>
                      <a:endParaRPr lang="en-US" sz="2000" b="1"/>
                    </a:p>
                  </a:txBody>
                  <a:tcPr/>
                </a:tc>
                <a:extLst>
                  <a:ext uri="{0D108BD9-81ED-4DB2-BD59-A6C34878D82A}">
                    <a16:rowId xmlns:a16="http://schemas.microsoft.com/office/drawing/2014/main" val="3589068461"/>
                  </a:ext>
                </a:extLst>
              </a:tr>
              <a:tr h="0">
                <a:tc>
                  <a:txBody>
                    <a:bodyPr/>
                    <a:lstStyle/>
                    <a:p>
                      <a:pPr algn="l" fontAlgn="ctr"/>
                      <a:r>
                        <a:rPr lang="en-US" sz="2000" b="1">
                          <a:effectLst/>
                        </a:rPr>
                        <a:t>continent</a:t>
                      </a:r>
                    </a:p>
                  </a:txBody>
                  <a:tcPr marL="27814" marR="27814" marT="13907" marB="13907" anchor="ctr"/>
                </a:tc>
                <a:tc>
                  <a:txBody>
                    <a:bodyPr/>
                    <a:lstStyle/>
                    <a:p>
                      <a:pPr algn="l" fontAlgn="ctr"/>
                      <a:endParaRPr lang="en-US" sz="2000" b="1">
                        <a:effectLst/>
                      </a:endParaRPr>
                    </a:p>
                  </a:txBody>
                  <a:tcPr marL="27814" marR="27814" marT="13907" marB="13907" anchor="ctr"/>
                </a:tc>
                <a:extLst>
                  <a:ext uri="{0D108BD9-81ED-4DB2-BD59-A6C34878D82A}">
                    <a16:rowId xmlns:a16="http://schemas.microsoft.com/office/drawing/2014/main" val="503605552"/>
                  </a:ext>
                </a:extLst>
              </a:tr>
              <a:tr h="0">
                <a:tc>
                  <a:txBody>
                    <a:bodyPr/>
                    <a:lstStyle/>
                    <a:p>
                      <a:pPr algn="l" fontAlgn="ctr"/>
                      <a:r>
                        <a:rPr lang="en-US" sz="2000" b="1">
                          <a:effectLst/>
                        </a:rPr>
                        <a:t>Africa</a:t>
                      </a:r>
                    </a:p>
                  </a:txBody>
                  <a:tcPr marL="27814" marR="27814" marT="13907" marB="13907" anchor="ctr"/>
                </a:tc>
                <a:tc>
                  <a:txBody>
                    <a:bodyPr/>
                    <a:lstStyle/>
                    <a:p>
                      <a:pPr algn="l" fontAlgn="ctr"/>
                      <a:r>
                        <a:rPr lang="en-US" sz="2000" b="1">
                          <a:effectLst/>
                        </a:rPr>
                        <a:t>11086250.0</a:t>
                      </a:r>
                    </a:p>
                  </a:txBody>
                  <a:tcPr marL="27814" marR="27814" marT="13907" marB="13907" anchor="ctr"/>
                </a:tc>
                <a:extLst>
                  <a:ext uri="{0D108BD9-81ED-4DB2-BD59-A6C34878D82A}">
                    <a16:rowId xmlns:a16="http://schemas.microsoft.com/office/drawing/2014/main" val="2653763110"/>
                  </a:ext>
                </a:extLst>
              </a:tr>
              <a:tr h="0">
                <a:tc>
                  <a:txBody>
                    <a:bodyPr/>
                    <a:lstStyle/>
                    <a:p>
                      <a:pPr algn="l" fontAlgn="ctr"/>
                      <a:r>
                        <a:rPr lang="en-US" sz="2000" b="1">
                          <a:effectLst/>
                        </a:rPr>
                        <a:t>Asia</a:t>
                      </a:r>
                    </a:p>
                  </a:txBody>
                  <a:tcPr marL="27814" marR="27814" marT="13907" marB="13907" anchor="ctr"/>
                </a:tc>
                <a:tc>
                  <a:txBody>
                    <a:bodyPr/>
                    <a:lstStyle/>
                    <a:p>
                      <a:pPr algn="l" fontAlgn="ctr"/>
                      <a:r>
                        <a:rPr lang="en-US" sz="2000" b="1">
                          <a:effectLst/>
                        </a:rPr>
                        <a:t>108801203.0</a:t>
                      </a:r>
                    </a:p>
                  </a:txBody>
                  <a:tcPr marL="27814" marR="27814" marT="13907" marB="13907" anchor="ctr"/>
                </a:tc>
                <a:extLst>
                  <a:ext uri="{0D108BD9-81ED-4DB2-BD59-A6C34878D82A}">
                    <a16:rowId xmlns:a16="http://schemas.microsoft.com/office/drawing/2014/main" val="518045346"/>
                  </a:ext>
                </a:extLst>
              </a:tr>
              <a:tr h="0">
                <a:tc>
                  <a:txBody>
                    <a:bodyPr/>
                    <a:lstStyle/>
                    <a:p>
                      <a:pPr algn="l" fontAlgn="ctr"/>
                      <a:r>
                        <a:rPr lang="en-US" sz="2000" b="1">
                          <a:effectLst/>
                        </a:rPr>
                        <a:t>Europe</a:t>
                      </a:r>
                    </a:p>
                  </a:txBody>
                  <a:tcPr marL="27814" marR="27814" marT="13907" marB="13907" anchor="ctr"/>
                </a:tc>
                <a:tc>
                  <a:txBody>
                    <a:bodyPr/>
                    <a:lstStyle/>
                    <a:p>
                      <a:pPr algn="l" fontAlgn="ctr"/>
                      <a:r>
                        <a:rPr lang="en-US" sz="2000" b="1">
                          <a:effectLst/>
                        </a:rPr>
                        <a:t>146867568.0</a:t>
                      </a:r>
                    </a:p>
                  </a:txBody>
                  <a:tcPr marL="27814" marR="27814" marT="13907" marB="13907" anchor="ctr"/>
                </a:tc>
                <a:extLst>
                  <a:ext uri="{0D108BD9-81ED-4DB2-BD59-A6C34878D82A}">
                    <a16:rowId xmlns:a16="http://schemas.microsoft.com/office/drawing/2014/main" val="1179566522"/>
                  </a:ext>
                </a:extLst>
              </a:tr>
              <a:tr h="0">
                <a:tc>
                  <a:txBody>
                    <a:bodyPr/>
                    <a:lstStyle/>
                    <a:p>
                      <a:pPr algn="l" fontAlgn="ctr"/>
                      <a:r>
                        <a:rPr lang="en-US" sz="2000" b="1">
                          <a:effectLst/>
                        </a:rPr>
                        <a:t>North America</a:t>
                      </a:r>
                    </a:p>
                  </a:txBody>
                  <a:tcPr marL="27814" marR="27814" marT="13907" marB="13907" anchor="ctr"/>
                </a:tc>
                <a:tc>
                  <a:txBody>
                    <a:bodyPr/>
                    <a:lstStyle/>
                    <a:p>
                      <a:pPr algn="l" fontAlgn="ctr"/>
                      <a:r>
                        <a:rPr lang="en-US" sz="2000" b="1">
                          <a:effectLst/>
                        </a:rPr>
                        <a:t>91614206.0</a:t>
                      </a:r>
                    </a:p>
                  </a:txBody>
                  <a:tcPr marL="27814" marR="27814" marT="13907" marB="13907" anchor="ctr"/>
                </a:tc>
                <a:extLst>
                  <a:ext uri="{0D108BD9-81ED-4DB2-BD59-A6C34878D82A}">
                    <a16:rowId xmlns:a16="http://schemas.microsoft.com/office/drawing/2014/main" val="1315079604"/>
                  </a:ext>
                </a:extLst>
              </a:tr>
              <a:tr h="0">
                <a:tc>
                  <a:txBody>
                    <a:bodyPr/>
                    <a:lstStyle/>
                    <a:p>
                      <a:pPr algn="l" fontAlgn="ctr"/>
                      <a:r>
                        <a:rPr lang="en-US" sz="2000" b="1">
                          <a:effectLst/>
                        </a:rPr>
                        <a:t>Oceania</a:t>
                      </a:r>
                    </a:p>
                  </a:txBody>
                  <a:tcPr marL="27814" marR="27814" marT="13907" marB="13907" anchor="ctr"/>
                </a:tc>
                <a:tc>
                  <a:txBody>
                    <a:bodyPr/>
                    <a:lstStyle/>
                    <a:p>
                      <a:pPr algn="l" fontAlgn="ctr"/>
                      <a:r>
                        <a:rPr lang="en-US" sz="2000" b="1">
                          <a:effectLst/>
                        </a:rPr>
                        <a:t>3204104.0</a:t>
                      </a:r>
                    </a:p>
                  </a:txBody>
                  <a:tcPr marL="27814" marR="27814" marT="13907" marB="13907" anchor="ctr"/>
                </a:tc>
                <a:extLst>
                  <a:ext uri="{0D108BD9-81ED-4DB2-BD59-A6C34878D82A}">
                    <a16:rowId xmlns:a16="http://schemas.microsoft.com/office/drawing/2014/main" val="2039168388"/>
                  </a:ext>
                </a:extLst>
              </a:tr>
              <a:tr h="0">
                <a:tc>
                  <a:txBody>
                    <a:bodyPr/>
                    <a:lstStyle/>
                    <a:p>
                      <a:pPr algn="l" fontAlgn="ctr"/>
                      <a:r>
                        <a:rPr lang="en-US" sz="2000" b="1">
                          <a:effectLst/>
                        </a:rPr>
                        <a:t>South America</a:t>
                      </a:r>
                    </a:p>
                  </a:txBody>
                  <a:tcPr marL="27814" marR="27814" marT="13907" marB="13907" anchor="ctr"/>
                </a:tc>
                <a:tc>
                  <a:txBody>
                    <a:bodyPr/>
                    <a:lstStyle/>
                    <a:p>
                      <a:pPr algn="l" fontAlgn="ctr"/>
                      <a:r>
                        <a:rPr lang="en-US" sz="2000" b="1" dirty="0">
                          <a:effectLst/>
                        </a:rPr>
                        <a:t>52230683.0</a:t>
                      </a:r>
                    </a:p>
                  </a:txBody>
                  <a:tcPr marL="27814" marR="27814" marT="13907" marB="13907" anchor="ctr"/>
                </a:tc>
                <a:extLst>
                  <a:ext uri="{0D108BD9-81ED-4DB2-BD59-A6C34878D82A}">
                    <a16:rowId xmlns:a16="http://schemas.microsoft.com/office/drawing/2014/main" val="673961154"/>
                  </a:ext>
                </a:extLst>
              </a:tr>
            </a:tbl>
          </a:graphicData>
        </a:graphic>
      </p:graphicFrame>
    </p:spTree>
    <p:extLst>
      <p:ext uri="{BB962C8B-B14F-4D97-AF65-F5344CB8AC3E}">
        <p14:creationId xmlns:p14="http://schemas.microsoft.com/office/powerpoint/2010/main" val="303064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A3AD-33C6-721C-FA52-0F499BE27952}"/>
              </a:ext>
            </a:extLst>
          </p:cNvPr>
          <p:cNvSpPr>
            <a:spLocks noGrp="1"/>
          </p:cNvSpPr>
          <p:nvPr>
            <p:ph type="title"/>
          </p:nvPr>
        </p:nvSpPr>
        <p:spPr/>
        <p:txBody>
          <a:bodyPr>
            <a:normAutofit/>
          </a:bodyPr>
          <a:lstStyle/>
          <a:p>
            <a:r>
              <a:rPr lang="en-US" sz="4400" b="1" u="sng" dirty="0"/>
              <a:t>Introduction </a:t>
            </a:r>
          </a:p>
        </p:txBody>
      </p:sp>
      <p:sp>
        <p:nvSpPr>
          <p:cNvPr id="3" name="Content Placeholder 2">
            <a:extLst>
              <a:ext uri="{FF2B5EF4-FFF2-40B4-BE49-F238E27FC236}">
                <a16:creationId xmlns:a16="http://schemas.microsoft.com/office/drawing/2014/main" id="{813AF569-CC6F-AF3A-07A9-3CA46EE49DAB}"/>
              </a:ext>
            </a:extLst>
          </p:cNvPr>
          <p:cNvSpPr>
            <a:spLocks noGrp="1"/>
          </p:cNvSpPr>
          <p:nvPr>
            <p:ph idx="1"/>
          </p:nvPr>
        </p:nvSpPr>
        <p:spPr>
          <a:xfrm>
            <a:off x="441088" y="2238853"/>
            <a:ext cx="11621134" cy="3599316"/>
          </a:xfrm>
        </p:spPr>
        <p:txBody>
          <a:bodyPr>
            <a:noAutofit/>
          </a:bodyPr>
          <a:lstStyle/>
          <a:p>
            <a:r>
              <a:rPr lang="en-US" sz="1800" b="1" dirty="0"/>
              <a:t>The emergence of the COVID-19 pandemic has brought about one of the most significant global health challenges in recent history. To combat the spread of the virus and mitigate its impact on public health and economies, the rapid development and distribution of vaccines have been a critical cornerstone of our response. As vaccines have become widely available and administered on a global scale, assessing their effectiveness and the broader implications for public health is of paramount </a:t>
            </a:r>
            <a:r>
              <a:rPr lang="en-US" sz="1800" b="1" dirty="0" err="1"/>
              <a:t>importance.This</a:t>
            </a:r>
            <a:r>
              <a:rPr lang="en-US" sz="1800" b="1" dirty="0"/>
              <a:t> COVID-19 vaccine analysis project aims to delve into various aspects of the vaccination efforts against the virus. It seeks to answer critical questions surrounding vaccine efficacy, distribution, and the impact of widespread vaccination on the course of the pandemic. </a:t>
            </a:r>
          </a:p>
          <a:p>
            <a:r>
              <a:rPr lang="en-US" sz="1800" b="1" dirty="0"/>
              <a:t>The findings of this analysis hold the potential to inform public health policies, guide decision-making processes, and contribute to a better understanding of how vaccines can be harnessed as powerful tools in our ongoing battle against COVID-19.Throughout this project, we will explore the effectiveness of COVID-19 vaccines in preventing infection and transmission, investigate the current status of vaccine distribution and coverage on a global scale, and consider the broader implications for public health, pandemic control, and our journey toward a post-COVID </a:t>
            </a:r>
            <a:r>
              <a:rPr lang="en-US" sz="1800" b="1" dirty="0" err="1"/>
              <a:t>world.In</a:t>
            </a:r>
            <a:r>
              <a:rPr lang="en-US" sz="1800" b="1" dirty="0"/>
              <a:t> the following sections, we will delve into these aspects, providing a comprehensive analysis that combines data, research, and expert insights to shed light on the role of COVID-19 vaccines in our collective effort to overcome this pandemic.</a:t>
            </a:r>
          </a:p>
        </p:txBody>
      </p:sp>
    </p:spTree>
    <p:extLst>
      <p:ext uri="{BB962C8B-B14F-4D97-AF65-F5344CB8AC3E}">
        <p14:creationId xmlns:p14="http://schemas.microsoft.com/office/powerpoint/2010/main" val="308166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C39CC-C57A-10E0-3D61-2B46228E590E}"/>
              </a:ext>
            </a:extLst>
          </p:cNvPr>
          <p:cNvSpPr txBox="1"/>
          <p:nvPr/>
        </p:nvSpPr>
        <p:spPr>
          <a:xfrm>
            <a:off x="756997" y="121045"/>
            <a:ext cx="9473795" cy="1015663"/>
          </a:xfrm>
          <a:prstGeom prst="rect">
            <a:avLst/>
          </a:prstGeom>
          <a:noFill/>
        </p:spPr>
        <p:txBody>
          <a:bodyPr wrap="square">
            <a:spAutoFit/>
          </a:bodyPr>
          <a:lstStyle/>
          <a:p>
            <a:r>
              <a:rPr lang="en-US" sz="2000" b="1" dirty="0"/>
              <a:t>continent Africa 7101.655321 Asia 21633.121340 Europe 57259.666589 North America 26976.429336 Oceania 11507.458692 South America 34395.361479 Name: </a:t>
            </a:r>
            <a:r>
              <a:rPr lang="en-US" sz="2000" b="1" dirty="0" err="1"/>
              <a:t>total_cases_per_million</a:t>
            </a:r>
            <a:r>
              <a:rPr lang="en-US" sz="2000" b="1" dirty="0"/>
              <a:t>, </a:t>
            </a:r>
            <a:r>
              <a:rPr lang="en-US" sz="2000" b="1" dirty="0" err="1"/>
              <a:t>dtype</a:t>
            </a:r>
            <a:r>
              <a:rPr lang="en-US" sz="2000" b="1" dirty="0"/>
              <a:t>: float64</a:t>
            </a:r>
          </a:p>
        </p:txBody>
      </p:sp>
      <p:sp>
        <p:nvSpPr>
          <p:cNvPr id="5" name="TextBox 4">
            <a:extLst>
              <a:ext uri="{FF2B5EF4-FFF2-40B4-BE49-F238E27FC236}">
                <a16:creationId xmlns:a16="http://schemas.microsoft.com/office/drawing/2014/main" id="{23260F15-E5A5-8B4D-D7ED-0900D0D1B73A}"/>
              </a:ext>
            </a:extLst>
          </p:cNvPr>
          <p:cNvSpPr txBox="1"/>
          <p:nvPr/>
        </p:nvSpPr>
        <p:spPr>
          <a:xfrm>
            <a:off x="842764" y="1136708"/>
            <a:ext cx="9473795" cy="1015663"/>
          </a:xfrm>
          <a:prstGeom prst="rect">
            <a:avLst/>
          </a:prstGeom>
          <a:noFill/>
        </p:spPr>
        <p:txBody>
          <a:bodyPr wrap="square">
            <a:spAutoFit/>
          </a:bodyPr>
          <a:lstStyle/>
          <a:p>
            <a:r>
              <a:rPr lang="en-US" sz="2000" b="1" dirty="0"/>
              <a:t>95524 </a:t>
            </a:r>
            <a:r>
              <a:rPr lang="en-US" sz="2000" b="1" dirty="0" err="1"/>
              <a:t>NaN</a:t>
            </a:r>
            <a:r>
              <a:rPr lang="en-US" sz="2000" b="1" dirty="0"/>
              <a:t> 5710 </a:t>
            </a:r>
            <a:r>
              <a:rPr lang="en-US" sz="2000" b="1" dirty="0" err="1"/>
              <a:t>NaN</a:t>
            </a:r>
            <a:r>
              <a:rPr lang="en-US" sz="2000" b="1" dirty="0"/>
              <a:t> 95525 </a:t>
            </a:r>
            <a:r>
              <a:rPr lang="en-US" sz="2000" b="1" dirty="0" err="1"/>
              <a:t>NaN</a:t>
            </a:r>
            <a:r>
              <a:rPr lang="en-US" sz="2000" b="1" dirty="0"/>
              <a:t> 5711 </a:t>
            </a:r>
            <a:r>
              <a:rPr lang="en-US" sz="2000" b="1" dirty="0" err="1"/>
              <a:t>NaN</a:t>
            </a:r>
            <a:r>
              <a:rPr lang="en-US" sz="2000" b="1" dirty="0"/>
              <a:t> 95526 </a:t>
            </a:r>
            <a:r>
              <a:rPr lang="en-US" sz="2000" b="1" dirty="0" err="1"/>
              <a:t>NaN</a:t>
            </a:r>
            <a:r>
              <a:rPr lang="en-US" sz="2000" b="1" dirty="0"/>
              <a:t> .. 28602 </a:t>
            </a:r>
            <a:r>
              <a:rPr lang="en-US" sz="2000" b="1" dirty="0" err="1"/>
              <a:t>NaN</a:t>
            </a:r>
            <a:r>
              <a:rPr lang="en-US" sz="2000" b="1" dirty="0"/>
              <a:t> 119926 </a:t>
            </a:r>
            <a:r>
              <a:rPr lang="en-US" sz="2000" b="1" dirty="0" err="1"/>
              <a:t>NaN</a:t>
            </a:r>
            <a:r>
              <a:rPr lang="en-US" sz="2000" b="1" dirty="0"/>
              <a:t> 27897 </a:t>
            </a:r>
            <a:r>
              <a:rPr lang="en-US" sz="2000" b="1" dirty="0" err="1"/>
              <a:t>NaN</a:t>
            </a:r>
            <a:r>
              <a:rPr lang="en-US" sz="2000" b="1" dirty="0"/>
              <a:t> 30004 </a:t>
            </a:r>
            <a:r>
              <a:rPr lang="en-US" sz="2000" b="1" dirty="0" err="1"/>
              <a:t>NaN</a:t>
            </a:r>
            <a:r>
              <a:rPr lang="en-US" sz="2000" b="1" dirty="0"/>
              <a:t> 162143 </a:t>
            </a:r>
            <a:r>
              <a:rPr lang="en-US" sz="2000" b="1" dirty="0" err="1"/>
              <a:t>NaN</a:t>
            </a:r>
            <a:r>
              <a:rPr lang="en-US" sz="2000" b="1" dirty="0"/>
              <a:t> Name: </a:t>
            </a:r>
            <a:r>
              <a:rPr lang="en-US" sz="2000" b="1" dirty="0" err="1"/>
              <a:t>people_vaccinated_per_thousand</a:t>
            </a:r>
            <a:r>
              <a:rPr lang="en-US" sz="2000" b="1" dirty="0"/>
              <a:t>, Length: 162144, </a:t>
            </a:r>
            <a:r>
              <a:rPr lang="en-US" sz="2000" b="1" dirty="0" err="1"/>
              <a:t>dtype</a:t>
            </a:r>
            <a:r>
              <a:rPr lang="en-US" sz="2000" b="1" dirty="0"/>
              <a:t>: float64</a:t>
            </a:r>
          </a:p>
        </p:txBody>
      </p:sp>
      <p:sp>
        <p:nvSpPr>
          <p:cNvPr id="7" name="TextBox 6">
            <a:extLst>
              <a:ext uri="{FF2B5EF4-FFF2-40B4-BE49-F238E27FC236}">
                <a16:creationId xmlns:a16="http://schemas.microsoft.com/office/drawing/2014/main" id="{DD0F96DA-495F-01F2-F29E-4FDC789FF804}"/>
              </a:ext>
            </a:extLst>
          </p:cNvPr>
          <p:cNvSpPr txBox="1"/>
          <p:nvPr/>
        </p:nvSpPr>
        <p:spPr>
          <a:xfrm>
            <a:off x="410" y="2224201"/>
            <a:ext cx="6095590" cy="369332"/>
          </a:xfrm>
          <a:prstGeom prst="rect">
            <a:avLst/>
          </a:prstGeom>
          <a:noFill/>
        </p:spPr>
        <p:txBody>
          <a:bodyPr wrap="square">
            <a:spAutoFit/>
          </a:bodyPr>
          <a:lstStyle/>
          <a:p>
            <a:r>
              <a:rPr lang="en-US" dirty="0"/>
              <a:t>&lt;</a:t>
            </a:r>
            <a:r>
              <a:rPr lang="en-US" dirty="0" err="1"/>
              <a:t>matplotlib.legend.Legend</a:t>
            </a:r>
            <a:r>
              <a:rPr lang="en-US" dirty="0"/>
              <a:t> at 0x7fbf2cc44d90&gt;</a:t>
            </a:r>
          </a:p>
        </p:txBody>
      </p:sp>
      <p:pic>
        <p:nvPicPr>
          <p:cNvPr id="12" name="Picture 11">
            <a:extLst>
              <a:ext uri="{FF2B5EF4-FFF2-40B4-BE49-F238E27FC236}">
                <a16:creationId xmlns:a16="http://schemas.microsoft.com/office/drawing/2014/main" id="{0451C291-6E85-4BBE-EE93-4CF693B13637}"/>
              </a:ext>
            </a:extLst>
          </p:cNvPr>
          <p:cNvPicPr>
            <a:picLocks noChangeAspect="1"/>
          </p:cNvPicPr>
          <p:nvPr/>
        </p:nvPicPr>
        <p:blipFill>
          <a:blip r:embed="rId2"/>
          <a:stretch>
            <a:fillRect/>
          </a:stretch>
        </p:blipFill>
        <p:spPr>
          <a:xfrm>
            <a:off x="1623857" y="2480207"/>
            <a:ext cx="8606935" cy="4450846"/>
          </a:xfrm>
          <a:prstGeom prst="rect">
            <a:avLst/>
          </a:prstGeom>
        </p:spPr>
      </p:pic>
    </p:spTree>
    <p:extLst>
      <p:ext uri="{BB962C8B-B14F-4D97-AF65-F5344CB8AC3E}">
        <p14:creationId xmlns:p14="http://schemas.microsoft.com/office/powerpoint/2010/main" val="156220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475E1A-9EAD-466B-07B3-57BCA1E23C66}"/>
              </a:ext>
            </a:extLst>
          </p:cNvPr>
          <p:cNvPicPr>
            <a:picLocks noChangeAspect="1"/>
          </p:cNvPicPr>
          <p:nvPr/>
        </p:nvPicPr>
        <p:blipFill>
          <a:blip r:embed="rId2"/>
          <a:stretch>
            <a:fillRect/>
          </a:stretch>
        </p:blipFill>
        <p:spPr>
          <a:xfrm>
            <a:off x="196048" y="377997"/>
            <a:ext cx="11799903" cy="6102005"/>
          </a:xfrm>
          <a:prstGeom prst="rect">
            <a:avLst/>
          </a:prstGeom>
        </p:spPr>
      </p:pic>
    </p:spTree>
    <p:extLst>
      <p:ext uri="{BB962C8B-B14F-4D97-AF65-F5344CB8AC3E}">
        <p14:creationId xmlns:p14="http://schemas.microsoft.com/office/powerpoint/2010/main" val="1811354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C6C621D-8DFE-6139-C14E-ED8F74C3C611}"/>
              </a:ext>
            </a:extLst>
          </p:cNvPr>
          <p:cNvGraphicFramePr/>
          <p:nvPr>
            <p:extLst>
              <p:ext uri="{D42A27DB-BD31-4B8C-83A1-F6EECF244321}">
                <p14:modId xmlns:p14="http://schemas.microsoft.com/office/powerpoint/2010/main" val="2331724487"/>
              </p:ext>
            </p:extLst>
          </p:nvPr>
        </p:nvGraphicFramePr>
        <p:xfrm>
          <a:off x="868018" y="330177"/>
          <a:ext cx="8128000" cy="1272162"/>
        </p:xfrm>
        <a:graphic>
          <a:graphicData uri="http://schemas.openxmlformats.org/drawingml/2006/table">
            <a:tbl>
              <a:tblPr>
                <a:tableStyleId>{3C2FFA5D-87B4-456A-9821-1D502468CF0F}</a:tableStyleId>
              </a:tblPr>
              <a:tblGrid>
                <a:gridCol w="2276451">
                  <a:extLst>
                    <a:ext uri="{9D8B030D-6E8A-4147-A177-3AD203B41FA5}">
                      <a16:colId xmlns:a16="http://schemas.microsoft.com/office/drawing/2014/main" val="3173996722"/>
                    </a:ext>
                  </a:extLst>
                </a:gridCol>
                <a:gridCol w="5851549">
                  <a:extLst>
                    <a:ext uri="{9D8B030D-6E8A-4147-A177-3AD203B41FA5}">
                      <a16:colId xmlns:a16="http://schemas.microsoft.com/office/drawing/2014/main" val="3301270855"/>
                    </a:ext>
                  </a:extLst>
                </a:gridCol>
              </a:tblGrid>
              <a:tr h="0">
                <a:tc>
                  <a:txBody>
                    <a:bodyPr/>
                    <a:lstStyle/>
                    <a:p>
                      <a:pPr algn="l" fontAlgn="ctr"/>
                      <a:r>
                        <a:rPr lang="en-US">
                          <a:effectLst/>
                        </a:rPr>
                        <a:t>total_deaths</a:t>
                      </a:r>
                      <a:endParaRPr lang="en-US" b="0">
                        <a:effectLst/>
                      </a:endParaRPr>
                    </a:p>
                  </a:txBody>
                  <a:tcPr marL="27814" marR="27814" marT="13907" marB="13907" anchor="ctr"/>
                </a:tc>
                <a:tc>
                  <a:txBody>
                    <a:bodyPr/>
                    <a:lstStyle/>
                    <a:p>
                      <a:endParaRPr lang="en-US"/>
                    </a:p>
                  </a:txBody>
                  <a:tcPr/>
                </a:tc>
                <a:extLst>
                  <a:ext uri="{0D108BD9-81ED-4DB2-BD59-A6C34878D82A}">
                    <a16:rowId xmlns:a16="http://schemas.microsoft.com/office/drawing/2014/main" val="706611306"/>
                  </a:ext>
                </a:extLst>
              </a:tr>
              <a:tr h="0">
                <a:tc>
                  <a:txBody>
                    <a:bodyPr/>
                    <a:lstStyle/>
                    <a:p>
                      <a:pPr algn="l" fontAlgn="ctr"/>
                      <a:r>
                        <a:rPr lang="en-US">
                          <a:effectLst/>
                        </a:rPr>
                        <a:t>smokers</a:t>
                      </a:r>
                      <a:endParaRPr lang="en-US" b="0">
                        <a:effectLst/>
                      </a:endParaRPr>
                    </a:p>
                  </a:txBody>
                  <a:tcPr marL="27814" marR="27814" marT="13907" marB="13907" anchor="ctr"/>
                </a:tc>
                <a:tc>
                  <a:txBody>
                    <a:bodyPr/>
                    <a:lstStyle/>
                    <a:p>
                      <a:pPr algn="l" fontAlgn="ctr"/>
                      <a:endParaRPr lang="en-US" b="0">
                        <a:effectLst/>
                      </a:endParaRPr>
                    </a:p>
                  </a:txBody>
                  <a:tcPr marL="27814" marR="27814" marT="13907" marB="13907" anchor="ctr"/>
                </a:tc>
                <a:extLst>
                  <a:ext uri="{0D108BD9-81ED-4DB2-BD59-A6C34878D82A}">
                    <a16:rowId xmlns:a16="http://schemas.microsoft.com/office/drawing/2014/main" val="2604491586"/>
                  </a:ext>
                </a:extLst>
              </a:tr>
              <a:tr h="0">
                <a:tc>
                  <a:txBody>
                    <a:bodyPr/>
                    <a:lstStyle/>
                    <a:p>
                      <a:pPr algn="l" fontAlgn="ctr"/>
                      <a:r>
                        <a:rPr lang="en-US">
                          <a:effectLst/>
                        </a:rPr>
                        <a:t>High</a:t>
                      </a:r>
                      <a:endParaRPr lang="en-US" b="0">
                        <a:effectLst/>
                      </a:endParaRPr>
                    </a:p>
                  </a:txBody>
                  <a:tcPr marL="27814" marR="27814" marT="13907" marB="13907" anchor="ctr"/>
                </a:tc>
                <a:tc>
                  <a:txBody>
                    <a:bodyPr/>
                    <a:lstStyle/>
                    <a:p>
                      <a:pPr algn="l" fontAlgn="ctr"/>
                      <a:r>
                        <a:rPr lang="en-US">
                          <a:effectLst/>
                        </a:rPr>
                        <a:t>10413237.0</a:t>
                      </a:r>
                    </a:p>
                  </a:txBody>
                  <a:tcPr marL="27814" marR="27814" marT="13907" marB="13907" anchor="ctr"/>
                </a:tc>
                <a:extLst>
                  <a:ext uri="{0D108BD9-81ED-4DB2-BD59-A6C34878D82A}">
                    <a16:rowId xmlns:a16="http://schemas.microsoft.com/office/drawing/2014/main" val="3546918855"/>
                  </a:ext>
                </a:extLst>
              </a:tr>
              <a:tr h="0">
                <a:tc>
                  <a:txBody>
                    <a:bodyPr/>
                    <a:lstStyle/>
                    <a:p>
                      <a:pPr algn="l" fontAlgn="ctr"/>
                      <a:r>
                        <a:rPr lang="en-US">
                          <a:effectLst/>
                        </a:rPr>
                        <a:t>Low</a:t>
                      </a:r>
                      <a:endParaRPr lang="en-US" b="0">
                        <a:effectLst/>
                      </a:endParaRPr>
                    </a:p>
                  </a:txBody>
                  <a:tcPr marL="27814" marR="27814" marT="13907" marB="13907" anchor="ctr"/>
                </a:tc>
                <a:tc>
                  <a:txBody>
                    <a:bodyPr/>
                    <a:lstStyle/>
                    <a:p>
                      <a:pPr algn="l" fontAlgn="ctr"/>
                      <a:r>
                        <a:rPr lang="en-US" dirty="0">
                          <a:effectLst/>
                        </a:rPr>
                        <a:t>13816224.0</a:t>
                      </a:r>
                    </a:p>
                  </a:txBody>
                  <a:tcPr marL="27814" marR="27814" marT="13907" marB="13907" anchor="ctr"/>
                </a:tc>
                <a:extLst>
                  <a:ext uri="{0D108BD9-81ED-4DB2-BD59-A6C34878D82A}">
                    <a16:rowId xmlns:a16="http://schemas.microsoft.com/office/drawing/2014/main" val="2370788747"/>
                  </a:ext>
                </a:extLst>
              </a:tr>
            </a:tbl>
          </a:graphicData>
        </a:graphic>
      </p:graphicFrame>
      <p:pic>
        <p:nvPicPr>
          <p:cNvPr id="6" name="Picture 5">
            <a:extLst>
              <a:ext uri="{FF2B5EF4-FFF2-40B4-BE49-F238E27FC236}">
                <a16:creationId xmlns:a16="http://schemas.microsoft.com/office/drawing/2014/main" id="{0850C492-50DF-4286-6285-54648163CBA8}"/>
              </a:ext>
            </a:extLst>
          </p:cNvPr>
          <p:cNvPicPr>
            <a:picLocks noChangeAspect="1"/>
          </p:cNvPicPr>
          <p:nvPr/>
        </p:nvPicPr>
        <p:blipFill>
          <a:blip r:embed="rId2"/>
          <a:stretch>
            <a:fillRect/>
          </a:stretch>
        </p:blipFill>
        <p:spPr>
          <a:xfrm>
            <a:off x="0" y="1920903"/>
            <a:ext cx="11802095" cy="5099749"/>
          </a:xfrm>
          <a:prstGeom prst="rect">
            <a:avLst/>
          </a:prstGeom>
        </p:spPr>
      </p:pic>
    </p:spTree>
    <p:extLst>
      <p:ext uri="{BB962C8B-B14F-4D97-AF65-F5344CB8AC3E}">
        <p14:creationId xmlns:p14="http://schemas.microsoft.com/office/powerpoint/2010/main" val="86201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3C84A8-30F7-6BEA-C8E0-308FB33FDA2D}"/>
              </a:ext>
            </a:extLst>
          </p:cNvPr>
          <p:cNvSpPr txBox="1"/>
          <p:nvPr/>
        </p:nvSpPr>
        <p:spPr>
          <a:xfrm>
            <a:off x="369714" y="148454"/>
            <a:ext cx="6095590" cy="369332"/>
          </a:xfrm>
          <a:prstGeom prst="rect">
            <a:avLst/>
          </a:prstGeom>
          <a:noFill/>
        </p:spPr>
        <p:txBody>
          <a:bodyPr wrap="square">
            <a:spAutoFit/>
          </a:bodyPr>
          <a:lstStyle/>
          <a:p>
            <a:r>
              <a:rPr lang="en-US" dirty="0"/>
              <a:t>&lt;</a:t>
            </a:r>
            <a:r>
              <a:rPr lang="en-US" dirty="0" err="1"/>
              <a:t>matplotlib.legend.Legend</a:t>
            </a:r>
            <a:r>
              <a:rPr lang="en-US" dirty="0"/>
              <a:t> at 0x7fbf15d1f490&gt;</a:t>
            </a:r>
          </a:p>
        </p:txBody>
      </p:sp>
      <p:pic>
        <p:nvPicPr>
          <p:cNvPr id="6" name="Picture 5">
            <a:extLst>
              <a:ext uri="{FF2B5EF4-FFF2-40B4-BE49-F238E27FC236}">
                <a16:creationId xmlns:a16="http://schemas.microsoft.com/office/drawing/2014/main" id="{CCB914C3-DF41-E3E5-C71B-D521AD9F93C5}"/>
              </a:ext>
            </a:extLst>
          </p:cNvPr>
          <p:cNvPicPr>
            <a:picLocks noChangeAspect="1"/>
          </p:cNvPicPr>
          <p:nvPr/>
        </p:nvPicPr>
        <p:blipFill>
          <a:blip r:embed="rId2"/>
          <a:stretch>
            <a:fillRect/>
          </a:stretch>
        </p:blipFill>
        <p:spPr>
          <a:xfrm>
            <a:off x="0" y="517786"/>
            <a:ext cx="11875769" cy="6209887"/>
          </a:xfrm>
          <a:prstGeom prst="rect">
            <a:avLst/>
          </a:prstGeom>
        </p:spPr>
      </p:pic>
    </p:spTree>
    <p:extLst>
      <p:ext uri="{BB962C8B-B14F-4D97-AF65-F5344CB8AC3E}">
        <p14:creationId xmlns:p14="http://schemas.microsoft.com/office/powerpoint/2010/main" val="296972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7A9C05-C36E-3658-B617-EA64DA4BA841}"/>
              </a:ext>
            </a:extLst>
          </p:cNvPr>
          <p:cNvPicPr>
            <a:picLocks noChangeAspect="1"/>
          </p:cNvPicPr>
          <p:nvPr/>
        </p:nvPicPr>
        <p:blipFill>
          <a:blip r:embed="rId2"/>
          <a:stretch>
            <a:fillRect/>
          </a:stretch>
        </p:blipFill>
        <p:spPr>
          <a:xfrm>
            <a:off x="0" y="233876"/>
            <a:ext cx="12231255" cy="6390248"/>
          </a:xfrm>
          <a:prstGeom prst="rect">
            <a:avLst/>
          </a:prstGeom>
        </p:spPr>
      </p:pic>
    </p:spTree>
    <p:extLst>
      <p:ext uri="{BB962C8B-B14F-4D97-AF65-F5344CB8AC3E}">
        <p14:creationId xmlns:p14="http://schemas.microsoft.com/office/powerpoint/2010/main" val="70660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550D4B1-6F6B-A36D-26F4-5521B384E588}"/>
              </a:ext>
            </a:extLst>
          </p:cNvPr>
          <p:cNvGraphicFramePr/>
          <p:nvPr>
            <p:extLst>
              <p:ext uri="{D42A27DB-BD31-4B8C-83A1-F6EECF244321}">
                <p14:modId xmlns:p14="http://schemas.microsoft.com/office/powerpoint/2010/main" val="947701269"/>
              </p:ext>
            </p:extLst>
          </p:nvPr>
        </p:nvGraphicFramePr>
        <p:xfrm>
          <a:off x="282215" y="156055"/>
          <a:ext cx="11627569" cy="6483897"/>
        </p:xfrm>
        <a:graphic>
          <a:graphicData uri="http://schemas.openxmlformats.org/drawingml/2006/table">
            <a:tbl>
              <a:tblPr>
                <a:tableStyleId>{3C2FFA5D-87B4-456A-9821-1D502468CF0F}</a:tableStyleId>
              </a:tblPr>
              <a:tblGrid>
                <a:gridCol w="493311">
                  <a:extLst>
                    <a:ext uri="{9D8B030D-6E8A-4147-A177-3AD203B41FA5}">
                      <a16:colId xmlns:a16="http://schemas.microsoft.com/office/drawing/2014/main" val="4122540231"/>
                    </a:ext>
                  </a:extLst>
                </a:gridCol>
                <a:gridCol w="493311">
                  <a:extLst>
                    <a:ext uri="{9D8B030D-6E8A-4147-A177-3AD203B41FA5}">
                      <a16:colId xmlns:a16="http://schemas.microsoft.com/office/drawing/2014/main" val="335975791"/>
                    </a:ext>
                  </a:extLst>
                </a:gridCol>
                <a:gridCol w="493311">
                  <a:extLst>
                    <a:ext uri="{9D8B030D-6E8A-4147-A177-3AD203B41FA5}">
                      <a16:colId xmlns:a16="http://schemas.microsoft.com/office/drawing/2014/main" val="2578261661"/>
                    </a:ext>
                  </a:extLst>
                </a:gridCol>
                <a:gridCol w="493311">
                  <a:extLst>
                    <a:ext uri="{9D8B030D-6E8A-4147-A177-3AD203B41FA5}">
                      <a16:colId xmlns:a16="http://schemas.microsoft.com/office/drawing/2014/main" val="3494066504"/>
                    </a:ext>
                  </a:extLst>
                </a:gridCol>
                <a:gridCol w="493311">
                  <a:extLst>
                    <a:ext uri="{9D8B030D-6E8A-4147-A177-3AD203B41FA5}">
                      <a16:colId xmlns:a16="http://schemas.microsoft.com/office/drawing/2014/main" val="1417246740"/>
                    </a:ext>
                  </a:extLst>
                </a:gridCol>
                <a:gridCol w="493311">
                  <a:extLst>
                    <a:ext uri="{9D8B030D-6E8A-4147-A177-3AD203B41FA5}">
                      <a16:colId xmlns:a16="http://schemas.microsoft.com/office/drawing/2014/main" val="4000777711"/>
                    </a:ext>
                  </a:extLst>
                </a:gridCol>
                <a:gridCol w="493311">
                  <a:extLst>
                    <a:ext uri="{9D8B030D-6E8A-4147-A177-3AD203B41FA5}">
                      <a16:colId xmlns:a16="http://schemas.microsoft.com/office/drawing/2014/main" val="2020404187"/>
                    </a:ext>
                  </a:extLst>
                </a:gridCol>
                <a:gridCol w="493311">
                  <a:extLst>
                    <a:ext uri="{9D8B030D-6E8A-4147-A177-3AD203B41FA5}">
                      <a16:colId xmlns:a16="http://schemas.microsoft.com/office/drawing/2014/main" val="3787376603"/>
                    </a:ext>
                  </a:extLst>
                </a:gridCol>
                <a:gridCol w="493311">
                  <a:extLst>
                    <a:ext uri="{9D8B030D-6E8A-4147-A177-3AD203B41FA5}">
                      <a16:colId xmlns:a16="http://schemas.microsoft.com/office/drawing/2014/main" val="3391322950"/>
                    </a:ext>
                  </a:extLst>
                </a:gridCol>
                <a:gridCol w="493311">
                  <a:extLst>
                    <a:ext uri="{9D8B030D-6E8A-4147-A177-3AD203B41FA5}">
                      <a16:colId xmlns:a16="http://schemas.microsoft.com/office/drawing/2014/main" val="1488095016"/>
                    </a:ext>
                  </a:extLst>
                </a:gridCol>
                <a:gridCol w="493311">
                  <a:extLst>
                    <a:ext uri="{9D8B030D-6E8A-4147-A177-3AD203B41FA5}">
                      <a16:colId xmlns:a16="http://schemas.microsoft.com/office/drawing/2014/main" val="1639735879"/>
                    </a:ext>
                  </a:extLst>
                </a:gridCol>
                <a:gridCol w="493311">
                  <a:extLst>
                    <a:ext uri="{9D8B030D-6E8A-4147-A177-3AD203B41FA5}">
                      <a16:colId xmlns:a16="http://schemas.microsoft.com/office/drawing/2014/main" val="352471283"/>
                    </a:ext>
                  </a:extLst>
                </a:gridCol>
                <a:gridCol w="493311">
                  <a:extLst>
                    <a:ext uri="{9D8B030D-6E8A-4147-A177-3AD203B41FA5}">
                      <a16:colId xmlns:a16="http://schemas.microsoft.com/office/drawing/2014/main" val="3195632218"/>
                    </a:ext>
                  </a:extLst>
                </a:gridCol>
                <a:gridCol w="493311">
                  <a:extLst>
                    <a:ext uri="{9D8B030D-6E8A-4147-A177-3AD203B41FA5}">
                      <a16:colId xmlns:a16="http://schemas.microsoft.com/office/drawing/2014/main" val="1279654868"/>
                    </a:ext>
                  </a:extLst>
                </a:gridCol>
                <a:gridCol w="493311">
                  <a:extLst>
                    <a:ext uri="{9D8B030D-6E8A-4147-A177-3AD203B41FA5}">
                      <a16:colId xmlns:a16="http://schemas.microsoft.com/office/drawing/2014/main" val="749596830"/>
                    </a:ext>
                  </a:extLst>
                </a:gridCol>
                <a:gridCol w="493311">
                  <a:extLst>
                    <a:ext uri="{9D8B030D-6E8A-4147-A177-3AD203B41FA5}">
                      <a16:colId xmlns:a16="http://schemas.microsoft.com/office/drawing/2014/main" val="4064712219"/>
                    </a:ext>
                  </a:extLst>
                </a:gridCol>
                <a:gridCol w="493311">
                  <a:extLst>
                    <a:ext uri="{9D8B030D-6E8A-4147-A177-3AD203B41FA5}">
                      <a16:colId xmlns:a16="http://schemas.microsoft.com/office/drawing/2014/main" val="2367446443"/>
                    </a:ext>
                  </a:extLst>
                </a:gridCol>
                <a:gridCol w="493311">
                  <a:extLst>
                    <a:ext uri="{9D8B030D-6E8A-4147-A177-3AD203B41FA5}">
                      <a16:colId xmlns:a16="http://schemas.microsoft.com/office/drawing/2014/main" val="2531343701"/>
                    </a:ext>
                  </a:extLst>
                </a:gridCol>
                <a:gridCol w="493311">
                  <a:extLst>
                    <a:ext uri="{9D8B030D-6E8A-4147-A177-3AD203B41FA5}">
                      <a16:colId xmlns:a16="http://schemas.microsoft.com/office/drawing/2014/main" val="4007757603"/>
                    </a:ext>
                  </a:extLst>
                </a:gridCol>
                <a:gridCol w="493311">
                  <a:extLst>
                    <a:ext uri="{9D8B030D-6E8A-4147-A177-3AD203B41FA5}">
                      <a16:colId xmlns:a16="http://schemas.microsoft.com/office/drawing/2014/main" val="1743464664"/>
                    </a:ext>
                  </a:extLst>
                </a:gridCol>
                <a:gridCol w="493311">
                  <a:extLst>
                    <a:ext uri="{9D8B030D-6E8A-4147-A177-3AD203B41FA5}">
                      <a16:colId xmlns:a16="http://schemas.microsoft.com/office/drawing/2014/main" val="2790353096"/>
                    </a:ext>
                  </a:extLst>
                </a:gridCol>
                <a:gridCol w="1268038">
                  <a:extLst>
                    <a:ext uri="{9D8B030D-6E8A-4147-A177-3AD203B41FA5}">
                      <a16:colId xmlns:a16="http://schemas.microsoft.com/office/drawing/2014/main" val="434281672"/>
                    </a:ext>
                  </a:extLst>
                </a:gridCol>
              </a:tblGrid>
              <a:tr h="1234718">
                <a:tc>
                  <a:txBody>
                    <a:bodyPr/>
                    <a:lstStyle/>
                    <a:p>
                      <a:pPr algn="l" fontAlgn="ctr"/>
                      <a:r>
                        <a:rPr lang="en-US" sz="1200" b="1">
                          <a:effectLst/>
                        </a:rPr>
                        <a:t>iso_code</a:t>
                      </a:r>
                    </a:p>
                  </a:txBody>
                  <a:tcPr marL="6228" marR="6228" marT="3114" marB="3114" anchor="ctr"/>
                </a:tc>
                <a:tc>
                  <a:txBody>
                    <a:bodyPr/>
                    <a:lstStyle/>
                    <a:p>
                      <a:pPr algn="l" fontAlgn="ctr"/>
                      <a:r>
                        <a:rPr lang="en-US" sz="1200" b="1">
                          <a:effectLst/>
                        </a:rPr>
                        <a:t>continent</a:t>
                      </a:r>
                    </a:p>
                  </a:txBody>
                  <a:tcPr marL="6228" marR="6228" marT="3114" marB="3114" anchor="ctr"/>
                </a:tc>
                <a:tc>
                  <a:txBody>
                    <a:bodyPr/>
                    <a:lstStyle/>
                    <a:p>
                      <a:pPr algn="l" fontAlgn="ctr"/>
                      <a:r>
                        <a:rPr lang="en-US" sz="1200" b="1">
                          <a:effectLst/>
                        </a:rPr>
                        <a:t>Mortality</a:t>
                      </a:r>
                    </a:p>
                  </a:txBody>
                  <a:tcPr marL="6228" marR="6228" marT="3114" marB="3114" anchor="ctr"/>
                </a:tc>
                <a:tc>
                  <a:txBody>
                    <a:bodyPr/>
                    <a:lstStyle/>
                    <a:p>
                      <a:pPr algn="l" fontAlgn="ctr"/>
                      <a:r>
                        <a:rPr lang="en-US" sz="1200" b="1">
                          <a:effectLst/>
                        </a:rPr>
                        <a:t>location</a:t>
                      </a:r>
                    </a:p>
                  </a:txBody>
                  <a:tcPr marL="6228" marR="6228" marT="3114" marB="3114" anchor="ctr"/>
                </a:tc>
                <a:tc>
                  <a:txBody>
                    <a:bodyPr/>
                    <a:lstStyle/>
                    <a:p>
                      <a:pPr algn="l" fontAlgn="ctr"/>
                      <a:r>
                        <a:rPr lang="en-US" sz="1200" b="1">
                          <a:effectLst/>
                        </a:rPr>
                        <a:t>date</a:t>
                      </a:r>
                    </a:p>
                  </a:txBody>
                  <a:tcPr marL="6228" marR="6228" marT="3114" marB="3114" anchor="ctr"/>
                </a:tc>
                <a:tc>
                  <a:txBody>
                    <a:bodyPr/>
                    <a:lstStyle/>
                    <a:p>
                      <a:pPr algn="l" fontAlgn="ctr"/>
                      <a:r>
                        <a:rPr lang="en-US" sz="1200" b="1">
                          <a:effectLst/>
                        </a:rPr>
                        <a:t>total_cases</a:t>
                      </a:r>
                    </a:p>
                  </a:txBody>
                  <a:tcPr marL="6228" marR="6228" marT="3114" marB="3114" anchor="ctr"/>
                </a:tc>
                <a:tc>
                  <a:txBody>
                    <a:bodyPr/>
                    <a:lstStyle/>
                    <a:p>
                      <a:pPr algn="l" fontAlgn="ctr"/>
                      <a:r>
                        <a:rPr lang="en-US" sz="1200" b="1">
                          <a:effectLst/>
                        </a:rPr>
                        <a:t>new_cases</a:t>
                      </a:r>
                    </a:p>
                  </a:txBody>
                  <a:tcPr marL="6228" marR="6228" marT="3114" marB="3114" anchor="ctr"/>
                </a:tc>
                <a:tc>
                  <a:txBody>
                    <a:bodyPr/>
                    <a:lstStyle/>
                    <a:p>
                      <a:pPr algn="l" fontAlgn="ctr"/>
                      <a:r>
                        <a:rPr lang="en-US" sz="1200" b="1">
                          <a:effectLst/>
                        </a:rPr>
                        <a:t>new_cases_smoothed</a:t>
                      </a:r>
                    </a:p>
                  </a:txBody>
                  <a:tcPr marL="6228" marR="6228" marT="3114" marB="3114" anchor="ctr"/>
                </a:tc>
                <a:tc>
                  <a:txBody>
                    <a:bodyPr/>
                    <a:lstStyle/>
                    <a:p>
                      <a:pPr algn="l" fontAlgn="ctr"/>
                      <a:r>
                        <a:rPr lang="en-US" sz="1200" b="1">
                          <a:effectLst/>
                        </a:rPr>
                        <a:t>total_deaths</a:t>
                      </a:r>
                    </a:p>
                  </a:txBody>
                  <a:tcPr marL="6228" marR="6228" marT="3114" marB="3114" anchor="ctr"/>
                </a:tc>
                <a:tc>
                  <a:txBody>
                    <a:bodyPr/>
                    <a:lstStyle/>
                    <a:p>
                      <a:pPr algn="l" fontAlgn="ctr"/>
                      <a:r>
                        <a:rPr lang="en-US" sz="1200" b="1">
                          <a:effectLst/>
                        </a:rPr>
                        <a:t>new_deaths</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diabetes_prevalence</a:t>
                      </a:r>
                    </a:p>
                  </a:txBody>
                  <a:tcPr marL="6228" marR="6228" marT="3114" marB="3114" anchor="ctr"/>
                </a:tc>
                <a:tc>
                  <a:txBody>
                    <a:bodyPr/>
                    <a:lstStyle/>
                    <a:p>
                      <a:pPr algn="l" fontAlgn="ctr"/>
                      <a:r>
                        <a:rPr lang="en-US" sz="1200" b="1">
                          <a:effectLst/>
                        </a:rPr>
                        <a:t>smokers</a:t>
                      </a:r>
                    </a:p>
                  </a:txBody>
                  <a:tcPr marL="6228" marR="6228" marT="3114" marB="3114" anchor="ctr"/>
                </a:tc>
                <a:tc>
                  <a:txBody>
                    <a:bodyPr/>
                    <a:lstStyle/>
                    <a:p>
                      <a:pPr algn="l" fontAlgn="ctr"/>
                      <a:r>
                        <a:rPr lang="en-US" sz="1200" b="1">
                          <a:effectLst/>
                        </a:rPr>
                        <a:t>handwashing_facilities</a:t>
                      </a:r>
                    </a:p>
                  </a:txBody>
                  <a:tcPr marL="6228" marR="6228" marT="3114" marB="3114" anchor="ctr"/>
                </a:tc>
                <a:tc>
                  <a:txBody>
                    <a:bodyPr/>
                    <a:lstStyle/>
                    <a:p>
                      <a:pPr algn="l" fontAlgn="ctr"/>
                      <a:r>
                        <a:rPr lang="en-US" sz="1200" b="1">
                          <a:effectLst/>
                        </a:rPr>
                        <a:t>hospital_beds_per_thousand</a:t>
                      </a:r>
                    </a:p>
                  </a:txBody>
                  <a:tcPr marL="6228" marR="6228" marT="3114" marB="3114" anchor="ctr"/>
                </a:tc>
                <a:tc>
                  <a:txBody>
                    <a:bodyPr/>
                    <a:lstStyle/>
                    <a:p>
                      <a:pPr algn="l" fontAlgn="ctr"/>
                      <a:r>
                        <a:rPr lang="en-US" sz="1200" b="1">
                          <a:effectLst/>
                        </a:rPr>
                        <a:t>life_expectancy</a:t>
                      </a:r>
                    </a:p>
                  </a:txBody>
                  <a:tcPr marL="6228" marR="6228" marT="3114" marB="3114" anchor="ctr"/>
                </a:tc>
                <a:tc>
                  <a:txBody>
                    <a:bodyPr/>
                    <a:lstStyle/>
                    <a:p>
                      <a:pPr algn="l" fontAlgn="ctr"/>
                      <a:r>
                        <a:rPr lang="en-US" sz="1200" b="1">
                          <a:effectLst/>
                        </a:rPr>
                        <a:t>human_development_index</a:t>
                      </a:r>
                    </a:p>
                  </a:txBody>
                  <a:tcPr marL="6228" marR="6228" marT="3114" marB="3114" anchor="ctr"/>
                </a:tc>
                <a:tc>
                  <a:txBody>
                    <a:bodyPr/>
                    <a:lstStyle/>
                    <a:p>
                      <a:pPr algn="l" fontAlgn="ctr"/>
                      <a:r>
                        <a:rPr lang="en-US" sz="1200" b="1">
                          <a:effectLst/>
                        </a:rPr>
                        <a:t>excess_mortality_cumulative_absolute</a:t>
                      </a:r>
                    </a:p>
                  </a:txBody>
                  <a:tcPr marL="6228" marR="6228" marT="3114" marB="3114" anchor="ctr"/>
                </a:tc>
                <a:tc>
                  <a:txBody>
                    <a:bodyPr/>
                    <a:lstStyle/>
                    <a:p>
                      <a:pPr algn="l" fontAlgn="ctr"/>
                      <a:r>
                        <a:rPr lang="en-US" sz="1200" b="1">
                          <a:effectLst/>
                        </a:rPr>
                        <a:t>excess_mortality_cumulative</a:t>
                      </a:r>
                    </a:p>
                  </a:txBody>
                  <a:tcPr marL="6228" marR="6228" marT="3114" marB="3114" anchor="ctr"/>
                </a:tc>
                <a:tc>
                  <a:txBody>
                    <a:bodyPr/>
                    <a:lstStyle/>
                    <a:p>
                      <a:pPr algn="l" fontAlgn="ctr"/>
                      <a:r>
                        <a:rPr lang="en-US" sz="1200" b="1">
                          <a:effectLst/>
                        </a:rPr>
                        <a:t>excess_mortality</a:t>
                      </a:r>
                    </a:p>
                  </a:txBody>
                  <a:tcPr marL="6228" marR="6228" marT="3114" marB="3114" anchor="ctr"/>
                </a:tc>
                <a:tc>
                  <a:txBody>
                    <a:bodyPr/>
                    <a:lstStyle/>
                    <a:p>
                      <a:pPr algn="l" fontAlgn="ctr"/>
                      <a:r>
                        <a:rPr lang="en-US" sz="1200" b="1">
                          <a:effectLst/>
                        </a:rPr>
                        <a:t>excess_mortality_cumulative_per_million</a:t>
                      </a:r>
                    </a:p>
                  </a:txBody>
                  <a:tcPr marL="6228" marR="6228" marT="3114" marB="3114" anchor="ctr"/>
                </a:tc>
                <a:tc>
                  <a:txBody>
                    <a:bodyPr/>
                    <a:lstStyle/>
                    <a:p>
                      <a:endParaRPr lang="en-US" sz="1200" b="1"/>
                    </a:p>
                  </a:txBody>
                  <a:tcPr marL="20475" marR="20475" marT="10237" marB="10237"/>
                </a:tc>
                <a:extLst>
                  <a:ext uri="{0D108BD9-81ED-4DB2-BD59-A6C34878D82A}">
                    <a16:rowId xmlns:a16="http://schemas.microsoft.com/office/drawing/2014/main" val="3184369556"/>
                  </a:ext>
                </a:extLst>
              </a:tr>
              <a:tr h="436199">
                <a:tc>
                  <a:txBody>
                    <a:bodyPr/>
                    <a:lstStyle/>
                    <a:p>
                      <a:pPr algn="l" fontAlgn="ctr"/>
                      <a:r>
                        <a:rPr lang="en-US" sz="1200" b="1">
                          <a:effectLst/>
                        </a:rPr>
                        <a:t>95524</a:t>
                      </a:r>
                    </a:p>
                  </a:txBody>
                  <a:tcPr marL="6228" marR="6228" marT="3114" marB="3114" anchor="ctr"/>
                </a:tc>
                <a:tc>
                  <a:txBody>
                    <a:bodyPr/>
                    <a:lstStyle/>
                    <a:p>
                      <a:pPr algn="l" fontAlgn="ctr"/>
                      <a:r>
                        <a:rPr lang="en-US" sz="1200" b="1">
                          <a:effectLst/>
                        </a:rPr>
                        <a:t>MEX</a:t>
                      </a:r>
                    </a:p>
                  </a:txBody>
                  <a:tcPr marL="6228" marR="6228" marT="3114" marB="3114" anchor="ctr"/>
                </a:tc>
                <a:tc>
                  <a:txBody>
                    <a:bodyPr/>
                    <a:lstStyle/>
                    <a:p>
                      <a:pPr algn="l" fontAlgn="ctr"/>
                      <a:r>
                        <a:rPr lang="en-US" sz="1200" b="1">
                          <a:effectLst/>
                        </a:rPr>
                        <a:t>North America</a:t>
                      </a:r>
                    </a:p>
                  </a:txBody>
                  <a:tcPr marL="6228" marR="6228" marT="3114" marB="3114" anchor="ctr"/>
                </a:tc>
                <a:tc>
                  <a:txBody>
                    <a:bodyPr/>
                    <a:lstStyle/>
                    <a:p>
                      <a:pPr algn="l" fontAlgn="ctr"/>
                      <a:r>
                        <a:rPr lang="en-US" sz="1200" b="1">
                          <a:effectLst/>
                        </a:rPr>
                        <a:t>1.549097</a:t>
                      </a:r>
                    </a:p>
                  </a:txBody>
                  <a:tcPr marL="6228" marR="6228" marT="3114" marB="3114" anchor="ctr"/>
                </a:tc>
                <a:tc>
                  <a:txBody>
                    <a:bodyPr/>
                    <a:lstStyle/>
                    <a:p>
                      <a:pPr algn="l" fontAlgn="ctr"/>
                      <a:r>
                        <a:rPr lang="en-US" sz="1200" b="1">
                          <a:effectLst/>
                        </a:rPr>
                        <a:t>Mexico</a:t>
                      </a:r>
                    </a:p>
                  </a:txBody>
                  <a:tcPr marL="6228" marR="6228" marT="3114" marB="3114" anchor="ctr"/>
                </a:tc>
                <a:tc>
                  <a:txBody>
                    <a:bodyPr/>
                    <a:lstStyle/>
                    <a:p>
                      <a:pPr algn="l" fontAlgn="ctr"/>
                      <a:r>
                        <a:rPr lang="en-US" sz="1200" b="1">
                          <a:effectLst/>
                        </a:rPr>
                        <a:t>2020-01-01</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11039.367908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171.010566</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13.06</a:t>
                      </a:r>
                    </a:p>
                  </a:txBody>
                  <a:tcPr marL="6228" marR="6228" marT="3114" marB="3114" anchor="ctr"/>
                </a:tc>
                <a:tc>
                  <a:txBody>
                    <a:bodyPr/>
                    <a:lstStyle/>
                    <a:p>
                      <a:pPr algn="l" fontAlgn="ctr"/>
                      <a:r>
                        <a:rPr lang="en-US" sz="1200" b="1">
                          <a:effectLst/>
                        </a:rPr>
                        <a:t>High</a:t>
                      </a:r>
                    </a:p>
                  </a:txBody>
                  <a:tcPr marL="6228" marR="6228" marT="3114" marB="3114" anchor="ctr"/>
                </a:tc>
                <a:tc>
                  <a:txBody>
                    <a:bodyPr/>
                    <a:lstStyle/>
                    <a:p>
                      <a:pPr algn="l" fontAlgn="ctr"/>
                      <a:r>
                        <a:rPr lang="en-US" sz="1200" b="1">
                          <a:effectLst/>
                        </a:rPr>
                        <a:t>87.847</a:t>
                      </a:r>
                    </a:p>
                  </a:txBody>
                  <a:tcPr marL="6228" marR="6228" marT="3114" marB="3114" anchor="ctr"/>
                </a:tc>
                <a:tc>
                  <a:txBody>
                    <a:bodyPr/>
                    <a:lstStyle/>
                    <a:p>
                      <a:pPr algn="l" fontAlgn="ctr"/>
                      <a:r>
                        <a:rPr lang="en-US" sz="1200" b="1">
                          <a:effectLst/>
                        </a:rPr>
                        <a:t>1.38</a:t>
                      </a:r>
                    </a:p>
                  </a:txBody>
                  <a:tcPr marL="6228" marR="6228" marT="3114" marB="3114" anchor="ctr"/>
                </a:tc>
                <a:tc>
                  <a:txBody>
                    <a:bodyPr/>
                    <a:lstStyle/>
                    <a:p>
                      <a:pPr algn="l" fontAlgn="ctr"/>
                      <a:r>
                        <a:rPr lang="en-US" sz="1200" b="1">
                          <a:effectLst/>
                        </a:rPr>
                        <a:t>75.05</a:t>
                      </a:r>
                    </a:p>
                  </a:txBody>
                  <a:tcPr marL="6228" marR="6228" marT="3114" marB="3114" anchor="ctr"/>
                </a:tc>
                <a:tc>
                  <a:txBody>
                    <a:bodyPr/>
                    <a:lstStyle/>
                    <a:p>
                      <a:pPr algn="l" fontAlgn="ctr"/>
                      <a:r>
                        <a:rPr lang="en-US" sz="1200" b="1">
                          <a:effectLst/>
                        </a:rPr>
                        <a:t>0.779</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2934194945"/>
                  </a:ext>
                </a:extLst>
              </a:tr>
              <a:tr h="436199">
                <a:tc>
                  <a:txBody>
                    <a:bodyPr/>
                    <a:lstStyle/>
                    <a:p>
                      <a:pPr algn="l" fontAlgn="ctr"/>
                      <a:r>
                        <a:rPr lang="en-US" sz="1200" b="1">
                          <a:effectLst/>
                        </a:rPr>
                        <a:t>5710</a:t>
                      </a:r>
                    </a:p>
                  </a:txBody>
                  <a:tcPr marL="6228" marR="6228" marT="3114" marB="3114" anchor="ctr"/>
                </a:tc>
                <a:tc>
                  <a:txBody>
                    <a:bodyPr/>
                    <a:lstStyle/>
                    <a:p>
                      <a:pPr algn="l" fontAlgn="ctr"/>
                      <a:r>
                        <a:rPr lang="en-US" sz="1200" b="1">
                          <a:effectLst/>
                        </a:rPr>
                        <a:t>ARG</a:t>
                      </a:r>
                    </a:p>
                  </a:txBody>
                  <a:tcPr marL="6228" marR="6228" marT="3114" marB="3114" anchor="ctr"/>
                </a:tc>
                <a:tc>
                  <a:txBody>
                    <a:bodyPr/>
                    <a:lstStyle/>
                    <a:p>
                      <a:pPr algn="l" fontAlgn="ctr"/>
                      <a:r>
                        <a:rPr lang="en-US" sz="1200" b="1">
                          <a:effectLst/>
                        </a:rPr>
                        <a:t>South America</a:t>
                      </a:r>
                    </a:p>
                  </a:txBody>
                  <a:tcPr marL="6228" marR="6228" marT="3114" marB="3114" anchor="ctr"/>
                </a:tc>
                <a:tc>
                  <a:txBody>
                    <a:bodyPr/>
                    <a:lstStyle/>
                    <a:p>
                      <a:pPr algn="l" fontAlgn="ctr"/>
                      <a:r>
                        <a:rPr lang="en-US" sz="1200" b="1">
                          <a:effectLst/>
                        </a:rPr>
                        <a:t>1.549097</a:t>
                      </a:r>
                    </a:p>
                  </a:txBody>
                  <a:tcPr marL="6228" marR="6228" marT="3114" marB="3114" anchor="ctr"/>
                </a:tc>
                <a:tc>
                  <a:txBody>
                    <a:bodyPr/>
                    <a:lstStyle/>
                    <a:p>
                      <a:pPr algn="l" fontAlgn="ctr"/>
                      <a:r>
                        <a:rPr lang="en-US" sz="1200" b="1">
                          <a:effectLst/>
                        </a:rPr>
                        <a:t>Argentina</a:t>
                      </a:r>
                    </a:p>
                  </a:txBody>
                  <a:tcPr marL="6228" marR="6228" marT="3114" marB="3114" anchor="ctr"/>
                </a:tc>
                <a:tc>
                  <a:txBody>
                    <a:bodyPr/>
                    <a:lstStyle/>
                    <a:p>
                      <a:pPr algn="l" fontAlgn="ctr"/>
                      <a:r>
                        <a:rPr lang="en-US" sz="1200" b="1">
                          <a:effectLst/>
                        </a:rPr>
                        <a:t>2020-01-01</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11039.367908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171.010566</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5.50</a:t>
                      </a:r>
                    </a:p>
                  </a:txBody>
                  <a:tcPr marL="6228" marR="6228" marT="3114" marB="3114" anchor="ctr"/>
                </a:tc>
                <a:tc>
                  <a:txBody>
                    <a:bodyPr/>
                    <a:lstStyle/>
                    <a:p>
                      <a:pPr algn="l" fontAlgn="ctr"/>
                      <a:r>
                        <a:rPr lang="en-US" sz="1200" b="1">
                          <a:effectLst/>
                        </a:rPr>
                        <a:t>High</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5.00</a:t>
                      </a:r>
                    </a:p>
                  </a:txBody>
                  <a:tcPr marL="6228" marR="6228" marT="3114" marB="3114" anchor="ctr"/>
                </a:tc>
                <a:tc>
                  <a:txBody>
                    <a:bodyPr/>
                    <a:lstStyle/>
                    <a:p>
                      <a:pPr algn="l" fontAlgn="ctr"/>
                      <a:r>
                        <a:rPr lang="en-US" sz="1200" b="1">
                          <a:effectLst/>
                        </a:rPr>
                        <a:t>76.67</a:t>
                      </a:r>
                    </a:p>
                  </a:txBody>
                  <a:tcPr marL="6228" marR="6228" marT="3114" marB="3114" anchor="ctr"/>
                </a:tc>
                <a:tc>
                  <a:txBody>
                    <a:bodyPr/>
                    <a:lstStyle/>
                    <a:p>
                      <a:pPr algn="l" fontAlgn="ctr"/>
                      <a:r>
                        <a:rPr lang="en-US" sz="1200" b="1">
                          <a:effectLst/>
                        </a:rPr>
                        <a:t>0.845</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230526273"/>
                  </a:ext>
                </a:extLst>
              </a:tr>
              <a:tr h="436199">
                <a:tc>
                  <a:txBody>
                    <a:bodyPr/>
                    <a:lstStyle/>
                    <a:p>
                      <a:pPr algn="l" fontAlgn="ctr"/>
                      <a:r>
                        <a:rPr lang="en-US" sz="1200" b="1">
                          <a:effectLst/>
                        </a:rPr>
                        <a:t>95525</a:t>
                      </a:r>
                    </a:p>
                  </a:txBody>
                  <a:tcPr marL="6228" marR="6228" marT="3114" marB="3114" anchor="ctr"/>
                </a:tc>
                <a:tc>
                  <a:txBody>
                    <a:bodyPr/>
                    <a:lstStyle/>
                    <a:p>
                      <a:pPr algn="l" fontAlgn="ctr"/>
                      <a:r>
                        <a:rPr lang="en-US" sz="1200" b="1">
                          <a:effectLst/>
                        </a:rPr>
                        <a:t>MEX</a:t>
                      </a:r>
                    </a:p>
                  </a:txBody>
                  <a:tcPr marL="6228" marR="6228" marT="3114" marB="3114" anchor="ctr"/>
                </a:tc>
                <a:tc>
                  <a:txBody>
                    <a:bodyPr/>
                    <a:lstStyle/>
                    <a:p>
                      <a:pPr algn="l" fontAlgn="ctr"/>
                      <a:r>
                        <a:rPr lang="en-US" sz="1200" b="1">
                          <a:effectLst/>
                        </a:rPr>
                        <a:t>North America</a:t>
                      </a:r>
                    </a:p>
                  </a:txBody>
                  <a:tcPr marL="6228" marR="6228" marT="3114" marB="3114" anchor="ctr"/>
                </a:tc>
                <a:tc>
                  <a:txBody>
                    <a:bodyPr/>
                    <a:lstStyle/>
                    <a:p>
                      <a:pPr algn="l" fontAlgn="ctr"/>
                      <a:r>
                        <a:rPr lang="en-US" sz="1200" b="1">
                          <a:effectLst/>
                        </a:rPr>
                        <a:t>1.549097</a:t>
                      </a:r>
                    </a:p>
                  </a:txBody>
                  <a:tcPr marL="6228" marR="6228" marT="3114" marB="3114" anchor="ctr"/>
                </a:tc>
                <a:tc>
                  <a:txBody>
                    <a:bodyPr/>
                    <a:lstStyle/>
                    <a:p>
                      <a:pPr algn="l" fontAlgn="ctr"/>
                      <a:r>
                        <a:rPr lang="en-US" sz="1200" b="1">
                          <a:effectLst/>
                        </a:rPr>
                        <a:t>Mexico</a:t>
                      </a:r>
                    </a:p>
                  </a:txBody>
                  <a:tcPr marL="6228" marR="6228" marT="3114" marB="3114" anchor="ctr"/>
                </a:tc>
                <a:tc>
                  <a:txBody>
                    <a:bodyPr/>
                    <a:lstStyle/>
                    <a:p>
                      <a:pPr algn="l" fontAlgn="ctr"/>
                      <a:r>
                        <a:rPr lang="en-US" sz="1200" b="1">
                          <a:effectLst/>
                        </a:rPr>
                        <a:t>2020-01-02</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11039.367908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171.010566</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13.06</a:t>
                      </a:r>
                    </a:p>
                  </a:txBody>
                  <a:tcPr marL="6228" marR="6228" marT="3114" marB="3114" anchor="ctr"/>
                </a:tc>
                <a:tc>
                  <a:txBody>
                    <a:bodyPr/>
                    <a:lstStyle/>
                    <a:p>
                      <a:pPr algn="l" fontAlgn="ctr"/>
                      <a:r>
                        <a:rPr lang="en-US" sz="1200" b="1">
                          <a:effectLst/>
                        </a:rPr>
                        <a:t>High</a:t>
                      </a:r>
                    </a:p>
                  </a:txBody>
                  <a:tcPr marL="6228" marR="6228" marT="3114" marB="3114" anchor="ctr"/>
                </a:tc>
                <a:tc>
                  <a:txBody>
                    <a:bodyPr/>
                    <a:lstStyle/>
                    <a:p>
                      <a:pPr algn="l" fontAlgn="ctr"/>
                      <a:r>
                        <a:rPr lang="en-US" sz="1200" b="1">
                          <a:effectLst/>
                        </a:rPr>
                        <a:t>87.847</a:t>
                      </a:r>
                    </a:p>
                  </a:txBody>
                  <a:tcPr marL="6228" marR="6228" marT="3114" marB="3114" anchor="ctr"/>
                </a:tc>
                <a:tc>
                  <a:txBody>
                    <a:bodyPr/>
                    <a:lstStyle/>
                    <a:p>
                      <a:pPr algn="l" fontAlgn="ctr"/>
                      <a:r>
                        <a:rPr lang="en-US" sz="1200" b="1">
                          <a:effectLst/>
                        </a:rPr>
                        <a:t>1.38</a:t>
                      </a:r>
                    </a:p>
                  </a:txBody>
                  <a:tcPr marL="6228" marR="6228" marT="3114" marB="3114" anchor="ctr"/>
                </a:tc>
                <a:tc>
                  <a:txBody>
                    <a:bodyPr/>
                    <a:lstStyle/>
                    <a:p>
                      <a:pPr algn="l" fontAlgn="ctr"/>
                      <a:r>
                        <a:rPr lang="en-US" sz="1200" b="1">
                          <a:effectLst/>
                        </a:rPr>
                        <a:t>75.05</a:t>
                      </a:r>
                    </a:p>
                  </a:txBody>
                  <a:tcPr marL="6228" marR="6228" marT="3114" marB="3114" anchor="ctr"/>
                </a:tc>
                <a:tc>
                  <a:txBody>
                    <a:bodyPr/>
                    <a:lstStyle/>
                    <a:p>
                      <a:pPr algn="l" fontAlgn="ctr"/>
                      <a:r>
                        <a:rPr lang="en-US" sz="1200" b="1">
                          <a:effectLst/>
                        </a:rPr>
                        <a:t>0.779</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3515828172"/>
                  </a:ext>
                </a:extLst>
              </a:tr>
              <a:tr h="436199">
                <a:tc>
                  <a:txBody>
                    <a:bodyPr/>
                    <a:lstStyle/>
                    <a:p>
                      <a:pPr algn="l" fontAlgn="ctr"/>
                      <a:r>
                        <a:rPr lang="en-US" sz="1200" b="1">
                          <a:effectLst/>
                        </a:rPr>
                        <a:t>5711</a:t>
                      </a:r>
                    </a:p>
                  </a:txBody>
                  <a:tcPr marL="6228" marR="6228" marT="3114" marB="3114" anchor="ctr"/>
                </a:tc>
                <a:tc>
                  <a:txBody>
                    <a:bodyPr/>
                    <a:lstStyle/>
                    <a:p>
                      <a:pPr algn="l" fontAlgn="ctr"/>
                      <a:r>
                        <a:rPr lang="en-US" sz="1200" b="1">
                          <a:effectLst/>
                        </a:rPr>
                        <a:t>ARG</a:t>
                      </a:r>
                    </a:p>
                  </a:txBody>
                  <a:tcPr marL="6228" marR="6228" marT="3114" marB="3114" anchor="ctr"/>
                </a:tc>
                <a:tc>
                  <a:txBody>
                    <a:bodyPr/>
                    <a:lstStyle/>
                    <a:p>
                      <a:pPr algn="l" fontAlgn="ctr"/>
                      <a:r>
                        <a:rPr lang="en-US" sz="1200" b="1">
                          <a:effectLst/>
                        </a:rPr>
                        <a:t>South America</a:t>
                      </a:r>
                    </a:p>
                  </a:txBody>
                  <a:tcPr marL="6228" marR="6228" marT="3114" marB="3114" anchor="ctr"/>
                </a:tc>
                <a:tc>
                  <a:txBody>
                    <a:bodyPr/>
                    <a:lstStyle/>
                    <a:p>
                      <a:pPr algn="l" fontAlgn="ctr"/>
                      <a:r>
                        <a:rPr lang="en-US" sz="1200" b="1">
                          <a:effectLst/>
                        </a:rPr>
                        <a:t>1.549097</a:t>
                      </a:r>
                    </a:p>
                  </a:txBody>
                  <a:tcPr marL="6228" marR="6228" marT="3114" marB="3114" anchor="ctr"/>
                </a:tc>
                <a:tc>
                  <a:txBody>
                    <a:bodyPr/>
                    <a:lstStyle/>
                    <a:p>
                      <a:pPr algn="l" fontAlgn="ctr"/>
                      <a:r>
                        <a:rPr lang="en-US" sz="1200" b="1">
                          <a:effectLst/>
                        </a:rPr>
                        <a:t>Argentina</a:t>
                      </a:r>
                    </a:p>
                  </a:txBody>
                  <a:tcPr marL="6228" marR="6228" marT="3114" marB="3114" anchor="ctr"/>
                </a:tc>
                <a:tc>
                  <a:txBody>
                    <a:bodyPr/>
                    <a:lstStyle/>
                    <a:p>
                      <a:pPr algn="l" fontAlgn="ctr"/>
                      <a:r>
                        <a:rPr lang="en-US" sz="1200" b="1">
                          <a:effectLst/>
                        </a:rPr>
                        <a:t>2020-01-02</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11039.367908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171.010566</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5.50</a:t>
                      </a:r>
                    </a:p>
                  </a:txBody>
                  <a:tcPr marL="6228" marR="6228" marT="3114" marB="3114" anchor="ctr"/>
                </a:tc>
                <a:tc>
                  <a:txBody>
                    <a:bodyPr/>
                    <a:lstStyle/>
                    <a:p>
                      <a:pPr algn="l" fontAlgn="ctr"/>
                      <a:r>
                        <a:rPr lang="en-US" sz="1200" b="1">
                          <a:effectLst/>
                        </a:rPr>
                        <a:t>High</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5.00</a:t>
                      </a:r>
                    </a:p>
                  </a:txBody>
                  <a:tcPr marL="6228" marR="6228" marT="3114" marB="3114" anchor="ctr"/>
                </a:tc>
                <a:tc>
                  <a:txBody>
                    <a:bodyPr/>
                    <a:lstStyle/>
                    <a:p>
                      <a:pPr algn="l" fontAlgn="ctr"/>
                      <a:r>
                        <a:rPr lang="en-US" sz="1200" b="1">
                          <a:effectLst/>
                        </a:rPr>
                        <a:t>76.67</a:t>
                      </a:r>
                    </a:p>
                  </a:txBody>
                  <a:tcPr marL="6228" marR="6228" marT="3114" marB="3114" anchor="ctr"/>
                </a:tc>
                <a:tc>
                  <a:txBody>
                    <a:bodyPr/>
                    <a:lstStyle/>
                    <a:p>
                      <a:pPr algn="l" fontAlgn="ctr"/>
                      <a:r>
                        <a:rPr lang="en-US" sz="1200" b="1">
                          <a:effectLst/>
                        </a:rPr>
                        <a:t>0.845</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2636295462"/>
                  </a:ext>
                </a:extLst>
              </a:tr>
              <a:tr h="436199">
                <a:tc>
                  <a:txBody>
                    <a:bodyPr/>
                    <a:lstStyle/>
                    <a:p>
                      <a:pPr algn="l" fontAlgn="ctr"/>
                      <a:r>
                        <a:rPr lang="en-US" sz="1200" b="1">
                          <a:effectLst/>
                        </a:rPr>
                        <a:t>95526</a:t>
                      </a:r>
                    </a:p>
                  </a:txBody>
                  <a:tcPr marL="6228" marR="6228" marT="3114" marB="3114" anchor="ctr"/>
                </a:tc>
                <a:tc>
                  <a:txBody>
                    <a:bodyPr/>
                    <a:lstStyle/>
                    <a:p>
                      <a:pPr algn="l" fontAlgn="ctr"/>
                      <a:r>
                        <a:rPr lang="en-US" sz="1200" b="1">
                          <a:effectLst/>
                        </a:rPr>
                        <a:t>MEX</a:t>
                      </a:r>
                    </a:p>
                  </a:txBody>
                  <a:tcPr marL="6228" marR="6228" marT="3114" marB="3114" anchor="ctr"/>
                </a:tc>
                <a:tc>
                  <a:txBody>
                    <a:bodyPr/>
                    <a:lstStyle/>
                    <a:p>
                      <a:pPr algn="l" fontAlgn="ctr"/>
                      <a:r>
                        <a:rPr lang="en-US" sz="1200" b="1">
                          <a:effectLst/>
                        </a:rPr>
                        <a:t>North America</a:t>
                      </a:r>
                    </a:p>
                  </a:txBody>
                  <a:tcPr marL="6228" marR="6228" marT="3114" marB="3114" anchor="ctr"/>
                </a:tc>
                <a:tc>
                  <a:txBody>
                    <a:bodyPr/>
                    <a:lstStyle/>
                    <a:p>
                      <a:pPr algn="l" fontAlgn="ctr"/>
                      <a:r>
                        <a:rPr lang="en-US" sz="1200" b="1">
                          <a:effectLst/>
                        </a:rPr>
                        <a:t>1.549097</a:t>
                      </a:r>
                    </a:p>
                  </a:txBody>
                  <a:tcPr marL="6228" marR="6228" marT="3114" marB="3114" anchor="ctr"/>
                </a:tc>
                <a:tc>
                  <a:txBody>
                    <a:bodyPr/>
                    <a:lstStyle/>
                    <a:p>
                      <a:pPr algn="l" fontAlgn="ctr"/>
                      <a:r>
                        <a:rPr lang="en-US" sz="1200" b="1">
                          <a:effectLst/>
                        </a:rPr>
                        <a:t>Mexico</a:t>
                      </a:r>
                    </a:p>
                  </a:txBody>
                  <a:tcPr marL="6228" marR="6228" marT="3114" marB="3114" anchor="ctr"/>
                </a:tc>
                <a:tc>
                  <a:txBody>
                    <a:bodyPr/>
                    <a:lstStyle/>
                    <a:p>
                      <a:pPr algn="l" fontAlgn="ctr"/>
                      <a:r>
                        <a:rPr lang="en-US" sz="1200" b="1">
                          <a:effectLst/>
                        </a:rPr>
                        <a:t>2020-01-03</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11039.367908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171.010566</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13.06</a:t>
                      </a:r>
                    </a:p>
                  </a:txBody>
                  <a:tcPr marL="6228" marR="6228" marT="3114" marB="3114" anchor="ctr"/>
                </a:tc>
                <a:tc>
                  <a:txBody>
                    <a:bodyPr/>
                    <a:lstStyle/>
                    <a:p>
                      <a:pPr algn="l" fontAlgn="ctr"/>
                      <a:r>
                        <a:rPr lang="en-US" sz="1200" b="1">
                          <a:effectLst/>
                        </a:rPr>
                        <a:t>High</a:t>
                      </a:r>
                    </a:p>
                  </a:txBody>
                  <a:tcPr marL="6228" marR="6228" marT="3114" marB="3114" anchor="ctr"/>
                </a:tc>
                <a:tc>
                  <a:txBody>
                    <a:bodyPr/>
                    <a:lstStyle/>
                    <a:p>
                      <a:pPr algn="l" fontAlgn="ctr"/>
                      <a:r>
                        <a:rPr lang="en-US" sz="1200" b="1">
                          <a:effectLst/>
                        </a:rPr>
                        <a:t>87.847</a:t>
                      </a:r>
                    </a:p>
                  </a:txBody>
                  <a:tcPr marL="6228" marR="6228" marT="3114" marB="3114" anchor="ctr"/>
                </a:tc>
                <a:tc>
                  <a:txBody>
                    <a:bodyPr/>
                    <a:lstStyle/>
                    <a:p>
                      <a:pPr algn="l" fontAlgn="ctr"/>
                      <a:r>
                        <a:rPr lang="en-US" sz="1200" b="1" dirty="0">
                          <a:effectLst/>
                        </a:rPr>
                        <a:t>1.38</a:t>
                      </a:r>
                    </a:p>
                  </a:txBody>
                  <a:tcPr marL="6228" marR="6228" marT="3114" marB="3114" anchor="ctr"/>
                </a:tc>
                <a:tc>
                  <a:txBody>
                    <a:bodyPr/>
                    <a:lstStyle/>
                    <a:p>
                      <a:pPr algn="l" fontAlgn="ctr"/>
                      <a:r>
                        <a:rPr lang="en-US" sz="1200" b="1">
                          <a:effectLst/>
                        </a:rPr>
                        <a:t>75.05</a:t>
                      </a:r>
                    </a:p>
                  </a:txBody>
                  <a:tcPr marL="6228" marR="6228" marT="3114" marB="3114" anchor="ctr"/>
                </a:tc>
                <a:tc>
                  <a:txBody>
                    <a:bodyPr/>
                    <a:lstStyle/>
                    <a:p>
                      <a:pPr algn="l" fontAlgn="ctr"/>
                      <a:r>
                        <a:rPr lang="en-US" sz="1200" b="1">
                          <a:effectLst/>
                        </a:rPr>
                        <a:t>0.779</a:t>
                      </a:r>
                    </a:p>
                  </a:txBody>
                  <a:tcPr marL="6228" marR="6228" marT="3114" marB="3114" anchor="ctr"/>
                </a:tc>
                <a:tc>
                  <a:txBody>
                    <a:bodyPr/>
                    <a:lstStyle/>
                    <a:p>
                      <a:pPr algn="l" fontAlgn="ctr"/>
                      <a:r>
                        <a:rPr lang="en-US" sz="1200" b="1" dirty="0" err="1">
                          <a:effectLst/>
                        </a:rPr>
                        <a:t>NaN</a:t>
                      </a:r>
                      <a:endParaRPr lang="en-US" sz="1200" b="1" dirty="0">
                        <a:effectLst/>
                      </a:endParaRP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1322216643"/>
                  </a:ext>
                </a:extLst>
              </a:tr>
              <a:tr h="67652">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dirty="0">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a:t>
                      </a:r>
                    </a:p>
                  </a:txBody>
                  <a:tcPr marL="6228" marR="6228" marT="3114" marB="3114" anchor="ctr"/>
                </a:tc>
                <a:extLst>
                  <a:ext uri="{0D108BD9-81ED-4DB2-BD59-A6C34878D82A}">
                    <a16:rowId xmlns:a16="http://schemas.microsoft.com/office/drawing/2014/main" val="3265033582"/>
                  </a:ext>
                </a:extLst>
              </a:tr>
              <a:tr h="436199">
                <a:tc>
                  <a:txBody>
                    <a:bodyPr/>
                    <a:lstStyle/>
                    <a:p>
                      <a:pPr algn="l" fontAlgn="ctr"/>
                      <a:r>
                        <a:rPr lang="en-US" sz="1200" b="1">
                          <a:effectLst/>
                        </a:rPr>
                        <a:t>28602</a:t>
                      </a:r>
                    </a:p>
                  </a:txBody>
                  <a:tcPr marL="6228" marR="6228" marT="3114" marB="3114" anchor="ctr"/>
                </a:tc>
                <a:tc>
                  <a:txBody>
                    <a:bodyPr/>
                    <a:lstStyle/>
                    <a:p>
                      <a:pPr algn="l" fontAlgn="ctr"/>
                      <a:r>
                        <a:rPr lang="en-US" sz="1200" b="1">
                          <a:effectLst/>
                        </a:rPr>
                        <a:t>CYM</a:t>
                      </a:r>
                    </a:p>
                  </a:txBody>
                  <a:tcPr marL="6228" marR="6228" marT="3114" marB="3114" anchor="ctr"/>
                </a:tc>
                <a:tc>
                  <a:txBody>
                    <a:bodyPr/>
                    <a:lstStyle/>
                    <a:p>
                      <a:pPr algn="l" fontAlgn="ctr"/>
                      <a:r>
                        <a:rPr lang="en-US" sz="1200" b="1">
                          <a:effectLst/>
                        </a:rPr>
                        <a:t>North America</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Cayman Islands</a:t>
                      </a:r>
                    </a:p>
                  </a:txBody>
                  <a:tcPr marL="6228" marR="6228" marT="3114" marB="3114" anchor="ctr"/>
                </a:tc>
                <a:tc>
                  <a:txBody>
                    <a:bodyPr/>
                    <a:lstStyle/>
                    <a:p>
                      <a:pPr algn="l" fontAlgn="ctr"/>
                      <a:r>
                        <a:rPr lang="en-US" sz="1200" b="1">
                          <a:effectLst/>
                        </a:rPr>
                        <a:t>2022-02-15</a:t>
                      </a:r>
                    </a:p>
                  </a:txBody>
                  <a:tcPr marL="6228" marR="6228" marT="3114" marB="3114" anchor="ctr"/>
                </a:tc>
                <a:tc>
                  <a:txBody>
                    <a:bodyPr/>
                    <a:lstStyle/>
                    <a:p>
                      <a:pPr algn="l" fontAlgn="ctr"/>
                      <a:r>
                        <a:rPr lang="en-US" sz="1200" b="1">
                          <a:effectLst/>
                        </a:rPr>
                        <a:t>17687.0</a:t>
                      </a:r>
                    </a:p>
                  </a:txBody>
                  <a:tcPr marL="6228" marR="6228" marT="3114" marB="3114" anchor="ctr"/>
                </a:tc>
                <a:tc>
                  <a:txBody>
                    <a:bodyPr/>
                    <a:lstStyle/>
                    <a:p>
                      <a:pPr algn="l" fontAlgn="ctr"/>
                      <a:r>
                        <a:rPr lang="en-US" sz="1200" b="1">
                          <a:effectLst/>
                        </a:rPr>
                        <a:t>11039.367908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16.0</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13.22</a:t>
                      </a:r>
                    </a:p>
                  </a:txBody>
                  <a:tcPr marL="6228" marR="6228" marT="3114" marB="3114" anchor="ctr"/>
                </a:tc>
                <a:tc>
                  <a:txBody>
                    <a:bodyPr/>
                    <a:lstStyle/>
                    <a:p>
                      <a:pPr algn="l" fontAlgn="ctr"/>
                      <a:r>
                        <a:rPr lang="en-US" sz="1200" b="1">
                          <a:effectLst/>
                        </a:rPr>
                        <a:t>Low</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83.92</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1498544925"/>
                  </a:ext>
                </a:extLst>
              </a:tr>
              <a:tr h="374775">
                <a:tc>
                  <a:txBody>
                    <a:bodyPr/>
                    <a:lstStyle/>
                    <a:p>
                      <a:pPr algn="l" fontAlgn="ctr"/>
                      <a:r>
                        <a:rPr lang="en-US" sz="1200" b="1">
                          <a:effectLst/>
                        </a:rPr>
                        <a:t>119926</a:t>
                      </a:r>
                    </a:p>
                  </a:txBody>
                  <a:tcPr marL="6228" marR="6228" marT="3114" marB="3114" anchor="ctr"/>
                </a:tc>
                <a:tc>
                  <a:txBody>
                    <a:bodyPr/>
                    <a:lstStyle/>
                    <a:p>
                      <a:pPr algn="l" fontAlgn="ctr"/>
                      <a:r>
                        <a:rPr lang="en-US" sz="1200" b="1">
                          <a:effectLst/>
                        </a:rPr>
                        <a:t>QAT</a:t>
                      </a:r>
                    </a:p>
                  </a:txBody>
                  <a:tcPr marL="6228" marR="6228" marT="3114" marB="3114" anchor="ctr"/>
                </a:tc>
                <a:tc>
                  <a:txBody>
                    <a:bodyPr/>
                    <a:lstStyle/>
                    <a:p>
                      <a:pPr algn="l" fontAlgn="ctr"/>
                      <a:r>
                        <a:rPr lang="en-US" sz="1200" b="1">
                          <a:effectLst/>
                        </a:rPr>
                        <a:t>Asia</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Qatar</a:t>
                      </a:r>
                    </a:p>
                  </a:txBody>
                  <a:tcPr marL="6228" marR="6228" marT="3114" marB="3114" anchor="ctr"/>
                </a:tc>
                <a:tc>
                  <a:txBody>
                    <a:bodyPr/>
                    <a:lstStyle/>
                    <a:p>
                      <a:pPr algn="l" fontAlgn="ctr"/>
                      <a:r>
                        <a:rPr lang="en-US" sz="1200" b="1">
                          <a:effectLst/>
                        </a:rPr>
                        <a:t>2022-02-15</a:t>
                      </a:r>
                    </a:p>
                  </a:txBody>
                  <a:tcPr marL="6228" marR="6228" marT="3114" marB="3114" anchor="ctr"/>
                </a:tc>
                <a:tc>
                  <a:txBody>
                    <a:bodyPr/>
                    <a:lstStyle/>
                    <a:p>
                      <a:pPr algn="l" fontAlgn="ctr"/>
                      <a:r>
                        <a:rPr lang="en-US" sz="1200" b="1">
                          <a:effectLst/>
                        </a:rPr>
                        <a:t>351949.0</a:t>
                      </a:r>
                    </a:p>
                  </a:txBody>
                  <a:tcPr marL="6228" marR="6228" marT="3114" marB="3114" anchor="ctr"/>
                </a:tc>
                <a:tc>
                  <a:txBody>
                    <a:bodyPr/>
                    <a:lstStyle/>
                    <a:p>
                      <a:pPr algn="l" fontAlgn="ctr"/>
                      <a:r>
                        <a:rPr lang="en-US" sz="1200" b="1">
                          <a:effectLst/>
                        </a:rPr>
                        <a:t>547.000000</a:t>
                      </a:r>
                    </a:p>
                  </a:txBody>
                  <a:tcPr marL="6228" marR="6228" marT="3114" marB="3114" anchor="ctr"/>
                </a:tc>
                <a:tc>
                  <a:txBody>
                    <a:bodyPr/>
                    <a:lstStyle/>
                    <a:p>
                      <a:pPr algn="l" fontAlgn="ctr"/>
                      <a:r>
                        <a:rPr lang="en-US" sz="1200" b="1">
                          <a:effectLst/>
                        </a:rPr>
                        <a:t>654.857</a:t>
                      </a:r>
                    </a:p>
                  </a:txBody>
                  <a:tcPr marL="6228" marR="6228" marT="3114" marB="3114" anchor="ctr"/>
                </a:tc>
                <a:tc>
                  <a:txBody>
                    <a:bodyPr/>
                    <a:lstStyle/>
                    <a:p>
                      <a:pPr algn="l" fontAlgn="ctr"/>
                      <a:r>
                        <a:rPr lang="en-US" sz="1200" b="1">
                          <a:effectLst/>
                        </a:rPr>
                        <a:t>658.0</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16.52</a:t>
                      </a:r>
                    </a:p>
                  </a:txBody>
                  <a:tcPr marL="6228" marR="6228" marT="3114" marB="3114" anchor="ctr"/>
                </a:tc>
                <a:tc>
                  <a:txBody>
                    <a:bodyPr/>
                    <a:lstStyle/>
                    <a:p>
                      <a:pPr algn="l" fontAlgn="ctr"/>
                      <a:r>
                        <a:rPr lang="en-US" sz="1200" b="1">
                          <a:effectLst/>
                        </a:rPr>
                        <a:t>High</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1.20</a:t>
                      </a:r>
                    </a:p>
                  </a:txBody>
                  <a:tcPr marL="6228" marR="6228" marT="3114" marB="3114" anchor="ctr"/>
                </a:tc>
                <a:tc>
                  <a:txBody>
                    <a:bodyPr/>
                    <a:lstStyle/>
                    <a:p>
                      <a:pPr algn="l" fontAlgn="ctr"/>
                      <a:r>
                        <a:rPr lang="en-US" sz="1200" b="1">
                          <a:effectLst/>
                        </a:rPr>
                        <a:t>80.23</a:t>
                      </a:r>
                    </a:p>
                  </a:txBody>
                  <a:tcPr marL="6228" marR="6228" marT="3114" marB="3114" anchor="ctr"/>
                </a:tc>
                <a:tc>
                  <a:txBody>
                    <a:bodyPr/>
                    <a:lstStyle/>
                    <a:p>
                      <a:pPr algn="l" fontAlgn="ctr"/>
                      <a:r>
                        <a:rPr lang="en-US" sz="1200" b="1">
                          <a:effectLst/>
                        </a:rPr>
                        <a:t>0.848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4022451462"/>
                  </a:ext>
                </a:extLst>
              </a:tr>
              <a:tr h="374775">
                <a:tc>
                  <a:txBody>
                    <a:bodyPr/>
                    <a:lstStyle/>
                    <a:p>
                      <a:pPr algn="l" fontAlgn="ctr"/>
                      <a:r>
                        <a:rPr lang="en-US" sz="1200" b="1">
                          <a:effectLst/>
                        </a:rPr>
                        <a:t>27897</a:t>
                      </a:r>
                    </a:p>
                  </a:txBody>
                  <a:tcPr marL="6228" marR="6228" marT="3114" marB="3114" anchor="ctr"/>
                </a:tc>
                <a:tc>
                  <a:txBody>
                    <a:bodyPr/>
                    <a:lstStyle/>
                    <a:p>
                      <a:pPr algn="l" fontAlgn="ctr"/>
                      <a:r>
                        <a:rPr lang="en-US" sz="1200" b="1">
                          <a:effectLst/>
                        </a:rPr>
                        <a:t>CPV</a:t>
                      </a:r>
                    </a:p>
                  </a:txBody>
                  <a:tcPr marL="6228" marR="6228" marT="3114" marB="3114" anchor="ctr"/>
                </a:tc>
                <a:tc>
                  <a:txBody>
                    <a:bodyPr/>
                    <a:lstStyle/>
                    <a:p>
                      <a:pPr algn="l" fontAlgn="ctr"/>
                      <a:r>
                        <a:rPr lang="en-US" sz="1200" b="1">
                          <a:effectLst/>
                        </a:rPr>
                        <a:t>Africa</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Cape Verde</a:t>
                      </a:r>
                    </a:p>
                  </a:txBody>
                  <a:tcPr marL="6228" marR="6228" marT="3114" marB="3114" anchor="ctr"/>
                </a:tc>
                <a:tc>
                  <a:txBody>
                    <a:bodyPr/>
                    <a:lstStyle/>
                    <a:p>
                      <a:pPr algn="l" fontAlgn="ctr"/>
                      <a:r>
                        <a:rPr lang="en-US" sz="1200" b="1">
                          <a:effectLst/>
                        </a:rPr>
                        <a:t>2022-02-15</a:t>
                      </a:r>
                    </a:p>
                  </a:txBody>
                  <a:tcPr marL="6228" marR="6228" marT="3114" marB="3114" anchor="ctr"/>
                </a:tc>
                <a:tc>
                  <a:txBody>
                    <a:bodyPr/>
                    <a:lstStyle/>
                    <a:p>
                      <a:pPr algn="l" fontAlgn="ctr"/>
                      <a:r>
                        <a:rPr lang="en-US" sz="1200" b="1">
                          <a:effectLst/>
                        </a:rPr>
                        <a:t>55846.0</a:t>
                      </a:r>
                    </a:p>
                  </a:txBody>
                  <a:tcPr marL="6228" marR="6228" marT="3114" marB="3114" anchor="ctr"/>
                </a:tc>
                <a:tc>
                  <a:txBody>
                    <a:bodyPr/>
                    <a:lstStyle/>
                    <a:p>
                      <a:pPr algn="l" fontAlgn="ctr"/>
                      <a:r>
                        <a:rPr lang="en-US" sz="1200" b="1">
                          <a:effectLst/>
                        </a:rPr>
                        <a:t>2.000000</a:t>
                      </a:r>
                    </a:p>
                  </a:txBody>
                  <a:tcPr marL="6228" marR="6228" marT="3114" marB="3114" anchor="ctr"/>
                </a:tc>
                <a:tc>
                  <a:txBody>
                    <a:bodyPr/>
                    <a:lstStyle/>
                    <a:p>
                      <a:pPr algn="l" fontAlgn="ctr"/>
                      <a:r>
                        <a:rPr lang="en-US" sz="1200" b="1">
                          <a:effectLst/>
                        </a:rPr>
                        <a:t>5.000</a:t>
                      </a:r>
                    </a:p>
                  </a:txBody>
                  <a:tcPr marL="6228" marR="6228" marT="3114" marB="3114" anchor="ctr"/>
                </a:tc>
                <a:tc>
                  <a:txBody>
                    <a:bodyPr/>
                    <a:lstStyle/>
                    <a:p>
                      <a:pPr algn="l" fontAlgn="ctr"/>
                      <a:r>
                        <a:rPr lang="en-US" sz="1200" b="1">
                          <a:effectLst/>
                        </a:rPr>
                        <a:t>400.0</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2.42</a:t>
                      </a:r>
                    </a:p>
                  </a:txBody>
                  <a:tcPr marL="6228" marR="6228" marT="3114" marB="3114" anchor="ctr"/>
                </a:tc>
                <a:tc>
                  <a:txBody>
                    <a:bodyPr/>
                    <a:lstStyle/>
                    <a:p>
                      <a:pPr algn="l" fontAlgn="ctr"/>
                      <a:r>
                        <a:rPr lang="en-US" sz="1200" b="1">
                          <a:effectLst/>
                        </a:rPr>
                        <a:t>Low</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2.10</a:t>
                      </a:r>
                    </a:p>
                  </a:txBody>
                  <a:tcPr marL="6228" marR="6228" marT="3114" marB="3114" anchor="ctr"/>
                </a:tc>
                <a:tc>
                  <a:txBody>
                    <a:bodyPr/>
                    <a:lstStyle/>
                    <a:p>
                      <a:pPr algn="l" fontAlgn="ctr"/>
                      <a:r>
                        <a:rPr lang="en-US" sz="1200" b="1">
                          <a:effectLst/>
                        </a:rPr>
                        <a:t>72.98</a:t>
                      </a:r>
                    </a:p>
                  </a:txBody>
                  <a:tcPr marL="6228" marR="6228" marT="3114" marB="3114" anchor="ctr"/>
                </a:tc>
                <a:tc>
                  <a:txBody>
                    <a:bodyPr/>
                    <a:lstStyle/>
                    <a:p>
                      <a:pPr algn="l" fontAlgn="ctr"/>
                      <a:r>
                        <a:rPr lang="en-US" sz="1200" b="1">
                          <a:effectLst/>
                        </a:rPr>
                        <a:t>0.665</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1969212148"/>
                  </a:ext>
                </a:extLst>
              </a:tr>
              <a:tr h="374775">
                <a:tc>
                  <a:txBody>
                    <a:bodyPr/>
                    <a:lstStyle/>
                    <a:p>
                      <a:pPr algn="l" fontAlgn="ctr"/>
                      <a:r>
                        <a:rPr lang="en-US" sz="1200" b="1">
                          <a:effectLst/>
                        </a:rPr>
                        <a:t>30004</a:t>
                      </a:r>
                    </a:p>
                  </a:txBody>
                  <a:tcPr marL="6228" marR="6228" marT="3114" marB="3114" anchor="ctr"/>
                </a:tc>
                <a:tc>
                  <a:txBody>
                    <a:bodyPr/>
                    <a:lstStyle/>
                    <a:p>
                      <a:pPr algn="l" fontAlgn="ctr"/>
                      <a:r>
                        <a:rPr lang="en-US" sz="1200" b="1">
                          <a:effectLst/>
                        </a:rPr>
                        <a:t>TCD</a:t>
                      </a:r>
                    </a:p>
                  </a:txBody>
                  <a:tcPr marL="6228" marR="6228" marT="3114" marB="3114" anchor="ctr"/>
                </a:tc>
                <a:tc>
                  <a:txBody>
                    <a:bodyPr/>
                    <a:lstStyle/>
                    <a:p>
                      <a:pPr algn="l" fontAlgn="ctr"/>
                      <a:r>
                        <a:rPr lang="en-US" sz="1200" b="1">
                          <a:effectLst/>
                        </a:rPr>
                        <a:t>Africa</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Chad</a:t>
                      </a:r>
                    </a:p>
                  </a:txBody>
                  <a:tcPr marL="6228" marR="6228" marT="3114" marB="3114" anchor="ctr"/>
                </a:tc>
                <a:tc>
                  <a:txBody>
                    <a:bodyPr/>
                    <a:lstStyle/>
                    <a:p>
                      <a:pPr algn="l" fontAlgn="ctr"/>
                      <a:r>
                        <a:rPr lang="en-US" sz="1200" b="1">
                          <a:effectLst/>
                        </a:rPr>
                        <a:t>2022-02-15</a:t>
                      </a:r>
                    </a:p>
                  </a:txBody>
                  <a:tcPr marL="6228" marR="6228" marT="3114" marB="3114" anchor="ctr"/>
                </a:tc>
                <a:tc>
                  <a:txBody>
                    <a:bodyPr/>
                    <a:lstStyle/>
                    <a:p>
                      <a:pPr algn="l" fontAlgn="ctr"/>
                      <a:r>
                        <a:rPr lang="en-US" sz="1200" b="1">
                          <a:effectLst/>
                        </a:rPr>
                        <a:t>7216.0</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0.000</a:t>
                      </a:r>
                    </a:p>
                  </a:txBody>
                  <a:tcPr marL="6228" marR="6228" marT="3114" marB="3114" anchor="ctr"/>
                </a:tc>
                <a:tc>
                  <a:txBody>
                    <a:bodyPr/>
                    <a:lstStyle/>
                    <a:p>
                      <a:pPr algn="l" fontAlgn="ctr"/>
                      <a:r>
                        <a:rPr lang="en-US" sz="1200" b="1">
                          <a:effectLst/>
                        </a:rPr>
                        <a:t>190.0</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6.10</a:t>
                      </a:r>
                    </a:p>
                  </a:txBody>
                  <a:tcPr marL="6228" marR="6228" marT="3114" marB="3114" anchor="ctr"/>
                </a:tc>
                <a:tc>
                  <a:txBody>
                    <a:bodyPr/>
                    <a:lstStyle/>
                    <a:p>
                      <a:pPr algn="l" fontAlgn="ctr"/>
                      <a:r>
                        <a:rPr lang="en-US" sz="1200" b="1">
                          <a:effectLst/>
                        </a:rPr>
                        <a:t>Low</a:t>
                      </a:r>
                    </a:p>
                  </a:txBody>
                  <a:tcPr marL="6228" marR="6228" marT="3114" marB="3114" anchor="ctr"/>
                </a:tc>
                <a:tc>
                  <a:txBody>
                    <a:bodyPr/>
                    <a:lstStyle/>
                    <a:p>
                      <a:pPr algn="l" fontAlgn="ctr"/>
                      <a:r>
                        <a:rPr lang="en-US" sz="1200" b="1">
                          <a:effectLst/>
                        </a:rPr>
                        <a:t>5.818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54.24</a:t>
                      </a:r>
                    </a:p>
                  </a:txBody>
                  <a:tcPr marL="6228" marR="6228" marT="3114" marB="3114" anchor="ctr"/>
                </a:tc>
                <a:tc>
                  <a:txBody>
                    <a:bodyPr/>
                    <a:lstStyle/>
                    <a:p>
                      <a:pPr algn="l" fontAlgn="ctr"/>
                      <a:r>
                        <a:rPr lang="en-US" sz="1200" b="1">
                          <a:effectLst/>
                        </a:rPr>
                        <a:t>0.398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extLst>
                  <a:ext uri="{0D108BD9-81ED-4DB2-BD59-A6C34878D82A}">
                    <a16:rowId xmlns:a16="http://schemas.microsoft.com/office/drawing/2014/main" val="4198964405"/>
                  </a:ext>
                </a:extLst>
              </a:tr>
              <a:tr h="374775">
                <a:tc>
                  <a:txBody>
                    <a:bodyPr/>
                    <a:lstStyle/>
                    <a:p>
                      <a:pPr algn="l" fontAlgn="ctr"/>
                      <a:r>
                        <a:rPr lang="en-US" sz="1200" b="1">
                          <a:effectLst/>
                        </a:rPr>
                        <a:t>162143</a:t>
                      </a:r>
                    </a:p>
                  </a:txBody>
                  <a:tcPr marL="6228" marR="6228" marT="3114" marB="3114" anchor="ctr"/>
                </a:tc>
                <a:tc>
                  <a:txBody>
                    <a:bodyPr/>
                    <a:lstStyle/>
                    <a:p>
                      <a:pPr algn="l" fontAlgn="ctr"/>
                      <a:r>
                        <a:rPr lang="en-US" sz="1200" b="1">
                          <a:effectLst/>
                        </a:rPr>
                        <a:t>ZWE</a:t>
                      </a:r>
                    </a:p>
                  </a:txBody>
                  <a:tcPr marL="6228" marR="6228" marT="3114" marB="3114" anchor="ctr"/>
                </a:tc>
                <a:tc>
                  <a:txBody>
                    <a:bodyPr/>
                    <a:lstStyle/>
                    <a:p>
                      <a:pPr algn="l" fontAlgn="ctr"/>
                      <a:r>
                        <a:rPr lang="en-US" sz="1200" b="1">
                          <a:effectLst/>
                        </a:rPr>
                        <a:t>Africa</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Zimbabwe</a:t>
                      </a:r>
                    </a:p>
                  </a:txBody>
                  <a:tcPr marL="6228" marR="6228" marT="3114" marB="3114" anchor="ctr"/>
                </a:tc>
                <a:tc>
                  <a:txBody>
                    <a:bodyPr/>
                    <a:lstStyle/>
                    <a:p>
                      <a:pPr algn="l" fontAlgn="ctr"/>
                      <a:r>
                        <a:rPr lang="en-US" sz="1200" b="1">
                          <a:effectLst/>
                        </a:rPr>
                        <a:t>2022-02-15</a:t>
                      </a:r>
                    </a:p>
                  </a:txBody>
                  <a:tcPr marL="6228" marR="6228" marT="3114" marB="3114" anchor="ctr"/>
                </a:tc>
                <a:tc>
                  <a:txBody>
                    <a:bodyPr/>
                    <a:lstStyle/>
                    <a:p>
                      <a:pPr algn="l" fontAlgn="ctr"/>
                      <a:r>
                        <a:rPr lang="en-US" sz="1200" b="1">
                          <a:effectLst/>
                        </a:rPr>
                        <a:t>231603.0</a:t>
                      </a:r>
                    </a:p>
                  </a:txBody>
                  <a:tcPr marL="6228" marR="6228" marT="3114" marB="3114" anchor="ctr"/>
                </a:tc>
                <a:tc>
                  <a:txBody>
                    <a:bodyPr/>
                    <a:lstStyle/>
                    <a:p>
                      <a:pPr algn="l" fontAlgn="ctr"/>
                      <a:r>
                        <a:rPr lang="en-US" sz="1200" b="1">
                          <a:effectLst/>
                        </a:rPr>
                        <a:t>11039.367908</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5374.0</a:t>
                      </a:r>
                    </a:p>
                  </a:txBody>
                  <a:tcPr marL="6228" marR="6228" marT="3114" marB="3114" anchor="ctr"/>
                </a:tc>
                <a:tc>
                  <a:txBody>
                    <a:bodyPr/>
                    <a:lstStyle/>
                    <a:p>
                      <a:pPr algn="l" fontAlgn="ctr"/>
                      <a:r>
                        <a:rPr lang="en-US" sz="1200" b="1">
                          <a:effectLst/>
                        </a:rPr>
                        <a:t>0.000000</a:t>
                      </a:r>
                    </a:p>
                  </a:txBody>
                  <a:tcPr marL="6228" marR="6228" marT="3114" marB="3114" anchor="ctr"/>
                </a:tc>
                <a:tc>
                  <a:txBody>
                    <a:bodyPr/>
                    <a:lstStyle/>
                    <a:p>
                      <a:pPr algn="l" fontAlgn="ctr"/>
                      <a:r>
                        <a:rPr lang="en-US" sz="1200" b="1">
                          <a:effectLst/>
                        </a:rPr>
                        <a:t>...</a:t>
                      </a:r>
                    </a:p>
                  </a:txBody>
                  <a:tcPr marL="6228" marR="6228" marT="3114" marB="3114" anchor="ctr"/>
                </a:tc>
                <a:tc>
                  <a:txBody>
                    <a:bodyPr/>
                    <a:lstStyle/>
                    <a:p>
                      <a:pPr algn="l" fontAlgn="ctr"/>
                      <a:r>
                        <a:rPr lang="en-US" sz="1200" b="1">
                          <a:effectLst/>
                        </a:rPr>
                        <a:t>1.82</a:t>
                      </a:r>
                    </a:p>
                  </a:txBody>
                  <a:tcPr marL="6228" marR="6228" marT="3114" marB="3114" anchor="ctr"/>
                </a:tc>
                <a:tc>
                  <a:txBody>
                    <a:bodyPr/>
                    <a:lstStyle/>
                    <a:p>
                      <a:pPr algn="l" fontAlgn="ctr"/>
                      <a:r>
                        <a:rPr lang="en-US" sz="1200" b="1">
                          <a:effectLst/>
                        </a:rPr>
                        <a:t>High</a:t>
                      </a:r>
                    </a:p>
                  </a:txBody>
                  <a:tcPr marL="6228" marR="6228" marT="3114" marB="3114" anchor="ctr"/>
                </a:tc>
                <a:tc>
                  <a:txBody>
                    <a:bodyPr/>
                    <a:lstStyle/>
                    <a:p>
                      <a:pPr algn="l" fontAlgn="ctr"/>
                      <a:r>
                        <a:rPr lang="en-US" sz="1200" b="1">
                          <a:effectLst/>
                        </a:rPr>
                        <a:t>36.791</a:t>
                      </a:r>
                    </a:p>
                  </a:txBody>
                  <a:tcPr marL="6228" marR="6228" marT="3114" marB="3114" anchor="ctr"/>
                </a:tc>
                <a:tc>
                  <a:txBody>
                    <a:bodyPr/>
                    <a:lstStyle/>
                    <a:p>
                      <a:pPr algn="l" fontAlgn="ctr"/>
                      <a:r>
                        <a:rPr lang="en-US" sz="1200" b="1">
                          <a:effectLst/>
                        </a:rPr>
                        <a:t>1.70</a:t>
                      </a:r>
                    </a:p>
                  </a:txBody>
                  <a:tcPr marL="6228" marR="6228" marT="3114" marB="3114" anchor="ctr"/>
                </a:tc>
                <a:tc>
                  <a:txBody>
                    <a:bodyPr/>
                    <a:lstStyle/>
                    <a:p>
                      <a:pPr algn="l" fontAlgn="ctr"/>
                      <a:r>
                        <a:rPr lang="en-US" sz="1200" b="1">
                          <a:effectLst/>
                        </a:rPr>
                        <a:t>61.49</a:t>
                      </a:r>
                    </a:p>
                  </a:txBody>
                  <a:tcPr marL="6228" marR="6228" marT="3114" marB="3114" anchor="ctr"/>
                </a:tc>
                <a:tc>
                  <a:txBody>
                    <a:bodyPr/>
                    <a:lstStyle/>
                    <a:p>
                      <a:pPr algn="l" fontAlgn="ctr"/>
                      <a:r>
                        <a:rPr lang="en-US" sz="1200" b="1">
                          <a:effectLst/>
                        </a:rPr>
                        <a:t>0.571</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a:effectLst/>
                        </a:rPr>
                        <a:t>NaN</a:t>
                      </a:r>
                    </a:p>
                  </a:txBody>
                  <a:tcPr marL="6228" marR="6228" marT="3114" marB="3114" anchor="ctr"/>
                </a:tc>
                <a:tc>
                  <a:txBody>
                    <a:bodyPr/>
                    <a:lstStyle/>
                    <a:p>
                      <a:pPr algn="l" fontAlgn="ctr"/>
                      <a:r>
                        <a:rPr lang="en-US" sz="1200" b="1" dirty="0" err="1">
                          <a:effectLst/>
                        </a:rPr>
                        <a:t>NaN</a:t>
                      </a:r>
                      <a:endParaRPr lang="en-US" sz="1200" b="1" dirty="0">
                        <a:effectLst/>
                      </a:endParaRPr>
                    </a:p>
                  </a:txBody>
                  <a:tcPr marL="6228" marR="6228" marT="3114" marB="3114" anchor="ctr"/>
                </a:tc>
                <a:extLst>
                  <a:ext uri="{0D108BD9-81ED-4DB2-BD59-A6C34878D82A}">
                    <a16:rowId xmlns:a16="http://schemas.microsoft.com/office/drawing/2014/main" val="2709874543"/>
                  </a:ext>
                </a:extLst>
              </a:tr>
            </a:tbl>
          </a:graphicData>
        </a:graphic>
      </p:graphicFrame>
    </p:spTree>
    <p:extLst>
      <p:ext uri="{BB962C8B-B14F-4D97-AF65-F5344CB8AC3E}">
        <p14:creationId xmlns:p14="http://schemas.microsoft.com/office/powerpoint/2010/main" val="3722302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46AADF-F9BC-12FD-213E-411A6AA9556B}"/>
              </a:ext>
            </a:extLst>
          </p:cNvPr>
          <p:cNvSpPr txBox="1"/>
          <p:nvPr/>
        </p:nvSpPr>
        <p:spPr>
          <a:xfrm>
            <a:off x="336023" y="0"/>
            <a:ext cx="11519953" cy="707886"/>
          </a:xfrm>
          <a:prstGeom prst="rect">
            <a:avLst/>
          </a:prstGeom>
          <a:noFill/>
        </p:spPr>
        <p:txBody>
          <a:bodyPr wrap="square">
            <a:spAutoFit/>
          </a:bodyPr>
          <a:lstStyle/>
          <a:p>
            <a:r>
              <a:rPr lang="en-US" sz="2000" b="1" dirty="0"/>
              <a:t>95524 </a:t>
            </a:r>
            <a:r>
              <a:rPr lang="en-US" sz="2000" b="1" dirty="0" err="1"/>
              <a:t>NaN</a:t>
            </a:r>
            <a:r>
              <a:rPr lang="en-US" sz="2000" b="1" dirty="0"/>
              <a:t> 5710 </a:t>
            </a:r>
            <a:r>
              <a:rPr lang="en-US" sz="2000" b="1" dirty="0" err="1"/>
              <a:t>NaN</a:t>
            </a:r>
            <a:r>
              <a:rPr lang="en-US" sz="2000" b="1" dirty="0"/>
              <a:t> 95525 </a:t>
            </a:r>
            <a:r>
              <a:rPr lang="en-US" sz="2000" b="1" dirty="0" err="1"/>
              <a:t>NaN</a:t>
            </a:r>
            <a:r>
              <a:rPr lang="en-US" sz="2000" b="1" dirty="0"/>
              <a:t> 5711 </a:t>
            </a:r>
            <a:r>
              <a:rPr lang="en-US" sz="2000" b="1" dirty="0" err="1"/>
              <a:t>NaN</a:t>
            </a:r>
            <a:r>
              <a:rPr lang="en-US" sz="2000" b="1" dirty="0"/>
              <a:t> 95526 </a:t>
            </a:r>
            <a:r>
              <a:rPr lang="en-US" sz="2000" b="1" dirty="0" err="1"/>
              <a:t>NaN</a:t>
            </a:r>
            <a:r>
              <a:rPr lang="en-US" sz="2000" b="1" dirty="0"/>
              <a:t> ... 28602 0.090462 119926 0.186959 27897 0.716255 30004 2.633038 162143 2.320350 Length: 162144, </a:t>
            </a:r>
            <a:r>
              <a:rPr lang="en-US" sz="2000" b="1" dirty="0" err="1"/>
              <a:t>dtype</a:t>
            </a:r>
            <a:r>
              <a:rPr lang="en-US" sz="2000" b="1" dirty="0"/>
              <a:t>: float64</a:t>
            </a:r>
          </a:p>
        </p:txBody>
      </p:sp>
      <p:pic>
        <p:nvPicPr>
          <p:cNvPr id="6" name="Picture 5">
            <a:extLst>
              <a:ext uri="{FF2B5EF4-FFF2-40B4-BE49-F238E27FC236}">
                <a16:creationId xmlns:a16="http://schemas.microsoft.com/office/drawing/2014/main" id="{3F491E3A-E522-380C-B013-8DA88FA3427E}"/>
              </a:ext>
            </a:extLst>
          </p:cNvPr>
          <p:cNvPicPr>
            <a:picLocks noChangeAspect="1"/>
          </p:cNvPicPr>
          <p:nvPr/>
        </p:nvPicPr>
        <p:blipFill>
          <a:blip r:embed="rId2"/>
          <a:stretch>
            <a:fillRect/>
          </a:stretch>
        </p:blipFill>
        <p:spPr>
          <a:xfrm>
            <a:off x="144374" y="707886"/>
            <a:ext cx="11238149" cy="6150114"/>
          </a:xfrm>
          <a:prstGeom prst="rect">
            <a:avLst/>
          </a:prstGeom>
        </p:spPr>
      </p:pic>
    </p:spTree>
    <p:extLst>
      <p:ext uri="{BB962C8B-B14F-4D97-AF65-F5344CB8AC3E}">
        <p14:creationId xmlns:p14="http://schemas.microsoft.com/office/powerpoint/2010/main" val="3350697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3F356C-71FE-F27C-7232-775EF3A12344}"/>
              </a:ext>
            </a:extLst>
          </p:cNvPr>
          <p:cNvPicPr>
            <a:picLocks noChangeAspect="1"/>
          </p:cNvPicPr>
          <p:nvPr/>
        </p:nvPicPr>
        <p:blipFill>
          <a:blip r:embed="rId2"/>
          <a:stretch>
            <a:fillRect/>
          </a:stretch>
        </p:blipFill>
        <p:spPr>
          <a:xfrm>
            <a:off x="134777" y="0"/>
            <a:ext cx="11333512" cy="6662966"/>
          </a:xfrm>
          <a:prstGeom prst="rect">
            <a:avLst/>
          </a:prstGeom>
        </p:spPr>
      </p:pic>
    </p:spTree>
    <p:extLst>
      <p:ext uri="{BB962C8B-B14F-4D97-AF65-F5344CB8AC3E}">
        <p14:creationId xmlns:p14="http://schemas.microsoft.com/office/powerpoint/2010/main" val="3140762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A26B-2B8E-8965-53AE-68DCAC654368}"/>
              </a:ext>
            </a:extLst>
          </p:cNvPr>
          <p:cNvSpPr>
            <a:spLocks noGrp="1"/>
          </p:cNvSpPr>
          <p:nvPr>
            <p:ph type="title"/>
          </p:nvPr>
        </p:nvSpPr>
        <p:spPr/>
        <p:txBody>
          <a:bodyPr>
            <a:normAutofit/>
          </a:bodyPr>
          <a:lstStyle/>
          <a:p>
            <a:r>
              <a:rPr lang="en-US" sz="4400" b="1" u="sng" dirty="0"/>
              <a:t>CONCLUSION </a:t>
            </a:r>
          </a:p>
        </p:txBody>
      </p:sp>
      <p:sp>
        <p:nvSpPr>
          <p:cNvPr id="3" name="Content Placeholder 2">
            <a:extLst>
              <a:ext uri="{FF2B5EF4-FFF2-40B4-BE49-F238E27FC236}">
                <a16:creationId xmlns:a16="http://schemas.microsoft.com/office/drawing/2014/main" id="{85E21273-0F8C-D315-D68D-D5909BCF8974}"/>
              </a:ext>
            </a:extLst>
          </p:cNvPr>
          <p:cNvSpPr>
            <a:spLocks noGrp="1"/>
          </p:cNvSpPr>
          <p:nvPr>
            <p:ph idx="1"/>
          </p:nvPr>
        </p:nvSpPr>
        <p:spPr>
          <a:xfrm>
            <a:off x="388173" y="2241908"/>
            <a:ext cx="11415653" cy="3862864"/>
          </a:xfrm>
        </p:spPr>
        <p:txBody>
          <a:bodyPr>
            <a:noAutofit/>
          </a:bodyPr>
          <a:lstStyle/>
          <a:p>
            <a:r>
              <a:rPr lang="en-US" sz="2000" b="1" dirty="0"/>
              <a:t>The analysis of the COVID-19 vaccine project underscores the immense significance of vaccination as a fundamental tool in the global effort to combat the pandemic. Extensive research and data examination consistently affirm the pivotal role vaccines have played in curtailing the spread of the virus and reducing the severity of infections. The data clearly indicates that vaccination campaigns have led to a significant decrease in infection rates, a substantial decline in hospitalizations, and a notable reduction in COVID-19-related fatalities.</a:t>
            </a:r>
          </a:p>
          <a:p>
            <a:r>
              <a:rPr lang="en-US" sz="2000" b="1" dirty="0"/>
              <a:t>Moreover, these findings highlight the remarkable efficacy and safety of various COVID-19 vaccines that have been developed and administered worldwide. The rapid development of these vaccines, made possible through unprecedented global collaboration and scientific innovation, has provided a ray of hope in the midst of the pandemic. Vaccines like Pfizer-</a:t>
            </a:r>
            <a:r>
              <a:rPr lang="en-US" sz="2000" b="1" dirty="0" err="1"/>
              <a:t>BioNTech</a:t>
            </a:r>
            <a:r>
              <a:rPr lang="en-US" sz="2000" b="1" dirty="0"/>
              <a:t>, </a:t>
            </a:r>
            <a:r>
              <a:rPr lang="en-US" sz="2000" b="1" dirty="0" err="1"/>
              <a:t>Moderna</a:t>
            </a:r>
            <a:r>
              <a:rPr lang="en-US" sz="2000" b="1" dirty="0"/>
              <a:t>, AstraZeneca, Johnson &amp; Johnson, and others have demonstrated their capacity to confer protection against the virus, helping individuals and communities regain a semblance of normalcy.</a:t>
            </a:r>
          </a:p>
        </p:txBody>
      </p:sp>
    </p:spTree>
    <p:extLst>
      <p:ext uri="{BB962C8B-B14F-4D97-AF65-F5344CB8AC3E}">
        <p14:creationId xmlns:p14="http://schemas.microsoft.com/office/powerpoint/2010/main" val="360931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DD6BC7-851E-CAAF-2F2C-6F8855481B49}"/>
              </a:ext>
            </a:extLst>
          </p:cNvPr>
          <p:cNvSpPr txBox="1"/>
          <p:nvPr/>
        </p:nvSpPr>
        <p:spPr>
          <a:xfrm>
            <a:off x="0" y="151179"/>
            <a:ext cx="10638186" cy="6555641"/>
          </a:xfrm>
          <a:prstGeom prst="rect">
            <a:avLst/>
          </a:prstGeom>
          <a:noFill/>
        </p:spPr>
        <p:txBody>
          <a:bodyPr wrap="square">
            <a:spAutoFit/>
          </a:bodyPr>
          <a:lstStyle/>
          <a:p>
            <a:pPr marL="285750" indent="-285750">
              <a:buFont typeface="Arial" panose="020B0604020202020204" pitchFamily="34" charset="0"/>
              <a:buChar char="•"/>
            </a:pPr>
            <a:r>
              <a:rPr lang="en-US" sz="2000" b="1" dirty="0"/>
              <a:t>However, it is essential to acknowledge and address the persistent challenges that continue to impact the successful implementation of vaccination campaigns. Vaccine distribution disparities across regions and countries remain a critical concern, as access to vaccines remains unequal. This highlights the urgent need for equitable vaccine distribution to ensure that every corner of the world has access to life-saving vaccines.</a:t>
            </a:r>
          </a:p>
          <a:p>
            <a:pPr marL="285750" indent="-285750">
              <a:buFont typeface="Arial" panose="020B0604020202020204" pitchFamily="34" charset="0"/>
              <a:buChar char="•"/>
            </a:pPr>
            <a:r>
              <a:rPr lang="en-US" sz="2000" b="1" dirty="0"/>
              <a:t>Vaccine hesitancy also poses a significant hurdle, and addressing this issue through public education, transparent communication, and trust-building measures is imperative. As misinformation and skepticism persist, these challenges must be met with evidence-based information and community engagement efforts.</a:t>
            </a:r>
          </a:p>
          <a:p>
            <a:pPr marL="285750" indent="-285750">
              <a:buFont typeface="Arial" panose="020B0604020202020204" pitchFamily="34" charset="0"/>
              <a:buChar char="•"/>
            </a:pPr>
            <a:r>
              <a:rPr lang="en-US" sz="2000" b="1" dirty="0" err="1"/>
              <a:t>Futhermore</a:t>
            </a:r>
            <a:r>
              <a:rPr lang="en-US" sz="2000" b="1" dirty="0"/>
              <a:t>, the ongoing emergence of new COVID-19 variants underscores the importance of continued research and vaccine adaptation. While current vaccines have shown effectiveness against many variants, the evolution of the virus demands ongoing vigilance and the development of booster shots or modified vaccines when necessary.</a:t>
            </a:r>
          </a:p>
          <a:p>
            <a:pPr marL="285750" indent="-285750">
              <a:buFont typeface="Arial" panose="020B0604020202020204" pitchFamily="34" charset="0"/>
              <a:buChar char="•"/>
            </a:pPr>
            <a:r>
              <a:rPr lang="en-US" sz="2000" b="1" dirty="0"/>
              <a:t>In conclusion, the analysis of the COVID-19 vaccine project not only highlights the remarkable success of vaccination efforts in reducing the impact of the pandemic but also underscores the importance of global cooperation, equitable vaccine distribution, and effective communication in the ongoing battle against COVID-19. It serves as a reminder that science, collaboration, and resilience are essential in the pursuit of a post-pandemic world</a:t>
            </a:r>
          </a:p>
        </p:txBody>
      </p:sp>
    </p:spTree>
    <p:extLst>
      <p:ext uri="{BB962C8B-B14F-4D97-AF65-F5344CB8AC3E}">
        <p14:creationId xmlns:p14="http://schemas.microsoft.com/office/powerpoint/2010/main" val="305409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1599-8923-4591-C5B1-AA394F0C7D1B}"/>
              </a:ext>
            </a:extLst>
          </p:cNvPr>
          <p:cNvSpPr>
            <a:spLocks noGrp="1"/>
          </p:cNvSpPr>
          <p:nvPr>
            <p:ph type="title"/>
          </p:nvPr>
        </p:nvSpPr>
        <p:spPr/>
        <p:txBody>
          <a:bodyPr>
            <a:normAutofit/>
          </a:bodyPr>
          <a:lstStyle/>
          <a:p>
            <a:r>
              <a:rPr lang="en-US" sz="4400" b="1" u="sng" dirty="0">
                <a:ea typeface="Eras Bold ITC" panose="02000000000000000000" pitchFamily="2" charset="0"/>
              </a:rPr>
              <a:t>Problem Statement </a:t>
            </a:r>
          </a:p>
        </p:txBody>
      </p:sp>
      <p:sp>
        <p:nvSpPr>
          <p:cNvPr id="3" name="Content Placeholder 2">
            <a:extLst>
              <a:ext uri="{FF2B5EF4-FFF2-40B4-BE49-F238E27FC236}">
                <a16:creationId xmlns:a16="http://schemas.microsoft.com/office/drawing/2014/main" id="{4D0B881E-EC13-36BC-2523-E2AC527B5886}"/>
              </a:ext>
            </a:extLst>
          </p:cNvPr>
          <p:cNvSpPr>
            <a:spLocks noGrp="1"/>
          </p:cNvSpPr>
          <p:nvPr>
            <p:ph idx="1"/>
          </p:nvPr>
        </p:nvSpPr>
        <p:spPr>
          <a:xfrm>
            <a:off x="224170" y="2153086"/>
            <a:ext cx="11743659" cy="3951685"/>
          </a:xfrm>
        </p:spPr>
        <p:txBody>
          <a:bodyPr>
            <a:normAutofit fontScale="77500" lnSpcReduction="20000"/>
          </a:bodyPr>
          <a:lstStyle/>
          <a:p>
            <a:pPr algn="justLow"/>
            <a:r>
              <a:rPr lang="en-US" b="1" dirty="0"/>
              <a:t>"</a:t>
            </a:r>
            <a:r>
              <a:rPr lang="en-US" sz="2800" b="1" dirty="0"/>
              <a:t>The COVID-19 pandemic has created an urgent global imperative to combat the spread of the virus and reduce the burden on healthcare systems. The development and distribution of COVID-19 vaccines have been monumental achievements. However, to effectively navigate the ongoing crisis and future challenges, it is imperative to conduct a comprehensive analysis that addresses the following key aspects:</a:t>
            </a:r>
          </a:p>
          <a:p>
            <a:pPr algn="justLow"/>
            <a:endParaRPr lang="en-US" b="1" dirty="0"/>
          </a:p>
          <a:p>
            <a:pPr marL="457200" indent="-457200" algn="justLow">
              <a:buAutoNum type="arabicPeriod"/>
            </a:pPr>
            <a:r>
              <a:rPr lang="en-US" sz="3000" b="1" u="sng" dirty="0"/>
              <a:t>Vaccine</a:t>
            </a:r>
            <a:r>
              <a:rPr lang="en-US" b="1" dirty="0"/>
              <a:t> </a:t>
            </a:r>
            <a:r>
              <a:rPr lang="en-US" sz="3000" b="1" u="sng" dirty="0"/>
              <a:t>Distribution</a:t>
            </a:r>
            <a:r>
              <a:rPr lang="en-US" b="1" dirty="0"/>
              <a:t> </a:t>
            </a:r>
            <a:r>
              <a:rPr lang="en-US" sz="3000" b="1" u="sng" dirty="0"/>
              <a:t>Analysis</a:t>
            </a:r>
            <a:r>
              <a:rPr lang="en-US" b="1" dirty="0"/>
              <a:t>:</a:t>
            </a:r>
          </a:p>
          <a:p>
            <a:pPr marL="0" indent="0" algn="justLow">
              <a:buNone/>
            </a:pPr>
            <a:endParaRPr lang="en-US" b="1" dirty="0"/>
          </a:p>
          <a:p>
            <a:pPr lvl="3" algn="justLow"/>
            <a:r>
              <a:rPr lang="en-US" sz="2800" b="1" dirty="0"/>
              <a:t>Evaluate the distribution strategies of COVID-19 vaccines at local, regional, and national </a:t>
            </a:r>
            <a:r>
              <a:rPr lang="en-US" sz="2800" b="1" dirty="0" err="1"/>
              <a:t>levels.Identify</a:t>
            </a:r>
            <a:r>
              <a:rPr lang="en-US" sz="2800" b="1" dirty="0"/>
              <a:t> bottlenecks and inefficiencies in the supply chain and delivery </a:t>
            </a:r>
            <a:r>
              <a:rPr lang="en-US" sz="2800" b="1" dirty="0" err="1"/>
              <a:t>systems.Optimize</a:t>
            </a:r>
            <a:r>
              <a:rPr lang="en-US" sz="2800" b="1" dirty="0"/>
              <a:t> allocation strategies to ensure equitable access to vaccines for all population groups.</a:t>
            </a:r>
          </a:p>
          <a:p>
            <a:pPr marL="0" indent="0" algn="justLow">
              <a:buNone/>
            </a:pPr>
            <a:endParaRPr lang="en-US" b="1" dirty="0"/>
          </a:p>
        </p:txBody>
      </p:sp>
    </p:spTree>
    <p:extLst>
      <p:ext uri="{BB962C8B-B14F-4D97-AF65-F5344CB8AC3E}">
        <p14:creationId xmlns:p14="http://schemas.microsoft.com/office/powerpoint/2010/main" val="719750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A0DE52-060C-3BE0-1E36-699097AEFEEF}"/>
              </a:ext>
            </a:extLst>
          </p:cNvPr>
          <p:cNvPicPr>
            <a:picLocks noChangeAspect="1"/>
          </p:cNvPicPr>
          <p:nvPr/>
        </p:nvPicPr>
        <p:blipFill>
          <a:blip r:embed="rId2"/>
          <a:stretch>
            <a:fillRect/>
          </a:stretch>
        </p:blipFill>
        <p:spPr>
          <a:xfrm>
            <a:off x="514603" y="744100"/>
            <a:ext cx="9924480" cy="4990044"/>
          </a:xfrm>
          <a:prstGeom prst="rect">
            <a:avLst/>
          </a:prstGeom>
        </p:spPr>
      </p:pic>
    </p:spTree>
    <p:extLst>
      <p:ext uri="{BB962C8B-B14F-4D97-AF65-F5344CB8AC3E}">
        <p14:creationId xmlns:p14="http://schemas.microsoft.com/office/powerpoint/2010/main" val="274271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56C2AB-D920-6ACF-9A36-152EBAC37A6A}"/>
              </a:ext>
            </a:extLst>
          </p:cNvPr>
          <p:cNvSpPr txBox="1"/>
          <p:nvPr/>
        </p:nvSpPr>
        <p:spPr>
          <a:xfrm>
            <a:off x="0" y="68178"/>
            <a:ext cx="10599960" cy="3477875"/>
          </a:xfrm>
          <a:prstGeom prst="rect">
            <a:avLst/>
          </a:prstGeom>
          <a:noFill/>
        </p:spPr>
        <p:txBody>
          <a:bodyPr wrap="square" rtlCol="0">
            <a:spAutoFit/>
          </a:bodyPr>
          <a:lstStyle/>
          <a:p>
            <a:pPr algn="l"/>
            <a:r>
              <a:rPr lang="en-US" sz="2400" b="1" dirty="0"/>
              <a:t>2. </a:t>
            </a:r>
            <a:r>
              <a:rPr lang="en-US" sz="2800" b="1" u="sng" dirty="0"/>
              <a:t>Vaccine</a:t>
            </a:r>
            <a:r>
              <a:rPr lang="en-US" sz="2400" b="1" dirty="0"/>
              <a:t> </a:t>
            </a:r>
            <a:r>
              <a:rPr lang="en-US" sz="2800" b="1" u="sng" dirty="0"/>
              <a:t>Efficacy</a:t>
            </a:r>
            <a:r>
              <a:rPr lang="en-US" sz="2400" b="1" dirty="0"/>
              <a:t> </a:t>
            </a:r>
            <a:r>
              <a:rPr lang="en-US" sz="2800" b="1" dirty="0"/>
              <a:t>and</a:t>
            </a:r>
            <a:r>
              <a:rPr lang="en-US" sz="2400" b="1" dirty="0"/>
              <a:t> </a:t>
            </a:r>
            <a:r>
              <a:rPr lang="en-US" sz="2800" b="1" u="sng" dirty="0"/>
              <a:t>Effectiveness</a:t>
            </a:r>
            <a:r>
              <a:rPr lang="en-US" sz="2400" b="1" dirty="0"/>
              <a:t> </a:t>
            </a:r>
            <a:r>
              <a:rPr lang="en-US" sz="2800" b="1" u="sng" dirty="0"/>
              <a:t>Assessment</a:t>
            </a:r>
            <a:r>
              <a:rPr lang="en-US" sz="2400" b="1" dirty="0"/>
              <a:t>:</a:t>
            </a:r>
          </a:p>
          <a:p>
            <a:pPr algn="l"/>
            <a:endParaRPr lang="en-US" sz="2400" b="1" dirty="0"/>
          </a:p>
          <a:p>
            <a:pPr marL="2171700" lvl="4" indent="-342900">
              <a:buFont typeface="Arial" panose="020B0604020202020204" pitchFamily="34" charset="0"/>
              <a:buChar char="•"/>
            </a:pPr>
            <a:r>
              <a:rPr lang="en-US" sz="2400" b="1" dirty="0"/>
              <a:t>Analyze the real-world effectiveness of different COVID-19 vaccines in preventing infections, hospitalizations, and </a:t>
            </a:r>
            <a:r>
              <a:rPr lang="en-US" sz="2400" b="1" dirty="0" err="1"/>
              <a:t>deaths.Investigate</a:t>
            </a:r>
            <a:r>
              <a:rPr lang="en-US" sz="2400" b="1" dirty="0"/>
              <a:t> the impact of vaccine coverage and timing on the reduction of transmission and the emergence of </a:t>
            </a:r>
            <a:r>
              <a:rPr lang="en-US" sz="2400" b="1" dirty="0" err="1"/>
              <a:t>variants.Assess</a:t>
            </a:r>
            <a:r>
              <a:rPr lang="en-US" sz="2400" b="1" dirty="0"/>
              <a:t> the need for booster doses and their effectiveness in maintaining long-term immunity.</a:t>
            </a:r>
          </a:p>
        </p:txBody>
      </p:sp>
      <p:sp>
        <p:nvSpPr>
          <p:cNvPr id="5" name="TextBox 4">
            <a:extLst>
              <a:ext uri="{FF2B5EF4-FFF2-40B4-BE49-F238E27FC236}">
                <a16:creationId xmlns:a16="http://schemas.microsoft.com/office/drawing/2014/main" id="{36F63127-7D31-C47B-C695-4716DA864351}"/>
              </a:ext>
            </a:extLst>
          </p:cNvPr>
          <p:cNvSpPr txBox="1"/>
          <p:nvPr/>
        </p:nvSpPr>
        <p:spPr>
          <a:xfrm>
            <a:off x="122524" y="3429000"/>
            <a:ext cx="10354912" cy="3108543"/>
          </a:xfrm>
          <a:prstGeom prst="rect">
            <a:avLst/>
          </a:prstGeom>
          <a:noFill/>
        </p:spPr>
        <p:txBody>
          <a:bodyPr wrap="square" rtlCol="0">
            <a:spAutoFit/>
          </a:bodyPr>
          <a:lstStyle/>
          <a:p>
            <a:pPr algn="l"/>
            <a:r>
              <a:rPr lang="en-US" sz="2400" b="1" dirty="0"/>
              <a:t>3. </a:t>
            </a:r>
            <a:r>
              <a:rPr lang="en-US" sz="2800" b="1" u="sng" dirty="0"/>
              <a:t>Socio-Demographic</a:t>
            </a:r>
            <a:r>
              <a:rPr lang="en-US" sz="2400" b="1" dirty="0"/>
              <a:t> </a:t>
            </a:r>
            <a:r>
              <a:rPr lang="en-US" sz="2800" b="1" u="sng" dirty="0"/>
              <a:t>Factors</a:t>
            </a:r>
            <a:r>
              <a:rPr lang="en-US" sz="2400" b="1" dirty="0"/>
              <a:t> </a:t>
            </a:r>
            <a:r>
              <a:rPr lang="en-US" sz="2800" b="1" dirty="0"/>
              <a:t>and</a:t>
            </a:r>
            <a:r>
              <a:rPr lang="en-US" sz="2400" b="1" dirty="0"/>
              <a:t> </a:t>
            </a:r>
            <a:r>
              <a:rPr lang="en-US" sz="2800" b="1" u="sng" dirty="0"/>
              <a:t>Vaccine</a:t>
            </a:r>
            <a:r>
              <a:rPr lang="en-US" sz="2400" b="1" dirty="0"/>
              <a:t> </a:t>
            </a:r>
            <a:r>
              <a:rPr lang="en-US" sz="2800" b="1" u="sng" dirty="0"/>
              <a:t>Uptake</a:t>
            </a:r>
            <a:r>
              <a:rPr lang="en-US" sz="2400" b="1" dirty="0"/>
              <a:t>:</a:t>
            </a:r>
          </a:p>
          <a:p>
            <a:pPr algn="l"/>
            <a:endParaRPr lang="en-US" sz="2400" b="1" dirty="0"/>
          </a:p>
          <a:p>
            <a:pPr marL="2171700" lvl="4" indent="-342900">
              <a:buFont typeface="Arial" panose="020B0604020202020204" pitchFamily="34" charset="0"/>
              <a:buChar char="•"/>
            </a:pPr>
            <a:r>
              <a:rPr lang="en-US" sz="2400" b="1" dirty="0"/>
              <a:t>Examine the socio-demographic determinants of vaccine hesitancy and access </a:t>
            </a:r>
            <a:r>
              <a:rPr lang="en-US" sz="2400" b="1" dirty="0" err="1"/>
              <a:t>disparities.Understand</a:t>
            </a:r>
            <a:r>
              <a:rPr lang="en-US" sz="2400" b="1" dirty="0"/>
              <a:t> the influence of age, gender, race, income, and geographic location on vaccination </a:t>
            </a:r>
            <a:r>
              <a:rPr lang="en-US" sz="2400" b="1" dirty="0" err="1"/>
              <a:t>rates.Develop</a:t>
            </a:r>
            <a:r>
              <a:rPr lang="en-US" sz="2400" b="1" dirty="0"/>
              <a:t> strategies to target under-vaccinated communities and build trust in the vaccine.</a:t>
            </a:r>
          </a:p>
        </p:txBody>
      </p:sp>
    </p:spTree>
    <p:extLst>
      <p:ext uri="{BB962C8B-B14F-4D97-AF65-F5344CB8AC3E}">
        <p14:creationId xmlns:p14="http://schemas.microsoft.com/office/powerpoint/2010/main" val="425806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8688EE-FD50-4196-71A2-A31A77010BCE}"/>
              </a:ext>
            </a:extLst>
          </p:cNvPr>
          <p:cNvSpPr txBox="1"/>
          <p:nvPr/>
        </p:nvSpPr>
        <p:spPr>
          <a:xfrm>
            <a:off x="169940" y="127058"/>
            <a:ext cx="10195629" cy="5878532"/>
          </a:xfrm>
          <a:prstGeom prst="rect">
            <a:avLst/>
          </a:prstGeom>
          <a:noFill/>
        </p:spPr>
        <p:txBody>
          <a:bodyPr wrap="square" rtlCol="0">
            <a:spAutoFit/>
          </a:bodyPr>
          <a:lstStyle/>
          <a:p>
            <a:pPr algn="l"/>
            <a:r>
              <a:rPr lang="en-US" sz="2000" b="1" dirty="0"/>
              <a:t>4. </a:t>
            </a:r>
            <a:r>
              <a:rPr lang="en-US" sz="2800" b="1" u="sng" dirty="0"/>
              <a:t>Monitoring</a:t>
            </a:r>
            <a:r>
              <a:rPr lang="en-US" sz="2000" b="1" dirty="0"/>
              <a:t> </a:t>
            </a:r>
            <a:r>
              <a:rPr lang="en-US" sz="2800" b="1" dirty="0"/>
              <a:t>and</a:t>
            </a:r>
            <a:r>
              <a:rPr lang="en-US" sz="2000" b="1" dirty="0"/>
              <a:t> </a:t>
            </a:r>
            <a:r>
              <a:rPr lang="en-US" sz="2800" b="1" u="sng" dirty="0"/>
              <a:t>Surveillance</a:t>
            </a:r>
            <a:r>
              <a:rPr lang="en-US" sz="2000" b="1" dirty="0"/>
              <a:t>:</a:t>
            </a:r>
          </a:p>
          <a:p>
            <a:pPr algn="l"/>
            <a:endParaRPr lang="en-US" sz="2000" b="1" dirty="0"/>
          </a:p>
          <a:p>
            <a:pPr marL="1257300" lvl="2" indent="-342900">
              <a:buFont typeface="Arial" panose="020B0604020202020204" pitchFamily="34" charset="0"/>
              <a:buChar char="•"/>
            </a:pPr>
            <a:r>
              <a:rPr lang="en-US" sz="2400" b="1" dirty="0"/>
              <a:t>Implement a robust monitoring system to track vaccine coverage and adverse </a:t>
            </a:r>
            <a:r>
              <a:rPr lang="en-US" sz="2400" b="1" dirty="0" err="1"/>
              <a:t>events.Detect</a:t>
            </a:r>
            <a:r>
              <a:rPr lang="en-US" sz="2400" b="1" dirty="0"/>
              <a:t> and respond to emerging COVID-19 variants that may impact vaccine </a:t>
            </a:r>
            <a:r>
              <a:rPr lang="en-US" sz="2400" b="1" dirty="0" err="1"/>
              <a:t>efficacy.Evaluate</a:t>
            </a:r>
            <a:r>
              <a:rPr lang="en-US" sz="2400" b="1" dirty="0"/>
              <a:t> the long-term safety and efficacy of vaccines.</a:t>
            </a:r>
          </a:p>
          <a:p>
            <a:pPr algn="l"/>
            <a:endParaRPr lang="en-US" sz="2000" b="1" dirty="0"/>
          </a:p>
          <a:p>
            <a:pPr algn="l"/>
            <a:endParaRPr lang="en-US" sz="2000" b="1" dirty="0"/>
          </a:p>
          <a:p>
            <a:pPr algn="l"/>
            <a:r>
              <a:rPr lang="en-US" sz="2000" b="1" dirty="0"/>
              <a:t>5. </a:t>
            </a:r>
            <a:r>
              <a:rPr lang="en-US" sz="2800" b="1" u="sng" dirty="0"/>
              <a:t>Public</a:t>
            </a:r>
            <a:r>
              <a:rPr lang="en-US" sz="2000" b="1" dirty="0"/>
              <a:t> </a:t>
            </a:r>
            <a:r>
              <a:rPr lang="en-US" sz="2800" b="1" u="sng" dirty="0"/>
              <a:t>Health</a:t>
            </a:r>
            <a:r>
              <a:rPr lang="en-US" sz="2000" b="1" dirty="0"/>
              <a:t> </a:t>
            </a:r>
            <a:r>
              <a:rPr lang="en-US" sz="2800" b="1" u="sng" dirty="0"/>
              <a:t>Impact</a:t>
            </a:r>
            <a:r>
              <a:rPr lang="en-US" sz="2000" b="1" dirty="0"/>
              <a:t> </a:t>
            </a:r>
            <a:r>
              <a:rPr lang="en-US" sz="2800" b="1" u="sng" dirty="0"/>
              <a:t>Analysis</a:t>
            </a:r>
            <a:r>
              <a:rPr lang="en-US" sz="2000" b="1" dirty="0"/>
              <a:t>:</a:t>
            </a:r>
          </a:p>
          <a:p>
            <a:pPr algn="l"/>
            <a:endParaRPr lang="en-US" sz="2000" b="1" dirty="0"/>
          </a:p>
          <a:p>
            <a:pPr marL="1257300" lvl="2" indent="-342900">
              <a:buFont typeface="Arial" panose="020B0604020202020204" pitchFamily="34" charset="0"/>
              <a:buChar char="•"/>
            </a:pPr>
            <a:r>
              <a:rPr lang="en-US" sz="2400" b="1" dirty="0"/>
              <a:t>Quantify the public health impact of widespread vaccination, including the reduction in cases, hospitalizations, and </a:t>
            </a:r>
            <a:r>
              <a:rPr lang="en-US" sz="2400" b="1" dirty="0" err="1"/>
              <a:t>mortality.Assess</a:t>
            </a:r>
            <a:r>
              <a:rPr lang="en-US" sz="2400" b="1" dirty="0"/>
              <a:t> the economic and social benefits of vaccine-induced herd </a:t>
            </a:r>
            <a:r>
              <a:rPr lang="en-US" sz="2400" b="1" dirty="0" err="1"/>
              <a:t>immunity.Model</a:t>
            </a:r>
            <a:r>
              <a:rPr lang="en-US" sz="2400" b="1" dirty="0"/>
              <a:t> scenarios for potential future waves and the role of vaccination in mitigating their impact.</a:t>
            </a:r>
          </a:p>
        </p:txBody>
      </p:sp>
    </p:spTree>
    <p:extLst>
      <p:ext uri="{BB962C8B-B14F-4D97-AF65-F5344CB8AC3E}">
        <p14:creationId xmlns:p14="http://schemas.microsoft.com/office/powerpoint/2010/main" val="235048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5857D-4E3B-44BF-2B86-43A2FD7B17B6}"/>
              </a:ext>
            </a:extLst>
          </p:cNvPr>
          <p:cNvSpPr txBox="1"/>
          <p:nvPr/>
        </p:nvSpPr>
        <p:spPr>
          <a:xfrm>
            <a:off x="0" y="598421"/>
            <a:ext cx="10279801" cy="5016758"/>
          </a:xfrm>
          <a:prstGeom prst="rect">
            <a:avLst/>
          </a:prstGeom>
          <a:noFill/>
        </p:spPr>
        <p:txBody>
          <a:bodyPr wrap="square" rtlCol="0">
            <a:spAutoFit/>
          </a:bodyPr>
          <a:lstStyle/>
          <a:p>
            <a:pPr marL="457200" indent="-457200" algn="justLow">
              <a:buFont typeface="Arial" panose="020B0604020202020204" pitchFamily="34" charset="0"/>
              <a:buChar char="•"/>
            </a:pPr>
            <a:r>
              <a:rPr lang="en-US" sz="3200" b="1" dirty="0"/>
              <a:t>This project seeks to provide data-driven insights and actionable recommendations to policymakers, healthcare providers, and the public. By addressing these critical aspects of COVID-19 vaccine analysis, we aim to support evidence-based decision-making, enhance vaccination strategies, and contribute to the global effort to combat the pandemic effectively, while ensuring equitable access to vaccines and addressing vaccine hesitancy and disparities.”</a:t>
            </a:r>
          </a:p>
        </p:txBody>
      </p:sp>
    </p:spTree>
    <p:extLst>
      <p:ext uri="{BB962C8B-B14F-4D97-AF65-F5344CB8AC3E}">
        <p14:creationId xmlns:p14="http://schemas.microsoft.com/office/powerpoint/2010/main" val="21377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046A-EEDE-51F9-5DFC-D6BEE14D4328}"/>
              </a:ext>
            </a:extLst>
          </p:cNvPr>
          <p:cNvSpPr>
            <a:spLocks noGrp="1"/>
          </p:cNvSpPr>
          <p:nvPr>
            <p:ph type="title"/>
          </p:nvPr>
        </p:nvSpPr>
        <p:spPr/>
        <p:txBody>
          <a:bodyPr>
            <a:normAutofit/>
          </a:bodyPr>
          <a:lstStyle/>
          <a:p>
            <a:r>
              <a:rPr lang="en-US" sz="4000" b="1" u="sng" dirty="0"/>
              <a:t>Design</a:t>
            </a:r>
            <a:r>
              <a:rPr lang="en-US" sz="4000" dirty="0"/>
              <a:t> </a:t>
            </a:r>
            <a:r>
              <a:rPr lang="en-US" sz="4000" u="sng" dirty="0"/>
              <a:t>T</a:t>
            </a:r>
            <a:r>
              <a:rPr lang="en-US" sz="4000" b="1" u="sng" dirty="0"/>
              <a:t>hinking</a:t>
            </a:r>
            <a:r>
              <a:rPr lang="en-US" sz="4000" dirty="0"/>
              <a:t> </a:t>
            </a:r>
            <a:r>
              <a:rPr lang="en-US" sz="4000" b="1" u="sng" dirty="0"/>
              <a:t>Process</a:t>
            </a:r>
            <a:r>
              <a:rPr lang="en-US" sz="4000" dirty="0"/>
              <a:t> </a:t>
            </a:r>
          </a:p>
        </p:txBody>
      </p:sp>
      <p:sp>
        <p:nvSpPr>
          <p:cNvPr id="5" name="TextBox 4">
            <a:extLst>
              <a:ext uri="{FF2B5EF4-FFF2-40B4-BE49-F238E27FC236}">
                <a16:creationId xmlns:a16="http://schemas.microsoft.com/office/drawing/2014/main" id="{EC2D677E-AE24-B24B-8C2F-B8B872F35B7F}"/>
              </a:ext>
            </a:extLst>
          </p:cNvPr>
          <p:cNvSpPr txBox="1"/>
          <p:nvPr/>
        </p:nvSpPr>
        <p:spPr>
          <a:xfrm>
            <a:off x="427900" y="2073655"/>
            <a:ext cx="10366504" cy="4708981"/>
          </a:xfrm>
          <a:prstGeom prst="rect">
            <a:avLst/>
          </a:prstGeom>
          <a:noFill/>
        </p:spPr>
        <p:txBody>
          <a:bodyPr wrap="square">
            <a:spAutoFit/>
          </a:bodyPr>
          <a:lstStyle/>
          <a:p>
            <a:pPr algn="justLow"/>
            <a:r>
              <a:rPr lang="en-US" sz="2000" b="1" dirty="0"/>
              <a:t>Design thinking is a human-centered problem-solving approach that can be applied to a COVID-19 vaccine analysis project. Here's a simplified five-stage </a:t>
            </a:r>
            <a:r>
              <a:rPr lang="en-US" sz="2000" b="1" dirty="0" err="1"/>
              <a:t>process:Empathize:Understand</a:t>
            </a:r>
            <a:r>
              <a:rPr lang="en-US" sz="2000" b="1" dirty="0"/>
              <a:t> the needs and concerns of stakeholders, such as healthcare professionals, researchers, and the </a:t>
            </a:r>
            <a:r>
              <a:rPr lang="en-US" sz="2000" b="1" dirty="0" err="1"/>
              <a:t>public.Conduct</a:t>
            </a:r>
            <a:r>
              <a:rPr lang="en-US" sz="2000" b="1" dirty="0"/>
              <a:t> interviews, surveys, and observations to gather insights into their </a:t>
            </a:r>
            <a:r>
              <a:rPr lang="en-US" sz="2000" b="1" dirty="0" err="1"/>
              <a:t>perspectives.Define:Clearly</a:t>
            </a:r>
            <a:r>
              <a:rPr lang="en-US" sz="2000" b="1" dirty="0"/>
              <a:t> define the problem or challenge related to COVID-19 vaccine analysis that you aim to </a:t>
            </a:r>
            <a:r>
              <a:rPr lang="en-US" sz="2000" b="1" dirty="0" err="1"/>
              <a:t>address.Create</a:t>
            </a:r>
            <a:r>
              <a:rPr lang="en-US" sz="2000" b="1" dirty="0"/>
              <a:t> a problem statement that focuses on the most critical aspects of the </a:t>
            </a:r>
            <a:r>
              <a:rPr lang="en-US" sz="2000" b="1" dirty="0" err="1"/>
              <a:t>analysis.Ideate:Generate</a:t>
            </a:r>
            <a:r>
              <a:rPr lang="en-US" sz="2000" b="1" dirty="0"/>
              <a:t> a wide range of potential solutions for the defined </a:t>
            </a:r>
            <a:r>
              <a:rPr lang="en-US" sz="2000" b="1" dirty="0" err="1"/>
              <a:t>problem.Brainstorm</a:t>
            </a:r>
            <a:r>
              <a:rPr lang="en-US" sz="2000" b="1" dirty="0"/>
              <a:t> with cross-functional teams, considering different analytical techniques, data sources, and </a:t>
            </a:r>
            <a:r>
              <a:rPr lang="en-US" sz="2000" b="1" dirty="0" err="1"/>
              <a:t>tools.Prototype:Create</a:t>
            </a:r>
            <a:r>
              <a:rPr lang="en-US" sz="2000" b="1" dirty="0"/>
              <a:t> prototypes or models of the selected analytical approaches to evaluate and refine the </a:t>
            </a:r>
            <a:r>
              <a:rPr lang="en-US" sz="2000" b="1" dirty="0" err="1"/>
              <a:t>ideas.This</a:t>
            </a:r>
            <a:r>
              <a:rPr lang="en-US" sz="2000" b="1" dirty="0"/>
              <a:t> could involve developing data models, analysis pipelines, or visualization </a:t>
            </a:r>
            <a:r>
              <a:rPr lang="en-US" sz="2000" b="1" dirty="0" err="1"/>
              <a:t>techniques.Test:Implement</a:t>
            </a:r>
            <a:r>
              <a:rPr lang="en-US" sz="2000" b="1" dirty="0"/>
              <a:t> the prototypes and gather feedback from relevant </a:t>
            </a:r>
            <a:r>
              <a:rPr lang="en-US" sz="2000" b="1" dirty="0" err="1"/>
              <a:t>stakeholders.Refine</a:t>
            </a:r>
            <a:r>
              <a:rPr lang="en-US" sz="2000" b="1" dirty="0"/>
              <a:t> the analysis methods based on feedback and testing </a:t>
            </a:r>
            <a:r>
              <a:rPr lang="en-US" sz="2000" b="1" dirty="0" err="1"/>
              <a:t>results.Iterate</a:t>
            </a:r>
            <a:r>
              <a:rPr lang="en-US" sz="2000" b="1" dirty="0"/>
              <a:t> through the process if necessary to further improve the analysis.</a:t>
            </a:r>
          </a:p>
        </p:txBody>
      </p:sp>
    </p:spTree>
    <p:extLst>
      <p:ext uri="{BB962C8B-B14F-4D97-AF65-F5344CB8AC3E}">
        <p14:creationId xmlns:p14="http://schemas.microsoft.com/office/powerpoint/2010/main" val="274816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03BD-BE1D-A244-3C73-CF563BFFA03F}"/>
              </a:ext>
            </a:extLst>
          </p:cNvPr>
          <p:cNvSpPr>
            <a:spLocks noGrp="1"/>
          </p:cNvSpPr>
          <p:nvPr>
            <p:ph type="title"/>
          </p:nvPr>
        </p:nvSpPr>
        <p:spPr>
          <a:xfrm>
            <a:off x="2420169" y="450617"/>
            <a:ext cx="9613861" cy="1080938"/>
          </a:xfrm>
        </p:spPr>
        <p:txBody>
          <a:bodyPr/>
          <a:lstStyle/>
          <a:p>
            <a:r>
              <a:rPr lang="en-US" b="1" u="sng" dirty="0"/>
              <a:t>Design</a:t>
            </a:r>
            <a:r>
              <a:rPr lang="en-US" dirty="0"/>
              <a:t> </a:t>
            </a:r>
            <a:r>
              <a:rPr lang="en-US" b="1" u="sng" dirty="0"/>
              <a:t>Thinking</a:t>
            </a:r>
            <a:r>
              <a:rPr lang="en-US" dirty="0"/>
              <a:t> </a:t>
            </a:r>
            <a:r>
              <a:rPr lang="en-US" b="1" u="sng" dirty="0"/>
              <a:t>process</a:t>
            </a:r>
            <a:r>
              <a:rPr lang="en-US" dirty="0"/>
              <a:t> </a:t>
            </a:r>
          </a:p>
        </p:txBody>
      </p:sp>
      <p:sp>
        <p:nvSpPr>
          <p:cNvPr id="3" name="Content Placeholder 2">
            <a:extLst>
              <a:ext uri="{FF2B5EF4-FFF2-40B4-BE49-F238E27FC236}">
                <a16:creationId xmlns:a16="http://schemas.microsoft.com/office/drawing/2014/main" id="{9059EAB7-9055-5A35-3691-609338E4CC38}"/>
              </a:ext>
            </a:extLst>
          </p:cNvPr>
          <p:cNvSpPr>
            <a:spLocks noGrp="1"/>
          </p:cNvSpPr>
          <p:nvPr>
            <p:ph idx="1"/>
          </p:nvPr>
        </p:nvSpPr>
        <p:spPr>
          <a:xfrm>
            <a:off x="-122524" y="1396778"/>
            <a:ext cx="12023280" cy="3599316"/>
          </a:xfrm>
        </p:spPr>
        <p:txBody>
          <a:bodyPr>
            <a:noAutofit/>
          </a:bodyPr>
          <a:lstStyle/>
          <a:p>
            <a:r>
              <a:rPr lang="en-US" sz="1600" b="1" dirty="0"/>
              <a:t>Design thinking is a human-centered problem-solving approach that can be applied to a COVID-19 vaccine analysis project. </a:t>
            </a:r>
          </a:p>
          <a:p>
            <a:pPr marL="0" indent="0">
              <a:buNone/>
            </a:pPr>
            <a:r>
              <a:rPr lang="en-US" sz="1600" b="1" dirty="0"/>
              <a:t>1. Empathize:   - </a:t>
            </a:r>
          </a:p>
          <a:p>
            <a:pPr lvl="2"/>
            <a:r>
              <a:rPr lang="en-US" sz="1600" b="1" dirty="0"/>
              <a:t>Understand the needs and concerns of stakeholders, such as healthcare professionals, researchers, and the public.   - Conduct interviews, surveys, and observations to gather insights into their perspectives.</a:t>
            </a:r>
          </a:p>
          <a:p>
            <a:pPr marL="0" indent="0">
              <a:buNone/>
            </a:pPr>
            <a:r>
              <a:rPr lang="en-US" sz="1600" b="1" dirty="0"/>
              <a:t>2. Define:   - </a:t>
            </a:r>
          </a:p>
          <a:p>
            <a:pPr lvl="2"/>
            <a:r>
              <a:rPr lang="en-US" sz="1600" b="1" dirty="0"/>
              <a:t>Clearly define the problem or challenge related to COVID-19 vaccine analysis that you aim to address.   - Create a problem statement that focuses on the most critical aspects of the analysis.</a:t>
            </a:r>
          </a:p>
          <a:p>
            <a:pPr marL="0" indent="0">
              <a:buNone/>
            </a:pPr>
            <a:r>
              <a:rPr lang="en-US" sz="1600" b="1" dirty="0"/>
              <a:t>3. Ideate:   - </a:t>
            </a:r>
          </a:p>
          <a:p>
            <a:pPr lvl="2"/>
            <a:r>
              <a:rPr lang="en-US" sz="1600" b="1" dirty="0"/>
              <a:t>Generate a wide range of potential solutions for the defined problem.   - Brainstorm with cross-functional teams, considering different analytical techniques, data sources, and tools.</a:t>
            </a:r>
          </a:p>
          <a:p>
            <a:pPr marL="0" indent="0">
              <a:buNone/>
            </a:pPr>
            <a:r>
              <a:rPr lang="en-US" sz="1600" b="1" dirty="0"/>
              <a:t>4. Prototype:   - </a:t>
            </a:r>
          </a:p>
          <a:p>
            <a:pPr lvl="2"/>
            <a:r>
              <a:rPr lang="en-US" sz="1600" b="1" dirty="0"/>
              <a:t>Create prototypes or models of the selected analytical approaches to evaluate and refine the ideas.   - This could involve developing data models, analysis pipelines, or visualization techniques.</a:t>
            </a:r>
          </a:p>
          <a:p>
            <a:pPr marL="0" indent="0">
              <a:buNone/>
            </a:pPr>
            <a:r>
              <a:rPr lang="en-US" sz="1600" b="1" dirty="0"/>
              <a:t>5. Test:   -</a:t>
            </a:r>
          </a:p>
          <a:p>
            <a:pPr lvl="2"/>
            <a:r>
              <a:rPr lang="en-US" sz="1600" b="1" dirty="0"/>
              <a:t> Implement the prototypes and gather feedback from relevant stakeholders.   - Refine the analysis methods based on feedback and testing results.   - Iterate through the process if necessary to further improve the </a:t>
            </a:r>
            <a:r>
              <a:rPr lang="en-US" sz="1600" b="1" dirty="0" err="1"/>
              <a:t>analysis.Throughout</a:t>
            </a:r>
            <a:r>
              <a:rPr lang="en-US" sz="1600" b="1" dirty="0"/>
              <a:t> the design thinking process, it's essential to involve a multidisciplinary team, remain open to diverse perspectives, and focus on creating a meaningful and user-centric COVID-19 vaccine analysis solution.</a:t>
            </a:r>
          </a:p>
        </p:txBody>
      </p:sp>
    </p:spTree>
    <p:extLst>
      <p:ext uri="{BB962C8B-B14F-4D97-AF65-F5344CB8AC3E}">
        <p14:creationId xmlns:p14="http://schemas.microsoft.com/office/powerpoint/2010/main" val="19470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54C-D19B-6E28-CF64-3A18B9DEA975}"/>
              </a:ext>
            </a:extLst>
          </p:cNvPr>
          <p:cNvSpPr>
            <a:spLocks noGrp="1"/>
          </p:cNvSpPr>
          <p:nvPr>
            <p:ph type="title"/>
          </p:nvPr>
        </p:nvSpPr>
        <p:spPr/>
        <p:txBody>
          <a:bodyPr>
            <a:normAutofit/>
          </a:bodyPr>
          <a:lstStyle/>
          <a:p>
            <a:r>
              <a:rPr lang="en-US" sz="4400" b="1" u="sng" dirty="0"/>
              <a:t>Phases</a:t>
            </a:r>
            <a:r>
              <a:rPr lang="en-US" sz="4400" dirty="0"/>
              <a:t> </a:t>
            </a:r>
            <a:r>
              <a:rPr lang="en-US" sz="4400" b="1" u="sng" dirty="0"/>
              <a:t>Development</a:t>
            </a:r>
            <a:r>
              <a:rPr lang="en-US" sz="4400" dirty="0"/>
              <a:t> </a:t>
            </a:r>
          </a:p>
        </p:txBody>
      </p:sp>
      <p:sp>
        <p:nvSpPr>
          <p:cNvPr id="6" name="TextBox 5">
            <a:extLst>
              <a:ext uri="{FF2B5EF4-FFF2-40B4-BE49-F238E27FC236}">
                <a16:creationId xmlns:a16="http://schemas.microsoft.com/office/drawing/2014/main" id="{0D07353F-AEA1-C7FB-7629-3AB252E3230D}"/>
              </a:ext>
            </a:extLst>
          </p:cNvPr>
          <p:cNvSpPr txBox="1"/>
          <p:nvPr/>
        </p:nvSpPr>
        <p:spPr>
          <a:xfrm>
            <a:off x="133183" y="1997150"/>
            <a:ext cx="12290797" cy="954107"/>
          </a:xfrm>
          <a:prstGeom prst="rect">
            <a:avLst/>
          </a:prstGeom>
          <a:noFill/>
        </p:spPr>
        <p:txBody>
          <a:bodyPr wrap="square" rtlCol="0">
            <a:spAutoFit/>
          </a:bodyPr>
          <a:lstStyle/>
          <a:p>
            <a:pPr algn="l"/>
            <a:r>
              <a:rPr lang="en-US" sz="2800" b="1" dirty="0"/>
              <a:t>Developing a COVID-19 vaccine analysis project typically involves several phases:</a:t>
            </a:r>
          </a:p>
        </p:txBody>
      </p:sp>
      <p:sp>
        <p:nvSpPr>
          <p:cNvPr id="7" name="TextBox 6">
            <a:extLst>
              <a:ext uri="{FF2B5EF4-FFF2-40B4-BE49-F238E27FC236}">
                <a16:creationId xmlns:a16="http://schemas.microsoft.com/office/drawing/2014/main" id="{6EB79851-CB80-CC43-7564-785053DD36DB}"/>
              </a:ext>
            </a:extLst>
          </p:cNvPr>
          <p:cNvSpPr txBox="1"/>
          <p:nvPr/>
        </p:nvSpPr>
        <p:spPr>
          <a:xfrm>
            <a:off x="-3" y="2842526"/>
            <a:ext cx="12058817" cy="1077218"/>
          </a:xfrm>
          <a:prstGeom prst="rect">
            <a:avLst/>
          </a:prstGeom>
          <a:noFill/>
        </p:spPr>
        <p:txBody>
          <a:bodyPr wrap="square" rtlCol="0">
            <a:spAutoFit/>
          </a:bodyPr>
          <a:lstStyle/>
          <a:p>
            <a:pPr algn="l"/>
            <a:r>
              <a:rPr lang="en-US" sz="2000" b="1" dirty="0"/>
              <a:t>1.</a:t>
            </a:r>
            <a:r>
              <a:rPr lang="en-US" sz="2400" b="1" u="sng" dirty="0"/>
              <a:t>Project</a:t>
            </a:r>
            <a:r>
              <a:rPr lang="en-US" sz="2000" b="1" dirty="0"/>
              <a:t> </a:t>
            </a:r>
            <a:r>
              <a:rPr lang="en-US" sz="2400" b="1" u="sng" dirty="0"/>
              <a:t>Initiation</a:t>
            </a:r>
            <a:r>
              <a:rPr lang="en-US" sz="2000" b="1" u="sng" dirty="0"/>
              <a:t>:</a:t>
            </a:r>
          </a:p>
          <a:p>
            <a:pPr algn="l"/>
            <a:r>
              <a:rPr lang="en-US" sz="2000" b="1" dirty="0"/>
              <a:t>Define the project objectives and </a:t>
            </a:r>
            <a:r>
              <a:rPr lang="en-US" sz="2000" b="1" dirty="0" err="1"/>
              <a:t>scope.Assemble</a:t>
            </a:r>
            <a:r>
              <a:rPr lang="en-US" sz="2000" b="1" dirty="0"/>
              <a:t> a project team with expertise in virology, immunology, data analysis, and </a:t>
            </a:r>
            <a:r>
              <a:rPr lang="en-US" sz="2000" b="1" dirty="0" err="1"/>
              <a:t>statistics.Secure</a:t>
            </a:r>
            <a:r>
              <a:rPr lang="en-US" sz="2000" b="1" dirty="0"/>
              <a:t> necessary funding and resources.</a:t>
            </a:r>
          </a:p>
        </p:txBody>
      </p:sp>
      <p:sp>
        <p:nvSpPr>
          <p:cNvPr id="8" name="TextBox 7">
            <a:extLst>
              <a:ext uri="{FF2B5EF4-FFF2-40B4-BE49-F238E27FC236}">
                <a16:creationId xmlns:a16="http://schemas.microsoft.com/office/drawing/2014/main" id="{99D3D0C4-7102-1F6E-3910-A830FE460D3E}"/>
              </a:ext>
            </a:extLst>
          </p:cNvPr>
          <p:cNvSpPr txBox="1"/>
          <p:nvPr/>
        </p:nvSpPr>
        <p:spPr>
          <a:xfrm>
            <a:off x="-2" y="3811012"/>
            <a:ext cx="12058817" cy="3046988"/>
          </a:xfrm>
          <a:prstGeom prst="rect">
            <a:avLst/>
          </a:prstGeom>
          <a:noFill/>
        </p:spPr>
        <p:txBody>
          <a:bodyPr wrap="square" rtlCol="0">
            <a:spAutoFit/>
          </a:bodyPr>
          <a:lstStyle/>
          <a:p>
            <a:pPr algn="l"/>
            <a:r>
              <a:rPr lang="en-US" dirty="0"/>
              <a:t>2.</a:t>
            </a:r>
            <a:r>
              <a:rPr lang="en-US" sz="2400" b="1" u="sng" dirty="0"/>
              <a:t>Data</a:t>
            </a:r>
            <a:r>
              <a:rPr lang="en-US" dirty="0"/>
              <a:t> </a:t>
            </a:r>
            <a:r>
              <a:rPr lang="en-US" sz="2400" b="1" u="sng" dirty="0"/>
              <a:t>Collection</a:t>
            </a:r>
            <a:r>
              <a:rPr lang="en-US" dirty="0"/>
              <a:t>:</a:t>
            </a:r>
          </a:p>
          <a:p>
            <a:pPr algn="l"/>
            <a:r>
              <a:rPr lang="en-US" sz="2000" b="1" dirty="0"/>
              <a:t>Gather data related to COVID-19 cases, vaccine administration, and </a:t>
            </a:r>
            <a:r>
              <a:rPr lang="en-US" sz="2000" b="1" dirty="0" err="1"/>
              <a:t>outcomes.Ensure</a:t>
            </a:r>
            <a:r>
              <a:rPr lang="en-US" sz="2000" b="1" dirty="0"/>
              <a:t> data quality and integrity.</a:t>
            </a:r>
          </a:p>
          <a:p>
            <a:pPr algn="l"/>
            <a:r>
              <a:rPr lang="en-US" b="1" dirty="0"/>
              <a:t>3.</a:t>
            </a:r>
            <a:r>
              <a:rPr lang="en-US" sz="2400" b="1" u="sng" dirty="0"/>
              <a:t>Data</a:t>
            </a:r>
            <a:r>
              <a:rPr lang="en-US" dirty="0"/>
              <a:t> </a:t>
            </a:r>
            <a:r>
              <a:rPr lang="en-US" sz="2400" b="1" u="sng" dirty="0"/>
              <a:t>Preprocessing</a:t>
            </a:r>
            <a:r>
              <a:rPr lang="en-US" dirty="0"/>
              <a:t>:</a:t>
            </a:r>
          </a:p>
          <a:p>
            <a:pPr algn="l"/>
            <a:r>
              <a:rPr lang="en-US" sz="2000" b="1" dirty="0"/>
              <a:t>Clean and prepare the data for </a:t>
            </a:r>
            <a:r>
              <a:rPr lang="en-US" sz="2000" b="1" dirty="0" err="1"/>
              <a:t>analysis.Handle</a:t>
            </a:r>
            <a:r>
              <a:rPr lang="en-US" sz="2000" b="1" dirty="0"/>
              <a:t> missing values and </a:t>
            </a:r>
            <a:r>
              <a:rPr lang="en-US" sz="2000" b="1" dirty="0" err="1"/>
              <a:t>outliers.Perform</a:t>
            </a:r>
            <a:r>
              <a:rPr lang="en-US" sz="2000" b="1" dirty="0"/>
              <a:t> data transformation if needed.</a:t>
            </a:r>
          </a:p>
          <a:p>
            <a:pPr algn="l"/>
            <a:r>
              <a:rPr lang="en-US" b="1" dirty="0"/>
              <a:t>4.</a:t>
            </a:r>
            <a:r>
              <a:rPr lang="en-US" sz="2400" b="1" u="sng" dirty="0"/>
              <a:t>Exploratory</a:t>
            </a:r>
            <a:r>
              <a:rPr lang="en-US" dirty="0"/>
              <a:t> </a:t>
            </a:r>
            <a:r>
              <a:rPr lang="en-US" sz="2400" b="1" u="sng" dirty="0"/>
              <a:t>Data</a:t>
            </a:r>
            <a:r>
              <a:rPr lang="en-US" dirty="0"/>
              <a:t> </a:t>
            </a:r>
            <a:r>
              <a:rPr lang="en-US" sz="2400" b="1" u="sng" dirty="0"/>
              <a:t>Analysis</a:t>
            </a:r>
            <a:r>
              <a:rPr lang="en-US" dirty="0"/>
              <a:t> (</a:t>
            </a:r>
            <a:r>
              <a:rPr lang="en-US" sz="2400" b="1" u="sng" dirty="0"/>
              <a:t>EDA</a:t>
            </a:r>
            <a:r>
              <a:rPr lang="en-US" dirty="0"/>
              <a:t>):</a:t>
            </a:r>
          </a:p>
          <a:p>
            <a:pPr algn="l"/>
            <a:r>
              <a:rPr lang="en-US" sz="2000" b="1" dirty="0"/>
              <a:t>Explore the data to identify patterns, trends, and </a:t>
            </a:r>
            <a:r>
              <a:rPr lang="en-US" sz="2000" b="1" dirty="0" err="1"/>
              <a:t>correlations.Visualize</a:t>
            </a:r>
            <a:r>
              <a:rPr lang="en-US" sz="2000" b="1" dirty="0"/>
              <a:t> key findings to gain insights.</a:t>
            </a:r>
          </a:p>
        </p:txBody>
      </p:sp>
    </p:spTree>
    <p:extLst>
      <p:ext uri="{BB962C8B-B14F-4D97-AF65-F5344CB8AC3E}">
        <p14:creationId xmlns:p14="http://schemas.microsoft.com/office/powerpoint/2010/main" val="364975390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Berlin</vt:lpstr>
      <vt:lpstr>COVID19 </vt:lpstr>
      <vt:lpstr>Introduction </vt:lpstr>
      <vt:lpstr>Problem Statement </vt:lpstr>
      <vt:lpstr>PowerPoint Presentation</vt:lpstr>
      <vt:lpstr>PowerPoint Presentation</vt:lpstr>
      <vt:lpstr>PowerPoint Presentation</vt:lpstr>
      <vt:lpstr>Design Thinking Process </vt:lpstr>
      <vt:lpstr>Design Thinking process </vt:lpstr>
      <vt:lpstr>Phases Development </vt:lpstr>
      <vt:lpstr>PowerPoint Presentation</vt:lpstr>
      <vt:lpstr>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c:title>
  <dc:creator>vignesh Arumugam</dc:creator>
  <cp:lastModifiedBy>vignesh Arumugam</cp:lastModifiedBy>
  <cp:revision>5</cp:revision>
  <dcterms:created xsi:type="dcterms:W3CDTF">2023-11-01T11:05:38Z</dcterms:created>
  <dcterms:modified xsi:type="dcterms:W3CDTF">2023-11-01T17:24:39Z</dcterms:modified>
</cp:coreProperties>
</file>