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8" r:id="rId7"/>
    <p:sldId id="264" r:id="rId8"/>
    <p:sldId id="265" r:id="rId9"/>
    <p:sldId id="269" r:id="rId10"/>
    <p:sldId id="270" r:id="rId11"/>
    <p:sldId id="266" r:id="rId12"/>
    <p:sldId id="267"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C150-50A9-4558-8C5F-3066AA2845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1204BE-7C8A-4C88-ADF1-90A52F303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D9E6A1-E1A0-4569-B206-108D7ACFBEDE}"/>
              </a:ext>
            </a:extLst>
          </p:cNvPr>
          <p:cNvSpPr>
            <a:spLocks noGrp="1"/>
          </p:cNvSpPr>
          <p:nvPr>
            <p:ph type="dt" sz="half" idx="10"/>
          </p:nvPr>
        </p:nvSpPr>
        <p:spPr/>
        <p:txBody>
          <a:bodyPr/>
          <a:lstStyle/>
          <a:p>
            <a:fld id="{F4366803-5D4E-4F0F-8AA0-C6363881899C}" type="datetimeFigureOut">
              <a:rPr lang="en-IN" smtClean="0"/>
              <a:t>10-10-2017</a:t>
            </a:fld>
            <a:endParaRPr lang="en-IN"/>
          </a:p>
        </p:txBody>
      </p:sp>
      <p:sp>
        <p:nvSpPr>
          <p:cNvPr id="5" name="Footer Placeholder 4">
            <a:extLst>
              <a:ext uri="{FF2B5EF4-FFF2-40B4-BE49-F238E27FC236}">
                <a16:creationId xmlns:a16="http://schemas.microsoft.com/office/drawing/2014/main" id="{0006654B-04D5-4CDB-BAE3-634E7D2FF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F0C96C-E201-4A96-B724-B3B1AAA1D331}"/>
              </a:ext>
            </a:extLst>
          </p:cNvPr>
          <p:cNvSpPr>
            <a:spLocks noGrp="1"/>
          </p:cNvSpPr>
          <p:nvPr>
            <p:ph type="sldNum" sz="quarter" idx="12"/>
          </p:nvPr>
        </p:nvSpPr>
        <p:spPr/>
        <p:txBody>
          <a:bodyPr/>
          <a:lstStyle/>
          <a:p>
            <a:fld id="{590D82FC-24DC-4F13-840B-5CA170DDC732}" type="slidenum">
              <a:rPr lang="en-IN" smtClean="0"/>
              <a:t>‹#›</a:t>
            </a:fld>
            <a:endParaRPr lang="en-IN"/>
          </a:p>
        </p:txBody>
      </p:sp>
    </p:spTree>
    <p:extLst>
      <p:ext uri="{BB962C8B-B14F-4D97-AF65-F5344CB8AC3E}">
        <p14:creationId xmlns:p14="http://schemas.microsoft.com/office/powerpoint/2010/main" val="405767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09AF-1C73-4BAD-97F5-E8E383216B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AD782B-8E8E-4EB1-B4AC-19F99FFBAA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90377-A7BD-4CB1-A5B8-2028C73B48CA}"/>
              </a:ext>
            </a:extLst>
          </p:cNvPr>
          <p:cNvSpPr>
            <a:spLocks noGrp="1"/>
          </p:cNvSpPr>
          <p:nvPr>
            <p:ph type="dt" sz="half" idx="10"/>
          </p:nvPr>
        </p:nvSpPr>
        <p:spPr/>
        <p:txBody>
          <a:bodyPr/>
          <a:lstStyle/>
          <a:p>
            <a:fld id="{F4366803-5D4E-4F0F-8AA0-C6363881899C}" type="datetimeFigureOut">
              <a:rPr lang="en-IN" smtClean="0"/>
              <a:t>10-10-2017</a:t>
            </a:fld>
            <a:endParaRPr lang="en-IN"/>
          </a:p>
        </p:txBody>
      </p:sp>
      <p:sp>
        <p:nvSpPr>
          <p:cNvPr id="5" name="Footer Placeholder 4">
            <a:extLst>
              <a:ext uri="{FF2B5EF4-FFF2-40B4-BE49-F238E27FC236}">
                <a16:creationId xmlns:a16="http://schemas.microsoft.com/office/drawing/2014/main" id="{221E202C-C76F-4485-96FF-A2B9962C5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477D99-7750-4C7B-B619-CE56C5D6308F}"/>
              </a:ext>
            </a:extLst>
          </p:cNvPr>
          <p:cNvSpPr>
            <a:spLocks noGrp="1"/>
          </p:cNvSpPr>
          <p:nvPr>
            <p:ph type="sldNum" sz="quarter" idx="12"/>
          </p:nvPr>
        </p:nvSpPr>
        <p:spPr/>
        <p:txBody>
          <a:bodyPr/>
          <a:lstStyle/>
          <a:p>
            <a:fld id="{590D82FC-24DC-4F13-840B-5CA170DDC732}" type="slidenum">
              <a:rPr lang="en-IN" smtClean="0"/>
              <a:t>‹#›</a:t>
            </a:fld>
            <a:endParaRPr lang="en-IN"/>
          </a:p>
        </p:txBody>
      </p:sp>
    </p:spTree>
    <p:extLst>
      <p:ext uri="{BB962C8B-B14F-4D97-AF65-F5344CB8AC3E}">
        <p14:creationId xmlns:p14="http://schemas.microsoft.com/office/powerpoint/2010/main" val="420287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0CF69-C5A2-4A9A-A33F-7CA190200D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5CFB79-F1DF-45A5-B1BE-5E4F5F2D88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1170D-1857-442B-AEDD-A140682FC156}"/>
              </a:ext>
            </a:extLst>
          </p:cNvPr>
          <p:cNvSpPr>
            <a:spLocks noGrp="1"/>
          </p:cNvSpPr>
          <p:nvPr>
            <p:ph type="dt" sz="half" idx="10"/>
          </p:nvPr>
        </p:nvSpPr>
        <p:spPr/>
        <p:txBody>
          <a:bodyPr/>
          <a:lstStyle/>
          <a:p>
            <a:fld id="{F4366803-5D4E-4F0F-8AA0-C6363881899C}" type="datetimeFigureOut">
              <a:rPr lang="en-IN" smtClean="0"/>
              <a:t>10-10-2017</a:t>
            </a:fld>
            <a:endParaRPr lang="en-IN"/>
          </a:p>
        </p:txBody>
      </p:sp>
      <p:sp>
        <p:nvSpPr>
          <p:cNvPr id="5" name="Footer Placeholder 4">
            <a:extLst>
              <a:ext uri="{FF2B5EF4-FFF2-40B4-BE49-F238E27FC236}">
                <a16:creationId xmlns:a16="http://schemas.microsoft.com/office/drawing/2014/main" id="{250B994B-2012-40A9-9BFF-7F543F82A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1880A8-46EE-4AE2-8AE1-38211CC4DFFE}"/>
              </a:ext>
            </a:extLst>
          </p:cNvPr>
          <p:cNvSpPr>
            <a:spLocks noGrp="1"/>
          </p:cNvSpPr>
          <p:nvPr>
            <p:ph type="sldNum" sz="quarter" idx="12"/>
          </p:nvPr>
        </p:nvSpPr>
        <p:spPr/>
        <p:txBody>
          <a:bodyPr/>
          <a:lstStyle/>
          <a:p>
            <a:fld id="{590D82FC-24DC-4F13-840B-5CA170DDC732}" type="slidenum">
              <a:rPr lang="en-IN" smtClean="0"/>
              <a:t>‹#›</a:t>
            </a:fld>
            <a:endParaRPr lang="en-IN"/>
          </a:p>
        </p:txBody>
      </p:sp>
    </p:spTree>
    <p:extLst>
      <p:ext uri="{BB962C8B-B14F-4D97-AF65-F5344CB8AC3E}">
        <p14:creationId xmlns:p14="http://schemas.microsoft.com/office/powerpoint/2010/main" val="286873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5025-FC44-4A83-8D2F-B6474D8A1D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48C88D-5532-42EB-B3F7-47AB797F92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CA6E1-FB27-452A-BBA6-0B01A983605C}"/>
              </a:ext>
            </a:extLst>
          </p:cNvPr>
          <p:cNvSpPr>
            <a:spLocks noGrp="1"/>
          </p:cNvSpPr>
          <p:nvPr>
            <p:ph type="dt" sz="half" idx="10"/>
          </p:nvPr>
        </p:nvSpPr>
        <p:spPr/>
        <p:txBody>
          <a:bodyPr/>
          <a:lstStyle/>
          <a:p>
            <a:fld id="{F4366803-5D4E-4F0F-8AA0-C6363881899C}" type="datetimeFigureOut">
              <a:rPr lang="en-IN" smtClean="0"/>
              <a:t>10-10-2017</a:t>
            </a:fld>
            <a:endParaRPr lang="en-IN"/>
          </a:p>
        </p:txBody>
      </p:sp>
      <p:sp>
        <p:nvSpPr>
          <p:cNvPr id="5" name="Footer Placeholder 4">
            <a:extLst>
              <a:ext uri="{FF2B5EF4-FFF2-40B4-BE49-F238E27FC236}">
                <a16:creationId xmlns:a16="http://schemas.microsoft.com/office/drawing/2014/main" id="{FF2093A2-863C-4D43-98CC-8DB5E52219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566795-B146-45D7-B04F-6A4E4B23A860}"/>
              </a:ext>
            </a:extLst>
          </p:cNvPr>
          <p:cNvSpPr>
            <a:spLocks noGrp="1"/>
          </p:cNvSpPr>
          <p:nvPr>
            <p:ph type="sldNum" sz="quarter" idx="12"/>
          </p:nvPr>
        </p:nvSpPr>
        <p:spPr/>
        <p:txBody>
          <a:bodyPr/>
          <a:lstStyle/>
          <a:p>
            <a:fld id="{590D82FC-24DC-4F13-840B-5CA170DDC732}" type="slidenum">
              <a:rPr lang="en-IN" smtClean="0"/>
              <a:t>‹#›</a:t>
            </a:fld>
            <a:endParaRPr lang="en-IN"/>
          </a:p>
        </p:txBody>
      </p:sp>
    </p:spTree>
    <p:extLst>
      <p:ext uri="{BB962C8B-B14F-4D97-AF65-F5344CB8AC3E}">
        <p14:creationId xmlns:p14="http://schemas.microsoft.com/office/powerpoint/2010/main" val="123659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0150-C5CA-4BB3-A354-A73A0DD1C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CCF0A5-34A7-496B-A27D-DDC398AD6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32DDDA-5A23-4741-A894-793F6AFAF295}"/>
              </a:ext>
            </a:extLst>
          </p:cNvPr>
          <p:cNvSpPr>
            <a:spLocks noGrp="1"/>
          </p:cNvSpPr>
          <p:nvPr>
            <p:ph type="dt" sz="half" idx="10"/>
          </p:nvPr>
        </p:nvSpPr>
        <p:spPr/>
        <p:txBody>
          <a:bodyPr/>
          <a:lstStyle/>
          <a:p>
            <a:fld id="{F4366803-5D4E-4F0F-8AA0-C6363881899C}" type="datetimeFigureOut">
              <a:rPr lang="en-IN" smtClean="0"/>
              <a:t>10-10-2017</a:t>
            </a:fld>
            <a:endParaRPr lang="en-IN"/>
          </a:p>
        </p:txBody>
      </p:sp>
      <p:sp>
        <p:nvSpPr>
          <p:cNvPr id="5" name="Footer Placeholder 4">
            <a:extLst>
              <a:ext uri="{FF2B5EF4-FFF2-40B4-BE49-F238E27FC236}">
                <a16:creationId xmlns:a16="http://schemas.microsoft.com/office/drawing/2014/main" id="{9ED27553-E025-4DCF-9FD6-0F43F76299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4EB70-ABC8-493B-A8DF-3809EFB13394}"/>
              </a:ext>
            </a:extLst>
          </p:cNvPr>
          <p:cNvSpPr>
            <a:spLocks noGrp="1"/>
          </p:cNvSpPr>
          <p:nvPr>
            <p:ph type="sldNum" sz="quarter" idx="12"/>
          </p:nvPr>
        </p:nvSpPr>
        <p:spPr/>
        <p:txBody>
          <a:bodyPr/>
          <a:lstStyle/>
          <a:p>
            <a:fld id="{590D82FC-24DC-4F13-840B-5CA170DDC732}" type="slidenum">
              <a:rPr lang="en-IN" smtClean="0"/>
              <a:t>‹#›</a:t>
            </a:fld>
            <a:endParaRPr lang="en-IN"/>
          </a:p>
        </p:txBody>
      </p:sp>
    </p:spTree>
    <p:extLst>
      <p:ext uri="{BB962C8B-B14F-4D97-AF65-F5344CB8AC3E}">
        <p14:creationId xmlns:p14="http://schemas.microsoft.com/office/powerpoint/2010/main" val="315523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C679-C0B6-43B1-89C9-B74CDB4319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9B1E48-55A5-4A05-892C-F28D13E1D8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004BE9-2ADD-4558-893E-17BC46BFC7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1FB435-9819-46BB-A72D-A49A03D6952E}"/>
              </a:ext>
            </a:extLst>
          </p:cNvPr>
          <p:cNvSpPr>
            <a:spLocks noGrp="1"/>
          </p:cNvSpPr>
          <p:nvPr>
            <p:ph type="dt" sz="half" idx="10"/>
          </p:nvPr>
        </p:nvSpPr>
        <p:spPr/>
        <p:txBody>
          <a:bodyPr/>
          <a:lstStyle/>
          <a:p>
            <a:fld id="{F4366803-5D4E-4F0F-8AA0-C6363881899C}" type="datetimeFigureOut">
              <a:rPr lang="en-IN" smtClean="0"/>
              <a:t>10-10-2017</a:t>
            </a:fld>
            <a:endParaRPr lang="en-IN"/>
          </a:p>
        </p:txBody>
      </p:sp>
      <p:sp>
        <p:nvSpPr>
          <p:cNvPr id="6" name="Footer Placeholder 5">
            <a:extLst>
              <a:ext uri="{FF2B5EF4-FFF2-40B4-BE49-F238E27FC236}">
                <a16:creationId xmlns:a16="http://schemas.microsoft.com/office/drawing/2014/main" id="{5690547B-F7A1-4590-B88A-61A7D71797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D0DC4F-B5DD-4008-9298-815B00E4530B}"/>
              </a:ext>
            </a:extLst>
          </p:cNvPr>
          <p:cNvSpPr>
            <a:spLocks noGrp="1"/>
          </p:cNvSpPr>
          <p:nvPr>
            <p:ph type="sldNum" sz="quarter" idx="12"/>
          </p:nvPr>
        </p:nvSpPr>
        <p:spPr/>
        <p:txBody>
          <a:bodyPr/>
          <a:lstStyle/>
          <a:p>
            <a:fld id="{590D82FC-24DC-4F13-840B-5CA170DDC732}" type="slidenum">
              <a:rPr lang="en-IN" smtClean="0"/>
              <a:t>‹#›</a:t>
            </a:fld>
            <a:endParaRPr lang="en-IN"/>
          </a:p>
        </p:txBody>
      </p:sp>
    </p:spTree>
    <p:extLst>
      <p:ext uri="{BB962C8B-B14F-4D97-AF65-F5344CB8AC3E}">
        <p14:creationId xmlns:p14="http://schemas.microsoft.com/office/powerpoint/2010/main" val="28189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1E93-6123-4DA4-8D5B-F784587887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CED764-E64D-400A-895B-E78FDAE4F2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EB9927-643C-4864-B417-CE06F14192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84BE3C-DF34-4F7A-9FEF-CCA1A3DB1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7C287C-518C-407C-B47B-E58A702DD9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B73C76-6A15-4D29-AA7B-637DBC5B2933}"/>
              </a:ext>
            </a:extLst>
          </p:cNvPr>
          <p:cNvSpPr>
            <a:spLocks noGrp="1"/>
          </p:cNvSpPr>
          <p:nvPr>
            <p:ph type="dt" sz="half" idx="10"/>
          </p:nvPr>
        </p:nvSpPr>
        <p:spPr/>
        <p:txBody>
          <a:bodyPr/>
          <a:lstStyle/>
          <a:p>
            <a:fld id="{F4366803-5D4E-4F0F-8AA0-C6363881899C}" type="datetimeFigureOut">
              <a:rPr lang="en-IN" smtClean="0"/>
              <a:t>10-10-2017</a:t>
            </a:fld>
            <a:endParaRPr lang="en-IN"/>
          </a:p>
        </p:txBody>
      </p:sp>
      <p:sp>
        <p:nvSpPr>
          <p:cNvPr id="8" name="Footer Placeholder 7">
            <a:extLst>
              <a:ext uri="{FF2B5EF4-FFF2-40B4-BE49-F238E27FC236}">
                <a16:creationId xmlns:a16="http://schemas.microsoft.com/office/drawing/2014/main" id="{E8FF57DC-4844-4300-BE2C-CEECC409F0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2DB1DA-AC6B-4B8A-8DBF-CE685273C1AE}"/>
              </a:ext>
            </a:extLst>
          </p:cNvPr>
          <p:cNvSpPr>
            <a:spLocks noGrp="1"/>
          </p:cNvSpPr>
          <p:nvPr>
            <p:ph type="sldNum" sz="quarter" idx="12"/>
          </p:nvPr>
        </p:nvSpPr>
        <p:spPr/>
        <p:txBody>
          <a:bodyPr/>
          <a:lstStyle/>
          <a:p>
            <a:fld id="{590D82FC-24DC-4F13-840B-5CA170DDC732}" type="slidenum">
              <a:rPr lang="en-IN" smtClean="0"/>
              <a:t>‹#›</a:t>
            </a:fld>
            <a:endParaRPr lang="en-IN"/>
          </a:p>
        </p:txBody>
      </p:sp>
    </p:spTree>
    <p:extLst>
      <p:ext uri="{BB962C8B-B14F-4D97-AF65-F5344CB8AC3E}">
        <p14:creationId xmlns:p14="http://schemas.microsoft.com/office/powerpoint/2010/main" val="243878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A6DE-C6E2-460B-8A4D-0247B20901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368DE2-BD1B-48C8-95F3-75E9482FD655}"/>
              </a:ext>
            </a:extLst>
          </p:cNvPr>
          <p:cNvSpPr>
            <a:spLocks noGrp="1"/>
          </p:cNvSpPr>
          <p:nvPr>
            <p:ph type="dt" sz="half" idx="10"/>
          </p:nvPr>
        </p:nvSpPr>
        <p:spPr/>
        <p:txBody>
          <a:bodyPr/>
          <a:lstStyle/>
          <a:p>
            <a:fld id="{F4366803-5D4E-4F0F-8AA0-C6363881899C}" type="datetimeFigureOut">
              <a:rPr lang="en-IN" smtClean="0"/>
              <a:t>10-10-2017</a:t>
            </a:fld>
            <a:endParaRPr lang="en-IN"/>
          </a:p>
        </p:txBody>
      </p:sp>
      <p:sp>
        <p:nvSpPr>
          <p:cNvPr id="4" name="Footer Placeholder 3">
            <a:extLst>
              <a:ext uri="{FF2B5EF4-FFF2-40B4-BE49-F238E27FC236}">
                <a16:creationId xmlns:a16="http://schemas.microsoft.com/office/drawing/2014/main" id="{EAEE80F5-A28C-4E97-B448-3BE7A799F8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3B8556-9FE2-4656-B70D-F51BF1A3BEE9}"/>
              </a:ext>
            </a:extLst>
          </p:cNvPr>
          <p:cNvSpPr>
            <a:spLocks noGrp="1"/>
          </p:cNvSpPr>
          <p:nvPr>
            <p:ph type="sldNum" sz="quarter" idx="12"/>
          </p:nvPr>
        </p:nvSpPr>
        <p:spPr/>
        <p:txBody>
          <a:bodyPr/>
          <a:lstStyle/>
          <a:p>
            <a:fld id="{590D82FC-24DC-4F13-840B-5CA170DDC732}" type="slidenum">
              <a:rPr lang="en-IN" smtClean="0"/>
              <a:t>‹#›</a:t>
            </a:fld>
            <a:endParaRPr lang="en-IN"/>
          </a:p>
        </p:txBody>
      </p:sp>
    </p:spTree>
    <p:extLst>
      <p:ext uri="{BB962C8B-B14F-4D97-AF65-F5344CB8AC3E}">
        <p14:creationId xmlns:p14="http://schemas.microsoft.com/office/powerpoint/2010/main" val="188298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BFDFC9-346E-4580-84D1-5B4FB218919A}"/>
              </a:ext>
            </a:extLst>
          </p:cNvPr>
          <p:cNvSpPr>
            <a:spLocks noGrp="1"/>
          </p:cNvSpPr>
          <p:nvPr>
            <p:ph type="dt" sz="half" idx="10"/>
          </p:nvPr>
        </p:nvSpPr>
        <p:spPr/>
        <p:txBody>
          <a:bodyPr/>
          <a:lstStyle/>
          <a:p>
            <a:fld id="{F4366803-5D4E-4F0F-8AA0-C6363881899C}" type="datetimeFigureOut">
              <a:rPr lang="en-IN" smtClean="0"/>
              <a:t>10-10-2017</a:t>
            </a:fld>
            <a:endParaRPr lang="en-IN"/>
          </a:p>
        </p:txBody>
      </p:sp>
      <p:sp>
        <p:nvSpPr>
          <p:cNvPr id="3" name="Footer Placeholder 2">
            <a:extLst>
              <a:ext uri="{FF2B5EF4-FFF2-40B4-BE49-F238E27FC236}">
                <a16:creationId xmlns:a16="http://schemas.microsoft.com/office/drawing/2014/main" id="{1A1D5E29-6643-4969-97F6-CC5E1E5587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822199-41AD-48DF-97BC-CCBC610563F1}"/>
              </a:ext>
            </a:extLst>
          </p:cNvPr>
          <p:cNvSpPr>
            <a:spLocks noGrp="1"/>
          </p:cNvSpPr>
          <p:nvPr>
            <p:ph type="sldNum" sz="quarter" idx="12"/>
          </p:nvPr>
        </p:nvSpPr>
        <p:spPr/>
        <p:txBody>
          <a:bodyPr/>
          <a:lstStyle/>
          <a:p>
            <a:fld id="{590D82FC-24DC-4F13-840B-5CA170DDC732}" type="slidenum">
              <a:rPr lang="en-IN" smtClean="0"/>
              <a:t>‹#›</a:t>
            </a:fld>
            <a:endParaRPr lang="en-IN"/>
          </a:p>
        </p:txBody>
      </p:sp>
    </p:spTree>
    <p:extLst>
      <p:ext uri="{BB962C8B-B14F-4D97-AF65-F5344CB8AC3E}">
        <p14:creationId xmlns:p14="http://schemas.microsoft.com/office/powerpoint/2010/main" val="119692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50B2-5F27-44F9-B089-E8AF2990A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1D76F3-31D4-4FE7-BCEC-607A9CE71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E4A68A-2D53-433C-99D8-22DB584CC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C45C2C-FB26-41FE-9CDC-B2AC60FE240F}"/>
              </a:ext>
            </a:extLst>
          </p:cNvPr>
          <p:cNvSpPr>
            <a:spLocks noGrp="1"/>
          </p:cNvSpPr>
          <p:nvPr>
            <p:ph type="dt" sz="half" idx="10"/>
          </p:nvPr>
        </p:nvSpPr>
        <p:spPr/>
        <p:txBody>
          <a:bodyPr/>
          <a:lstStyle/>
          <a:p>
            <a:fld id="{F4366803-5D4E-4F0F-8AA0-C6363881899C}" type="datetimeFigureOut">
              <a:rPr lang="en-IN" smtClean="0"/>
              <a:t>10-10-2017</a:t>
            </a:fld>
            <a:endParaRPr lang="en-IN"/>
          </a:p>
        </p:txBody>
      </p:sp>
      <p:sp>
        <p:nvSpPr>
          <p:cNvPr id="6" name="Footer Placeholder 5">
            <a:extLst>
              <a:ext uri="{FF2B5EF4-FFF2-40B4-BE49-F238E27FC236}">
                <a16:creationId xmlns:a16="http://schemas.microsoft.com/office/drawing/2014/main" id="{776A0449-C416-43C6-AA49-10C813885A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B0B7AB-DAB2-4532-A535-66C4A9F1B528}"/>
              </a:ext>
            </a:extLst>
          </p:cNvPr>
          <p:cNvSpPr>
            <a:spLocks noGrp="1"/>
          </p:cNvSpPr>
          <p:nvPr>
            <p:ph type="sldNum" sz="quarter" idx="12"/>
          </p:nvPr>
        </p:nvSpPr>
        <p:spPr/>
        <p:txBody>
          <a:bodyPr/>
          <a:lstStyle/>
          <a:p>
            <a:fld id="{590D82FC-24DC-4F13-840B-5CA170DDC732}" type="slidenum">
              <a:rPr lang="en-IN" smtClean="0"/>
              <a:t>‹#›</a:t>
            </a:fld>
            <a:endParaRPr lang="en-IN"/>
          </a:p>
        </p:txBody>
      </p:sp>
    </p:spTree>
    <p:extLst>
      <p:ext uri="{BB962C8B-B14F-4D97-AF65-F5344CB8AC3E}">
        <p14:creationId xmlns:p14="http://schemas.microsoft.com/office/powerpoint/2010/main" val="322085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5013-2FF0-4B51-B060-7D60B4126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F3B99F-1B53-4CBE-956A-8303123A1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DB3938-AD3A-4717-B078-8E6FC4E5D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0C21EE-6D4D-4E98-A47B-C4B50C8FA986}"/>
              </a:ext>
            </a:extLst>
          </p:cNvPr>
          <p:cNvSpPr>
            <a:spLocks noGrp="1"/>
          </p:cNvSpPr>
          <p:nvPr>
            <p:ph type="dt" sz="half" idx="10"/>
          </p:nvPr>
        </p:nvSpPr>
        <p:spPr/>
        <p:txBody>
          <a:bodyPr/>
          <a:lstStyle/>
          <a:p>
            <a:fld id="{F4366803-5D4E-4F0F-8AA0-C6363881899C}" type="datetimeFigureOut">
              <a:rPr lang="en-IN" smtClean="0"/>
              <a:t>10-10-2017</a:t>
            </a:fld>
            <a:endParaRPr lang="en-IN"/>
          </a:p>
        </p:txBody>
      </p:sp>
      <p:sp>
        <p:nvSpPr>
          <p:cNvPr id="6" name="Footer Placeholder 5">
            <a:extLst>
              <a:ext uri="{FF2B5EF4-FFF2-40B4-BE49-F238E27FC236}">
                <a16:creationId xmlns:a16="http://schemas.microsoft.com/office/drawing/2014/main" id="{990CE9D8-0E6C-4685-98E6-8E4EB02684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56698A-3661-47D7-B543-B02ABD57BC85}"/>
              </a:ext>
            </a:extLst>
          </p:cNvPr>
          <p:cNvSpPr>
            <a:spLocks noGrp="1"/>
          </p:cNvSpPr>
          <p:nvPr>
            <p:ph type="sldNum" sz="quarter" idx="12"/>
          </p:nvPr>
        </p:nvSpPr>
        <p:spPr/>
        <p:txBody>
          <a:bodyPr/>
          <a:lstStyle/>
          <a:p>
            <a:fld id="{590D82FC-24DC-4F13-840B-5CA170DDC732}" type="slidenum">
              <a:rPr lang="en-IN" smtClean="0"/>
              <a:t>‹#›</a:t>
            </a:fld>
            <a:endParaRPr lang="en-IN"/>
          </a:p>
        </p:txBody>
      </p:sp>
    </p:spTree>
    <p:extLst>
      <p:ext uri="{BB962C8B-B14F-4D97-AF65-F5344CB8AC3E}">
        <p14:creationId xmlns:p14="http://schemas.microsoft.com/office/powerpoint/2010/main" val="155423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5EE30-CD2C-4C12-876E-805FB8BB3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FA8B41-7729-4433-A056-6AEEC163E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B9E60D-096F-4C87-A658-392A27D43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66803-5D4E-4F0F-8AA0-C6363881899C}" type="datetimeFigureOut">
              <a:rPr lang="en-IN" smtClean="0"/>
              <a:t>10-10-2017</a:t>
            </a:fld>
            <a:endParaRPr lang="en-IN"/>
          </a:p>
        </p:txBody>
      </p:sp>
      <p:sp>
        <p:nvSpPr>
          <p:cNvPr id="5" name="Footer Placeholder 4">
            <a:extLst>
              <a:ext uri="{FF2B5EF4-FFF2-40B4-BE49-F238E27FC236}">
                <a16:creationId xmlns:a16="http://schemas.microsoft.com/office/drawing/2014/main" id="{CC69F937-DA7A-4AEF-B847-76907D6CCE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7959A8-D750-4567-977D-312323CB30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D82FC-24DC-4F13-840B-5CA170DDC732}" type="slidenum">
              <a:rPr lang="en-IN" smtClean="0"/>
              <a:t>‹#›</a:t>
            </a:fld>
            <a:endParaRPr lang="en-IN"/>
          </a:p>
        </p:txBody>
      </p:sp>
    </p:spTree>
    <p:extLst>
      <p:ext uri="{BB962C8B-B14F-4D97-AF65-F5344CB8AC3E}">
        <p14:creationId xmlns:p14="http://schemas.microsoft.com/office/powerpoint/2010/main" val="3332836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65C1-8817-40C9-9699-F0319ABEE3D9}"/>
              </a:ext>
            </a:extLst>
          </p:cNvPr>
          <p:cNvSpPr>
            <a:spLocks noGrp="1"/>
          </p:cNvSpPr>
          <p:nvPr>
            <p:ph type="title"/>
          </p:nvPr>
        </p:nvSpPr>
        <p:spPr>
          <a:xfrm>
            <a:off x="838200" y="2274072"/>
            <a:ext cx="10515600" cy="2409245"/>
          </a:xfrm>
        </p:spPr>
        <p:txBody>
          <a:bodyPr/>
          <a:lstStyle/>
          <a:p>
            <a:r>
              <a:rPr lang="en-IN" b="0" i="0" dirty="0">
                <a:solidFill>
                  <a:srgbClr val="610B38"/>
                </a:solidFill>
                <a:effectLst/>
                <a:latin typeface="erdana"/>
              </a:rPr>
              <a:t>                     Collections in Java</a:t>
            </a:r>
            <a:br>
              <a:rPr lang="en-IN" b="0" i="0" dirty="0">
                <a:solidFill>
                  <a:srgbClr val="610B38"/>
                </a:solidFill>
                <a:effectLst/>
                <a:latin typeface="erdana"/>
              </a:rPr>
            </a:br>
            <a:endParaRPr lang="en-IN" dirty="0"/>
          </a:p>
        </p:txBody>
      </p:sp>
    </p:spTree>
    <p:extLst>
      <p:ext uri="{BB962C8B-B14F-4D97-AF65-F5344CB8AC3E}">
        <p14:creationId xmlns:p14="http://schemas.microsoft.com/office/powerpoint/2010/main" val="1161980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378A49-F37A-467D-9543-22F471549D0A}"/>
              </a:ext>
            </a:extLst>
          </p:cNvPr>
          <p:cNvSpPr/>
          <p:nvPr/>
        </p:nvSpPr>
        <p:spPr>
          <a:xfrm>
            <a:off x="1322774" y="1447060"/>
            <a:ext cx="9685538" cy="2893100"/>
          </a:xfrm>
          <a:prstGeom prst="rect">
            <a:avLst/>
          </a:prstGeom>
        </p:spPr>
        <p:txBody>
          <a:bodyPr wrap="square">
            <a:spAutoFit/>
          </a:bodyPr>
          <a:lstStyle/>
          <a:p>
            <a:r>
              <a:rPr lang="en-US" sz="2000" dirty="0"/>
              <a:t>                                                                      LIST  Vs   SET</a:t>
            </a:r>
          </a:p>
          <a:p>
            <a:endParaRPr lang="en-US" dirty="0"/>
          </a:p>
          <a:p>
            <a:r>
              <a:rPr lang="en-US" dirty="0"/>
              <a:t>1) List is an ordered collection it maintains the insertion order, which means upon displaying the list content it will display the elements in the same order in which they got inserted into the list.</a:t>
            </a:r>
          </a:p>
          <a:p>
            <a:endParaRPr lang="en-US" dirty="0"/>
          </a:p>
          <a:p>
            <a:r>
              <a:rPr lang="en-US" dirty="0"/>
              <a:t>Set is an unordered collection, it doesn’t maintain any order. There are few implementations of Set which maintains the order such as Linked </a:t>
            </a:r>
            <a:r>
              <a:rPr lang="en-US" dirty="0" err="1"/>
              <a:t>HashSet</a:t>
            </a:r>
            <a:r>
              <a:rPr lang="en-US" dirty="0"/>
              <a:t> (It maintains the elements in insertion order).</a:t>
            </a:r>
          </a:p>
          <a:p>
            <a:endParaRPr lang="en-US" dirty="0"/>
          </a:p>
          <a:p>
            <a:r>
              <a:rPr lang="en-US" dirty="0"/>
              <a:t>2) List allows duplicates while Set doesn’t allow duplicate elements. All the elements of a Set should be unique if you try to insert the duplicate element in Set it would replace the existing value.</a:t>
            </a:r>
            <a:endParaRPr lang="en-IN" dirty="0"/>
          </a:p>
        </p:txBody>
      </p:sp>
    </p:spTree>
    <p:extLst>
      <p:ext uri="{BB962C8B-B14F-4D97-AF65-F5344CB8AC3E}">
        <p14:creationId xmlns:p14="http://schemas.microsoft.com/office/powerpoint/2010/main" val="308270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ABEA-0E57-4219-B3FF-499D10D3B992}"/>
              </a:ext>
            </a:extLst>
          </p:cNvPr>
          <p:cNvSpPr>
            <a:spLocks noGrp="1"/>
          </p:cNvSpPr>
          <p:nvPr>
            <p:ph type="title"/>
          </p:nvPr>
        </p:nvSpPr>
        <p:spPr/>
        <p:txBody>
          <a:bodyPr/>
          <a:lstStyle/>
          <a:p>
            <a:r>
              <a:rPr lang="en-US" dirty="0"/>
              <a:t>                           HASHMAP</a:t>
            </a:r>
            <a:endParaRPr lang="en-IN" dirty="0"/>
          </a:p>
        </p:txBody>
      </p:sp>
      <p:sp>
        <p:nvSpPr>
          <p:cNvPr id="3" name="Content Placeholder 2">
            <a:extLst>
              <a:ext uri="{FF2B5EF4-FFF2-40B4-BE49-F238E27FC236}">
                <a16:creationId xmlns:a16="http://schemas.microsoft.com/office/drawing/2014/main" id="{97659BBF-6BFF-4325-AF7D-D35E4902C68D}"/>
              </a:ext>
            </a:extLst>
          </p:cNvPr>
          <p:cNvSpPr>
            <a:spLocks noGrp="1"/>
          </p:cNvSpPr>
          <p:nvPr>
            <p:ph idx="1"/>
          </p:nvPr>
        </p:nvSpPr>
        <p:spPr/>
        <p:txBody>
          <a:bodyPr/>
          <a:lstStyle/>
          <a:p>
            <a:r>
              <a:rPr lang="en-US" dirty="0" err="1"/>
              <a:t>HashMap</a:t>
            </a:r>
            <a:r>
              <a:rPr lang="en-US" dirty="0"/>
              <a:t> is a Map based collection class that is used for storing Key &amp; value pairs, it is denoted as </a:t>
            </a:r>
            <a:r>
              <a:rPr lang="en-US" dirty="0" err="1"/>
              <a:t>HashMap</a:t>
            </a:r>
            <a:r>
              <a:rPr lang="en-US" dirty="0"/>
              <a:t>&lt;Key, Value&gt; or </a:t>
            </a:r>
            <a:r>
              <a:rPr lang="en-US" dirty="0" err="1"/>
              <a:t>HashMap</a:t>
            </a:r>
            <a:r>
              <a:rPr lang="en-US" dirty="0"/>
              <a:t>&lt;K, V&gt;. </a:t>
            </a:r>
          </a:p>
          <a:p>
            <a:r>
              <a:rPr lang="en-US" dirty="0"/>
              <a:t>It is not an ordered collection which means it does not return the keys and values in the same order in which they have been inserted into the </a:t>
            </a:r>
            <a:r>
              <a:rPr lang="en-US" dirty="0" err="1"/>
              <a:t>HashMap</a:t>
            </a:r>
            <a:r>
              <a:rPr lang="en-US" dirty="0"/>
              <a:t>.</a:t>
            </a:r>
            <a:endParaRPr lang="en-IN" dirty="0"/>
          </a:p>
        </p:txBody>
      </p:sp>
    </p:spTree>
    <p:extLst>
      <p:ext uri="{BB962C8B-B14F-4D97-AF65-F5344CB8AC3E}">
        <p14:creationId xmlns:p14="http://schemas.microsoft.com/office/powerpoint/2010/main" val="293744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9B74-7DC7-4476-AC58-C024011E9542}"/>
              </a:ext>
            </a:extLst>
          </p:cNvPr>
          <p:cNvSpPr>
            <a:spLocks noGrp="1"/>
          </p:cNvSpPr>
          <p:nvPr>
            <p:ph type="title"/>
          </p:nvPr>
        </p:nvSpPr>
        <p:spPr/>
        <p:txBody>
          <a:bodyPr/>
          <a:lstStyle/>
          <a:p>
            <a:r>
              <a:rPr lang="en-US" dirty="0"/>
              <a:t>                               TREE MAP</a:t>
            </a:r>
            <a:endParaRPr lang="en-IN" dirty="0"/>
          </a:p>
        </p:txBody>
      </p:sp>
      <p:sp>
        <p:nvSpPr>
          <p:cNvPr id="3" name="Content Placeholder 2">
            <a:extLst>
              <a:ext uri="{FF2B5EF4-FFF2-40B4-BE49-F238E27FC236}">
                <a16:creationId xmlns:a16="http://schemas.microsoft.com/office/drawing/2014/main" id="{B19DF79C-91A1-411B-9A2D-8829D219E216}"/>
              </a:ext>
            </a:extLst>
          </p:cNvPr>
          <p:cNvSpPr>
            <a:spLocks noGrp="1"/>
          </p:cNvSpPr>
          <p:nvPr>
            <p:ph idx="1"/>
          </p:nvPr>
        </p:nvSpPr>
        <p:spPr/>
        <p:txBody>
          <a:bodyPr/>
          <a:lstStyle/>
          <a:p>
            <a:r>
              <a:rPr lang="en-US" dirty="0" err="1"/>
              <a:t>TreeMap</a:t>
            </a:r>
            <a:r>
              <a:rPr lang="en-US" dirty="0"/>
              <a:t> class implements Map interface similar to </a:t>
            </a:r>
            <a:r>
              <a:rPr lang="en-US" dirty="0" err="1"/>
              <a:t>HashMap</a:t>
            </a:r>
            <a:r>
              <a:rPr lang="en-US" dirty="0"/>
              <a:t> class.</a:t>
            </a:r>
          </a:p>
          <a:p>
            <a:r>
              <a:rPr lang="en-US" dirty="0"/>
              <a:t> The main difference between them is that </a:t>
            </a:r>
            <a:r>
              <a:rPr lang="en-US" dirty="0" err="1"/>
              <a:t>HashMap</a:t>
            </a:r>
            <a:r>
              <a:rPr lang="en-US" dirty="0"/>
              <a:t> is an unordered collection while </a:t>
            </a:r>
            <a:r>
              <a:rPr lang="en-US" dirty="0" err="1"/>
              <a:t>TreeMap</a:t>
            </a:r>
            <a:r>
              <a:rPr lang="en-US" dirty="0"/>
              <a:t> is sorted in the ascending order of its keys.</a:t>
            </a:r>
            <a:endParaRPr lang="en-IN" dirty="0"/>
          </a:p>
        </p:txBody>
      </p:sp>
    </p:spTree>
    <p:extLst>
      <p:ext uri="{BB962C8B-B14F-4D97-AF65-F5344CB8AC3E}">
        <p14:creationId xmlns:p14="http://schemas.microsoft.com/office/powerpoint/2010/main" val="256241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D7FF946-1A0E-44B9-B970-8C7F1767436A}"/>
              </a:ext>
            </a:extLst>
          </p:cNvPr>
          <p:cNvGraphicFramePr>
            <a:graphicFrameLocks noGrp="1"/>
          </p:cNvGraphicFramePr>
          <p:nvPr>
            <p:extLst>
              <p:ext uri="{D42A27DB-BD31-4B8C-83A1-F6EECF244321}">
                <p14:modId xmlns:p14="http://schemas.microsoft.com/office/powerpoint/2010/main" val="3496317612"/>
              </p:ext>
            </p:extLst>
          </p:nvPr>
        </p:nvGraphicFramePr>
        <p:xfrm>
          <a:off x="2396971" y="1464816"/>
          <a:ext cx="6722646" cy="4196712"/>
        </p:xfrm>
        <a:graphic>
          <a:graphicData uri="http://schemas.openxmlformats.org/drawingml/2006/table">
            <a:tbl>
              <a:tblPr/>
              <a:tblGrid>
                <a:gridCol w="3361323">
                  <a:extLst>
                    <a:ext uri="{9D8B030D-6E8A-4147-A177-3AD203B41FA5}">
                      <a16:colId xmlns:a16="http://schemas.microsoft.com/office/drawing/2014/main" val="506355167"/>
                    </a:ext>
                  </a:extLst>
                </a:gridCol>
                <a:gridCol w="3361323">
                  <a:extLst>
                    <a:ext uri="{9D8B030D-6E8A-4147-A177-3AD203B41FA5}">
                      <a16:colId xmlns:a16="http://schemas.microsoft.com/office/drawing/2014/main" val="3264019376"/>
                    </a:ext>
                  </a:extLst>
                </a:gridCol>
              </a:tblGrid>
              <a:tr h="873467">
                <a:tc>
                  <a:txBody>
                    <a:bodyPr/>
                    <a:lstStyle/>
                    <a:p>
                      <a:pPr algn="l" fontAlgn="t"/>
                      <a:r>
                        <a:rPr lang="en-US" dirty="0">
                          <a:solidFill>
                            <a:srgbClr val="000000"/>
                          </a:solidFill>
                          <a:effectLst/>
                          <a:latin typeface="times new roman" panose="02020603050405020304" pitchFamily="18" charset="0"/>
                        </a:rPr>
                        <a:t>H</a:t>
                      </a:r>
                      <a:r>
                        <a:rPr lang="en-IN" dirty="0">
                          <a:solidFill>
                            <a:srgbClr val="000000"/>
                          </a:solidFill>
                          <a:effectLst/>
                          <a:latin typeface="times new roman" panose="02020603050405020304" pitchFamily="18" charset="0"/>
                        </a:rPr>
                        <a:t>ASH MAP</a:t>
                      </a:r>
                    </a:p>
                  </a:txBody>
                  <a:tcPr marT="91440" marB="91440">
                    <a:lnL w="7620" cap="flat" cmpd="sng" algn="ctr">
                      <a:solidFill>
                        <a:srgbClr val="D876BE"/>
                      </a:solidFill>
                      <a:prstDash val="solid"/>
                      <a:round/>
                      <a:headEnd type="none" w="med" len="med"/>
                      <a:tailEnd type="none" w="med" len="med"/>
                    </a:lnL>
                    <a:lnR w="7620" cap="flat" cmpd="sng" algn="ctr">
                      <a:solidFill>
                        <a:srgbClr val="D876BE"/>
                      </a:solidFill>
                      <a:prstDash val="solid"/>
                      <a:round/>
                      <a:headEnd type="none" w="med" len="med"/>
                      <a:tailEnd type="none" w="med" len="med"/>
                    </a:lnR>
                    <a:lnT w="7620" cap="flat" cmpd="sng" algn="ctr">
                      <a:solidFill>
                        <a:srgbClr val="D876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T</a:t>
                      </a:r>
                      <a:r>
                        <a:rPr lang="en-IN" dirty="0">
                          <a:solidFill>
                            <a:srgbClr val="000000"/>
                          </a:solidFill>
                          <a:effectLst/>
                          <a:latin typeface="times new roman" panose="02020603050405020304" pitchFamily="18" charset="0"/>
                        </a:rPr>
                        <a:t>REE MAP</a:t>
                      </a:r>
                    </a:p>
                  </a:txBody>
                  <a:tcPr marT="91440" marB="91440">
                    <a:lnL w="7620" cap="flat" cmpd="sng" algn="ctr">
                      <a:solidFill>
                        <a:srgbClr val="D876BE"/>
                      </a:solidFill>
                      <a:prstDash val="solid"/>
                      <a:round/>
                      <a:headEnd type="none" w="med" len="med"/>
                      <a:tailEnd type="none" w="med" len="med"/>
                    </a:lnL>
                    <a:lnR w="7620" cap="flat" cmpd="sng" algn="ctr">
                      <a:solidFill>
                        <a:srgbClr val="D876BE"/>
                      </a:solidFill>
                      <a:prstDash val="solid"/>
                      <a:round/>
                      <a:headEnd type="none" w="med" len="med"/>
                      <a:tailEnd type="none" w="med" len="med"/>
                    </a:lnR>
                    <a:lnT w="7620" cap="flat" cmpd="sng" algn="ctr">
                      <a:solidFill>
                        <a:srgbClr val="D876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96071335"/>
                  </a:ext>
                </a:extLst>
              </a:tr>
              <a:tr h="1281085">
                <a:tc>
                  <a:txBody>
                    <a:bodyPr/>
                    <a:lstStyle/>
                    <a:p>
                      <a:pPr algn="just" fontAlgn="t"/>
                      <a:r>
                        <a:rPr lang="en-US" b="0" i="0">
                          <a:solidFill>
                            <a:srgbClr val="000000"/>
                          </a:solidFill>
                          <a:effectLst/>
                          <a:latin typeface="verdana" panose="020B0604030504040204" pitchFamily="34" charset="0"/>
                        </a:rPr>
                        <a:t>1) HashMap can contain one null key.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dirty="0" err="1">
                          <a:solidFill>
                            <a:srgbClr val="000000"/>
                          </a:solidFill>
                          <a:effectLst/>
                          <a:latin typeface="verdana" panose="020B0604030504040204" pitchFamily="34" charset="0"/>
                        </a:rPr>
                        <a:t>TreeMap</a:t>
                      </a:r>
                      <a:r>
                        <a:rPr lang="en-US" b="0" i="0" dirty="0">
                          <a:solidFill>
                            <a:srgbClr val="000000"/>
                          </a:solidFill>
                          <a:effectLst/>
                          <a:latin typeface="verdana" panose="020B0604030504040204" pitchFamily="34" charset="0"/>
                        </a:rPr>
                        <a:t> can not contain any null key.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0579399"/>
                  </a:ext>
                </a:extLst>
              </a:tr>
              <a:tr h="1281085">
                <a:tc>
                  <a:txBody>
                    <a:bodyPr/>
                    <a:lstStyle/>
                    <a:p>
                      <a:pPr algn="just" fontAlgn="t"/>
                      <a:r>
                        <a:rPr lang="en-US" b="0" i="0" dirty="0">
                          <a:solidFill>
                            <a:srgbClr val="000000"/>
                          </a:solidFill>
                          <a:effectLst/>
                          <a:latin typeface="verdana" panose="020B0604030504040204" pitchFamily="34" charset="0"/>
                        </a:rPr>
                        <a:t>2) </a:t>
                      </a:r>
                      <a:r>
                        <a:rPr lang="en-US" b="0" i="0" dirty="0" err="1">
                          <a:solidFill>
                            <a:srgbClr val="000000"/>
                          </a:solidFill>
                          <a:effectLst/>
                          <a:latin typeface="verdana" panose="020B0604030504040204" pitchFamily="34" charset="0"/>
                        </a:rPr>
                        <a:t>HashMap</a:t>
                      </a:r>
                      <a:r>
                        <a:rPr lang="en-US" b="0" i="0" dirty="0">
                          <a:solidFill>
                            <a:srgbClr val="000000"/>
                          </a:solidFill>
                          <a:effectLst/>
                          <a:latin typeface="verdana" panose="020B0604030504040204" pitchFamily="34" charset="0"/>
                        </a:rPr>
                        <a:t> maintains no order.</a:t>
                      </a:r>
                    </a:p>
                    <a:p>
                      <a:r>
                        <a:rPr lang="en-US" sz="1800" b="1" i="0" kern="1200" dirty="0">
                          <a:solidFill>
                            <a:schemeClr val="tx1"/>
                          </a:solidFill>
                          <a:effectLst/>
                          <a:latin typeface="+mn-lt"/>
                          <a:ea typeface="+mn-ea"/>
                          <a:cs typeface="+mn-cs"/>
                        </a:rPr>
                        <a:t>K</a:t>
                      </a:r>
                      <a:r>
                        <a:rPr lang="en-US" sz="1800" b="0" i="0" kern="1200" dirty="0">
                          <a:solidFill>
                            <a:schemeClr val="tx1"/>
                          </a:solidFill>
                          <a:effectLst/>
                          <a:latin typeface="+mn-lt"/>
                          <a:ea typeface="+mn-ea"/>
                          <a:cs typeface="+mn-cs"/>
                        </a:rPr>
                        <a:t>: It is the type of keys maintained by this map.</a:t>
                      </a:r>
                    </a:p>
                    <a:p>
                      <a:r>
                        <a:rPr lang="en-US" sz="1800" b="1" i="0" kern="1200" dirty="0">
                          <a:solidFill>
                            <a:schemeClr val="tx1"/>
                          </a:solidFill>
                          <a:effectLst/>
                          <a:latin typeface="+mn-lt"/>
                          <a:ea typeface="+mn-ea"/>
                          <a:cs typeface="+mn-cs"/>
                        </a:rPr>
                        <a:t>V</a:t>
                      </a:r>
                      <a:r>
                        <a:rPr lang="en-US" sz="1800" b="0" i="0" kern="1200" dirty="0">
                          <a:solidFill>
                            <a:schemeClr val="tx1"/>
                          </a:solidFill>
                          <a:effectLst/>
                          <a:latin typeface="+mn-lt"/>
                          <a:ea typeface="+mn-ea"/>
                          <a:cs typeface="+mn-cs"/>
                        </a:rPr>
                        <a:t>: It is the type of mapped values.</a:t>
                      </a:r>
                    </a:p>
                    <a:p>
                      <a:pPr algn="just" fontAlgn="t"/>
                      <a:endParaRPr lang="en-US" b="0" i="0" dirty="0">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0" i="0" dirty="0" err="1">
                          <a:solidFill>
                            <a:srgbClr val="000000"/>
                          </a:solidFill>
                          <a:effectLst/>
                          <a:latin typeface="verdana" panose="020B0604030504040204" pitchFamily="34" charset="0"/>
                        </a:rPr>
                        <a:t>TreeMap</a:t>
                      </a:r>
                      <a:r>
                        <a:rPr lang="en-IN" b="0" i="0" dirty="0">
                          <a:solidFill>
                            <a:srgbClr val="000000"/>
                          </a:solidFill>
                          <a:effectLst/>
                          <a:latin typeface="verdana" panose="020B0604030504040204" pitchFamily="34" charset="0"/>
                        </a:rPr>
                        <a:t> maintains ascending order.</a:t>
                      </a:r>
                    </a:p>
                    <a:p>
                      <a:pPr algn="just" fontAlgn="t"/>
                      <a:endParaRPr lang="en-US" sz="1800" b="0" i="0" kern="1200" dirty="0">
                        <a:solidFill>
                          <a:schemeClr val="tx1"/>
                        </a:solidFill>
                        <a:effectLst/>
                        <a:latin typeface="+mn-lt"/>
                        <a:ea typeface="+mn-ea"/>
                        <a:cs typeface="+mn-cs"/>
                      </a:endParaRPr>
                    </a:p>
                    <a:p>
                      <a:r>
                        <a:rPr lang="en-US" sz="1800" b="1" i="0" kern="1200" dirty="0">
                          <a:solidFill>
                            <a:schemeClr val="tx1"/>
                          </a:solidFill>
                          <a:effectLst/>
                          <a:latin typeface="+mn-lt"/>
                          <a:ea typeface="+mn-ea"/>
                          <a:cs typeface="+mn-cs"/>
                        </a:rPr>
                        <a:t>K</a:t>
                      </a:r>
                      <a:r>
                        <a:rPr lang="en-US" sz="1800" b="0" i="0" kern="1200" dirty="0">
                          <a:solidFill>
                            <a:schemeClr val="tx1"/>
                          </a:solidFill>
                          <a:effectLst/>
                          <a:latin typeface="+mn-lt"/>
                          <a:ea typeface="+mn-ea"/>
                          <a:cs typeface="+mn-cs"/>
                        </a:rPr>
                        <a:t>: It is the type of keys maintained by this map.</a:t>
                      </a:r>
                    </a:p>
                    <a:p>
                      <a:r>
                        <a:rPr lang="en-US" sz="1800" b="1" i="0" kern="1200" dirty="0">
                          <a:solidFill>
                            <a:schemeClr val="tx1"/>
                          </a:solidFill>
                          <a:effectLst/>
                          <a:latin typeface="+mn-lt"/>
                          <a:ea typeface="+mn-ea"/>
                          <a:cs typeface="+mn-cs"/>
                        </a:rPr>
                        <a:t>V</a:t>
                      </a:r>
                      <a:r>
                        <a:rPr lang="en-US" sz="1800" b="0" i="0" kern="1200" dirty="0">
                          <a:solidFill>
                            <a:schemeClr val="tx1"/>
                          </a:solidFill>
                          <a:effectLst/>
                          <a:latin typeface="+mn-lt"/>
                          <a:ea typeface="+mn-ea"/>
                          <a:cs typeface="+mn-cs"/>
                        </a:rPr>
                        <a:t>: It is the type of mapped values.</a:t>
                      </a:r>
                    </a:p>
                    <a:p>
                      <a:pPr algn="just" fontAlgn="t"/>
                      <a:endParaRPr lang="en-IN" b="0" i="0" dirty="0">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87734044"/>
                  </a:ext>
                </a:extLst>
              </a:tr>
            </a:tbl>
          </a:graphicData>
        </a:graphic>
      </p:graphicFrame>
    </p:spTree>
    <p:extLst>
      <p:ext uri="{BB962C8B-B14F-4D97-AF65-F5344CB8AC3E}">
        <p14:creationId xmlns:p14="http://schemas.microsoft.com/office/powerpoint/2010/main" val="115094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616ADD-1ED3-4B64-9752-B8A94EFBD41C}"/>
              </a:ext>
            </a:extLst>
          </p:cNvPr>
          <p:cNvSpPr/>
          <p:nvPr/>
        </p:nvSpPr>
        <p:spPr>
          <a:xfrm>
            <a:off x="1387642" y="2326105"/>
            <a:ext cx="9609220" cy="2862322"/>
          </a:xfrm>
          <a:prstGeom prst="rect">
            <a:avLst/>
          </a:prstGeom>
        </p:spPr>
        <p:txBody>
          <a:bodyPr wrap="square">
            <a:spAutoFit/>
          </a:bodyPr>
          <a:lstStyle/>
          <a:p>
            <a:r>
              <a:rPr lang="en-US" b="1" i="0" dirty="0">
                <a:solidFill>
                  <a:srgbClr val="000000"/>
                </a:solidFill>
                <a:effectLst/>
                <a:latin typeface="verdana" panose="020B0604030504040204" pitchFamily="34" charset="0"/>
              </a:rPr>
              <a:t>Collections in java</a:t>
            </a:r>
            <a:r>
              <a:rPr lang="en-US" b="0" i="0" dirty="0">
                <a:solidFill>
                  <a:srgbClr val="000000"/>
                </a:solidFill>
                <a:effectLst/>
                <a:latin typeface="verdana" panose="020B0604030504040204" pitchFamily="34" charset="0"/>
              </a:rPr>
              <a:t> is a framework that provides an architecture to store and manipulate the group of objects.</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All the operations that you perform on a data such as searching, sorting, insertion, manipulation, deletion etc. can be performed by Java Collections.</a:t>
            </a: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r>
              <a:rPr lang="en-US" dirty="0">
                <a:solidFill>
                  <a:srgbClr val="000000"/>
                </a:solidFill>
                <a:latin typeface="verdana" panose="020B0604030504040204" pitchFamily="34" charset="0"/>
              </a:rPr>
              <a:t>EXAMPLE:</a:t>
            </a:r>
          </a:p>
          <a:p>
            <a:r>
              <a:rPr lang="en-US" b="0" i="0" dirty="0">
                <a:solidFill>
                  <a:srgbClr val="000000"/>
                </a:solidFill>
                <a:effectLst/>
                <a:latin typeface="verdana" panose="020B0604030504040204" pitchFamily="34" charset="0"/>
              </a:rPr>
              <a:t>KIDDY BANK</a:t>
            </a:r>
          </a:p>
          <a:p>
            <a:endParaRPr lang="en-IN" dirty="0"/>
          </a:p>
        </p:txBody>
      </p:sp>
    </p:spTree>
    <p:extLst>
      <p:ext uri="{BB962C8B-B14F-4D97-AF65-F5344CB8AC3E}">
        <p14:creationId xmlns:p14="http://schemas.microsoft.com/office/powerpoint/2010/main" val="44750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8D06-59D7-4905-B6CF-50D923112303}"/>
              </a:ext>
            </a:extLst>
          </p:cNvPr>
          <p:cNvSpPr>
            <a:spLocks noGrp="1"/>
          </p:cNvSpPr>
          <p:nvPr>
            <p:ph type="title"/>
          </p:nvPr>
        </p:nvSpPr>
        <p:spPr/>
        <p:txBody>
          <a:bodyPr/>
          <a:lstStyle/>
          <a:p>
            <a:r>
              <a:rPr lang="en-US" dirty="0"/>
              <a:t>                  Various Collections </a:t>
            </a:r>
            <a:endParaRPr lang="en-IN" dirty="0"/>
          </a:p>
        </p:txBody>
      </p:sp>
      <p:sp>
        <p:nvSpPr>
          <p:cNvPr id="3" name="Content Placeholder 2">
            <a:extLst>
              <a:ext uri="{FF2B5EF4-FFF2-40B4-BE49-F238E27FC236}">
                <a16:creationId xmlns:a16="http://schemas.microsoft.com/office/drawing/2014/main" id="{01018DFC-99E9-40C8-B44E-372C47ED7E0C}"/>
              </a:ext>
            </a:extLst>
          </p:cNvPr>
          <p:cNvSpPr>
            <a:spLocks noGrp="1"/>
          </p:cNvSpPr>
          <p:nvPr>
            <p:ph idx="1"/>
          </p:nvPr>
        </p:nvSpPr>
        <p:spPr/>
        <p:txBody>
          <a:bodyPr/>
          <a:lstStyle/>
          <a:p>
            <a:r>
              <a:rPr lang="en-US" dirty="0"/>
              <a:t>Array list            </a:t>
            </a:r>
          </a:p>
          <a:p>
            <a:r>
              <a:rPr lang="en-US" dirty="0"/>
              <a:t>Linked list </a:t>
            </a:r>
          </a:p>
          <a:p>
            <a:r>
              <a:rPr lang="en-US" dirty="0"/>
              <a:t>Hash set</a:t>
            </a:r>
          </a:p>
          <a:p>
            <a:r>
              <a:rPr lang="en-US" dirty="0"/>
              <a:t>Tree set</a:t>
            </a:r>
          </a:p>
          <a:p>
            <a:r>
              <a:rPr lang="en-US" dirty="0"/>
              <a:t>Hash map </a:t>
            </a:r>
          </a:p>
          <a:p>
            <a:r>
              <a:rPr lang="en-US" dirty="0"/>
              <a:t>Tree map</a:t>
            </a:r>
          </a:p>
          <a:p>
            <a:pPr marL="0" indent="0">
              <a:buNone/>
            </a:pPr>
            <a:endParaRPr lang="en-IN" dirty="0"/>
          </a:p>
        </p:txBody>
      </p:sp>
    </p:spTree>
    <p:extLst>
      <p:ext uri="{BB962C8B-B14F-4D97-AF65-F5344CB8AC3E}">
        <p14:creationId xmlns:p14="http://schemas.microsoft.com/office/powerpoint/2010/main" val="213226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3354-D326-4168-A397-29A814E32CE0}"/>
              </a:ext>
            </a:extLst>
          </p:cNvPr>
          <p:cNvSpPr>
            <a:spLocks noGrp="1"/>
          </p:cNvSpPr>
          <p:nvPr>
            <p:ph type="title"/>
          </p:nvPr>
        </p:nvSpPr>
        <p:spPr/>
        <p:txBody>
          <a:bodyPr/>
          <a:lstStyle/>
          <a:p>
            <a:r>
              <a:rPr lang="en-US" dirty="0"/>
              <a:t>                        ARRAY LIST </a:t>
            </a:r>
            <a:endParaRPr lang="en-IN" dirty="0"/>
          </a:p>
        </p:txBody>
      </p:sp>
      <p:sp>
        <p:nvSpPr>
          <p:cNvPr id="3" name="Content Placeholder 2">
            <a:extLst>
              <a:ext uri="{FF2B5EF4-FFF2-40B4-BE49-F238E27FC236}">
                <a16:creationId xmlns:a16="http://schemas.microsoft.com/office/drawing/2014/main" id="{3D9C9E05-470D-4582-B07A-0626215A08B9}"/>
              </a:ext>
            </a:extLst>
          </p:cNvPr>
          <p:cNvSpPr>
            <a:spLocks noGrp="1"/>
          </p:cNvSpPr>
          <p:nvPr>
            <p:ph idx="1"/>
          </p:nvPr>
        </p:nvSpPr>
        <p:spPr/>
        <p:txBody>
          <a:bodyPr/>
          <a:lstStyle/>
          <a:p>
            <a:r>
              <a:rPr lang="en-US" dirty="0"/>
              <a:t>Array List supports dynamic arrays that can grow as needed.</a:t>
            </a:r>
          </a:p>
          <a:p>
            <a:r>
              <a:rPr lang="en-US" dirty="0"/>
              <a:t>Array lists are created with an initial size.</a:t>
            </a:r>
          </a:p>
          <a:p>
            <a:r>
              <a:rPr lang="en-US" dirty="0"/>
              <a:t> When this size is exceeded, the collection is automatically enlarged.</a:t>
            </a:r>
          </a:p>
          <a:p>
            <a:r>
              <a:rPr lang="en-US" dirty="0"/>
              <a:t> When objects are removed, the array may be shrunk.</a:t>
            </a:r>
            <a:endParaRPr lang="en-IN" dirty="0"/>
          </a:p>
        </p:txBody>
      </p:sp>
    </p:spTree>
    <p:extLst>
      <p:ext uri="{BB962C8B-B14F-4D97-AF65-F5344CB8AC3E}">
        <p14:creationId xmlns:p14="http://schemas.microsoft.com/office/powerpoint/2010/main" val="365001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EC83-A619-4A0C-B0CF-83A7D14FF5AB}"/>
              </a:ext>
            </a:extLst>
          </p:cNvPr>
          <p:cNvSpPr>
            <a:spLocks noGrp="1"/>
          </p:cNvSpPr>
          <p:nvPr>
            <p:ph type="title"/>
          </p:nvPr>
        </p:nvSpPr>
        <p:spPr/>
        <p:txBody>
          <a:bodyPr/>
          <a:lstStyle/>
          <a:p>
            <a:r>
              <a:rPr lang="en-US" dirty="0"/>
              <a:t>                          LINKED LIST</a:t>
            </a:r>
            <a:endParaRPr lang="en-IN" dirty="0"/>
          </a:p>
        </p:txBody>
      </p:sp>
      <p:sp>
        <p:nvSpPr>
          <p:cNvPr id="3" name="Content Placeholder 2">
            <a:extLst>
              <a:ext uri="{FF2B5EF4-FFF2-40B4-BE49-F238E27FC236}">
                <a16:creationId xmlns:a16="http://schemas.microsoft.com/office/drawing/2014/main" id="{917F24BA-9D71-450A-B049-2AC008AF811E}"/>
              </a:ext>
            </a:extLst>
          </p:cNvPr>
          <p:cNvSpPr>
            <a:spLocks noGrp="1"/>
          </p:cNvSpPr>
          <p:nvPr>
            <p:ph idx="1"/>
          </p:nvPr>
        </p:nvSpPr>
        <p:spPr/>
        <p:txBody>
          <a:bodyPr/>
          <a:lstStyle/>
          <a:p>
            <a:r>
              <a:rPr lang="en-US" dirty="0"/>
              <a:t>Linked List is a doubly-linked list implementation of the List and Deque interfaces.</a:t>
            </a:r>
          </a:p>
          <a:p>
            <a:r>
              <a:rPr lang="en-US" dirty="0"/>
              <a:t> Linked List allows for constant-time insertions or removals using iterators, but only sequential access of elements. </a:t>
            </a:r>
          </a:p>
          <a:p>
            <a:r>
              <a:rPr lang="en-US" dirty="0"/>
              <a:t>In other words, Linked List can be searched forward and backward but the time it takes to traverse the list is directly proportional to the size of the list.</a:t>
            </a:r>
          </a:p>
        </p:txBody>
      </p:sp>
    </p:spTree>
    <p:extLst>
      <p:ext uri="{BB962C8B-B14F-4D97-AF65-F5344CB8AC3E}">
        <p14:creationId xmlns:p14="http://schemas.microsoft.com/office/powerpoint/2010/main" val="2476371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E4A85E7-CF75-4245-8871-BD5FDFDDDCC2}"/>
              </a:ext>
            </a:extLst>
          </p:cNvPr>
          <p:cNvGraphicFramePr>
            <a:graphicFrameLocks noGrp="1"/>
          </p:cNvGraphicFramePr>
          <p:nvPr>
            <p:extLst>
              <p:ext uri="{D42A27DB-BD31-4B8C-83A1-F6EECF244321}">
                <p14:modId xmlns:p14="http://schemas.microsoft.com/office/powerpoint/2010/main" val="3048977537"/>
              </p:ext>
            </p:extLst>
          </p:nvPr>
        </p:nvGraphicFramePr>
        <p:xfrm>
          <a:off x="932155" y="674703"/>
          <a:ext cx="9516862" cy="5779363"/>
        </p:xfrm>
        <a:graphic>
          <a:graphicData uri="http://schemas.openxmlformats.org/drawingml/2006/table">
            <a:tbl>
              <a:tblPr/>
              <a:tblGrid>
                <a:gridCol w="4758431">
                  <a:extLst>
                    <a:ext uri="{9D8B030D-6E8A-4147-A177-3AD203B41FA5}">
                      <a16:colId xmlns:a16="http://schemas.microsoft.com/office/drawing/2014/main" val="1245246761"/>
                    </a:ext>
                  </a:extLst>
                </a:gridCol>
                <a:gridCol w="4758431">
                  <a:extLst>
                    <a:ext uri="{9D8B030D-6E8A-4147-A177-3AD203B41FA5}">
                      <a16:colId xmlns:a16="http://schemas.microsoft.com/office/drawing/2014/main" val="72950229"/>
                    </a:ext>
                  </a:extLst>
                </a:gridCol>
              </a:tblGrid>
              <a:tr h="410855">
                <a:tc>
                  <a:txBody>
                    <a:bodyPr/>
                    <a:lstStyle/>
                    <a:p>
                      <a:pPr algn="l" fontAlgn="t"/>
                      <a:r>
                        <a:rPr lang="en-US" sz="1200" dirty="0">
                          <a:solidFill>
                            <a:srgbClr val="000000"/>
                          </a:solidFill>
                          <a:effectLst/>
                          <a:latin typeface="times new roman" panose="02020603050405020304" pitchFamily="18" charset="0"/>
                        </a:rPr>
                        <a:t>A</a:t>
                      </a:r>
                      <a:r>
                        <a:rPr lang="en-IN" sz="1200" dirty="0">
                          <a:solidFill>
                            <a:srgbClr val="000000"/>
                          </a:solidFill>
                          <a:effectLst/>
                          <a:latin typeface="times new roman" panose="02020603050405020304" pitchFamily="18" charset="0"/>
                        </a:rPr>
                        <a:t>RRAY LIST</a:t>
                      </a:r>
                    </a:p>
                  </a:txBody>
                  <a:tcPr marL="61867" marR="61867" marT="61867" marB="61867">
                    <a:lnL w="7620" cap="flat" cmpd="sng" algn="ctr">
                      <a:solidFill>
                        <a:srgbClr val="881FF7"/>
                      </a:solidFill>
                      <a:prstDash val="solid"/>
                      <a:round/>
                      <a:headEnd type="none" w="med" len="med"/>
                      <a:tailEnd type="none" w="med" len="med"/>
                    </a:lnL>
                    <a:lnR w="7620" cap="flat" cmpd="sng" algn="ctr">
                      <a:solidFill>
                        <a:srgbClr val="881FF7"/>
                      </a:solidFill>
                      <a:prstDash val="solid"/>
                      <a:round/>
                      <a:headEnd type="none" w="med" len="med"/>
                      <a:tailEnd type="none" w="med" len="med"/>
                    </a:lnR>
                    <a:lnT w="7620" cap="flat" cmpd="sng" algn="ctr">
                      <a:solidFill>
                        <a:srgbClr val="881F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dirty="0">
                          <a:solidFill>
                            <a:srgbClr val="000000"/>
                          </a:solidFill>
                          <a:effectLst/>
                          <a:latin typeface="times new roman" panose="02020603050405020304" pitchFamily="18" charset="0"/>
                        </a:rPr>
                        <a:t>L</a:t>
                      </a:r>
                      <a:r>
                        <a:rPr lang="en-IN" sz="1200" dirty="0">
                          <a:solidFill>
                            <a:srgbClr val="000000"/>
                          </a:solidFill>
                          <a:effectLst/>
                          <a:latin typeface="times new roman" panose="02020603050405020304" pitchFamily="18" charset="0"/>
                        </a:rPr>
                        <a:t>INKED LIST</a:t>
                      </a:r>
                    </a:p>
                  </a:txBody>
                  <a:tcPr marL="61867" marR="61867" marT="61867" marB="61867">
                    <a:lnL w="7620" cap="flat" cmpd="sng" algn="ctr">
                      <a:solidFill>
                        <a:srgbClr val="881FF7"/>
                      </a:solidFill>
                      <a:prstDash val="solid"/>
                      <a:round/>
                      <a:headEnd type="none" w="med" len="med"/>
                      <a:tailEnd type="none" w="med" len="med"/>
                    </a:lnL>
                    <a:lnR w="7620" cap="flat" cmpd="sng" algn="ctr">
                      <a:solidFill>
                        <a:srgbClr val="881FF7"/>
                      </a:solidFill>
                      <a:prstDash val="solid"/>
                      <a:round/>
                      <a:headEnd type="none" w="med" len="med"/>
                      <a:tailEnd type="none" w="med" len="med"/>
                    </a:lnR>
                    <a:lnT w="7620" cap="flat" cmpd="sng" algn="ctr">
                      <a:solidFill>
                        <a:srgbClr val="881F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29746055"/>
                  </a:ext>
                </a:extLst>
              </a:tr>
              <a:tr h="1095613">
                <a:tc>
                  <a:txBody>
                    <a:bodyPr/>
                    <a:lstStyle/>
                    <a:p>
                      <a:pPr algn="just" fontAlgn="t"/>
                      <a:r>
                        <a:rPr lang="en-US" sz="1200" b="0" i="0">
                          <a:solidFill>
                            <a:srgbClr val="000000"/>
                          </a:solidFill>
                          <a:effectLst/>
                          <a:latin typeface="verdana" panose="020B0604030504040204" pitchFamily="34" charset="0"/>
                        </a:rPr>
                        <a:t>1) ArrayList internally uses </a:t>
                      </a:r>
                      <a:r>
                        <a:rPr lang="en-US" sz="1200" b="1" i="0">
                          <a:solidFill>
                            <a:srgbClr val="000000"/>
                          </a:solidFill>
                          <a:effectLst/>
                          <a:latin typeface="verdana" panose="020B0604030504040204" pitchFamily="34" charset="0"/>
                        </a:rPr>
                        <a:t>dynamic array</a:t>
                      </a:r>
                      <a:r>
                        <a:rPr lang="en-US" sz="1200" b="0" i="0">
                          <a:solidFill>
                            <a:srgbClr val="000000"/>
                          </a:solidFill>
                          <a:effectLst/>
                          <a:latin typeface="verdana" panose="020B0604030504040204" pitchFamily="34" charset="0"/>
                        </a:rPr>
                        <a:t> to store the elements.</a:t>
                      </a:r>
                    </a:p>
                  </a:txBody>
                  <a:tcPr marL="41245" marR="41245" marT="41245" marB="4124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effectLst/>
                          <a:latin typeface="verdana" panose="020B0604030504040204" pitchFamily="34" charset="0"/>
                        </a:rPr>
                        <a:t>LinkedList internally uses </a:t>
                      </a:r>
                      <a:r>
                        <a:rPr lang="en-US" sz="1200" b="1" i="0">
                          <a:solidFill>
                            <a:srgbClr val="000000"/>
                          </a:solidFill>
                          <a:effectLst/>
                          <a:latin typeface="verdana" panose="020B0604030504040204" pitchFamily="34" charset="0"/>
                        </a:rPr>
                        <a:t>doubly linked list</a:t>
                      </a:r>
                      <a:r>
                        <a:rPr lang="en-US" sz="1200" b="0" i="0">
                          <a:solidFill>
                            <a:srgbClr val="000000"/>
                          </a:solidFill>
                          <a:effectLst/>
                          <a:latin typeface="verdana" panose="020B0604030504040204" pitchFamily="34" charset="0"/>
                        </a:rPr>
                        <a:t> to store the elements.</a:t>
                      </a:r>
                    </a:p>
                  </a:txBody>
                  <a:tcPr marL="41245" marR="41245" marT="41245" marB="4124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50035431"/>
                  </a:ext>
                </a:extLst>
              </a:tr>
              <a:tr h="2081667">
                <a:tc>
                  <a:txBody>
                    <a:bodyPr/>
                    <a:lstStyle/>
                    <a:p>
                      <a:pPr algn="just" fontAlgn="t"/>
                      <a:r>
                        <a:rPr lang="en-US" sz="1200" b="0" i="0">
                          <a:solidFill>
                            <a:srgbClr val="000000"/>
                          </a:solidFill>
                          <a:effectLst/>
                          <a:latin typeface="verdana" panose="020B0604030504040204" pitchFamily="34" charset="0"/>
                        </a:rPr>
                        <a:t>2) Manipulation with ArrayList is </a:t>
                      </a:r>
                      <a:r>
                        <a:rPr lang="en-US" sz="1200" b="1" i="0">
                          <a:solidFill>
                            <a:srgbClr val="000000"/>
                          </a:solidFill>
                          <a:effectLst/>
                          <a:latin typeface="verdana" panose="020B0604030504040204" pitchFamily="34" charset="0"/>
                        </a:rPr>
                        <a:t>slow</a:t>
                      </a:r>
                      <a:r>
                        <a:rPr lang="en-US" sz="1200" b="0" i="0">
                          <a:solidFill>
                            <a:srgbClr val="000000"/>
                          </a:solidFill>
                          <a:effectLst/>
                          <a:latin typeface="verdana" panose="020B0604030504040204" pitchFamily="34" charset="0"/>
                        </a:rPr>
                        <a:t> because it internally uses array. If any element is removed from the array, all the bits are shifted in memory.</a:t>
                      </a:r>
                    </a:p>
                  </a:txBody>
                  <a:tcPr marL="41245" marR="41245" marT="41245" marB="4124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a:solidFill>
                            <a:srgbClr val="000000"/>
                          </a:solidFill>
                          <a:effectLst/>
                          <a:latin typeface="verdana" panose="020B0604030504040204" pitchFamily="34" charset="0"/>
                        </a:rPr>
                        <a:t>Manipulation with LinkedList is </a:t>
                      </a:r>
                      <a:r>
                        <a:rPr lang="en-US" sz="1200" b="1" i="0">
                          <a:solidFill>
                            <a:srgbClr val="000000"/>
                          </a:solidFill>
                          <a:effectLst/>
                          <a:latin typeface="verdana" panose="020B0604030504040204" pitchFamily="34" charset="0"/>
                        </a:rPr>
                        <a:t>faster</a:t>
                      </a:r>
                      <a:r>
                        <a:rPr lang="en-US" sz="1200" b="0" i="0">
                          <a:solidFill>
                            <a:srgbClr val="000000"/>
                          </a:solidFill>
                          <a:effectLst/>
                          <a:latin typeface="verdana" panose="020B0604030504040204" pitchFamily="34" charset="0"/>
                        </a:rPr>
                        <a:t> than ArrayList because it uses doubly linked list so no bit shifting is required in memory.</a:t>
                      </a:r>
                    </a:p>
                  </a:txBody>
                  <a:tcPr marL="41245" marR="41245" marT="41245" marB="4124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99566394"/>
                  </a:ext>
                </a:extLst>
              </a:tr>
              <a:tr h="1342127">
                <a:tc>
                  <a:txBody>
                    <a:bodyPr/>
                    <a:lstStyle/>
                    <a:p>
                      <a:pPr algn="just" fontAlgn="t"/>
                      <a:r>
                        <a:rPr lang="en-US" sz="1200" b="0" i="0">
                          <a:solidFill>
                            <a:srgbClr val="000000"/>
                          </a:solidFill>
                          <a:effectLst/>
                          <a:latin typeface="verdana" panose="020B0604030504040204" pitchFamily="34" charset="0"/>
                        </a:rPr>
                        <a:t>3) ArrayList class can </a:t>
                      </a:r>
                      <a:r>
                        <a:rPr lang="en-US" sz="1200" b="1" i="0">
                          <a:solidFill>
                            <a:srgbClr val="000000"/>
                          </a:solidFill>
                          <a:effectLst/>
                          <a:latin typeface="verdana" panose="020B0604030504040204" pitchFamily="34" charset="0"/>
                        </a:rPr>
                        <a:t>act as a list</a:t>
                      </a:r>
                      <a:r>
                        <a:rPr lang="en-US" sz="1200" b="0" i="0">
                          <a:solidFill>
                            <a:srgbClr val="000000"/>
                          </a:solidFill>
                          <a:effectLst/>
                          <a:latin typeface="verdana" panose="020B0604030504040204" pitchFamily="34" charset="0"/>
                        </a:rPr>
                        <a:t> only because it implements List only.</a:t>
                      </a:r>
                    </a:p>
                  </a:txBody>
                  <a:tcPr marL="41245" marR="41245" marT="41245" marB="4124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effectLst/>
                          <a:latin typeface="verdana" panose="020B0604030504040204" pitchFamily="34" charset="0"/>
                        </a:rPr>
                        <a:t>LinkedList class can </a:t>
                      </a:r>
                      <a:r>
                        <a:rPr lang="en-US" sz="1200" b="1" i="0">
                          <a:solidFill>
                            <a:srgbClr val="000000"/>
                          </a:solidFill>
                          <a:effectLst/>
                          <a:latin typeface="verdana" panose="020B0604030504040204" pitchFamily="34" charset="0"/>
                        </a:rPr>
                        <a:t>act as a list and queue</a:t>
                      </a:r>
                      <a:r>
                        <a:rPr lang="en-US" sz="1200" b="0" i="0">
                          <a:solidFill>
                            <a:srgbClr val="000000"/>
                          </a:solidFill>
                          <a:effectLst/>
                          <a:latin typeface="verdana" panose="020B0604030504040204" pitchFamily="34" charset="0"/>
                        </a:rPr>
                        <a:t> both because it implements List and Deque interfaces.</a:t>
                      </a:r>
                    </a:p>
                  </a:txBody>
                  <a:tcPr marL="41245" marR="41245" marT="41245" marB="4124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59244542"/>
                  </a:ext>
                </a:extLst>
              </a:tr>
              <a:tr h="849101">
                <a:tc>
                  <a:txBody>
                    <a:bodyPr/>
                    <a:lstStyle/>
                    <a:p>
                      <a:pPr algn="just" fontAlgn="t"/>
                      <a:r>
                        <a:rPr lang="en-US" sz="1200" b="0" i="0">
                          <a:solidFill>
                            <a:srgbClr val="000000"/>
                          </a:solidFill>
                          <a:effectLst/>
                          <a:latin typeface="verdana" panose="020B0604030504040204" pitchFamily="34" charset="0"/>
                        </a:rPr>
                        <a:t>4) ArrayList is </a:t>
                      </a:r>
                      <a:r>
                        <a:rPr lang="en-US" sz="1200" b="1" i="0">
                          <a:solidFill>
                            <a:srgbClr val="000000"/>
                          </a:solidFill>
                          <a:effectLst/>
                          <a:latin typeface="verdana" panose="020B0604030504040204" pitchFamily="34" charset="0"/>
                        </a:rPr>
                        <a:t>better for storing and accessing</a:t>
                      </a:r>
                      <a:r>
                        <a:rPr lang="en-US" sz="1200" b="0" i="0">
                          <a:solidFill>
                            <a:srgbClr val="000000"/>
                          </a:solidFill>
                          <a:effectLst/>
                          <a:latin typeface="verdana" panose="020B0604030504040204" pitchFamily="34" charset="0"/>
                        </a:rPr>
                        <a:t> data.</a:t>
                      </a:r>
                    </a:p>
                  </a:txBody>
                  <a:tcPr marL="41245" marR="41245" marT="41245" marB="4124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b="0" i="0" dirty="0" err="1">
                          <a:solidFill>
                            <a:srgbClr val="000000"/>
                          </a:solidFill>
                          <a:effectLst/>
                          <a:latin typeface="verdana" panose="020B0604030504040204" pitchFamily="34" charset="0"/>
                        </a:rPr>
                        <a:t>LinkedList</a:t>
                      </a:r>
                      <a:r>
                        <a:rPr lang="en-IN" sz="1200" b="0" i="0" dirty="0">
                          <a:solidFill>
                            <a:srgbClr val="000000"/>
                          </a:solidFill>
                          <a:effectLst/>
                          <a:latin typeface="verdana" panose="020B0604030504040204" pitchFamily="34" charset="0"/>
                        </a:rPr>
                        <a:t> is </a:t>
                      </a:r>
                      <a:r>
                        <a:rPr lang="en-IN" sz="1200" b="1" i="0" dirty="0">
                          <a:solidFill>
                            <a:srgbClr val="000000"/>
                          </a:solidFill>
                          <a:effectLst/>
                          <a:latin typeface="verdana" panose="020B0604030504040204" pitchFamily="34" charset="0"/>
                        </a:rPr>
                        <a:t>better for manipulating</a:t>
                      </a:r>
                      <a:r>
                        <a:rPr lang="en-IN" sz="1200" b="0" i="0" dirty="0">
                          <a:solidFill>
                            <a:srgbClr val="000000"/>
                          </a:solidFill>
                          <a:effectLst/>
                          <a:latin typeface="verdana" panose="020B0604030504040204" pitchFamily="34" charset="0"/>
                        </a:rPr>
                        <a:t> data.</a:t>
                      </a:r>
                    </a:p>
                  </a:txBody>
                  <a:tcPr marL="41245" marR="41245" marT="41245" marB="4124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31617891"/>
                  </a:ext>
                </a:extLst>
              </a:tr>
            </a:tbl>
          </a:graphicData>
        </a:graphic>
      </p:graphicFrame>
    </p:spTree>
    <p:extLst>
      <p:ext uri="{BB962C8B-B14F-4D97-AF65-F5344CB8AC3E}">
        <p14:creationId xmlns:p14="http://schemas.microsoft.com/office/powerpoint/2010/main" val="186079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FBF7-2255-4687-BEEA-4751D2E14072}"/>
              </a:ext>
            </a:extLst>
          </p:cNvPr>
          <p:cNvSpPr>
            <a:spLocks noGrp="1"/>
          </p:cNvSpPr>
          <p:nvPr>
            <p:ph type="title"/>
          </p:nvPr>
        </p:nvSpPr>
        <p:spPr/>
        <p:txBody>
          <a:bodyPr/>
          <a:lstStyle/>
          <a:p>
            <a:r>
              <a:rPr lang="en-US" dirty="0"/>
              <a:t>                         HASH SET</a:t>
            </a:r>
            <a:endParaRPr lang="en-IN" dirty="0"/>
          </a:p>
        </p:txBody>
      </p:sp>
      <p:sp>
        <p:nvSpPr>
          <p:cNvPr id="3" name="Content Placeholder 2">
            <a:extLst>
              <a:ext uri="{FF2B5EF4-FFF2-40B4-BE49-F238E27FC236}">
                <a16:creationId xmlns:a16="http://schemas.microsoft.com/office/drawing/2014/main" id="{AE8C85F1-308A-44A2-BDD1-865F559024D4}"/>
              </a:ext>
            </a:extLst>
          </p:cNvPr>
          <p:cNvSpPr>
            <a:spLocks noGrp="1"/>
          </p:cNvSpPr>
          <p:nvPr>
            <p:ph idx="1"/>
          </p:nvPr>
        </p:nvSpPr>
        <p:spPr/>
        <p:txBody>
          <a:bodyPr/>
          <a:lstStyle/>
          <a:p>
            <a:r>
              <a:rPr lang="en-US" dirty="0"/>
              <a:t>Hash Set doesn’t maintain any order, the elements would be returned in any random order.</a:t>
            </a:r>
          </a:p>
          <a:p>
            <a:r>
              <a:rPr lang="en-US" dirty="0"/>
              <a:t>Hash Set doesn’t allow duplicates. If you try to add a duplicate element in Hash Set, the old value would be overwritten.</a:t>
            </a:r>
          </a:p>
        </p:txBody>
      </p:sp>
    </p:spTree>
    <p:extLst>
      <p:ext uri="{BB962C8B-B14F-4D97-AF65-F5344CB8AC3E}">
        <p14:creationId xmlns:p14="http://schemas.microsoft.com/office/powerpoint/2010/main" val="264726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06C6-477C-4260-BC86-FDB68EFB2D7D}"/>
              </a:ext>
            </a:extLst>
          </p:cNvPr>
          <p:cNvSpPr>
            <a:spLocks noGrp="1"/>
          </p:cNvSpPr>
          <p:nvPr>
            <p:ph type="title"/>
          </p:nvPr>
        </p:nvSpPr>
        <p:spPr/>
        <p:txBody>
          <a:bodyPr/>
          <a:lstStyle/>
          <a:p>
            <a:r>
              <a:rPr lang="en-US" dirty="0"/>
              <a:t>                            TREE SET</a:t>
            </a:r>
            <a:endParaRPr lang="en-IN" dirty="0"/>
          </a:p>
        </p:txBody>
      </p:sp>
      <p:sp>
        <p:nvSpPr>
          <p:cNvPr id="3" name="Content Placeholder 2">
            <a:extLst>
              <a:ext uri="{FF2B5EF4-FFF2-40B4-BE49-F238E27FC236}">
                <a16:creationId xmlns:a16="http://schemas.microsoft.com/office/drawing/2014/main" id="{AEE00A93-BF62-4F04-9B2C-EA16A8CACCF8}"/>
              </a:ext>
            </a:extLst>
          </p:cNvPr>
          <p:cNvSpPr>
            <a:spLocks noGrp="1"/>
          </p:cNvSpPr>
          <p:nvPr>
            <p:ph idx="1"/>
          </p:nvPr>
        </p:nvSpPr>
        <p:spPr/>
        <p:txBody>
          <a:bodyPr/>
          <a:lstStyle/>
          <a:p>
            <a:r>
              <a:rPr lang="en-US" dirty="0" err="1"/>
              <a:t>TreeSet</a:t>
            </a:r>
            <a:r>
              <a:rPr lang="en-US" dirty="0"/>
              <a:t> is similar to </a:t>
            </a:r>
            <a:r>
              <a:rPr lang="en-US" dirty="0" err="1"/>
              <a:t>HashSet</a:t>
            </a:r>
            <a:r>
              <a:rPr lang="en-US" dirty="0"/>
              <a:t> except that it sorts the elements in the ascending order while </a:t>
            </a:r>
            <a:r>
              <a:rPr lang="en-US" dirty="0" err="1"/>
              <a:t>hashSet</a:t>
            </a:r>
            <a:r>
              <a:rPr lang="en-US" dirty="0"/>
              <a:t> doesn’t maintain any order.</a:t>
            </a:r>
          </a:p>
          <a:p>
            <a:r>
              <a:rPr lang="en-US" dirty="0" err="1"/>
              <a:t>TreeSet</a:t>
            </a:r>
            <a:r>
              <a:rPr lang="en-US" dirty="0"/>
              <a:t> allows null element but like </a:t>
            </a:r>
            <a:r>
              <a:rPr lang="en-US" dirty="0" err="1"/>
              <a:t>HashSet</a:t>
            </a:r>
            <a:r>
              <a:rPr lang="en-US" dirty="0"/>
              <a:t> it doesn’t allow.</a:t>
            </a:r>
            <a:endParaRPr lang="en-IN" dirty="0"/>
          </a:p>
        </p:txBody>
      </p:sp>
    </p:spTree>
    <p:extLst>
      <p:ext uri="{BB962C8B-B14F-4D97-AF65-F5344CB8AC3E}">
        <p14:creationId xmlns:p14="http://schemas.microsoft.com/office/powerpoint/2010/main" val="243219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8761B1-9F3A-4CDF-AA02-BCCE8D533205}"/>
              </a:ext>
            </a:extLst>
          </p:cNvPr>
          <p:cNvSpPr/>
          <p:nvPr/>
        </p:nvSpPr>
        <p:spPr>
          <a:xfrm>
            <a:off x="1100831" y="994298"/>
            <a:ext cx="9978500" cy="2062103"/>
          </a:xfrm>
          <a:prstGeom prst="rect">
            <a:avLst/>
          </a:prstGeom>
        </p:spPr>
        <p:txBody>
          <a:bodyPr wrap="square">
            <a:spAutoFit/>
          </a:bodyPr>
          <a:lstStyle/>
          <a:p>
            <a:r>
              <a:rPr lang="en-US" sz="2000" dirty="0"/>
              <a:t>                                                                 HASH SET vs TREE SET</a:t>
            </a:r>
          </a:p>
          <a:p>
            <a:endParaRPr lang="en-US" dirty="0"/>
          </a:p>
          <a:p>
            <a:r>
              <a:rPr lang="en-US" dirty="0"/>
              <a:t>1) </a:t>
            </a:r>
            <a:r>
              <a:rPr lang="en-US" dirty="0" err="1"/>
              <a:t>HashSet</a:t>
            </a:r>
            <a:r>
              <a:rPr lang="en-US" dirty="0"/>
              <a:t> gives better performance (faster) than </a:t>
            </a:r>
            <a:r>
              <a:rPr lang="en-US" dirty="0" err="1"/>
              <a:t>TreeSet</a:t>
            </a:r>
            <a:r>
              <a:rPr lang="en-US" dirty="0"/>
              <a:t> for the operations like add, remove, contains, size etc. </a:t>
            </a:r>
            <a:r>
              <a:rPr lang="en-US" dirty="0" err="1"/>
              <a:t>HashSet</a:t>
            </a:r>
            <a:r>
              <a:rPr lang="en-US" dirty="0"/>
              <a:t> offers constant time cost while </a:t>
            </a:r>
            <a:r>
              <a:rPr lang="en-US" dirty="0" err="1"/>
              <a:t>TreeSet</a:t>
            </a:r>
            <a:r>
              <a:rPr lang="en-US" dirty="0"/>
              <a:t> offers log(n) time cost for such operations.</a:t>
            </a:r>
          </a:p>
          <a:p>
            <a:endParaRPr lang="en-US" dirty="0"/>
          </a:p>
          <a:p>
            <a:r>
              <a:rPr lang="en-US" dirty="0"/>
              <a:t>2) </a:t>
            </a:r>
            <a:r>
              <a:rPr lang="en-US" dirty="0" err="1"/>
              <a:t>HashSet</a:t>
            </a:r>
            <a:r>
              <a:rPr lang="en-US" dirty="0"/>
              <a:t> does not maintain any order of elements while </a:t>
            </a:r>
            <a:r>
              <a:rPr lang="en-US" dirty="0" err="1"/>
              <a:t>TreeSet</a:t>
            </a:r>
            <a:r>
              <a:rPr lang="en-US" dirty="0"/>
              <a:t> elements are sorted in ascending order by default.</a:t>
            </a:r>
            <a:endParaRPr lang="en-IN" dirty="0"/>
          </a:p>
        </p:txBody>
      </p:sp>
    </p:spTree>
    <p:extLst>
      <p:ext uri="{BB962C8B-B14F-4D97-AF65-F5344CB8AC3E}">
        <p14:creationId xmlns:p14="http://schemas.microsoft.com/office/powerpoint/2010/main" val="834403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575</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erdana</vt:lpstr>
      <vt:lpstr>times new roman</vt:lpstr>
      <vt:lpstr>verdana</vt:lpstr>
      <vt:lpstr>Office Theme</vt:lpstr>
      <vt:lpstr>                     Collections in Java </vt:lpstr>
      <vt:lpstr>PowerPoint Presentation</vt:lpstr>
      <vt:lpstr>                  Various Collections </vt:lpstr>
      <vt:lpstr>                        ARRAY LIST </vt:lpstr>
      <vt:lpstr>                          LINKED LIST</vt:lpstr>
      <vt:lpstr>PowerPoint Presentation</vt:lpstr>
      <vt:lpstr>                         HASH SET</vt:lpstr>
      <vt:lpstr>                            TREE SET</vt:lpstr>
      <vt:lpstr>PowerPoint Presentation</vt:lpstr>
      <vt:lpstr>PowerPoint Presentation</vt:lpstr>
      <vt:lpstr>                           HASHMAP</vt:lpstr>
      <vt:lpstr>                               TREE 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in Java</dc:title>
  <dc:creator>sribalaji jillu</dc:creator>
  <cp:lastModifiedBy>sribalaji jillu</cp:lastModifiedBy>
  <cp:revision>14</cp:revision>
  <dcterms:created xsi:type="dcterms:W3CDTF">2017-10-09T14:14:54Z</dcterms:created>
  <dcterms:modified xsi:type="dcterms:W3CDTF">2017-10-10T03:46:16Z</dcterms:modified>
</cp:coreProperties>
</file>