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680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1BB3-58D1-C4CF-571B-620127E46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51C69-BACF-C81F-2F02-09158E3F0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8E931-9FCF-3184-0C05-E2BB7D0D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2CC5-1229-AD43-829C-2DA5FCF75E5B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0A930-5C4C-91D5-8D27-9A574B0C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4B4C5-8FCA-9A0A-20ED-23F6D55E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822E-47B2-3F4F-807A-BCCE82B11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8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9FEE-F4ED-3023-2088-2CC91B0A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D8F34-1695-A1C0-C600-6ABA0CB0A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819CA-4D50-1248-E739-6502DC7E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2CC5-1229-AD43-829C-2DA5FCF75E5B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E6CEB-E4A0-1FAE-DAE8-928551A46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58868-C183-37CC-370E-B2FA5F4C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822E-47B2-3F4F-807A-BCCE82B11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5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6D412-C0B3-FFD5-9AB6-D0F828E65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0BFA6-7296-59B6-E438-E06DBFC7F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F18F9-ED82-DD2A-372C-FF47462C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2CC5-1229-AD43-829C-2DA5FCF75E5B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98248-1ED4-2E98-7C96-31FCBDFF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B2F82-5AF9-19DC-4871-358EFBFF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822E-47B2-3F4F-807A-BCCE82B11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3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3260-6305-324C-4BA7-0C95829C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99F24-0D07-C1B4-ECBB-4009D7E16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28E76-55C0-7FBF-B0EC-EB684F51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2CC5-1229-AD43-829C-2DA5FCF75E5B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6C03F-E055-88AB-9868-C503CDE9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A7493-42EB-30D8-A2F3-F8382A18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822E-47B2-3F4F-807A-BCCE82B11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2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C573-F999-0CD5-5626-A14F2235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5F467-6F73-A00E-7EF8-0302EC66B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86837-95C7-1AE8-C347-1BA6F911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2CC5-1229-AD43-829C-2DA5FCF75E5B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F3A0-0C10-17CC-6B38-DBA31E1B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AA2CF-82BA-19D9-1706-5F0BF58F2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822E-47B2-3F4F-807A-BCCE82B11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348A-6C0A-0D24-DE2B-D4304207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31E4-977F-5B29-2678-F1B850BC0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0FFD6-4F56-B37F-5C67-BAA297CB3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86941-8BAB-E4B1-A322-ACF11CAB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2CC5-1229-AD43-829C-2DA5FCF75E5B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6F390-3A65-1154-7573-5F71C6B1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50521-D3F4-854F-16D8-14943044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822E-47B2-3F4F-807A-BCCE82B11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BB7F-9C8C-BB21-EBBB-06ABE1DA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22EDC-BDD9-DCB8-664A-379986206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89BE2-8FD8-A8E2-7C94-7AAD3812F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4AAF7-85FF-D2E9-30C2-143B97480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3B672-329F-1874-B20E-270371DBE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D918C-00D9-B2D3-F1D2-51F7D182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2CC5-1229-AD43-829C-2DA5FCF75E5B}" type="datetimeFigureOut">
              <a:rPr lang="en-US" smtClean="0"/>
              <a:t>3/5/23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C31F0-6935-45DB-965B-55F3A343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106EF-06DC-6A86-FA7F-CE7D3253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822E-47B2-3F4F-807A-BCCE82B11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4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A04F-D8E8-E639-9462-37B86484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133D3-1DD7-80E8-084F-2463E4BF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2CC5-1229-AD43-829C-2DA5FCF75E5B}" type="datetimeFigureOut">
              <a:rPr lang="en-US" smtClean="0"/>
              <a:t>3/5/23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590CC-22A5-87A2-A7F7-ECE6B3E5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E1F8C-CB84-FAEC-23D0-4B40C615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822E-47B2-3F4F-807A-BCCE82B11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4D0DF3-2FA7-67B6-2AA4-EB0F9245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2CC5-1229-AD43-829C-2DA5FCF75E5B}" type="datetimeFigureOut">
              <a:rPr lang="en-US" smtClean="0"/>
              <a:t>3/5/23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21764-A2AD-314C-1D30-D3EA5025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18353-61FF-36AC-2D1D-A88B33F9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822E-47B2-3F4F-807A-BCCE82B11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6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8F8C-80A2-64D0-0CEE-04FBF55C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3D7BA-DFE8-DE40-7174-37AE6E4E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EEFD1-C93D-78F8-2CF7-F35E60D6E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21FEC-51FD-29D2-B672-52FC0196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2CC5-1229-AD43-829C-2DA5FCF75E5B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0449B-C257-F51E-4224-9CAF58A4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49E25-3052-3EED-C068-E3396765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822E-47B2-3F4F-807A-BCCE82B11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3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2B35-EEBE-F24D-A5EB-E780A00C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68753-13D4-4372-F76A-BDDE786F3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07CA0-1CA9-6F08-4DAD-EF45CA5B4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373CC-E43E-67C7-14FD-F3AEDED6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2CC5-1229-AD43-829C-2DA5FCF75E5B}" type="datetimeFigureOut">
              <a:rPr lang="en-US" smtClean="0"/>
              <a:t>3/5/23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A053E-C580-D360-55C0-0F28F542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AA6D5-F104-1A36-9ED0-FCDB3A77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A822E-47B2-3F4F-807A-BCCE82B11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0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265B7-CFC0-C15D-1AB4-ACF60D5D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53996-5288-FAC0-98E2-3113A9C10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5187E-B60E-4CED-45BB-64C69E637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2CC5-1229-AD43-829C-2DA5FCF75E5B}" type="datetimeFigureOut">
              <a:rPr lang="en-US" smtClean="0"/>
              <a:t>3/5/23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4F04B-6C7A-FEA0-250F-F8A141E30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009F7-1728-E7E9-39C2-07F99B063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A822E-47B2-3F4F-807A-BCCE82B11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8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103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51" name="Straight Connector 1035">
            <a:extLst>
              <a:ext uri="{FF2B5EF4-FFF2-40B4-BE49-F238E27FC236}">
                <a16:creationId xmlns:a16="http://schemas.microsoft.com/office/drawing/2014/main" id="{A58B1B64-31F5-4A02-8CDF-89C2A37BF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98036" y="4801011"/>
            <a:ext cx="0" cy="146304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301750"/>
            <a:ext cx="2549525" cy="89535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276475"/>
            <a:ext cx="2549525" cy="1033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6E44F35-2ADF-5A38-9EB3-390BFB26C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1301750"/>
            <a:ext cx="4394200" cy="20081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1301750"/>
            <a:ext cx="4394200" cy="20081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0832" y="4791456"/>
            <a:ext cx="7178040" cy="1508760"/>
          </a:xfrm>
        </p:spPr>
        <p:txBody>
          <a:bodyPr anchor="ctr">
            <a:normAutofit/>
          </a:bodyPr>
          <a:lstStyle/>
          <a:p>
            <a:pPr algn="l"/>
            <a:r>
              <a:rPr lang="en-IN" sz="4800">
                <a:solidFill>
                  <a:schemeClr val="bg1"/>
                </a:solidFill>
                <a:latin typeface="Bahnschrift" pitchFamily="34" charset="0"/>
              </a:rPr>
              <a:t>Ad_Hoc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36" y="4792077"/>
            <a:ext cx="3191256" cy="1507413"/>
          </a:xfrm>
        </p:spPr>
        <p:txBody>
          <a:bodyPr anchor="ctr">
            <a:normAutofit/>
          </a:bodyPr>
          <a:lstStyle/>
          <a:p>
            <a:pPr algn="r"/>
            <a:r>
              <a:rPr lang="en-IN" sz="2000" b="1">
                <a:solidFill>
                  <a:srgbClr val="BD9453"/>
                </a:solidFill>
                <a:latin typeface="Bahnschrift" pitchFamily="34" charset="0"/>
              </a:rPr>
              <a:t>CONSUMER GOODS</a:t>
            </a:r>
          </a:p>
        </p:txBody>
      </p:sp>
    </p:spTree>
    <p:extLst>
      <p:ext uri="{BB962C8B-B14F-4D97-AF65-F5344CB8AC3E}">
        <p14:creationId xmlns:p14="http://schemas.microsoft.com/office/powerpoint/2010/main" val="293640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BDE3F-491F-3D9A-7DE7-7CD6C317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39578"/>
            <a:ext cx="5981278" cy="1684638"/>
          </a:xfrm>
        </p:spPr>
        <p:txBody>
          <a:bodyPr>
            <a:normAutofit/>
          </a:bodyPr>
          <a:lstStyle/>
          <a:p>
            <a:r>
              <a:rPr lang="en-US" sz="4000"/>
              <a:t>9. Gross sales by channel in FY 2021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612E9A2-9513-BDB0-EC46-D63CE4376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09568"/>
            <a:ext cx="5981278" cy="3690551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Atliq</a:t>
            </a:r>
            <a:r>
              <a:rPr lang="en-US" sz="2000" dirty="0"/>
              <a:t> Hardware makes maximum sales via “Retailer Channel”. </a:t>
            </a:r>
          </a:p>
          <a:p>
            <a:r>
              <a:rPr lang="en-US" sz="2000" dirty="0"/>
              <a:t>It contributes </a:t>
            </a:r>
            <a:r>
              <a:rPr lang="en-US" sz="2000" dirty="0" err="1"/>
              <a:t>upto</a:t>
            </a:r>
            <a:r>
              <a:rPr lang="en-US" sz="2000" dirty="0"/>
              <a:t> 73.22% of entire sales.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A10DE2D-84F0-0BC5-A585-17FCDB713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524" y="949661"/>
            <a:ext cx="4810874" cy="1070419"/>
          </a:xfrm>
          <a:prstGeom prst="rect">
            <a:avLst/>
          </a:prstGeom>
        </p:spPr>
      </p:pic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91FA192D-F2D4-417F-B5BB-3A9E4F7C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519" y="2843213"/>
            <a:ext cx="4810874" cy="32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6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22D84-0FC1-808F-031A-CC5EB05C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/>
              <a:t>10. Top 3 products in each division in FY 2021</a:t>
            </a:r>
          </a:p>
        </p:txBody>
      </p:sp>
      <p:sp>
        <p:nvSpPr>
          <p:cNvPr id="23" name="Content Placeholder 10">
            <a:extLst>
              <a:ext uri="{FF2B5EF4-FFF2-40B4-BE49-F238E27FC236}">
                <a16:creationId xmlns:a16="http://schemas.microsoft.com/office/drawing/2014/main" id="{84366C3C-39B2-26EC-FBA1-A4A2F66FD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42091" cy="3399518"/>
          </a:xfrm>
        </p:spPr>
        <p:txBody>
          <a:bodyPr>
            <a:normAutofit/>
          </a:bodyPr>
          <a:lstStyle/>
          <a:p>
            <a:r>
              <a:rPr lang="en-US" sz="2000" dirty="0" err="1"/>
              <a:t>Atliq</a:t>
            </a:r>
            <a:r>
              <a:rPr lang="en-US" sz="2000" dirty="0"/>
              <a:t> Hardware has sold maximum products in “N &amp; S division”, with    “P &amp; A” division with next maximum and “PC” division with least number of products sold.</a:t>
            </a:r>
          </a:p>
          <a:p>
            <a:r>
              <a:rPr lang="en-US" sz="2000" dirty="0"/>
              <a:t>It can be seen that N &amp; S Division is top performing division for </a:t>
            </a:r>
            <a:r>
              <a:rPr lang="en-US" sz="2000" dirty="0" err="1"/>
              <a:t>Atliq</a:t>
            </a:r>
            <a:r>
              <a:rPr lang="en-US" sz="2000" dirty="0"/>
              <a:t> Hardware.</a:t>
            </a:r>
          </a:p>
        </p:txBody>
      </p:sp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C0D49DE8-3B07-AAA8-E8F1-824169A46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342" y="600075"/>
            <a:ext cx="4800426" cy="1728788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C797FB6-19B3-F0FF-E29E-D41D51A16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00465"/>
            <a:ext cx="5948363" cy="353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27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1D63188B-C92D-4606-95DB-0601ED0EC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2927A7B7-1B6D-432E-B2C4-E71C6C361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E27DBEE0-99A4-4464-9371-C89D97E7A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7136182 w 12192000"/>
              <a:gd name="connsiteY1" fmla="*/ 0 h 6858000"/>
              <a:gd name="connsiteX2" fmla="*/ 7136182 w 12192000"/>
              <a:gd name="connsiteY2" fmla="*/ 335 h 6858000"/>
              <a:gd name="connsiteX3" fmla="*/ 7215619 w 12192000"/>
              <a:gd name="connsiteY3" fmla="*/ 2368586 h 6858000"/>
              <a:gd name="connsiteX4" fmla="*/ 7295436 w 12192000"/>
              <a:gd name="connsiteY4" fmla="*/ 3753611 h 6858000"/>
              <a:gd name="connsiteX5" fmla="*/ 7397299 w 12192000"/>
              <a:gd name="connsiteY5" fmla="*/ 4072305 h 6858000"/>
              <a:gd name="connsiteX6" fmla="*/ 7445569 w 12192000"/>
              <a:gd name="connsiteY6" fmla="*/ 4526719 h 6858000"/>
              <a:gd name="connsiteX7" fmla="*/ 7531468 w 12192000"/>
              <a:gd name="connsiteY7" fmla="*/ 5116854 h 6858000"/>
              <a:gd name="connsiteX8" fmla="*/ 7590760 w 12192000"/>
              <a:gd name="connsiteY8" fmla="*/ 5630249 h 6858000"/>
              <a:gd name="connsiteX9" fmla="*/ 7884185 w 12192000"/>
              <a:gd name="connsiteY9" fmla="*/ 5724081 h 6858000"/>
              <a:gd name="connsiteX10" fmla="*/ 8115655 w 12192000"/>
              <a:gd name="connsiteY10" fmla="*/ 5424488 h 6858000"/>
              <a:gd name="connsiteX11" fmla="*/ 8264267 w 12192000"/>
              <a:gd name="connsiteY11" fmla="*/ 5616845 h 6858000"/>
              <a:gd name="connsiteX12" fmla="*/ 8453928 w 12192000"/>
              <a:gd name="connsiteY12" fmla="*/ 5348754 h 6858000"/>
              <a:gd name="connsiteX13" fmla="*/ 8615844 w 12192000"/>
              <a:gd name="connsiteY13" fmla="*/ 5190580 h 6858000"/>
              <a:gd name="connsiteX14" fmla="*/ 8701363 w 12192000"/>
              <a:gd name="connsiteY14" fmla="*/ 4645684 h 6858000"/>
              <a:gd name="connsiteX15" fmla="*/ 8801704 w 12192000"/>
              <a:gd name="connsiteY15" fmla="*/ 4490862 h 6858000"/>
              <a:gd name="connsiteX16" fmla="*/ 8859097 w 12192000"/>
              <a:gd name="connsiteY16" fmla="*/ 4649036 h 6858000"/>
              <a:gd name="connsiteX17" fmla="*/ 8816528 w 12192000"/>
              <a:gd name="connsiteY17" fmla="*/ 5258608 h 6858000"/>
              <a:gd name="connsiteX18" fmla="*/ 8908507 w 12192000"/>
              <a:gd name="connsiteY18" fmla="*/ 5148354 h 6858000"/>
              <a:gd name="connsiteX19" fmla="*/ 9112612 w 12192000"/>
              <a:gd name="connsiteY19" fmla="*/ 4460032 h 6858000"/>
              <a:gd name="connsiteX20" fmla="*/ 9242220 w 12192000"/>
              <a:gd name="connsiteY20" fmla="*/ 4342071 h 6858000"/>
              <a:gd name="connsiteX21" fmla="*/ 9341422 w 12192000"/>
              <a:gd name="connsiteY21" fmla="*/ 4562911 h 6858000"/>
              <a:gd name="connsiteX22" fmla="*/ 9480152 w 12192000"/>
              <a:gd name="connsiteY22" fmla="*/ 5150031 h 6858000"/>
              <a:gd name="connsiteX23" fmla="*/ 9561110 w 12192000"/>
              <a:gd name="connsiteY23" fmla="*/ 4866524 h 6858000"/>
              <a:gd name="connsiteX24" fmla="*/ 9881520 w 12192000"/>
              <a:gd name="connsiteY24" fmla="*/ 4313922 h 6858000"/>
              <a:gd name="connsiteX25" fmla="*/ 10094366 w 12192000"/>
              <a:gd name="connsiteY25" fmla="*/ 4813241 h 6858000"/>
              <a:gd name="connsiteX26" fmla="*/ 10237276 w 12192000"/>
              <a:gd name="connsiteY26" fmla="*/ 4416132 h 6858000"/>
              <a:gd name="connsiteX27" fmla="*/ 10324315 w 12192000"/>
              <a:gd name="connsiteY27" fmla="*/ 4322299 h 6858000"/>
              <a:gd name="connsiteX28" fmla="*/ 10344080 w 12192000"/>
              <a:gd name="connsiteY28" fmla="*/ 4373907 h 6858000"/>
              <a:gd name="connsiteX29" fmla="*/ 10527280 w 12192000"/>
              <a:gd name="connsiteY29" fmla="*/ 3490211 h 6858000"/>
              <a:gd name="connsiteX30" fmla="*/ 10594174 w 12192000"/>
              <a:gd name="connsiteY30" fmla="*/ 3861183 h 6858000"/>
              <a:gd name="connsiteX31" fmla="*/ 11258180 w 12192000"/>
              <a:gd name="connsiteY31" fmla="*/ 1488576 h 6858000"/>
              <a:gd name="connsiteX32" fmla="*/ 11362322 w 12192000"/>
              <a:gd name="connsiteY32" fmla="*/ 0 h 6858000"/>
              <a:gd name="connsiteX33" fmla="*/ 12192000 w 12192000"/>
              <a:gd name="connsiteY33" fmla="*/ 0 h 6858000"/>
              <a:gd name="connsiteX34" fmla="*/ 12192000 w 12192000"/>
              <a:gd name="connsiteY34" fmla="*/ 6858000 h 6858000"/>
              <a:gd name="connsiteX35" fmla="*/ 0 w 12192000"/>
              <a:gd name="connsiteY3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7136182" y="0"/>
                </a:lnTo>
                <a:lnTo>
                  <a:pt x="7136182" y="335"/>
                </a:lnTo>
                <a:cubicBezTo>
                  <a:pt x="7149485" y="1194346"/>
                  <a:pt x="7215999" y="2368586"/>
                  <a:pt x="7215619" y="2368586"/>
                </a:cubicBezTo>
                <a:cubicBezTo>
                  <a:pt x="7215999" y="2370261"/>
                  <a:pt x="7261609" y="3524058"/>
                  <a:pt x="7295436" y="3753611"/>
                </a:cubicBezTo>
                <a:cubicBezTo>
                  <a:pt x="7329643" y="3986516"/>
                  <a:pt x="7366892" y="3841746"/>
                  <a:pt x="7397299" y="4072305"/>
                </a:cubicBezTo>
                <a:cubicBezTo>
                  <a:pt x="7410602" y="4226792"/>
                  <a:pt x="7396538" y="4381615"/>
                  <a:pt x="7445569" y="4526719"/>
                </a:cubicBezTo>
                <a:cubicBezTo>
                  <a:pt x="7442148" y="4749905"/>
                  <a:pt x="7507522" y="4896349"/>
                  <a:pt x="7531468" y="5116854"/>
                </a:cubicBezTo>
                <a:cubicBezTo>
                  <a:pt x="7542490" y="5292454"/>
                  <a:pt x="7518165" y="5467049"/>
                  <a:pt x="7590760" y="5630249"/>
                </a:cubicBezTo>
                <a:cubicBezTo>
                  <a:pt x="7648913" y="5755916"/>
                  <a:pt x="7723029" y="5854440"/>
                  <a:pt x="7884185" y="5724081"/>
                </a:cubicBezTo>
                <a:cubicBezTo>
                  <a:pt x="7883045" y="5562555"/>
                  <a:pt x="8152523" y="5586684"/>
                  <a:pt x="8115655" y="5424488"/>
                </a:cubicBezTo>
                <a:cubicBezTo>
                  <a:pt x="8237281" y="5459341"/>
                  <a:pt x="8173428" y="5573280"/>
                  <a:pt x="8264267" y="5616845"/>
                </a:cubicBezTo>
                <a:cubicBezTo>
                  <a:pt x="8342565" y="5535411"/>
                  <a:pt x="8290493" y="5372882"/>
                  <a:pt x="8453928" y="5348754"/>
                </a:cubicBezTo>
                <a:cubicBezTo>
                  <a:pt x="8621165" y="5384611"/>
                  <a:pt x="8603300" y="5278045"/>
                  <a:pt x="8615844" y="5190580"/>
                </a:cubicBezTo>
                <a:cubicBezTo>
                  <a:pt x="8640930" y="4983479"/>
                  <a:pt x="8661074" y="4848093"/>
                  <a:pt x="8701363" y="4645684"/>
                </a:cubicBezTo>
                <a:cubicBezTo>
                  <a:pt x="8712764" y="4595082"/>
                  <a:pt x="8689960" y="4479468"/>
                  <a:pt x="8801704" y="4490862"/>
                </a:cubicBezTo>
                <a:cubicBezTo>
                  <a:pt x="8887983" y="4501920"/>
                  <a:pt x="8855296" y="4593407"/>
                  <a:pt x="8859097" y="4649036"/>
                </a:cubicBezTo>
                <a:cubicBezTo>
                  <a:pt x="8892544" y="4963372"/>
                  <a:pt x="8818808" y="4944941"/>
                  <a:pt x="8816528" y="5258608"/>
                </a:cubicBezTo>
                <a:cubicBezTo>
                  <a:pt x="8816147" y="5271006"/>
                  <a:pt x="8871260" y="5282066"/>
                  <a:pt x="8908507" y="5148354"/>
                </a:cubicBezTo>
                <a:cubicBezTo>
                  <a:pt x="8981484" y="4884620"/>
                  <a:pt x="9068522" y="4676850"/>
                  <a:pt x="9112612" y="4460032"/>
                </a:cubicBezTo>
                <a:cubicBezTo>
                  <a:pt x="9165063" y="4506612"/>
                  <a:pt x="9210294" y="4296495"/>
                  <a:pt x="9242220" y="4342071"/>
                </a:cubicBezTo>
                <a:cubicBezTo>
                  <a:pt x="9257044" y="4418812"/>
                  <a:pt x="9283648" y="4492872"/>
                  <a:pt x="9341422" y="4562911"/>
                </a:cubicBezTo>
                <a:cubicBezTo>
                  <a:pt x="9391213" y="4774703"/>
                  <a:pt x="9336860" y="4972085"/>
                  <a:pt x="9480152" y="5150031"/>
                </a:cubicBezTo>
                <a:cubicBezTo>
                  <a:pt x="9480152" y="5150031"/>
                  <a:pt x="9482432" y="5095407"/>
                  <a:pt x="9561110" y="4866524"/>
                </a:cubicBezTo>
                <a:cubicBezTo>
                  <a:pt x="9624583" y="4682212"/>
                  <a:pt x="9705921" y="4777385"/>
                  <a:pt x="9881520" y="4313922"/>
                </a:cubicBezTo>
                <a:cubicBezTo>
                  <a:pt x="9929790" y="4492202"/>
                  <a:pt x="9821466" y="4720414"/>
                  <a:pt x="10094366" y="4813241"/>
                </a:cubicBezTo>
                <a:cubicBezTo>
                  <a:pt x="10147197" y="4677855"/>
                  <a:pt x="10106528" y="4511974"/>
                  <a:pt x="10237276" y="4416132"/>
                </a:cubicBezTo>
                <a:cubicBezTo>
                  <a:pt x="10275285" y="4388317"/>
                  <a:pt x="10302651" y="4356481"/>
                  <a:pt x="10324315" y="4322299"/>
                </a:cubicBezTo>
                <a:cubicBezTo>
                  <a:pt x="10330777" y="4339726"/>
                  <a:pt x="10337619" y="4357821"/>
                  <a:pt x="10344080" y="4373907"/>
                </a:cubicBezTo>
                <a:cubicBezTo>
                  <a:pt x="10370306" y="4346763"/>
                  <a:pt x="10519678" y="3662796"/>
                  <a:pt x="10527280" y="3490211"/>
                </a:cubicBezTo>
                <a:cubicBezTo>
                  <a:pt x="10565288" y="3612863"/>
                  <a:pt x="10594174" y="3861183"/>
                  <a:pt x="10594174" y="3861183"/>
                </a:cubicBezTo>
                <a:cubicBezTo>
                  <a:pt x="10594174" y="3861183"/>
                  <a:pt x="10758371" y="3809910"/>
                  <a:pt x="11258180" y="1488576"/>
                </a:cubicBezTo>
                <a:cubicBezTo>
                  <a:pt x="11297708" y="1305268"/>
                  <a:pt x="11334195" y="675255"/>
                  <a:pt x="11362322" y="0"/>
                </a:cubicBez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04870-1BFF-E81B-8C44-4F35F6AB5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406005"/>
            <a:ext cx="5257800" cy="280670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Thank You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6F788-3275-D1FF-CBBC-2527BF526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1" y="4279787"/>
            <a:ext cx="5257800" cy="1467873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9CA9DDFC-0BB1-289F-C441-ED75177AD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6791" y="676274"/>
            <a:ext cx="2743201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9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821AE-D502-813B-876F-C9AA13B9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br>
              <a:rPr lang="en-IN" sz="2200">
                <a:effectLst/>
                <a:latin typeface="Helvetica" pitchFamily="2" charset="0"/>
              </a:rPr>
            </a:br>
            <a:r>
              <a:rPr lang="en-IN" sz="2200">
                <a:effectLst/>
                <a:latin typeface="Helvetica" pitchFamily="2" charset="0"/>
              </a:rPr>
              <a:t>1. Markets in which customer "Atliq Exclusive" operates its business in the APAC region </a:t>
            </a:r>
            <a:br>
              <a:rPr lang="en-IN" sz="2200">
                <a:effectLst/>
                <a:latin typeface="Helvetica" pitchFamily="2" charset="0"/>
              </a:rPr>
            </a:br>
            <a:endParaRPr lang="en-US" sz="220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7698A8-B3BC-FDF6-7775-E3C2AF4C2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r>
              <a:rPr lang="en-US" sz="2200" dirty="0" err="1"/>
              <a:t>Atliq</a:t>
            </a:r>
            <a:r>
              <a:rPr lang="en-US" sz="2200" dirty="0"/>
              <a:t> Exclusive has its presence in 8 countries spread across Asia Pacific (APAC) region.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C12B452-4097-80DE-E22D-B6F0365A69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088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6348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A35B-3C28-207F-107A-250F65D6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399093" cy="1325563"/>
          </a:xfrm>
        </p:spPr>
        <p:txBody>
          <a:bodyPr>
            <a:normAutofit/>
          </a:bodyPr>
          <a:lstStyle/>
          <a:p>
            <a:r>
              <a:rPr lang="en-US" sz="3100"/>
              <a:t>2. Unique product increase in 2021 vs 2020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FF1360E-46E8-9611-263B-5856686B7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2"/>
            <a:ext cx="4399094" cy="3181684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Atliq</a:t>
            </a:r>
            <a:r>
              <a:rPr lang="en-US" sz="1800" dirty="0"/>
              <a:t> Hardware has produced 36.3% more products from 2020 to 2021.</a:t>
            </a:r>
          </a:p>
          <a:p>
            <a:r>
              <a:rPr lang="en-US" sz="1800" dirty="0"/>
              <a:t>Sales from 2020 has allowed </a:t>
            </a:r>
            <a:r>
              <a:rPr lang="en-US" sz="1800" dirty="0" err="1"/>
              <a:t>Atliq</a:t>
            </a:r>
            <a:r>
              <a:rPr lang="en-US" sz="1800" dirty="0"/>
              <a:t> Hardware to expand its product range in 2021 showing a growth of consumption in the market.</a:t>
            </a:r>
          </a:p>
        </p:txBody>
      </p:sp>
      <p:sp>
        <p:nvSpPr>
          <p:cNvPr id="46" name="Freeform: Shape 42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0D407A03-35AE-3536-C298-2A127CDD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149" y="3028950"/>
            <a:ext cx="4984893" cy="2828925"/>
          </a:xfrm>
          <a:prstGeom prst="rect">
            <a:avLst/>
          </a:prstGeom>
        </p:spPr>
      </p:pic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BBAB978-9F09-5194-9A9F-5759513EA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450" y="680004"/>
            <a:ext cx="4622052" cy="106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4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Freeform: Shape 61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63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E84FA-A470-C7D0-9709-C788171B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3. Unique products for each segment</a:t>
            </a:r>
          </a:p>
        </p:txBody>
      </p:sp>
      <p:sp>
        <p:nvSpPr>
          <p:cNvPr id="76" name="Rectangle 65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87FA9DA-9DB9-0D2C-E3AB-61DAB7825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It can be observed that Networking segment has least number of products while Notebook segment has the highest number of products.</a:t>
            </a:r>
          </a:p>
          <a:p>
            <a:r>
              <a:rPr lang="en-US" sz="1800" dirty="0"/>
              <a:t>Using this, </a:t>
            </a:r>
            <a:r>
              <a:rPr lang="en-US" sz="1800" dirty="0" err="1"/>
              <a:t>Atliq</a:t>
            </a:r>
            <a:r>
              <a:rPr lang="en-US" sz="1800" dirty="0"/>
              <a:t> Hardware can prioritize the segment where it’d focus to increase the customer acquisition and thereby revenue. 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0C1D4811-A376-6D44-CCE4-30CBF3879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40" r="-3" b="10949"/>
          <a:stretch/>
        </p:blipFill>
        <p:spPr>
          <a:xfrm>
            <a:off x="6756553" y="239543"/>
            <a:ext cx="4485873" cy="2743200"/>
          </a:xfrm>
          <a:prstGeom prst="rect">
            <a:avLst/>
          </a:prstGeom>
        </p:spPr>
      </p:pic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667079A-BD50-2250-ECBF-CD0F838DCF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18" b="3"/>
          <a:stretch/>
        </p:blipFill>
        <p:spPr>
          <a:xfrm>
            <a:off x="6319696" y="3222285"/>
            <a:ext cx="5433392" cy="339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3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31DB6-1E62-63F5-3A90-A8F51C29F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anchor="b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4. Increase in products in 2020 vs 2021 by Segment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8A8772F-2DF5-DB9C-54C0-2360286B6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949" y="2593074"/>
            <a:ext cx="5750868" cy="357713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88DEF4B-D949-C660-0B64-0E0CABB17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428999"/>
            <a:ext cx="4075054" cy="2741213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analysis shows that </a:t>
            </a:r>
            <a:r>
              <a:rPr lang="en-US" sz="2000" dirty="0" err="1">
                <a:solidFill>
                  <a:schemeClr val="bg1"/>
                </a:solidFill>
              </a:rPr>
              <a:t>Atliq</a:t>
            </a:r>
            <a:r>
              <a:rPr lang="en-US" sz="2000" dirty="0">
                <a:solidFill>
                  <a:schemeClr val="bg1"/>
                </a:solidFill>
              </a:rPr>
              <a:t> Hardware has increase the number of products in every segment.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Atliq</a:t>
            </a:r>
            <a:r>
              <a:rPr lang="en-US" sz="2000" dirty="0">
                <a:solidFill>
                  <a:schemeClr val="bg1"/>
                </a:solidFill>
              </a:rPr>
              <a:t> Hardware has majorly focused on Accessories and Desktop segments in 2021 with an increase of 34 and 15 respectively.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36BC4CF-DE86-9C10-CE58-AB590AEA2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904" y="393237"/>
            <a:ext cx="5392837" cy="18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7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7763C-999B-F92E-74BA-CD206094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5. Products with highest and lowest manufacturing cost.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05B45C-5BB8-BAE6-89EF-8044D0E2D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7" y="944115"/>
            <a:ext cx="6848715" cy="2484884"/>
          </a:xfrm>
        </p:spPr>
        <p:txBody>
          <a:bodyPr anchor="ctr">
            <a:normAutofit lnSpcReduction="10000"/>
          </a:bodyPr>
          <a:lstStyle/>
          <a:p>
            <a:endParaRPr lang="en-US" sz="2000" dirty="0"/>
          </a:p>
          <a:p>
            <a:r>
              <a:rPr lang="en-US" sz="2000" dirty="0"/>
              <a:t>AQ Master wired x1 </a:t>
            </a:r>
            <a:r>
              <a:rPr lang="en-US" sz="2000" dirty="0" err="1"/>
              <a:t>Ms</a:t>
            </a:r>
            <a:r>
              <a:rPr lang="en-US" sz="2000" dirty="0"/>
              <a:t> is the product with lowest manufacturing cost and AQ Home Allin1 Gen 2 has the highest manufacturing cost.</a:t>
            </a:r>
          </a:p>
          <a:p>
            <a:r>
              <a:rPr lang="en-US" sz="2000" dirty="0" err="1"/>
              <a:t>Atliq</a:t>
            </a:r>
            <a:r>
              <a:rPr lang="en-US" sz="2000" dirty="0"/>
              <a:t> Hardware can investigate into the production process of “AQ Home Allin1 Gen 2” and make possible improvements in the process to lower the manufacturing costs to become more profitable.</a:t>
            </a:r>
          </a:p>
          <a:p>
            <a:pPr marL="0" indent="0">
              <a:buNone/>
            </a:pPr>
            <a:endParaRPr lang="en-IN" sz="1400" dirty="0">
              <a:latin typeface="Arial Narrow" pitchFamily="34" charset="0"/>
            </a:endParaRPr>
          </a:p>
          <a:p>
            <a:endParaRPr lang="en-US" sz="2000" dirty="0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1EEE479-6B48-ED1C-A898-0BB09B4EA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608" y="4227122"/>
            <a:ext cx="7479134" cy="129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3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89589-A8B6-B7CC-0C16-405628F8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US" sz="4100"/>
              <a:t>6. Top 5 customers who received average discount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A27B0E2-BEE2-81C3-EF75-7E9195599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4772974" cy="3553581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/>
              <a:t>Atliq</a:t>
            </a:r>
            <a:r>
              <a:rPr lang="en-US" sz="2000" dirty="0"/>
              <a:t> Hardware provides an average discount of 0.301% to its top 5 customers.</a:t>
            </a:r>
          </a:p>
          <a:p>
            <a:r>
              <a:rPr lang="en-US" sz="2000" dirty="0"/>
              <a:t>“Flipkart” and “</a:t>
            </a:r>
            <a:r>
              <a:rPr lang="en-US" sz="2000" dirty="0" err="1"/>
              <a:t>Viveks</a:t>
            </a:r>
            <a:r>
              <a:rPr lang="en-US" sz="2000" dirty="0"/>
              <a:t>” received maximum discount, hence are considered more valuable customers to </a:t>
            </a:r>
            <a:r>
              <a:rPr lang="en-US" sz="2000" dirty="0" err="1"/>
              <a:t>Atliq</a:t>
            </a:r>
            <a:r>
              <a:rPr lang="en-US" sz="2000" dirty="0"/>
              <a:t> Hardware. 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3B8340EA-A0EF-CCF1-EFE6-EE10D7F43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430230"/>
            <a:ext cx="5420819" cy="2588439"/>
          </a:xfrm>
          <a:prstGeom prst="rect">
            <a:avLst/>
          </a:prstGeom>
        </p:spPr>
      </p:pic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F7A5084A-FEE4-1AF4-F8E8-AAE3CD8D4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3296249"/>
            <a:ext cx="5420819" cy="306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D3C75-4044-E0D8-986D-840DDAF8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7. Gross Sales for “Atliq Exclusive” by month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7" name="Rectangle 6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9A92EADA-2DD7-254E-A11E-FBC46D7E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Atliq</a:t>
            </a:r>
            <a:r>
              <a:rPr lang="en-US" sz="1800" dirty="0"/>
              <a:t> Exclusive has a trend of continuous increase in sales from April 2020 to Nov 2020 and then a trend of decrease is observed post Nov 2020.</a:t>
            </a:r>
          </a:p>
          <a:p>
            <a:r>
              <a:rPr lang="en-US" sz="1800" dirty="0" err="1"/>
              <a:t>Atliq</a:t>
            </a:r>
            <a:r>
              <a:rPr lang="en-US" sz="1800" dirty="0"/>
              <a:t> Exclusive has maximum sales in Nov 2020. </a:t>
            </a:r>
          </a:p>
        </p:txBody>
      </p:sp>
      <p:pic>
        <p:nvPicPr>
          <p:cNvPr id="9" name="Content Placeholder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98E29C9B-54F5-D560-7AF4-1C326ED3D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5"/>
          <a:stretch/>
        </p:blipFill>
        <p:spPr>
          <a:xfrm>
            <a:off x="618423" y="2676139"/>
            <a:ext cx="3367789" cy="4075914"/>
          </a:xfrm>
          <a:prstGeom prst="rect">
            <a:avLst/>
          </a:prstGeom>
        </p:spPr>
      </p:pic>
      <p:pic>
        <p:nvPicPr>
          <p:cNvPr id="12" name="Content Placeholder 11" descr="Chart, line chart&#10;&#10;Description automatically generated">
            <a:extLst>
              <a:ext uri="{FF2B5EF4-FFF2-40B4-BE49-F238E27FC236}">
                <a16:creationId xmlns:a16="http://schemas.microsoft.com/office/drawing/2014/main" id="{88D67D68-F50D-55A3-FD60-557A33A99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0" y="2904155"/>
            <a:ext cx="6635513" cy="35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6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5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A7D6F-A4B5-EDAA-87C5-28F640E3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8. Maximum sold quantity by Quarter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6B7E5498-B54B-9B15-695C-A89453FB5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10" b="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0F016F2-42BD-0FF9-71D3-CEAF5DFF8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US" sz="2200" dirty="0" err="1"/>
              <a:t>Atliq</a:t>
            </a:r>
            <a:r>
              <a:rPr lang="en-US" sz="2200" dirty="0"/>
              <a:t> Hardware has maximum sales in Q1 2020 in the beginning of fiscal year from September to November 2020.</a:t>
            </a:r>
          </a:p>
        </p:txBody>
      </p:sp>
    </p:spTree>
    <p:extLst>
      <p:ext uri="{BB962C8B-B14F-4D97-AF65-F5344CB8AC3E}">
        <p14:creationId xmlns:p14="http://schemas.microsoft.com/office/powerpoint/2010/main" val="3210907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466</Words>
  <Application>Microsoft Macintosh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Bahnschrift</vt:lpstr>
      <vt:lpstr>Calibri</vt:lpstr>
      <vt:lpstr>Calibri Light</vt:lpstr>
      <vt:lpstr>Helvetica</vt:lpstr>
      <vt:lpstr>Office Theme</vt:lpstr>
      <vt:lpstr>Ad_Hoc Insights</vt:lpstr>
      <vt:lpstr> 1. Markets in which customer "Atliq Exclusive" operates its business in the APAC region  </vt:lpstr>
      <vt:lpstr>2. Unique product increase in 2021 vs 2020</vt:lpstr>
      <vt:lpstr>3. Unique products for each segment</vt:lpstr>
      <vt:lpstr>4. Increase in products in 2020 vs 2021 by Segment</vt:lpstr>
      <vt:lpstr>5. Products with highest and lowest manufacturing cost.</vt:lpstr>
      <vt:lpstr>6. Top 5 customers who received average discount</vt:lpstr>
      <vt:lpstr>7. Gross Sales for “Atliq Exclusive” by month</vt:lpstr>
      <vt:lpstr>8. Maximum sold quantity by Quarter</vt:lpstr>
      <vt:lpstr>9. Gross sales by channel in FY 2021</vt:lpstr>
      <vt:lpstr>10. Top 3 products in each division in FY 2021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Ad_Hoc Insights</dc:title>
  <dc:creator>Bayyavarapu, Sri Sudha Madhulika</dc:creator>
  <cp:lastModifiedBy>Bayyavarapu, Sri Sudha Madhulika</cp:lastModifiedBy>
  <cp:revision>16</cp:revision>
  <dcterms:created xsi:type="dcterms:W3CDTF">2023-03-05T11:08:29Z</dcterms:created>
  <dcterms:modified xsi:type="dcterms:W3CDTF">2023-03-05T13:24:31Z</dcterms:modified>
</cp:coreProperties>
</file>