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5" r:id="rId2"/>
    <p:sldMasterId id="2147483697" r:id="rId3"/>
  </p:sldMasterIdLst>
  <p:notesMasterIdLst>
    <p:notesMasterId r:id="rId14"/>
  </p:notesMasterIdLst>
  <p:handoutMasterIdLst>
    <p:handoutMasterId r:id="rId15"/>
  </p:handoutMasterIdLst>
  <p:sldIdLst>
    <p:sldId id="1532" r:id="rId4"/>
    <p:sldId id="1592" r:id="rId5"/>
    <p:sldId id="1598" r:id="rId6"/>
    <p:sldId id="1599" r:id="rId7"/>
    <p:sldId id="1600" r:id="rId8"/>
    <p:sldId id="1602" r:id="rId9"/>
    <p:sldId id="1603" r:id="rId10"/>
    <p:sldId id="1604" r:id="rId11"/>
    <p:sldId id="1605" r:id="rId12"/>
    <p:sldId id="1560" r:id="rId13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Shuguang Cui (SSE)" initials="PSC(" lastIdx="7" clrIdx="0"/>
  <p:cmAuthor id="2" name="Ginger Xue (SRIBD)" initials="GX(" lastIdx="1" clrIdx="1">
    <p:extLst>
      <p:ext uri="{19B8F6BF-5375-455C-9EA6-DF929625EA0E}">
        <p15:presenceInfo xmlns:p15="http://schemas.microsoft.com/office/powerpoint/2012/main" userId="S-1-5-21-1739299922-1276963164-2591315638-26499" providerId="AD"/>
      </p:ext>
    </p:extLst>
  </p:cmAuthor>
  <p:cmAuthor id="3" name="zhangpeng" initials="z" lastIdx="2" clrIdx="2">
    <p:extLst>
      <p:ext uri="{19B8F6BF-5375-455C-9EA6-DF929625EA0E}">
        <p15:presenceInfo xmlns:p15="http://schemas.microsoft.com/office/powerpoint/2012/main" userId="b612a7391610a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D"/>
    <a:srgbClr val="FFE07D"/>
    <a:srgbClr val="FFE89F"/>
    <a:srgbClr val="FFF5D5"/>
    <a:srgbClr val="A07CA8"/>
    <a:srgbClr val="E3D1F1"/>
    <a:srgbClr val="9E629D"/>
    <a:srgbClr val="71206E"/>
    <a:srgbClr val="84347F"/>
    <a:srgbClr val="D3B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7" autoAdjust="0"/>
    <p:restoredTop sz="84595" autoAdjust="0"/>
  </p:normalViewPr>
  <p:slideViewPr>
    <p:cSldViewPr>
      <p:cViewPr varScale="1">
        <p:scale>
          <a:sx n="77" d="100"/>
          <a:sy n="77" d="100"/>
        </p:scale>
        <p:origin x="1072" y="100"/>
      </p:cViewPr>
      <p:guideLst>
        <p:guide orient="horz" pos="116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76"/>
    </p:cViewPr>
  </p:sorterViewPr>
  <p:notesViewPr>
    <p:cSldViewPr showGuides="1">
      <p:cViewPr varScale="1">
        <p:scale>
          <a:sx n="68" d="100"/>
          <a:sy n="68" d="100"/>
        </p:scale>
        <p:origin x="150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29F2-6D45-44D3-AF53-3C10E64829A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BE80-9D1C-4E12-BA53-AB012FB2A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1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262" y="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9163" y="746125"/>
            <a:ext cx="4972050" cy="3729038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5" y="4721186"/>
            <a:ext cx="5447335" cy="447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892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262" y="9438920"/>
            <a:ext cx="2949787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1" tIns="45721" rIns="91441" bIns="45721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fld id="{0CF50E5C-44E7-426F-9C30-713C134315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5175" cy="34305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5175" cy="34305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50E5C-44E7-426F-9C30-713C134315AF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8947-D7A2-4854-A01A-03726FD8AE7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24746-22B6-4F8B-A063-ACCC2A2167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DDC06-87B8-4A6B-9635-1242E31E68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91F00-5F7E-42A3-86F3-138FBA50F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021E2-42BA-4CD2-A66F-55E3F18AE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AC1D-FCEB-42A6-9D45-63FC31D535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D33F-E778-4C6E-88A9-8CABE36BC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48A01-790D-4E90-B62F-FC06CAB5A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946C7-D002-408C-9787-EE3D9572C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716E-692E-4107-AC6E-9402FF243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19B3-9C57-4E61-B939-6C05C45D5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163" y="620688"/>
            <a:ext cx="7848600" cy="11398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76401"/>
            <a:ext cx="7848600" cy="4128864"/>
          </a:xfrm>
        </p:spPr>
        <p:txBody>
          <a:bodyPr/>
          <a:lstStyle>
            <a:lvl2pPr>
              <a:defRPr sz="200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BA12-81DB-44F4-B501-C9B09139527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79824-DEA1-416E-BE25-E111DF707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F354-CB2B-4714-B7F8-0F876402C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BDD1C-1D23-43C6-B32C-B8F52E7FB2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1C48-1491-4AD4-82C0-D67384E605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7FF5B-A641-43EB-8E6F-FA97A19E8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D77C-C17C-4A93-A82D-16FCE9675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95385-99DE-4C2D-93ED-3FF50F5C5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4F98A-9866-4A7E-B8EA-DD8E1C444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52F6-55EA-4A65-B793-72EEEB3B7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5C38-797A-4AB4-9BD8-F5988AC27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476AC-885C-4215-8B44-B343CABE5A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D21C2-B88C-4801-9237-8ADB02E95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15FDE-DC0E-4226-9206-AD96238C2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57BEB-16F8-409A-B42C-CD12830C21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BBFC3-A5CD-4DC3-8FC4-2CCCD84AB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83928-3BB9-4410-89E3-C7CEC3D3A3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B1802-A7C7-4178-BED9-E8F6DAE642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968D-C0C4-4F16-9614-B0F0A0267C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3D71-C847-4851-8A8D-FB60346E43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B2CE-D701-4DDF-A7BA-1316371C51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610B-DAE7-4E99-B5CA-B58A0AADFA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0100"/>
            <a:ext cx="3236033" cy="63695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35496" y="5848165"/>
            <a:ext cx="3816424" cy="1009835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Garamond" pitchFamily="18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645" y="483871"/>
            <a:ext cx="7848600" cy="660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9432" y="1196752"/>
            <a:ext cx="5408712" cy="0"/>
          </a:xfrm>
          <a:prstGeom prst="lin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459432" y="1147000"/>
            <a:ext cx="5408712" cy="0"/>
          </a:xfrm>
          <a:prstGeom prst="lin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6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</a:gra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36" y="39692"/>
            <a:ext cx="1636708" cy="16367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8" t="6868" b="13595"/>
          <a:stretch/>
        </p:blipFill>
        <p:spPr>
          <a:xfrm rot="8221320">
            <a:off x="7091262" y="-197687"/>
            <a:ext cx="2646819" cy="2702329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 bwMode="auto">
          <a:xfrm>
            <a:off x="6235157" y="0"/>
            <a:ext cx="2908843" cy="2420888"/>
          </a:xfrm>
          <a:prstGeom prst="rect">
            <a:avLst/>
          </a:prstGeom>
          <a:solidFill>
            <a:schemeClr val="bg1">
              <a:alpha val="8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4347F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 b="1">
          <a:solidFill>
            <a:srgbClr val="002673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fld id="{FBA676E8-2FE8-464A-A45C-8F75CC441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86363" y="203200"/>
            <a:ext cx="35972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3977702" cy="2564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2541665"/>
            <a:ext cx="3894664" cy="2593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0"/>
            <a:ext cx="5319214" cy="3374336"/>
          </a:xfrm>
          <a:prstGeom prst="rect">
            <a:avLst/>
          </a:prstGeom>
        </p:spPr>
      </p:pic>
      <p:pic>
        <p:nvPicPr>
          <p:cNvPr id="5125" name="Picture 5" descr="IMG_258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74337"/>
            <a:ext cx="5302223" cy="34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7" y="4274499"/>
            <a:ext cx="3874097" cy="2583501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4228" y="0"/>
            <a:ext cx="9296747" cy="6858000"/>
          </a:xfrm>
          <a:prstGeom prst="rect">
            <a:avLst/>
          </a:prstGeom>
          <a:solidFill>
            <a:schemeClr val="accent2">
              <a:lumMod val="50000"/>
              <a:alpha val="86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50526" y="1854412"/>
            <a:ext cx="6638750" cy="236667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" y="2056043"/>
            <a:ext cx="6119664" cy="1124543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1403648" y="33482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84347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量化项目进展</a:t>
            </a:r>
            <a:r>
              <a:rPr lang="zh-CN" altLang="en-US" sz="3200" b="1">
                <a:solidFill>
                  <a:srgbClr val="84347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情况汇报一</a:t>
            </a:r>
            <a:endParaRPr lang="zh-CN" altLang="en-US" sz="3200" b="1" dirty="0">
              <a:solidFill>
                <a:srgbClr val="84347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469464"/>
      </p:ext>
    </p:extLst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4"/>
          <p:cNvSpPr txBox="1">
            <a:spLocks noChangeArrowheads="1"/>
          </p:cNvSpPr>
          <p:nvPr/>
        </p:nvSpPr>
        <p:spPr bwMode="auto">
          <a:xfrm>
            <a:off x="0" y="2564904"/>
            <a:ext cx="91440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701F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谢  谢</a:t>
            </a:r>
            <a:endParaRPr lang="en-US" altLang="zh-CN" sz="6000" b="1" dirty="0">
              <a:solidFill>
                <a:srgbClr val="701F6C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186363" y="203200"/>
            <a:ext cx="35972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zh-CN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3977702" cy="2564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2541665"/>
            <a:ext cx="3894664" cy="2593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0"/>
            <a:ext cx="5319214" cy="3374336"/>
          </a:xfrm>
          <a:prstGeom prst="rect">
            <a:avLst/>
          </a:prstGeom>
        </p:spPr>
      </p:pic>
      <p:pic>
        <p:nvPicPr>
          <p:cNvPr id="7" name="Picture 5" descr="IMG_258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74337"/>
            <a:ext cx="5302223" cy="34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7" y="4274499"/>
            <a:ext cx="3874097" cy="258350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44228" y="0"/>
            <a:ext cx="9296747" cy="6858000"/>
          </a:xfrm>
          <a:prstGeom prst="rect">
            <a:avLst/>
          </a:prstGeom>
          <a:solidFill>
            <a:schemeClr val="accent3">
              <a:alpha val="86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8002" y="391912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84347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25" y="1896106"/>
            <a:ext cx="3057150" cy="17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4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92697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数据存储与调用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因子库搭建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规模因子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动量因子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换手率因子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波动率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价值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回测框架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评价指标计算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收益率可视化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持仓与交易日志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目前进展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功能实现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27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F21C88-9035-4AB8-A17E-9789282B4AA6}"/>
              </a:ext>
            </a:extLst>
          </p:cNvPr>
          <p:cNvSpPr/>
          <p:nvPr/>
        </p:nvSpPr>
        <p:spPr>
          <a:xfrm>
            <a:off x="395536" y="1196752"/>
            <a:ext cx="8136904" cy="524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数据来源</a:t>
            </a:r>
          </a:p>
          <a:p>
            <a:pPr marL="600075" lvl="1" indent="-257175">
              <a:lnSpc>
                <a:spcPct val="114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开源财经数据接口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Tushare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Pro</a:t>
            </a:r>
          </a:p>
          <a:p>
            <a:pPr marL="600075" lvl="1" indent="-257175">
              <a:lnSpc>
                <a:spcPct val="114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endParaRPr kumimoji="1" lang="zh-CN" altLang="en-US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Clr>
                <a:srgbClr val="84347F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1800" b="1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数据存储方式：</a:t>
            </a: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存储在本地：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tushare_data_fetch.py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每日股票行情数据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get_daily_market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每日股票基本面数据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get_daily_basic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财务指标数据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get_fina_indicator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三大财务报表数据：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get_fina_report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每日停复牌数据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get_daily_suspended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股票更名历史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1600" dirty="0" err="1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name_change_record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 marL="600075" lvl="1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当前覆盖范围：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2016-01-01</a:t>
            </a: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kumimoji="1" lang="en-US" altLang="zh-CN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2021-10-31</a:t>
            </a:r>
          </a:p>
          <a:p>
            <a:pPr marL="1057275" lvl="2" indent="-257175">
              <a:lnSpc>
                <a:spcPct val="150000"/>
              </a:lnSpc>
              <a:buClr>
                <a:srgbClr val="84347F"/>
              </a:buClr>
              <a:buSzPct val="60000"/>
              <a:buFont typeface="系统字体常规体"/>
              <a:buChar char="❑"/>
            </a:pPr>
            <a:r>
              <a:rPr kumimoji="1" lang="zh-CN" altLang="en-US" sz="1600" dirty="0">
                <a:solidFill>
                  <a:srgbClr val="333F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定期手动更新</a:t>
            </a:r>
            <a:endParaRPr kumimoji="1" lang="en-US" altLang="zh-CN" sz="1600" dirty="0">
              <a:solidFill>
                <a:srgbClr val="333F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1EC6435-DE1E-4141-AFAD-26340F2CEC14}"/>
              </a:ext>
            </a:extLst>
          </p:cNvPr>
          <p:cNvSpPr txBox="1">
            <a:spLocks/>
          </p:cNvSpPr>
          <p:nvPr/>
        </p:nvSpPr>
        <p:spPr bwMode="auto">
          <a:xfrm>
            <a:off x="591339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数据情况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92697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因子函数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因子计算：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get_factor.py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以市值因子函数为例，</a:t>
            </a:r>
            <a:r>
              <a:rPr lang="en-US" altLang="zh-CN" sz="16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gf.size_factor_spot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因子库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9D8FF3-825A-44C1-A2A1-6F338F41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2960948"/>
            <a:ext cx="7596336" cy="28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92697"/>
            <a:ext cx="8208143" cy="45365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因子函数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因子计算：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get_factor.py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以市值因子函数为例，</a:t>
            </a:r>
            <a:r>
              <a:rPr lang="en-US" altLang="zh-CN" sz="16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gf.size_factor_spot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因子库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CD209-AE5E-475E-9648-B5099EB8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78890"/>
            <a:ext cx="6804248" cy="33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713"/>
            <a:ext cx="8208143" cy="453650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回测框架思路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向量化框架：基于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 + </a:t>
            </a:r>
            <a:r>
              <a:rPr lang="en-US" altLang="zh-CN" sz="16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回测框架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每日交易数据统计与持仓修正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评价指标计算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收益率可视化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持仓与交易日志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4170" lvl="1" indent="0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回测框架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基本结构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B548E-41F0-4531-B1B3-942C7F95E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0"/>
          <a:stretch/>
        </p:blipFill>
        <p:spPr>
          <a:xfrm>
            <a:off x="756565" y="4129294"/>
            <a:ext cx="7703858" cy="21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713"/>
            <a:ext cx="8208143" cy="453650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策略数据结构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Multi-index </a:t>
            </a:r>
            <a:r>
              <a:rPr lang="en-US" altLang="zh-CN" sz="16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，第一行留空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回测框架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交易模式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日频或以上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收盘后计算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因子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选股，第二个交易日开盘买卖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持仓修正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评价指标计算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时间加权法算累计收益率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收益率可视化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pyecharts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持仓与交易日志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每笔交易的股票代码、交易量与价格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4170" lvl="1" indent="0">
              <a:lnSpc>
                <a:spcPct val="135000"/>
              </a:lnSpc>
              <a:buNone/>
            </a:pP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回测框架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35A96A-7D28-4F60-9F6E-1C8A5CAF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75361"/>
            <a:ext cx="3437287" cy="46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anose="0204050205050503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713"/>
            <a:ext cx="8208143" cy="453650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测试策略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交易区间：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2018-01-01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2021-10-31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交易频率：日频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小市值策略：排除停牌股票、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股票、科创版与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壳公司后，选择市值最小的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只股票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回测结果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评价指标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lvl="1" indent="0">
              <a:buNone/>
            </a:pPr>
            <a:endParaRPr lang="en-US" alt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r>
              <a:rPr lang="zh-CN" altLang="en-US" sz="3200" b="1" dirty="0">
                <a:solidFill>
                  <a:srgbClr val="84347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回测框架</a:t>
            </a:r>
            <a:r>
              <a:rPr lang="en-US" altLang="zh-CN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b="1" dirty="0">
                <a:solidFill>
                  <a:srgbClr val="9E629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测试</a:t>
            </a:r>
            <a:endParaRPr lang="zh-CN" altLang="en-US" sz="3200" b="1" dirty="0">
              <a:solidFill>
                <a:srgbClr val="9E629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8689B6B-89AB-46EC-9EAD-7B4B69488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2"/>
          <a:stretch/>
        </p:blipFill>
        <p:spPr>
          <a:xfrm>
            <a:off x="2728510" y="3356992"/>
            <a:ext cx="5515898" cy="28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4241" y="533979"/>
            <a:ext cx="3779930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CDAD-8A41-C048-8F5B-638DA1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713"/>
            <a:ext cx="8208143" cy="453650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测试策略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交易区间：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2018-01-01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2021-10-31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交易频率：日频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小市值策略：主板和创业板，排除停牌股票、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股票与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壳公司后，选择市值最小的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只股票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回测结果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累计收益率曲线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5000"/>
              </a:lnSpc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08204" y="1675361"/>
            <a:ext cx="2232248" cy="2308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444208" y="3227810"/>
            <a:ext cx="2160240" cy="39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558DEBC3-C6E7-BE4F-A0E6-57EAAF1A6667}"/>
              </a:ext>
            </a:extLst>
          </p:cNvPr>
          <p:cNvSpPr txBox="1">
            <a:spLocks/>
          </p:cNvSpPr>
          <p:nvPr/>
        </p:nvSpPr>
        <p:spPr bwMode="auto">
          <a:xfrm>
            <a:off x="6084168" y="4811986"/>
            <a:ext cx="2592288" cy="368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§"/>
              <a:defRPr sz="2400">
                <a:solidFill>
                  <a:srgbClr val="00267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17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19872" y="3443834"/>
            <a:ext cx="30963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3995936" y="4996284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id="{E10DEE54-38F6-445C-98BF-B3FC9876BFB7}"/>
              </a:ext>
            </a:extLst>
          </p:cNvPr>
          <p:cNvSpPr txBox="1">
            <a:spLocks/>
          </p:cNvSpPr>
          <p:nvPr/>
        </p:nvSpPr>
        <p:spPr bwMode="auto">
          <a:xfrm>
            <a:off x="360022" y="476672"/>
            <a:ext cx="8496944" cy="690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4347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回测框架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E629D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E629D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测试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E629D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41C523-6028-468D-B047-13A79B9C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95260"/>
            <a:ext cx="5759871" cy="29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7439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自定义 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7030A0"/>
      </a:accent1>
      <a:accent2>
        <a:srgbClr val="666699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6699"/>
      </a:accent6>
      <a:hlink>
        <a:srgbClr val="4C4C72"/>
      </a:hlink>
      <a:folHlink>
        <a:srgbClr val="B2B2B2"/>
      </a:folHlink>
    </a:clrScheme>
    <a:fontScheme name="1_Edge">
      <a:majorFont>
        <a:latin typeface="楷体_GB2312"/>
        <a:ea typeface="楷体_GB2312"/>
        <a:cs typeface="楷体_GB2312"/>
      </a:majorFont>
      <a:minorFont>
        <a:latin typeface="楷体_GB2312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417</Words>
  <Application>Microsoft Office PowerPoint</Application>
  <PresentationFormat>全屏显示(4:3)</PresentationFormat>
  <Paragraphs>89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华文楷体</vt:lpstr>
      <vt:lpstr>华文中宋</vt:lpstr>
      <vt:lpstr>楷体</vt:lpstr>
      <vt:lpstr>楷体_GB2312</vt:lpstr>
      <vt:lpstr>系统字体常规体</vt:lpstr>
      <vt:lpstr>Arial</vt:lpstr>
      <vt:lpstr>Calibri</vt:lpstr>
      <vt:lpstr>Garamond</vt:lpstr>
      <vt:lpstr>Palatino Linotype</vt:lpstr>
      <vt:lpstr>Tahoma</vt:lpstr>
      <vt:lpstr>Wingdings</vt:lpstr>
      <vt:lpstr>1_Edge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cwang</dc:creator>
  <cp:lastModifiedBy>zhang kai</cp:lastModifiedBy>
  <cp:revision>3893</cp:revision>
  <cp:lastPrinted>2020-07-21T01:09:53Z</cp:lastPrinted>
  <dcterms:created xsi:type="dcterms:W3CDTF">2014-07-15T07:24:00Z</dcterms:created>
  <dcterms:modified xsi:type="dcterms:W3CDTF">2021-11-23T04:54:10Z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TC010689871033</vt:lpwstr>
  </property>
  <property fmtid="{D5CDD505-2E9C-101B-9397-08002B2CF9AE}" pid="3" name="KSOProductBuildVer">
    <vt:lpwstr>2052-10.1.0.7106</vt:lpwstr>
  </property>
</Properties>
</file>