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85" r:id="rId2"/>
    <p:sldMasterId id="2147483697" r:id="rId3"/>
  </p:sldMasterIdLst>
  <p:notesMasterIdLst>
    <p:notesMasterId r:id="rId22"/>
  </p:notesMasterIdLst>
  <p:handoutMasterIdLst>
    <p:handoutMasterId r:id="rId23"/>
  </p:handoutMasterIdLst>
  <p:sldIdLst>
    <p:sldId id="1532" r:id="rId4"/>
    <p:sldId id="1621" r:id="rId5"/>
    <p:sldId id="1598" r:id="rId6"/>
    <p:sldId id="1617" r:id="rId7"/>
    <p:sldId id="1619" r:id="rId8"/>
    <p:sldId id="1620" r:id="rId9"/>
    <p:sldId id="1618" r:id="rId10"/>
    <p:sldId id="1606" r:id="rId11"/>
    <p:sldId id="1616" r:id="rId12"/>
    <p:sldId id="1609" r:id="rId13"/>
    <p:sldId id="1608" r:id="rId14"/>
    <p:sldId id="1610" r:id="rId15"/>
    <p:sldId id="1611" r:id="rId16"/>
    <p:sldId id="1615" r:id="rId17"/>
    <p:sldId id="1612" r:id="rId18"/>
    <p:sldId id="1613" r:id="rId19"/>
    <p:sldId id="1614" r:id="rId20"/>
    <p:sldId id="1560" r:id="rId21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. Shuguang Cui (SSE)" initials="PSC(" lastIdx="7" clrIdx="0"/>
  <p:cmAuthor id="2" name="Ginger Xue (SRIBD)" initials="GX(" lastIdx="1" clrIdx="1">
    <p:extLst>
      <p:ext uri="{19B8F6BF-5375-455C-9EA6-DF929625EA0E}">
        <p15:presenceInfo xmlns:p15="http://schemas.microsoft.com/office/powerpoint/2012/main" userId="S-1-5-21-1739299922-1276963164-2591315638-26499" providerId="AD"/>
      </p:ext>
    </p:extLst>
  </p:cmAuthor>
  <p:cmAuthor id="3" name="zhangpeng" initials="z" lastIdx="2" clrIdx="2">
    <p:extLst>
      <p:ext uri="{19B8F6BF-5375-455C-9EA6-DF929625EA0E}">
        <p15:presenceInfo xmlns:p15="http://schemas.microsoft.com/office/powerpoint/2012/main" userId="b612a7391610a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FFE07D"/>
    <a:srgbClr val="FFE89F"/>
    <a:srgbClr val="FFF5D5"/>
    <a:srgbClr val="A07CA8"/>
    <a:srgbClr val="E3D1F1"/>
    <a:srgbClr val="9E629D"/>
    <a:srgbClr val="71206E"/>
    <a:srgbClr val="84347F"/>
    <a:srgbClr val="D3B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80" autoAdjust="0"/>
    <p:restoredTop sz="94645" autoAdjust="0"/>
  </p:normalViewPr>
  <p:slideViewPr>
    <p:cSldViewPr>
      <p:cViewPr>
        <p:scale>
          <a:sx n="75" d="100"/>
          <a:sy n="75" d="100"/>
        </p:scale>
        <p:origin x="1408" y="8"/>
      </p:cViewPr>
      <p:guideLst>
        <p:guide orient="horz" pos="1162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76"/>
    </p:cViewPr>
  </p:sorterViewPr>
  <p:notesViewPr>
    <p:cSldViewPr showGuides="1">
      <p:cViewPr varScale="1">
        <p:scale>
          <a:sx n="68" d="100"/>
          <a:sy n="68" d="100"/>
        </p:scale>
        <p:origin x="150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329F2-6D45-44D3-AF53-3C10E64829A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BE80-9D1C-4E12-BA53-AB012FB2A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16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262" y="0"/>
            <a:ext cx="2949787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9163" y="746125"/>
            <a:ext cx="4972050" cy="3729038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45" y="4721186"/>
            <a:ext cx="5447335" cy="447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8920"/>
            <a:ext cx="2949787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262" y="9438920"/>
            <a:ext cx="2949787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b" anchorCtr="0" compatLnSpc="1"/>
          <a:lstStyle>
            <a:lvl1pPr algn="r" eaLnBrk="0" hangingPunc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fld id="{0CF50E5C-44E7-426F-9C30-713C134315A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5175" cy="34305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因子较多时将受到较大限制；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横截面回归更多的关注的是因子对于下期收益的预测程度，而并非对于当期收益的解释程度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值序列：</a:t>
            </a:r>
            <a:r>
              <a:rPr lang="en-US" altLang="zh-CN" dirty="0"/>
              <a:t>1.</a:t>
            </a:r>
            <a:r>
              <a:rPr lang="zh-CN" altLang="en-US" dirty="0"/>
              <a:t>有效性（绝对值均值）</a:t>
            </a:r>
            <a:r>
              <a:rPr lang="en-US" altLang="zh-CN" dirty="0"/>
              <a:t>2.</a:t>
            </a:r>
            <a:r>
              <a:rPr lang="zh-CN" altLang="en-US" dirty="0"/>
              <a:t>稳定性（大于</a:t>
            </a:r>
            <a:r>
              <a:rPr lang="en-US" altLang="zh-CN" dirty="0"/>
              <a:t>2</a:t>
            </a:r>
            <a:r>
              <a:rPr lang="zh-CN" altLang="en-US" dirty="0"/>
              <a:t>的概率；</a:t>
            </a:r>
            <a:r>
              <a:rPr lang="en-US" altLang="zh-CN" dirty="0"/>
              <a:t>IC</a:t>
            </a:r>
            <a:r>
              <a:rPr lang="zh-CN" altLang="en-US" dirty="0"/>
              <a:t>值是大于</a:t>
            </a:r>
            <a:r>
              <a:rPr lang="en-US" altLang="zh-CN" dirty="0"/>
              <a:t>0.02</a:t>
            </a:r>
            <a:r>
              <a:rPr lang="zh-CN" altLang="en-US" dirty="0"/>
              <a:t>）</a:t>
            </a:r>
            <a:r>
              <a:rPr lang="en-US" altLang="zh-CN" dirty="0"/>
              <a:t>3.</a:t>
            </a:r>
            <a:r>
              <a:rPr lang="zh-CN" altLang="en-US" dirty="0"/>
              <a:t>方向一致性（大于</a:t>
            </a:r>
            <a:r>
              <a:rPr lang="en-US" altLang="zh-CN" dirty="0"/>
              <a:t>0</a:t>
            </a:r>
            <a:r>
              <a:rPr lang="zh-CN" altLang="en-US" dirty="0"/>
              <a:t>的占比）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有研究：股票的价格波动性与股票的市值呈负相关关系（</a:t>
            </a:r>
            <a:r>
              <a:rPr lang="en-US" altLang="zh-CN" dirty="0"/>
              <a:t>WLS regression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基本面因子：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精选出发展前景良好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经营模式清晰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并且所处的产业环境健康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竞争优势突出的企业；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管理银子：企业的管理团队进行考评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最终寻找出管理架构完善、管理层优秀的企业；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价格因子：估计低于公司内在价值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5175" cy="34305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3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8947-D7A2-4854-A01A-03726FD8AE7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24746-22B6-4F8B-A063-ACCC2A2167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DDC06-87B8-4A6B-9635-1242E31E686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91F00-5F7E-42A3-86F3-138FBA50F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021E2-42BA-4CD2-A66F-55E3F18AE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AC1D-FCEB-42A6-9D45-63FC31D535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D33F-E778-4C6E-88A9-8CABE36BC1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48A01-790D-4E90-B62F-FC06CAB5A1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946C7-D002-408C-9787-EE3D9572C1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716E-692E-4107-AC6E-9402FF2434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019B3-9C57-4E61-B939-6C05C45D5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163" y="620688"/>
            <a:ext cx="7848600" cy="11398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76401"/>
            <a:ext cx="7848600" cy="4128864"/>
          </a:xfrm>
        </p:spPr>
        <p:txBody>
          <a:bodyPr/>
          <a:lstStyle>
            <a:lvl2pPr>
              <a:defRPr sz="200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3BA12-81DB-44F4-B501-C9B09139527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79824-DEA1-416E-BE25-E111DF707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8F354-CB2B-4714-B7F8-0F876402CB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BDD1C-1D23-43C6-B32C-B8F52E7FB2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1C48-1491-4AD4-82C0-D67384E605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7FF5B-A641-43EB-8E6F-FA97A19E8E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D77C-C17C-4A93-A82D-16FCE96755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95385-99DE-4C2D-93ED-3FF50F5C5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4F98A-9866-4A7E-B8EA-DD8E1C444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452F6-55EA-4A65-B793-72EEEB3B7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55C38-797A-4AB4-9BD8-F5988AC27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476AC-885C-4215-8B44-B343CABE5A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D21C2-B88C-4801-9237-8ADB02E958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15FDE-DC0E-4226-9206-AD96238C29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57BEB-16F8-409A-B42C-CD12830C21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BBFC3-A5CD-4DC3-8FC4-2CCCD84AB8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83928-3BB9-4410-89E3-C7CEC3D3A3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B1802-A7C7-4178-BED9-E8F6DAE642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B968D-C0C4-4F16-9614-B0F0A0267C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C3D71-C847-4851-8A8D-FB60346E43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CB2CE-D701-4DDF-A7BA-1316371C51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610B-DAE7-4E99-B5CA-B58A0AADFA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0100"/>
            <a:ext cx="3236033" cy="63695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 bwMode="auto">
          <a:xfrm>
            <a:off x="35496" y="5848165"/>
            <a:ext cx="3816424" cy="1009835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Garamond" pitchFamily="18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645" y="483871"/>
            <a:ext cx="7848600" cy="6601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59432" y="1196752"/>
            <a:ext cx="5408712" cy="0"/>
          </a:xfrm>
          <a:prstGeom prst="lin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76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459432" y="1147000"/>
            <a:ext cx="5408712" cy="0"/>
          </a:xfrm>
          <a:prstGeom prst="lin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76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36" y="39692"/>
            <a:ext cx="1636708" cy="16367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8" t="6868" b="13595"/>
          <a:stretch/>
        </p:blipFill>
        <p:spPr>
          <a:xfrm rot="8221320">
            <a:off x="7091262" y="-197687"/>
            <a:ext cx="2646819" cy="2702329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 bwMode="auto">
          <a:xfrm>
            <a:off x="6235157" y="0"/>
            <a:ext cx="2908843" cy="2420888"/>
          </a:xfrm>
          <a:prstGeom prst="rect">
            <a:avLst/>
          </a:prstGeom>
          <a:solidFill>
            <a:schemeClr val="bg1">
              <a:alpha val="8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4347F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fld id="{FBA676E8-2FE8-464A-A45C-8F75CC441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186363" y="203200"/>
            <a:ext cx="35972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zh-CN"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3977702" cy="2564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2" y="2541665"/>
            <a:ext cx="3894664" cy="2593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0"/>
            <a:ext cx="5319214" cy="3374336"/>
          </a:xfrm>
          <a:prstGeom prst="rect">
            <a:avLst/>
          </a:prstGeom>
        </p:spPr>
      </p:pic>
      <p:pic>
        <p:nvPicPr>
          <p:cNvPr id="5125" name="Picture 5" descr="IMG_258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74337"/>
            <a:ext cx="5302223" cy="34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77" y="4274499"/>
            <a:ext cx="3874097" cy="2583501"/>
          </a:xfrm>
          <a:prstGeom prst="rect">
            <a:avLst/>
          </a:prstGeo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4228" y="0"/>
            <a:ext cx="9296747" cy="6858000"/>
          </a:xfrm>
          <a:prstGeom prst="rect">
            <a:avLst/>
          </a:prstGeom>
          <a:solidFill>
            <a:schemeClr val="accent2">
              <a:lumMod val="50000"/>
              <a:alpha val="86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50526" y="1854412"/>
            <a:ext cx="6638750" cy="236667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" y="2056043"/>
            <a:ext cx="6119664" cy="1124543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1403648" y="33482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84347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量化项目进展情况汇报二</a:t>
            </a:r>
          </a:p>
        </p:txBody>
      </p:sp>
    </p:spTree>
    <p:extLst>
      <p:ext uri="{BB962C8B-B14F-4D97-AF65-F5344CB8AC3E}">
        <p14:creationId xmlns:p14="http://schemas.microsoft.com/office/powerpoint/2010/main" val="3629469464"/>
      </p:ext>
    </p:extLst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404665"/>
                <a:ext cx="8208143" cy="45365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大类因子分析与共线性分析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同类型因子的相关性检验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因子取舍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保留有效性最高的因子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，或者因子合成（等权加权、收益率加权、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PCA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残差异方差分析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异方差检验：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Breusch-Pagan test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 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White test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；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若异方差存在，采用加权最小二乘法（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Weighted Least Square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WLS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）回归；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多元线性回归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回归方程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acc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acc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acc>
                    <m:r>
                      <a:rPr lang="zh-CN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acc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是股票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在第</a:t>
                </a:r>
                <a:r>
                  <a:rPr lang="en-US" altLang="zh-CN" sz="1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期的收益率，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zh-CN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股票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在第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期在因子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上的暴露，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是因子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在第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期的收益率，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是股票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的残差收益率。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因子的历史收益率序列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acc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404665"/>
                <a:ext cx="8208143" cy="4536503"/>
              </a:xfrm>
              <a:blipFill>
                <a:blip r:embed="rId3"/>
                <a:stretch>
                  <a:fillRect l="-74" r="-1189" b="-27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多因子模型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收益模型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9A5EF5-C1A3-4598-8626-6E9A3F3C224F}"/>
                  </a:ext>
                </a:extLst>
              </p:cNvPr>
              <p:cNvSpPr txBox="1"/>
              <p:nvPr/>
            </p:nvSpPr>
            <p:spPr>
              <a:xfrm>
                <a:off x="4572000" y="5459201"/>
                <a:ext cx="2736304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9A5EF5-C1A3-4598-8626-6E9A3F3C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459201"/>
                <a:ext cx="2736304" cy="99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04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404665"/>
                <a:ext cx="8388653" cy="45365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估计因子预期收益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基于历史收益率序列，估计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T+1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期因子的预期收益率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历史均值法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指数加权移动平均法</a:t>
                </a: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时间序列预测法</a:t>
                </a: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计算股票预期收益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已知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T+1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期的因子预期收益率向量：（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6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6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,…,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6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6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已知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T+1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期的因子载荷矩阵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计算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T+1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期的股票预期收益率向量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pt-BR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acc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</m:nary>
                    <m:acc>
                      <m:accPr>
                        <m:chr m:val="̃"/>
                        <m:ctrlPr>
                          <a:rPr lang="pt-BR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pt-BR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71195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404665"/>
                <a:ext cx="8388653" cy="4536503"/>
              </a:xfrm>
              <a:blipFill>
                <a:blip r:embed="rId2"/>
                <a:stretch>
                  <a:fillRect l="-73" b="-38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多因子模型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收益模型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89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404665"/>
                <a:ext cx="8172139" cy="45365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投资组合风险预测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投资组合的方差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投资组合</a:t>
                </a:r>
                <a:r>
                  <a:rPr lang="en-US" altLang="zh-CN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</a:t>
                </a:r>
                <a:r>
                  <a:rPr lang="en-US" altLang="zh-CN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只股票上的持仓权重，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是股票之间的协方差矩阵，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则组合的方差为：</a:t>
                </a: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71195" lvl="2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股票之间的协方差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假设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代表股票𝑖对因子𝑘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的暴露度（因子载荷）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代表因子𝑘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和因子𝑘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之间的收益率协方差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代表股票𝑖和股票𝑗之间残差的协方差且𝑖≠𝑗时为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，则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股票</a:t>
                </a:r>
                <a:r>
                  <a:rPr lang="en-US" altLang="zh-CN" sz="1400" b="0" i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和股票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的协方差：</a:t>
                </a: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98955" lvl="5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2=1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因子之间的协方差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已知所有因子每期因子收益的历史序列值，根据</a:t>
                </a:r>
                <a:r>
                  <a:rPr lang="en-US" altLang="zh-CN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期的历史数据计算出因子收益之间的协方差；</a:t>
                </a: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残差风险估计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71195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404665"/>
                <a:ext cx="8172139" cy="4536503"/>
              </a:xfrm>
              <a:blipFill>
                <a:blip r:embed="rId2"/>
                <a:stretch>
                  <a:fillRect l="-75" r="-149" b="-31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多因子模型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风险模型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00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04665"/>
            <a:ext cx="8172139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二次规划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给定第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期的股票收益、因子收益协方差矩阵、预期残差风险，结合投资组合的风险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收益目标，以及约束条件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如股票数量约束；个股上下限约束、行业权重约束、因子暴露约束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进行股票选择和权重分配；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模型一：控制风险，最大化收益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71195" lvl="2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71195" lvl="2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71195" lvl="2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模型二：控制收益，最小化风险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8955" lvl="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多因子模型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优化模型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0BD96B-1FD0-48B5-8115-9D5B8ACD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88" y="3312377"/>
            <a:ext cx="2309454" cy="14127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92D9EA-200E-463F-B355-C34E3834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23" y="5112119"/>
            <a:ext cx="2417805" cy="16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04665"/>
            <a:ext cx="8172139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公募基金表现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数据来源：整理自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（截至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2021.11.23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多因子公募基金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市场表现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1014140-798B-4047-BA7B-F593F56B9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75792"/>
              </p:ext>
            </p:extLst>
          </p:nvPr>
        </p:nvGraphicFramePr>
        <p:xfrm>
          <a:off x="609600" y="2273860"/>
          <a:ext cx="7848600" cy="3259605"/>
        </p:xfrm>
        <a:graphic>
          <a:graphicData uri="http://schemas.openxmlformats.org/drawingml/2006/table">
            <a:tbl>
              <a:tblPr/>
              <a:tblGrid>
                <a:gridCol w="553518">
                  <a:extLst>
                    <a:ext uri="{9D8B030D-6E8A-4147-A177-3AD203B41FA5}">
                      <a16:colId xmlns:a16="http://schemas.microsoft.com/office/drawing/2014/main" val="3778940422"/>
                    </a:ext>
                  </a:extLst>
                </a:gridCol>
                <a:gridCol w="1263156">
                  <a:extLst>
                    <a:ext uri="{9D8B030D-6E8A-4147-A177-3AD203B41FA5}">
                      <a16:colId xmlns:a16="http://schemas.microsoft.com/office/drawing/2014/main" val="3843736113"/>
                    </a:ext>
                  </a:extLst>
                </a:gridCol>
                <a:gridCol w="986397">
                  <a:extLst>
                    <a:ext uri="{9D8B030D-6E8A-4147-A177-3AD203B41FA5}">
                      <a16:colId xmlns:a16="http://schemas.microsoft.com/office/drawing/2014/main" val="2983463657"/>
                    </a:ext>
                  </a:extLst>
                </a:gridCol>
                <a:gridCol w="908337">
                  <a:extLst>
                    <a:ext uri="{9D8B030D-6E8A-4147-A177-3AD203B41FA5}">
                      <a16:colId xmlns:a16="http://schemas.microsoft.com/office/drawing/2014/main" val="2079552653"/>
                    </a:ext>
                  </a:extLst>
                </a:gridCol>
                <a:gridCol w="617385">
                  <a:extLst>
                    <a:ext uri="{9D8B030D-6E8A-4147-A177-3AD203B41FA5}">
                      <a16:colId xmlns:a16="http://schemas.microsoft.com/office/drawing/2014/main" val="1269652695"/>
                    </a:ext>
                  </a:extLst>
                </a:gridCol>
                <a:gridCol w="510940">
                  <a:extLst>
                    <a:ext uri="{9D8B030D-6E8A-4147-A177-3AD203B41FA5}">
                      <a16:colId xmlns:a16="http://schemas.microsoft.com/office/drawing/2014/main" val="4176597474"/>
                    </a:ext>
                  </a:extLst>
                </a:gridCol>
                <a:gridCol w="695446">
                  <a:extLst>
                    <a:ext uri="{9D8B030D-6E8A-4147-A177-3AD203B41FA5}">
                      <a16:colId xmlns:a16="http://schemas.microsoft.com/office/drawing/2014/main" val="526363640"/>
                    </a:ext>
                  </a:extLst>
                </a:gridCol>
                <a:gridCol w="723831">
                  <a:extLst>
                    <a:ext uri="{9D8B030D-6E8A-4147-A177-3AD203B41FA5}">
                      <a16:colId xmlns:a16="http://schemas.microsoft.com/office/drawing/2014/main" val="1771054531"/>
                    </a:ext>
                  </a:extLst>
                </a:gridCol>
                <a:gridCol w="645771">
                  <a:extLst>
                    <a:ext uri="{9D8B030D-6E8A-4147-A177-3AD203B41FA5}">
                      <a16:colId xmlns:a16="http://schemas.microsoft.com/office/drawing/2014/main" val="3059424375"/>
                    </a:ext>
                  </a:extLst>
                </a:gridCol>
                <a:gridCol w="943819">
                  <a:extLst>
                    <a:ext uri="{9D8B030D-6E8A-4147-A177-3AD203B41FA5}">
                      <a16:colId xmlns:a16="http://schemas.microsoft.com/office/drawing/2014/main" val="2225131267"/>
                    </a:ext>
                  </a:extLst>
                </a:gridCol>
              </a:tblGrid>
              <a:tr h="24837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证券代码</a:t>
                      </a:r>
                    </a:p>
                  </a:txBody>
                  <a:tcPr marL="3548" marR="3548" marT="3548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证券简称</a:t>
                      </a: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年化收益率     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（成立至今，</a:t>
                      </a:r>
                      <a:r>
                        <a:rPr lang="en-US" altLang="zh-C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%</a:t>
                      </a:r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年化收益率    （近一年，</a:t>
                      </a:r>
                      <a:r>
                        <a:rPr lang="en-US" altLang="zh-C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%</a:t>
                      </a:r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r>
                        <a:rPr lang="en-US" altLang="zh-C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最大回撤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%</a:t>
                      </a:r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Sharpe</a:t>
                      </a: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年化波动率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%</a:t>
                      </a:r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基金规模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（亿元）</a:t>
                      </a: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成立年限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（年）</a:t>
                      </a: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基金管理人</a:t>
                      </a:r>
                    </a:p>
                  </a:txBody>
                  <a:tcPr marL="3548" marR="3548" marT="35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40301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006478.OF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长盛多因子策略优选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37.2474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36.7344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-20.9915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0.1961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21.3381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1.8494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3.0027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长盛基金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75226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002943.OF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广发多因子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36.9748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98.3992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-23.6656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0.2040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20.3863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138.3657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4.9014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广发基金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23686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006648.OF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汇安多因子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33.4341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6.3534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-17.7662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0.2099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18.0728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4.9528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2.5699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汇安基金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48225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006649.OF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汇安多因子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32.6627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5.8202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-17.9926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0.2055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18.0656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3.0175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2.5699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汇安基金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30350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004234.OF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中欧数据挖掘多因子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21.6418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28.2755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-28.8868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0.1256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19.9622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11.7073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4.8466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中欧基金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0570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005225.OF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广发量化多因子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20.9699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8.4223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-21.7329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0.1252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19.4175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2.8076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3.6795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广发基金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47174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166107.OF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信达澳银量化多因子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20.7584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8.6956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-17.5794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0.1116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21.5680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0.0371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2.0493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信达澳银基金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42522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005081.OF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海富通量化多因子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20.7362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15.5518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-22.8013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0.1278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18.8123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0.3353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3.5890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海富通基金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21675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005080.OF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海富通量化多因子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20.6240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14.6374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-21.8771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0.1271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18.8215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3.8066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3.5890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海富通基金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40896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001990.OF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中欧数据挖掘多因子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20.1987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29.2861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-28.7268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0.1237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18.9288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15.5941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5.8658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中欧基金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01224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166108.OF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信达澳银量化多因子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19.7777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6.1514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-17.6331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0.1063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21.5695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0.0014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2.0493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信达澳银基金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62637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006195.OF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国金量化多因子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17.3827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15.1190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-20.6672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0.1157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17.4079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0.0243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3.0658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国金基金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50619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233009.OF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大摩多因子策略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17.1421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29.5730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-58.0041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0.0775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25.6215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8.8030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10.5288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摩根士丹利华鑫基金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28770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002210.OF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创金合信量化多因子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15.4718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28.5036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-39.2348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0.0916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19.4958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2.8823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5.8411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创金合信基金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75246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001050.OF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汇添富成长多因子量化策略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13.9028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16.1097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-48.4033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0.0644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24.7818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9.7874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6.7726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汇添富基金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406944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005120.OF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上投摩根量化多因子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12.6399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7.3424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-29.3312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0.0762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18.9190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0.2414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3.8466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上投摩根基金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15462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003865.OF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创金合信量化多因子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12.1081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27.5436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-36.9534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0.0672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20.4875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0.3563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4.8822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创金合信基金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05289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004606.OF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上投摩根优选多因子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11.9403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1.6797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-29.2508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0.0706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19.2000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0.1283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4.2548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上投摩根基金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015990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002952.OF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建信多因子量化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8.9910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5.9009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-33.7323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0.0543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18.1519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0.1141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5.2932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建信基金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05046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160415.OF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华安量化多因子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8.8749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28.6637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-62.2176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0.0412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23.5537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0.1270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10.2329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华安基金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16190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013465.OF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博时智选量化多因子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8.7035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-0.0900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0.3873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2.4494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0.3022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0.0575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博时基金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01792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013466.OF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博时智选量化多因子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8.4215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-0.1000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0.3805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2.3986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4.4331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0.0575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博时基金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314352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005530.OF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汇添富沪深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指数增强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5.0553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4.0771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-15.9623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0.0261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18.2594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3.9292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1.0548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汇添富基金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67538"/>
                  </a:ext>
                </a:extLst>
              </a:tr>
              <a:tr h="12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001219.OF</a:t>
                      </a:r>
                    </a:p>
                  </a:txBody>
                  <a:tcPr marL="3548" marR="3548" marT="354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上投摩根动态多因子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4.6921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5.0707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-41.0557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0.0193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22.1973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1.4234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6.4822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上投摩根基金</a:t>
                      </a:r>
                    </a:p>
                  </a:txBody>
                  <a:tcPr marL="3548" marR="3548" marT="354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3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12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04665"/>
            <a:ext cx="8172139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广发多因子混合（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002943.OF)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基本面因子：公司财务状况、现金流稳定性、上下游产业链环节中所具备的而议价能力、公司创新能力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管理因子：股东价值导向、激励机制合理性、资产配置及经营能力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价格因子：公司现有资产和负债的净清算价值、公司未来成长性和空间（现金流贴现模型）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长盛多因子策略优选（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006478.OF)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因子库：基本面因子（盈利因子、估值因子、质量因子、成长因子）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统计类因子（动量因子、波动率因子、换手率因子、一致预期因子）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强势因子选择：以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年作为统计周期，滚动对因子进行显著性测算，评估因子是否长期有效；动态选择长期有效，并且短期对个股收益率影响较大的强势因子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强势多因子组合构建：先选取财务状况良好、无重大运营风险的股票构建备选股票池；再筛选强势因子上因子暴露较高的股票构建投资组合，并根据市场状况以及基金流动性管理需求动态调整基金仓位。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8955" lvl="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多因子公募基金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股票投资策略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1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04665"/>
            <a:ext cx="8172139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中欧数据挖掘多因子混合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004234.OF)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基本面因子：估值类因子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成长类因子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动量因子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大数据因子：分析师观点、分析师覆盖度、研究报告关键语义、网络关注度、信息热度、信息传播速度、用户行为、业务扩张、商品价格变化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综合评分：利用数据挖掘方法优化因子权重，计算个股综合评分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广发量化多因子混合（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005225.OF)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智能量化选股策略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基础股票池筛选：通过反映财务状况的指标筛选，并按照季度定期批量调整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个股组合精选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价值因子、成长因子、市场因子、其他因子（板块特征、周期特征）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事件驱动：业绩预告、定向增发、员工持股、高管增持等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多层次择时策略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机器学习预测与跟踪对股市形成影响的各个层面（宏观经济、基本面、资金、交易、价格扰动等）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8955" lvl="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多因子公募基金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股票投资策略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83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04665"/>
            <a:ext cx="8172139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信达澳银量化多因子混合（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166107.OF)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量化多因子模型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因子库：价值因子、质量因子、动量因子、成长因子、情绪因子、一致预期因子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科创版股票筛选：针对科创版特征增加研发投入、产品销售指标等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随机森林、神经网络等非线性机器学习方法来选择非线性因子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风险估测模型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风险跟踪模型将投资组合风险控制在预算范围内；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交易成本模型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投资组合优化和调整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投资组合优化器对股票组合的收益和风险比进行优化</a:t>
            </a:r>
            <a:r>
              <a:rPr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多因子公募基金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股票投资策略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51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4"/>
          <p:cNvSpPr txBox="1">
            <a:spLocks noChangeArrowheads="1"/>
          </p:cNvSpPr>
          <p:nvPr/>
        </p:nvSpPr>
        <p:spPr bwMode="auto">
          <a:xfrm>
            <a:off x="0" y="2564904"/>
            <a:ext cx="91440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701F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谢  谢</a:t>
            </a:r>
            <a:endParaRPr lang="en-US" altLang="zh-CN" sz="6000" b="1" dirty="0">
              <a:solidFill>
                <a:srgbClr val="701F6C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186363" y="203200"/>
            <a:ext cx="35972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zh-CN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3977702" cy="2564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2" y="2541665"/>
            <a:ext cx="3894664" cy="2593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0"/>
            <a:ext cx="5319214" cy="3374336"/>
          </a:xfrm>
          <a:prstGeom prst="rect">
            <a:avLst/>
          </a:prstGeom>
        </p:spPr>
      </p:pic>
      <p:pic>
        <p:nvPicPr>
          <p:cNvPr id="7" name="Picture 5" descr="IMG_258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74337"/>
            <a:ext cx="5302223" cy="34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77" y="4274499"/>
            <a:ext cx="3874097" cy="2583501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44228" y="0"/>
            <a:ext cx="9296747" cy="6858000"/>
          </a:xfrm>
          <a:prstGeom prst="rect">
            <a:avLst/>
          </a:prstGeom>
          <a:solidFill>
            <a:schemeClr val="accent3">
              <a:alpha val="86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18002" y="391912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84347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25" y="1896106"/>
            <a:ext cx="3057150" cy="17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4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F21C88-9035-4AB8-A17E-9789282B4AA6}"/>
              </a:ext>
            </a:extLst>
          </p:cNvPr>
          <p:cNvSpPr/>
          <p:nvPr/>
        </p:nvSpPr>
        <p:spPr>
          <a:xfrm>
            <a:off x="395536" y="1485304"/>
            <a:ext cx="8136904" cy="477188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1800" b="1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数据情况</a:t>
            </a:r>
            <a:endParaRPr kumimoji="1" lang="zh-CN" altLang="en-US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1800" b="1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两种回归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概览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因子收益率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</a:t>
            </a:r>
            <a:endParaRPr kumimoji="1" lang="en-US" altLang="zh-CN" sz="1800" b="1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1800" b="1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多因子模型构建流程</a:t>
            </a:r>
            <a:endParaRPr kumimoji="1" lang="en-US" altLang="zh-CN" sz="18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8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  <a:endParaRPr kumimoji="1" lang="en-US" altLang="zh-CN" sz="18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8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收益模型</a:t>
            </a:r>
            <a:endParaRPr kumimoji="1" lang="en-US" altLang="zh-CN" sz="18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8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风险模型</a:t>
            </a:r>
            <a:endParaRPr kumimoji="1" lang="en-US" altLang="zh-CN" sz="18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8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优化模型</a:t>
            </a:r>
            <a:endParaRPr kumimoji="1" lang="en-US" altLang="zh-CN" sz="18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endParaRPr kumimoji="1" lang="en-US" altLang="zh-CN" sz="1800" b="1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1800" b="1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多因子公募基金</a:t>
            </a:r>
            <a:endParaRPr kumimoji="1" lang="en-US" altLang="zh-CN" sz="1800" b="1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8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市场表现</a:t>
            </a:r>
            <a:endParaRPr kumimoji="1" lang="en-US" altLang="zh-CN" sz="18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8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股票投资策略</a:t>
            </a:r>
            <a:endParaRPr kumimoji="1" lang="en-US" altLang="zh-CN" sz="18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0E6C425-6050-4208-B2A1-DEEF07396A91}"/>
              </a:ext>
            </a:extLst>
          </p:cNvPr>
          <p:cNvSpPr txBox="1">
            <a:spLocks/>
          </p:cNvSpPr>
          <p:nvPr/>
        </p:nvSpPr>
        <p:spPr bwMode="auto">
          <a:xfrm>
            <a:off x="591339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汇报内容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46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F21C88-9035-4AB8-A17E-9789282B4AA6}"/>
              </a:ext>
            </a:extLst>
          </p:cNvPr>
          <p:cNvSpPr/>
          <p:nvPr/>
        </p:nvSpPr>
        <p:spPr>
          <a:xfrm>
            <a:off x="395536" y="1196752"/>
            <a:ext cx="8136904" cy="377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1800" b="1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数据来源</a:t>
            </a:r>
          </a:p>
          <a:p>
            <a:pPr marL="600075" lvl="1" indent="-257175">
              <a:lnSpc>
                <a:spcPct val="114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开源财经数据接口</a:t>
            </a:r>
            <a:r>
              <a:rPr kumimoji="1" lang="en-US" altLang="zh-CN" sz="1600" dirty="0" err="1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Tushare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Pro</a:t>
            </a:r>
          </a:p>
          <a:p>
            <a:pPr marL="600075" lvl="1" indent="-257175">
              <a:lnSpc>
                <a:spcPct val="114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endParaRPr kumimoji="1" lang="zh-CN" altLang="en-US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1800" b="1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数据存储方式：</a:t>
            </a: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存储在本地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批量获取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tushare_data_fetch.py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存储格式：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HDF5</a:t>
            </a: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数据更新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当前覆盖范围：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1990-12-19</a:t>
            </a: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2021-10-31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定期手动更新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1EC6435-DE1E-4141-AFAD-26340F2CEC14}"/>
              </a:ext>
            </a:extLst>
          </p:cNvPr>
          <p:cNvSpPr txBox="1">
            <a:spLocks/>
          </p:cNvSpPr>
          <p:nvPr/>
        </p:nvSpPr>
        <p:spPr bwMode="auto">
          <a:xfrm>
            <a:off x="591339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数据情况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692697"/>
                <a:ext cx="8208143" cy="45365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多因子模型的一般形式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为股票</a:t>
                </a:r>
                <a:r>
                  <a:rPr lang="en-US" altLang="zh-CN" sz="14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的收益率，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为股票</a:t>
                </a:r>
                <a:r>
                  <a:rPr lang="en-US" altLang="zh-CN" sz="14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的因子暴露，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1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为因子收益率，</a:t>
                </a:r>
                <a:r>
                  <a:rPr lang="en-US" altLang="zh-CN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14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𝜖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为股票</a:t>
                </a:r>
                <a:r>
                  <a:rPr lang="en-US" altLang="zh-CN" sz="14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收益率中不可被因子解释的部分。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时间序列回归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代表模型：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CAPM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</a:t>
                </a:r>
                <a:r>
                  <a:rPr lang="en-US" altLang="zh-CN" sz="16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Fama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-French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模型；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已知因子收益，估计因子暴露；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注重对收益的解释归因；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横截面回归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代表模型：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Barra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模型；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已知因子暴露，估计因子收益；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注重对收益的预测；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417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692697"/>
                <a:ext cx="8208143" cy="4536503"/>
              </a:xfrm>
              <a:blipFill>
                <a:blip r:embed="rId2"/>
                <a:stretch>
                  <a:fillRect l="-74" b="-14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两种回归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概览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6D757F-9169-4175-B8DB-7E565B46A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680332"/>
            <a:ext cx="4534856" cy="28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692697"/>
                <a:ext cx="8208143" cy="45365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时间序列回归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以</a:t>
                </a:r>
                <a:r>
                  <a:rPr lang="en-US" altLang="zh-CN" sz="16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Fama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-French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三因子模型为例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Double-Sort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法构建多空组合，剔除因子之间的相互影响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因子收益率计算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𝑆𝑀𝐵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𝐻𝑀𝐿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692697"/>
                <a:ext cx="8208143" cy="4536503"/>
              </a:xfrm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两种回归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因子收益率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6EAD8A-54D9-4B46-905C-F923CFA6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726" y="4005064"/>
            <a:ext cx="6116547" cy="20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692697"/>
                <a:ext cx="8208143" cy="45365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横截面回归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以</a:t>
                </a: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Barra</a:t>
                </a: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模型为代表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因子收益率计算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417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71195" lvl="2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表示股票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在第</a:t>
                </a:r>
                <a:r>
                  <a:rPr lang="en-US" altLang="zh-CN" sz="1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期的收益率，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71195" lvl="2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表示股票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在第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期在因子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上的暴露，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并由第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期初的公司特征决定，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71195" lvl="2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表示因子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在第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期的收益率，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71195" lvl="2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zh-CN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股票</a:t>
                </a:r>
                <a:r>
                  <a:rPr lang="en-US" altLang="zh-CN" sz="1400" b="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</a:t>
                </a:r>
                <a:r>
                  <a:rPr lang="zh-CN" altLang="en-US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的残差收益率</a:t>
                </a: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1CDAD-8A41-C048-8F5B-638DA127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692697"/>
                <a:ext cx="8208143" cy="4536503"/>
              </a:xfrm>
              <a:blipFill>
                <a:blip r:embed="rId3"/>
                <a:stretch>
                  <a:fillRect l="-74" b="-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两种回归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因子收益率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0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92697"/>
            <a:ext cx="8208143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选股效果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横截面回归选股效果更显著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资产定价解释度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时间序列回归对资产收益的解释都更高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Fama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-French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模型的时间序列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通常在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90%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以上，在横截面上的解释度在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75%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左右；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横截面模型的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一般在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左右；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两种回归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比较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1F72CA-7574-4942-BEAC-03B0BF95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61" y="2463898"/>
            <a:ext cx="5573677" cy="19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4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92697"/>
            <a:ext cx="8208143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以华泰证券为例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准备工作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收益模型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风险模型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优化模型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19872" y="3443834"/>
            <a:ext cx="30963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3995936" y="4996284"/>
            <a:ext cx="2520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多因子模型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构建流程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7F708F-4ED7-40E6-931B-39607D55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76" y="1268760"/>
            <a:ext cx="4788024" cy="53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4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04665"/>
            <a:ext cx="8208143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基础数据采集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确定候选因子集合，并逐个采集与计算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数据标准化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样本筛选：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）选股日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股票； 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）上市不满一年的股票；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）选股日停牌股票；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数据清洗：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）异常值处理（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3σ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去极值法、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MAD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法）；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）缺失值处理；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因子标准化：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值标准化；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Rank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标准化；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单因子检验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回归法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多期截面回归：将第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期的因子暴露向量与第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期的收益率向量进行线性回归，得到的回归系数即为因子在第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期的因子收益率。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值法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个股第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期的因子暴露（剔除行业与市值后）与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期的收益率之间的相关系数。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分层回测法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按因子大小排序分组后，构建的多空组合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多因子模型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准备工作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320667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自定义 2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7030A0"/>
      </a:accent1>
      <a:accent2>
        <a:srgbClr val="666699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6699"/>
      </a:accent6>
      <a:hlink>
        <a:srgbClr val="4C4C72"/>
      </a:hlink>
      <a:folHlink>
        <a:srgbClr val="B2B2B2"/>
      </a:folHlink>
    </a:clrScheme>
    <a:fontScheme name="1_Edge">
      <a:majorFont>
        <a:latin typeface="楷体_GB2312"/>
        <a:ea typeface="楷体_GB2312"/>
        <a:cs typeface="楷体_GB2312"/>
      </a:majorFont>
      <a:minorFont>
        <a:latin typeface="楷体_GB2312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12365</TotalTime>
  <Words>2300</Words>
  <Application>Microsoft Office PowerPoint</Application>
  <PresentationFormat>全屏显示(4:3)</PresentationFormat>
  <Paragraphs>465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华文楷体</vt:lpstr>
      <vt:lpstr>华文中宋</vt:lpstr>
      <vt:lpstr>楷体</vt:lpstr>
      <vt:lpstr>楷体_GB2312</vt:lpstr>
      <vt:lpstr>系统字体常规体</vt:lpstr>
      <vt:lpstr>arial</vt:lpstr>
      <vt:lpstr>arial</vt:lpstr>
      <vt:lpstr>Calibri</vt:lpstr>
      <vt:lpstr>Cambria Math</vt:lpstr>
      <vt:lpstr>Garamond</vt:lpstr>
      <vt:lpstr>Palatino Linotype</vt:lpstr>
      <vt:lpstr>Tahoma</vt:lpstr>
      <vt:lpstr>Wingdings</vt:lpstr>
      <vt:lpstr>1_Edge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cwang</dc:creator>
  <cp:lastModifiedBy>zhang kai</cp:lastModifiedBy>
  <cp:revision>3924</cp:revision>
  <cp:lastPrinted>2020-07-21T01:09:53Z</cp:lastPrinted>
  <dcterms:created xsi:type="dcterms:W3CDTF">2014-07-15T07:24:00Z</dcterms:created>
  <dcterms:modified xsi:type="dcterms:W3CDTF">2021-11-26T06:50:41Z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TC010689871033</vt:lpwstr>
  </property>
  <property fmtid="{D5CDD505-2E9C-101B-9397-08002B2CF9AE}" pid="3" name="KSOProductBuildVer">
    <vt:lpwstr>2052-10.1.0.7106</vt:lpwstr>
  </property>
</Properties>
</file>