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5" autoAdjust="0"/>
    <p:restoredTop sz="94624" autoAdjust="0"/>
  </p:normalViewPr>
  <p:slideViewPr>
    <p:cSldViewPr>
      <p:cViewPr varScale="1">
        <p:scale>
          <a:sx n="52" d="100"/>
          <a:sy n="52" d="100"/>
        </p:scale>
        <p:origin x="-2274" y="-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AppData\Local\Temp\Temp1_archive.zip\turnover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dmin\Documents\SR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lrMapOvr bg1="lt1" tx1="dk1" bg2="lt2" tx2="dk2" accent1="accent1" accent2="accent2" accent3="accent3" accent4="accent4" accent5="accent5" accent6="accent6" hlink="hlink" folHlink="folHlink"/>
  <c:pivotSource>
    <c:name>[turnover.csv]Sheet1!PivotTable1</c:name>
    <c:fmtId val="-1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'SANGEETHA PROJECT'!$B$3:$B$4</c:f>
            </c:strRef>
          </c:tx>
          <c:cat>
            <c:multiLvlStrRef>
              <c:f>'SANGEETHA PROJECT'!$A$5:$A$14</c:f>
            </c:multiLvlStrRef>
          </c:cat>
          <c:val>
            <c:numRef>
              <c:f>'SANGEETHA PROJECT'!$B$5:$B$14</c:f>
            </c:numRef>
          </c:val>
        </c:ser>
        <c:ser>
          <c:idx val="1"/>
          <c:order val="1"/>
          <c:tx>
            <c:strRef>
              <c:f>'SANGEETHA PROJECT'!$C$3:$C$4</c:f>
            </c:strRef>
          </c:tx>
          <c:cat>
            <c:multiLvlStrRef>
              <c:f>'SANGEETHA PROJECT'!$A$5:$A$14</c:f>
            </c:multiLvlStrRef>
          </c:cat>
          <c:val>
            <c:numRef>
              <c:f>'SANGEETHA PROJECT'!$C$5:$C$14</c:f>
            </c:numRef>
          </c:val>
        </c:ser>
        <c:ser>
          <c:idx val="2"/>
          <c:order val="2"/>
          <c:tx>
            <c:strRef>
              <c:f>'SANGEETHA PROJECT'!$D$3:$D$4</c:f>
            </c:strRef>
          </c:tx>
          <c:cat>
            <c:multiLvlStrRef>
              <c:f>'SANGEETHA PROJECT'!$A$5:$A$14</c:f>
            </c:multiLvlStrRef>
          </c:cat>
          <c:val>
            <c:numRef>
              <c:f>'SANGEETHA PROJECT'!$D$5:$D$14</c:f>
            </c:numRef>
          </c:val>
        </c:ser>
        <c:ser>
          <c:idx val="3"/>
          <c:order val="3"/>
          <c:tx>
            <c:strRef>
              <c:f>'SANGEETHA PROJECT'!$E$3:$E$4</c:f>
            </c:strRef>
          </c:tx>
          <c:cat>
            <c:multiLvlStrRef>
              <c:f>'SANGEETHA PROJECT'!$A$5:$A$14</c:f>
            </c:multiLvlStrRef>
          </c:cat>
          <c:val>
            <c:numRef>
              <c:f>'SANGEETHA PROJECT'!$E$5:$E$14</c:f>
            </c:numRef>
          </c:val>
        </c:ser>
        <c:ser>
          <c:idx val="4"/>
          <c:order val="4"/>
          <c:tx>
            <c:strRef>
              <c:f>'SANGEETHA PROJECT'!$F$3:$F$4</c:f>
            </c:strRef>
          </c:tx>
          <c:cat>
            <c:multiLvlStrRef>
              <c:f>'SANGEETHA PROJECT'!$A$5:$A$14</c:f>
            </c:multiLvlStrRef>
          </c:cat>
          <c:val>
            <c:numRef>
              <c:f>'SANGEETHA PROJECT'!$F$5:$F$14</c:f>
            </c:numRef>
          </c:val>
        </c:ser>
        <c:axId val="100221696"/>
        <c:axId val="100223232"/>
      </c:barChart>
      <c:catAx>
        <c:axId val="100221696"/>
        <c:scaling>
          <c:orientation val="minMax"/>
        </c:scaling>
        <c:axPos val="b"/>
        <c:tickLblPos val="nextTo"/>
        <c:crossAx val="100223232"/>
        <c:crosses val="autoZero"/>
        <c:auto val="1"/>
        <c:lblAlgn val="ctr"/>
        <c:lblOffset val="100"/>
      </c:catAx>
      <c:valAx>
        <c:axId val="100223232"/>
        <c:scaling>
          <c:orientation val="minMax"/>
        </c:scaling>
        <c:axPos val="l"/>
        <c:majorGridlines/>
        <c:numFmt formatCode="General" sourceLinked="1"/>
        <c:tickLblPos val="nextTo"/>
        <c:crossAx val="10022169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autoTitleDeleted val="1"/>
    <c:plotArea>
      <c:layout/>
      <c:pieChart>
        <c:varyColors val="1"/>
        <c:ser>
          <c:idx val="0"/>
          <c:order val="0"/>
          <c:tx>
            <c:strRef>
              <c:f>Sheet1!$B$1:$B$3</c:f>
              <c:strCache>
                <c:ptCount val="1"/>
                <c:pt idx="0">
                  <c:v>(ALL) COLUMN LABELS ZONE A</c:v>
                </c:pt>
              </c:strCache>
            </c:strRef>
          </c:tx>
          <c:dLbls>
            <c:dLbl>
              <c:idx val="7"/>
              <c:numFmt formatCode="0.00%" sourceLinked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</c:dLbl>
            <c:numFmt formatCode="General" sourceLinked="0"/>
            <c:dLblPos val="bestFit"/>
            <c:showLegendKey val="1"/>
            <c:showVal val="1"/>
            <c:showPercent val="1"/>
          </c:dLbls>
          <c:cat>
            <c:strRef>
              <c:f>Sheet1!$A$4:$A$14</c:f>
              <c:strCache>
                <c:ptCount val="11"/>
                <c:pt idx="0">
                  <c:v>RR</c:v>
                </c:pt>
                <c:pt idx="1">
                  <c:v>PXI</c:v>
                </c:pt>
                <c:pt idx="2">
                  <c:v>SRH</c:v>
                </c:pt>
                <c:pt idx="3">
                  <c:v>MI</c:v>
                </c:pt>
                <c:pt idx="4">
                  <c:v>RCB</c:v>
                </c:pt>
                <c:pt idx="5">
                  <c:v>CSK</c:v>
                </c:pt>
                <c:pt idx="6">
                  <c:v>KKR</c:v>
                </c:pt>
                <c:pt idx="7">
                  <c:v>GT</c:v>
                </c:pt>
                <c:pt idx="8">
                  <c:v>DC</c:v>
                </c:pt>
                <c:pt idx="9">
                  <c:v>RPS</c:v>
                </c:pt>
                <c:pt idx="10">
                  <c:v>GRAND TOTAL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1"/>
                <c:pt idx="0">
                  <c:v>98</c:v>
                </c:pt>
                <c:pt idx="1">
                  <c:v>97</c:v>
                </c:pt>
                <c:pt idx="2">
                  <c:v>89</c:v>
                </c:pt>
                <c:pt idx="3">
                  <c:v>78</c:v>
                </c:pt>
                <c:pt idx="4">
                  <c:v>87</c:v>
                </c:pt>
                <c:pt idx="5">
                  <c:v>94</c:v>
                </c:pt>
                <c:pt idx="6">
                  <c:v>95</c:v>
                </c:pt>
                <c:pt idx="7">
                  <c:v>86</c:v>
                </c:pt>
                <c:pt idx="8">
                  <c:v>75</c:v>
                </c:pt>
                <c:pt idx="9">
                  <c:v>84</c:v>
                </c:pt>
                <c:pt idx="10">
                  <c:v>883</c:v>
                </c:pt>
              </c:numCache>
            </c:numRef>
          </c:val>
        </c:ser>
        <c:ser>
          <c:idx val="1"/>
          <c:order val="1"/>
          <c:tx>
            <c:strRef>
              <c:f>Sheet1!$C$1:$C$3</c:f>
              <c:strCache>
                <c:ptCount val="1"/>
                <c:pt idx="0">
                  <c:v>(ALL) COLUMN LABELS ZONE B</c:v>
                </c:pt>
              </c:strCache>
            </c:strRef>
          </c:tx>
          <c:dLbls>
            <c:showVal val="1"/>
          </c:dLbls>
          <c:cat>
            <c:strRef>
              <c:f>Sheet1!$A$4:$A$14</c:f>
              <c:strCache>
                <c:ptCount val="11"/>
                <c:pt idx="0">
                  <c:v>RR</c:v>
                </c:pt>
                <c:pt idx="1">
                  <c:v>PXI</c:v>
                </c:pt>
                <c:pt idx="2">
                  <c:v>SRH</c:v>
                </c:pt>
                <c:pt idx="3">
                  <c:v>MI</c:v>
                </c:pt>
                <c:pt idx="4">
                  <c:v>RCB</c:v>
                </c:pt>
                <c:pt idx="5">
                  <c:v>CSK</c:v>
                </c:pt>
                <c:pt idx="6">
                  <c:v>KKR</c:v>
                </c:pt>
                <c:pt idx="7">
                  <c:v>GT</c:v>
                </c:pt>
                <c:pt idx="8">
                  <c:v>DC</c:v>
                </c:pt>
                <c:pt idx="9">
                  <c:v>RPS</c:v>
                </c:pt>
                <c:pt idx="10">
                  <c:v>GRAND TOTAL</c:v>
                </c:pt>
              </c:strCache>
            </c:strRef>
          </c:cat>
          <c:val>
            <c:numRef>
              <c:f>Sheet1!$C$4:$C$14</c:f>
              <c:numCache>
                <c:formatCode>General</c:formatCode>
                <c:ptCount val="11"/>
                <c:pt idx="0">
                  <c:v>78</c:v>
                </c:pt>
                <c:pt idx="1">
                  <c:v>88</c:v>
                </c:pt>
                <c:pt idx="2">
                  <c:v>99</c:v>
                </c:pt>
                <c:pt idx="3">
                  <c:v>95</c:v>
                </c:pt>
                <c:pt idx="4">
                  <c:v>94</c:v>
                </c:pt>
                <c:pt idx="5">
                  <c:v>96</c:v>
                </c:pt>
                <c:pt idx="6">
                  <c:v>84</c:v>
                </c:pt>
                <c:pt idx="7">
                  <c:v>87</c:v>
                </c:pt>
                <c:pt idx="8">
                  <c:v>87</c:v>
                </c:pt>
                <c:pt idx="9">
                  <c:v>89</c:v>
                </c:pt>
                <c:pt idx="10">
                  <c:v>897</c:v>
                </c:pt>
              </c:numCache>
            </c:numRef>
          </c:val>
        </c:ser>
        <c:ser>
          <c:idx val="2"/>
          <c:order val="2"/>
          <c:tx>
            <c:strRef>
              <c:f>Sheet1!$D$1:$D$3</c:f>
              <c:strCache>
                <c:ptCount val="1"/>
                <c:pt idx="0">
                  <c:v>(ALL) COLUMN LABELS ZONE C</c:v>
                </c:pt>
              </c:strCache>
            </c:strRef>
          </c:tx>
          <c:dLbls>
            <c:showVal val="1"/>
          </c:dLbls>
          <c:cat>
            <c:strRef>
              <c:f>Sheet1!$A$4:$A$14</c:f>
              <c:strCache>
                <c:ptCount val="11"/>
                <c:pt idx="0">
                  <c:v>RR</c:v>
                </c:pt>
                <c:pt idx="1">
                  <c:v>PXI</c:v>
                </c:pt>
                <c:pt idx="2">
                  <c:v>SRH</c:v>
                </c:pt>
                <c:pt idx="3">
                  <c:v>MI</c:v>
                </c:pt>
                <c:pt idx="4">
                  <c:v>RCB</c:v>
                </c:pt>
                <c:pt idx="5">
                  <c:v>CSK</c:v>
                </c:pt>
                <c:pt idx="6">
                  <c:v>KKR</c:v>
                </c:pt>
                <c:pt idx="7">
                  <c:v>GT</c:v>
                </c:pt>
                <c:pt idx="8">
                  <c:v>DC</c:v>
                </c:pt>
                <c:pt idx="9">
                  <c:v>RPS</c:v>
                </c:pt>
                <c:pt idx="10">
                  <c:v>GRAND TOTAL</c:v>
                </c:pt>
              </c:strCache>
            </c:strRef>
          </c:cat>
          <c:val>
            <c:numRef>
              <c:f>Sheet1!$D$4:$D$14</c:f>
              <c:numCache>
                <c:formatCode>General</c:formatCode>
                <c:ptCount val="11"/>
                <c:pt idx="0">
                  <c:v>91</c:v>
                </c:pt>
                <c:pt idx="1">
                  <c:v>87</c:v>
                </c:pt>
                <c:pt idx="2">
                  <c:v>94</c:v>
                </c:pt>
                <c:pt idx="3">
                  <c:v>68</c:v>
                </c:pt>
                <c:pt idx="4">
                  <c:v>57</c:v>
                </c:pt>
                <c:pt idx="5">
                  <c:v>84</c:v>
                </c:pt>
                <c:pt idx="6">
                  <c:v>95</c:v>
                </c:pt>
                <c:pt idx="7">
                  <c:v>68</c:v>
                </c:pt>
                <c:pt idx="8">
                  <c:v>57</c:v>
                </c:pt>
                <c:pt idx="9">
                  <c:v>84</c:v>
                </c:pt>
                <c:pt idx="10">
                  <c:v>785</c:v>
                </c:pt>
              </c:numCache>
            </c:numRef>
          </c:val>
        </c:ser>
        <c:ser>
          <c:idx val="3"/>
          <c:order val="3"/>
          <c:tx>
            <c:strRef>
              <c:f>Sheet1!$E$1:$E$3</c:f>
              <c:strCache>
                <c:ptCount val="1"/>
                <c:pt idx="0">
                  <c:v>(ALL) COLUMN LABELS GRAND TOTAL</c:v>
                </c:pt>
              </c:strCache>
            </c:strRef>
          </c:tx>
          <c:dLbls>
            <c:showVal val="1"/>
          </c:dLbls>
          <c:cat>
            <c:strRef>
              <c:f>Sheet1!$A$4:$A$14</c:f>
              <c:strCache>
                <c:ptCount val="11"/>
                <c:pt idx="0">
                  <c:v>RR</c:v>
                </c:pt>
                <c:pt idx="1">
                  <c:v>PXI</c:v>
                </c:pt>
                <c:pt idx="2">
                  <c:v>SRH</c:v>
                </c:pt>
                <c:pt idx="3">
                  <c:v>MI</c:v>
                </c:pt>
                <c:pt idx="4">
                  <c:v>RCB</c:v>
                </c:pt>
                <c:pt idx="5">
                  <c:v>CSK</c:v>
                </c:pt>
                <c:pt idx="6">
                  <c:v>KKR</c:v>
                </c:pt>
                <c:pt idx="7">
                  <c:v>GT</c:v>
                </c:pt>
                <c:pt idx="8">
                  <c:v>DC</c:v>
                </c:pt>
                <c:pt idx="9">
                  <c:v>RPS</c:v>
                </c:pt>
                <c:pt idx="10">
                  <c:v>GRAND TOTAL</c:v>
                </c:pt>
              </c:strCache>
            </c:strRef>
          </c:cat>
          <c:val>
            <c:numRef>
              <c:f>Sheet1!$E$4:$E$14</c:f>
              <c:numCache>
                <c:formatCode>General</c:formatCode>
                <c:ptCount val="11"/>
                <c:pt idx="0">
                  <c:v>267</c:v>
                </c:pt>
                <c:pt idx="1">
                  <c:v>272</c:v>
                </c:pt>
                <c:pt idx="2">
                  <c:v>282</c:v>
                </c:pt>
                <c:pt idx="3">
                  <c:v>241</c:v>
                </c:pt>
                <c:pt idx="4">
                  <c:v>238</c:v>
                </c:pt>
                <c:pt idx="5">
                  <c:v>274</c:v>
                </c:pt>
                <c:pt idx="6">
                  <c:v>274</c:v>
                </c:pt>
                <c:pt idx="7">
                  <c:v>241</c:v>
                </c:pt>
                <c:pt idx="8">
                  <c:v>219</c:v>
                </c:pt>
                <c:pt idx="9">
                  <c:v>257</c:v>
                </c:pt>
                <c:pt idx="10">
                  <c:v>2565</c:v>
                </c:pt>
              </c:numCache>
            </c:numRef>
          </c:val>
        </c:ser>
        <c:dLbls>
          <c:showVal val="1"/>
        </c:dLbls>
        <c:firstSliceAng val="0"/>
      </c:pieChart>
    </c:plotArea>
    <c:legend>
      <c:legendPos val="l"/>
      <c:layout/>
      <c:overlay val="1"/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6218863"/>
            <a:ext cx="686331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14350" y="2336802"/>
            <a:ext cx="58293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14350" y="4815476"/>
            <a:ext cx="5829300" cy="1599605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824" y="6604000"/>
            <a:ext cx="6860824" cy="254945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75106"/>
            <a:ext cx="6172200" cy="584809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3010" y="366187"/>
            <a:ext cx="1333103" cy="745701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743450" cy="745701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82" y="1412949"/>
            <a:ext cx="58293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035" y="3908949"/>
            <a:ext cx="3429000" cy="1939851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2727510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2587698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213600"/>
            <a:ext cx="303014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70" y="7213600"/>
            <a:ext cx="303133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925726"/>
            <a:ext cx="303014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925726"/>
            <a:ext cx="303133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02400"/>
            <a:ext cx="5611332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314700" y="7140136"/>
            <a:ext cx="2980944" cy="12192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365760"/>
            <a:ext cx="5609844" cy="6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5274" y="8543925"/>
            <a:ext cx="1440180" cy="487680"/>
          </a:xfrm>
        </p:spPr>
        <p:txBody>
          <a:bodyPr/>
          <a:lstStyle>
            <a:extLst/>
          </a:lstStyle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924" y="7257870"/>
            <a:ext cx="5372100" cy="864309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450" y="253291"/>
            <a:ext cx="65151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5054" y="8543926"/>
            <a:ext cx="1763011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6486830"/>
            <a:ext cx="6056574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37328" y="6669325"/>
            <a:ext cx="2851502" cy="19241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40170" y="7713364"/>
            <a:ext cx="2851502" cy="1117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6927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6498084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6358272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37328" y="6669325"/>
            <a:ext cx="2851502" cy="19241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40170" y="7713364"/>
            <a:ext cx="2851502" cy="1117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6927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1975105"/>
            <a:ext cx="6172200" cy="6034617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5274" y="8543925"/>
            <a:ext cx="1440180" cy="48768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10A5D72-A80D-459F-B278-10B0BBCF444F}" type="datetimeFigureOut">
              <a:rPr lang="en-US" smtClean="0"/>
              <a:pPr/>
              <a:t>8/30/2024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85054" y="8543926"/>
            <a:ext cx="1763011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85454" y="8543926"/>
            <a:ext cx="274320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 spd="med">
    <p:wheel spokes="8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339" y="571474"/>
            <a:ext cx="5829300" cy="2357453"/>
          </a:xfr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GB" sz="5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EMPLOYEE DATASET USING EXCEL</a:t>
            </a:r>
            <a:endParaRPr lang="en-GB" sz="5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90" y="3143240"/>
            <a:ext cx="6429420" cy="285752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numCol="1">
            <a:normAutofit fontScale="325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l"/>
            <a:r>
              <a:rPr lang="en-GB" sz="5500" b="0" cap="all" dirty="0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STUDENT  </a:t>
            </a:r>
            <a:r>
              <a:rPr lang="en-GB" sz="5500" b="0" cap="all" dirty="0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NAME    </a:t>
            </a:r>
            <a:r>
              <a:rPr lang="en-GB" sz="5500" b="0" cap="all" dirty="0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 </a:t>
            </a:r>
            <a:r>
              <a:rPr lang="en-GB" sz="5500" b="0" cap="all" dirty="0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: </a:t>
            </a:r>
            <a:r>
              <a:rPr lang="en-US" sz="5500" b="0" cap="all" dirty="0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SRI BHARATHI e</a:t>
            </a:r>
            <a:endParaRPr lang="en-US" sz="5500" b="0" cap="all" dirty="0" smtClean="0">
              <a:solidFill>
                <a:schemeClr val="tx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lang="en-US" sz="5500" b="0" cap="all" dirty="0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ROLL NO                </a:t>
            </a:r>
            <a:r>
              <a:rPr lang="en-US" sz="5500" b="0" cap="all" dirty="0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 </a:t>
            </a:r>
            <a:r>
              <a:rPr lang="en-US" sz="5500" b="0" cap="all" dirty="0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: </a:t>
            </a:r>
            <a:r>
              <a:rPr lang="en-US" sz="5500" b="0" cap="all" dirty="0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122CMC44</a:t>
            </a:r>
            <a:endParaRPr lang="en-US" sz="5500" b="0" cap="all" dirty="0" smtClean="0">
              <a:solidFill>
                <a:schemeClr val="tx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  <a:sym typeface="Wingdings"/>
            </a:endParaRPr>
          </a:p>
          <a:p>
            <a:pPr algn="l"/>
            <a:r>
              <a:rPr lang="en-US" sz="5500" b="0" cap="all" dirty="0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REG NO          </a:t>
            </a:r>
            <a:r>
              <a:rPr lang="en-US" sz="5500" b="0" cap="all" dirty="0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            : 312214128</a:t>
            </a:r>
          </a:p>
          <a:p>
            <a:pPr algn="l"/>
            <a:r>
              <a:rPr lang="en-US" sz="5500" b="0" cap="all" dirty="0" err="1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Naan</a:t>
            </a:r>
            <a:endParaRPr lang="en-US" sz="5500" b="0" cap="all" dirty="0" smtClean="0">
              <a:solidFill>
                <a:schemeClr val="tx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lang="en-US" sz="5500" b="0" cap="all" dirty="0" err="1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mudhalvan</a:t>
            </a:r>
            <a:r>
              <a:rPr lang="en-US" sz="5500" b="0" cap="all" dirty="0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id         : asUNM1473312214128</a:t>
            </a:r>
            <a:r>
              <a:rPr lang="en-GB" sz="5500" b="0" cap="all" dirty="0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		     </a:t>
            </a:r>
          </a:p>
          <a:p>
            <a:pPr algn="l"/>
            <a:r>
              <a:rPr lang="en-GB" sz="5500" b="0" cap="all" dirty="0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DEPARTMENT</a:t>
            </a:r>
            <a:r>
              <a:rPr lang="en-GB" sz="5500" b="0" dirty="0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      </a:t>
            </a:r>
            <a:r>
              <a:rPr lang="en-GB" sz="5500" b="0" cap="all" dirty="0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:</a:t>
            </a:r>
            <a:r>
              <a:rPr lang="en-US" sz="5500" b="0" cap="all" dirty="0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500" b="0" cap="all" dirty="0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B.COM (COMMERCE)</a:t>
            </a:r>
          </a:p>
          <a:p>
            <a:pPr algn="l"/>
            <a:r>
              <a:rPr lang="en-GB" sz="5500" b="0" cap="all" dirty="0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COLLEGE	        :</a:t>
            </a:r>
            <a:r>
              <a:rPr lang="en-US" sz="5500" b="0" cap="all" dirty="0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 ST. THOMAS of arts  &amp; science </a:t>
            </a:r>
          </a:p>
          <a:p>
            <a:pPr marL="274320" indent="-274320"/>
            <a:r>
              <a:rPr lang="en-US" sz="4900" b="0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 			                                       </a:t>
            </a:r>
            <a:endParaRPr lang="en-GB" sz="4900" b="0" cap="all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  <a:sym typeface="Wingdings"/>
            </a:endParaRPr>
          </a:p>
          <a:p>
            <a:pPr algn="l"/>
            <a:r>
              <a:rPr lang="en-US" sz="4900" b="0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endParaRPr lang="en-GB" sz="4900" b="0" cap="all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 advClick="0" advTm="3000"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6700" dirty="0" smtClean="0"/>
              <a:t>Step: 1 </a:t>
            </a:r>
            <a:r>
              <a:rPr lang="en-GB" sz="6700" dirty="0" smtClean="0">
                <a:sym typeface="Wingdings"/>
              </a:rPr>
              <a:t>Dataset Collection</a:t>
            </a:r>
          </a:p>
          <a:p>
            <a:r>
              <a:rPr lang="en-GB" sz="6700" dirty="0" smtClean="0">
                <a:sym typeface="Wingdings"/>
              </a:rPr>
              <a:t>Step: 2 Dataset Preparation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Cleaning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Filtering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Conditional </a:t>
            </a:r>
            <a:r>
              <a:rPr lang="en-GB" sz="6700" dirty="0" err="1" smtClean="0">
                <a:sym typeface="Wingdings"/>
              </a:rPr>
              <a:t>Formating</a:t>
            </a:r>
            <a:endParaRPr lang="en-GB" sz="6700" dirty="0" smtClean="0">
              <a:sym typeface="Wingdings"/>
            </a:endParaRP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Insert Pivot table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Insert graphs for final result</a:t>
            </a:r>
          </a:p>
          <a:p>
            <a:pPr marL="0" indent="269875"/>
            <a:r>
              <a:rPr lang="en-GB" sz="6700" dirty="0" smtClean="0">
                <a:sym typeface="Wingdings"/>
              </a:rPr>
              <a:t>Step: 3 </a:t>
            </a:r>
            <a:r>
              <a:rPr lang="en-GB" sz="6700" dirty="0" smtClean="0">
                <a:sym typeface="Wingdings"/>
              </a:rPr>
              <a:t>Employee’s data </a:t>
            </a:r>
            <a:r>
              <a:rPr lang="en-GB" sz="6700" dirty="0" smtClean="0">
                <a:sym typeface="Wingdings"/>
              </a:rPr>
              <a:t>		calculated</a:t>
            </a:r>
          </a:p>
          <a:p>
            <a:pPr marL="0" indent="269875">
              <a:buNone/>
            </a:pPr>
            <a:endParaRPr lang="en-GB" dirty="0" smtClean="0">
              <a:sym typeface="Wingding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</p:spTree>
  </p:cSld>
  <p:clrMapOvr>
    <a:masterClrMapping/>
  </p:clrMapOvr>
  <p:transition spd="slow" advClick="0" advTm="3000"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26" y="2095483"/>
            <a:ext cx="6172200" cy="6000760"/>
          </a:xfrm>
        </p:spPr>
        <p:txBody>
          <a:bodyPr>
            <a:noAutofit/>
          </a:bodyPr>
          <a:lstStyle/>
          <a:p>
            <a:endParaRPr lang="en-GB" sz="3200" dirty="0" smtClean="0"/>
          </a:p>
          <a:p>
            <a:r>
              <a:rPr lang="en-GB" sz="3200" dirty="0" smtClean="0"/>
              <a:t>Step: 4 </a:t>
            </a:r>
            <a:r>
              <a:rPr lang="en-GB" sz="3200" dirty="0" smtClean="0">
                <a:sym typeface="Wingdings"/>
              </a:rPr>
              <a:t> Insert Pivot table for given dataset</a:t>
            </a:r>
          </a:p>
          <a:p>
            <a:r>
              <a:rPr lang="en-GB" sz="3200" dirty="0" smtClean="0">
                <a:sym typeface="Wingdings"/>
              </a:rPr>
              <a:t>Step: 5  Insert Graph chart for showing final report of Employee’s </a:t>
            </a:r>
            <a:r>
              <a:rPr lang="en-GB" sz="3200" dirty="0" smtClean="0">
                <a:sym typeface="Wingdings"/>
              </a:rPr>
              <a:t>data</a:t>
            </a:r>
            <a:endParaRPr lang="en-GB" sz="3200" dirty="0" smtClean="0">
              <a:sym typeface="Wingdings"/>
            </a:endParaRPr>
          </a:p>
          <a:p>
            <a:r>
              <a:rPr lang="en-GB" sz="3200" dirty="0" smtClean="0">
                <a:sym typeface="Wingdings"/>
              </a:rPr>
              <a:t>Step: 6 Summarization of employee’s </a:t>
            </a:r>
            <a:r>
              <a:rPr lang="en-GB" sz="3200" dirty="0" smtClean="0">
                <a:sym typeface="Wingdings"/>
              </a:rPr>
              <a:t>data based </a:t>
            </a:r>
            <a:r>
              <a:rPr lang="en-GB" sz="3200" dirty="0" smtClean="0">
                <a:sym typeface="Wingdings"/>
              </a:rPr>
              <a:t>on their way, Grey wage,  Education, Gender....Data visualization using Bar Chart.</a:t>
            </a:r>
            <a:endParaRPr lang="en-GB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56" y="1142976"/>
            <a:ext cx="5800744" cy="1214446"/>
          </a:xfrm>
        </p:spPr>
        <p:txBody>
          <a:bodyPr>
            <a:normAutofit/>
          </a:bodyPr>
          <a:lstStyle/>
          <a:p>
            <a:pPr algn="ctr"/>
            <a:r>
              <a:rPr lang="en-GB" sz="48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  <p:pic>
        <p:nvPicPr>
          <p:cNvPr id="4" name="Picture 3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43125" cy="213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42911"/>
            <a:ext cx="6172200" cy="714379"/>
          </a:xfrm>
        </p:spPr>
        <p:txBody>
          <a:bodyPr>
            <a:noAutofit/>
          </a:bodyPr>
          <a:lstStyle/>
          <a:p>
            <a:pPr algn="ctr"/>
            <a:r>
              <a:rPr lang="en-GB" sz="54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</a:t>
            </a:r>
            <a:r>
              <a:rPr lang="en-GB" sz="54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EMPLOYES</a:t>
            </a:r>
            <a:endParaRPr lang="en-GB" sz="5400" dirty="0" smtClean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23004" y="1857356"/>
          <a:ext cx="6356520" cy="5429288"/>
        </p:xfrm>
        <a:graphic>
          <a:graphicData uri="http://schemas.openxmlformats.org/presentationml/2006/ole">
            <p:oleObj spid="_x0000_s1026" name="Worksheet" r:id="rId3" imgW="4571991" imgH="2676409" progId="Excel.Sheet.12">
              <p:embed/>
            </p:oleObj>
          </a:graphicData>
        </a:graphic>
      </p:graphicFrame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 flipH="1">
          <a:off x="308612" y="8309317"/>
          <a:ext cx="34289" cy="123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14348"/>
            <a:ext cx="6172200" cy="1175836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GB" sz="4900" dirty="0" smtClean="0"/>
              <a:t>EMPLOYEES</a:t>
            </a:r>
            <a:r>
              <a:rPr lang="en-GB" sz="4400" dirty="0" smtClean="0"/>
              <a:t> DATA</a:t>
            </a: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endParaRPr lang="en-GB" dirty="0" smtClean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285728" y="1643042"/>
          <a:ext cx="6572272" cy="550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 advClick="0" advTm="3000">
    <p:newsfla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984" y="7143769"/>
            <a:ext cx="1192049" cy="17145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214679"/>
            <a:ext cx="6172200" cy="4714908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 smtClean="0">
                <a:sym typeface="Wingdings"/>
              </a:rPr>
              <a:t>This Project explain the employee’s </a:t>
            </a:r>
            <a:r>
              <a:rPr lang="en-GB" sz="3200" dirty="0" smtClean="0">
                <a:sym typeface="Wingdings"/>
              </a:rPr>
              <a:t>from different data </a:t>
            </a:r>
            <a:r>
              <a:rPr lang="en-GB" sz="3200" dirty="0" smtClean="0">
                <a:sym typeface="Wingdings"/>
              </a:rPr>
              <a:t>i</a:t>
            </a:r>
            <a:r>
              <a:rPr lang="en-GB" sz="3200" dirty="0" smtClean="0">
                <a:sym typeface="Wingdings"/>
              </a:rPr>
              <a:t>ndustries </a:t>
            </a:r>
            <a:r>
              <a:rPr lang="en-GB" sz="3200" dirty="0" smtClean="0">
                <a:sym typeface="Wingdings"/>
              </a:rPr>
              <a:t>like way, </a:t>
            </a:r>
            <a:r>
              <a:rPr lang="en-GB" sz="3200" dirty="0" err="1" smtClean="0">
                <a:sym typeface="Wingdings"/>
              </a:rPr>
              <a:t>greywages</a:t>
            </a:r>
            <a:r>
              <a:rPr lang="en-GB" sz="3200" dirty="0" smtClean="0">
                <a:sym typeface="Wingdings"/>
              </a:rPr>
              <a:t>, education, gender, data visualisation, etc., with using of excel.</a:t>
            </a:r>
          </a:p>
          <a:p>
            <a:r>
              <a:rPr lang="en-GB" sz="3200" dirty="0" smtClean="0">
                <a:sym typeface="Wingdings"/>
              </a:rPr>
              <a:t>This is benefit for organisation growth and Employee’s work improvement.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80" y="214282"/>
            <a:ext cx="4943488" cy="1848362"/>
          </a:xfrm>
        </p:spPr>
        <p:txBody>
          <a:bodyPr>
            <a:normAutofit/>
          </a:bodyPr>
          <a:lstStyle/>
          <a:p>
            <a:pPr algn="ctr"/>
            <a:r>
              <a:rPr lang="en-GB" sz="54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CONCLUSION:</a:t>
            </a:r>
          </a:p>
        </p:txBody>
      </p:sp>
      <p:pic>
        <p:nvPicPr>
          <p:cNvPr id="4" name="Picture 3" descr="images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46" y="1285852"/>
            <a:ext cx="1982381" cy="20193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62239"/>
            <a:ext cx="6229350" cy="3333773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Employee’s </a:t>
            </a:r>
            <a:r>
              <a:rPr lang="en-US" sz="54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5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various industries analysis with using of Excel</a:t>
            </a:r>
            <a:endParaRPr lang="en-IN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 advTm="3000">
    <p:strips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075" y="2580640"/>
            <a:ext cx="4661330" cy="585216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Problem Statement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Project Overview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End users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Our solution and Proposition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Dataset description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Modelling  Approach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Results and Discussion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Conclusion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56" y="928662"/>
            <a:ext cx="5765025" cy="1524000"/>
          </a:xfrm>
        </p:spPr>
        <p:txBody>
          <a:bodyPr>
            <a:normAutofit/>
          </a:bodyPr>
          <a:lstStyle/>
          <a:p>
            <a:pPr algn="ctr"/>
            <a:r>
              <a:rPr lang="en-GB" sz="66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AGENTA</a:t>
            </a:r>
            <a:endParaRPr lang="en-GB" sz="6600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 descr="agen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8" y="6000760"/>
            <a:ext cx="2214563" cy="2070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 advClick="0" advTm="3000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4071934"/>
            <a:ext cx="6172200" cy="373859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GB" sz="4000" dirty="0" smtClean="0">
                <a:solidFill>
                  <a:srgbClr val="002060"/>
                </a:solidFill>
              </a:rPr>
              <a:t>			</a:t>
            </a:r>
            <a:r>
              <a:rPr lang="en-US" sz="36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stated the </a:t>
            </a:r>
            <a:r>
              <a:rPr lang="en-US" sz="36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employee’s data from </a:t>
            </a:r>
            <a:r>
              <a:rPr lang="en-US" sz="36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industries analysis with using of Excel</a:t>
            </a:r>
            <a:endParaRPr lang="en-GB" sz="40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GB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8" y="1071538"/>
            <a:ext cx="5872182" cy="857256"/>
          </a:xfrm>
        </p:spPr>
        <p:txBody>
          <a:bodyPr>
            <a:normAutofit fontScale="90000"/>
          </a:bodyPr>
          <a:lstStyle/>
          <a:p>
            <a:r>
              <a:rPr lang="en-GB" sz="5400" dirty="0" smtClean="0">
                <a:solidFill>
                  <a:srgbClr val="002060"/>
                </a:solidFill>
              </a:rPr>
              <a:t>	</a:t>
            </a: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5400" dirty="0" smtClean="0">
                <a:solidFill>
                  <a:srgbClr val="002060"/>
                </a:solidFill>
              </a:rPr>
              <a:t/>
            </a:r>
            <a:br>
              <a:rPr lang="en-GB" sz="5400" dirty="0" smtClean="0">
                <a:solidFill>
                  <a:srgbClr val="002060"/>
                </a:solidFill>
              </a:rPr>
            </a:br>
            <a:r>
              <a:rPr lang="en-GB" sz="5400" dirty="0" smtClean="0"/>
              <a:t>   </a:t>
            </a:r>
            <a:r>
              <a:rPr lang="en-GB" sz="56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PROBLEM STATEMENT</a:t>
            </a:r>
            <a:endParaRPr lang="en-GB" sz="5600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 descr="Problem state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264" y="1857356"/>
            <a:ext cx="964413" cy="1714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1" y="6953269"/>
            <a:ext cx="1232306" cy="1685863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 spd="slow" advClick="0" advTm="3000"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091" y="6945220"/>
            <a:ext cx="1146575" cy="21987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238492"/>
            <a:ext cx="6172200" cy="5194309"/>
          </a:xfrm>
        </p:spPr>
        <p:txBody>
          <a:bodyPr>
            <a:normAutofit/>
          </a:bodyPr>
          <a:lstStyle/>
          <a:p>
            <a:r>
              <a:rPr lang="en-GB" dirty="0" smtClean="0"/>
              <a:t>			</a:t>
            </a:r>
            <a:r>
              <a:rPr lang="en-US" sz="48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shows the employee’s </a:t>
            </a:r>
            <a:r>
              <a:rPr lang="en-US" sz="48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</a:t>
            </a:r>
            <a:r>
              <a:rPr lang="en-US" sz="48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industries with using of excel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36" y="1000100"/>
            <a:ext cx="5086364" cy="1785950"/>
          </a:xfrm>
        </p:spPr>
        <p:txBody>
          <a:bodyPr>
            <a:noAutofit/>
          </a:bodyPr>
          <a:lstStyle/>
          <a:p>
            <a:pPr algn="ctr"/>
            <a:r>
              <a:rPr lang="en-GB" sz="54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PROJECT OVERVIEW:</a:t>
            </a:r>
            <a:endParaRPr lang="en-GB" sz="5400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 descr="images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42978"/>
            <a:ext cx="1119211" cy="21463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plu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857488"/>
            <a:ext cx="6172200" cy="4500594"/>
          </a:xfrm>
        </p:spPr>
        <p:txBody>
          <a:bodyPr>
            <a:noAutofit/>
          </a:bodyPr>
          <a:lstStyle/>
          <a:p>
            <a:r>
              <a:rPr lang="en-GB" sz="2800" dirty="0" smtClean="0"/>
              <a:t>Organisation peoples are the end user of this analysis which named as employee’s </a:t>
            </a:r>
            <a:r>
              <a:rPr lang="en-GB" sz="2800" dirty="0" smtClean="0"/>
              <a:t>data from </a:t>
            </a:r>
            <a:r>
              <a:rPr lang="en-GB" sz="2800" dirty="0" smtClean="0"/>
              <a:t>different industries with using excel.</a:t>
            </a:r>
          </a:p>
          <a:p>
            <a:r>
              <a:rPr lang="en-GB" sz="2800" dirty="0" smtClean="0"/>
              <a:t>Ex: </a:t>
            </a:r>
          </a:p>
          <a:p>
            <a:pPr>
              <a:buNone/>
            </a:pPr>
            <a:r>
              <a:rPr lang="en-GB" sz="2800" dirty="0" smtClean="0"/>
              <a:t>		Managers					</a:t>
            </a:r>
          </a:p>
          <a:p>
            <a:pPr>
              <a:buNone/>
            </a:pPr>
            <a:r>
              <a:rPr lang="en-GB" sz="2800" dirty="0" smtClean="0"/>
              <a:t>		Employers</a:t>
            </a:r>
          </a:p>
          <a:p>
            <a:pPr>
              <a:buNone/>
            </a:pPr>
            <a:r>
              <a:rPr lang="en-GB" sz="2800" dirty="0" smtClean="0"/>
              <a:t>		Employees</a:t>
            </a:r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66" y="428596"/>
            <a:ext cx="6143668" cy="2286016"/>
          </a:xfrm>
        </p:spPr>
        <p:txBody>
          <a:bodyPr>
            <a:normAutofit/>
          </a:bodyPr>
          <a:lstStyle/>
          <a:p>
            <a:pPr algn="ctr"/>
            <a:r>
              <a:rPr lang="en-GB" sz="48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WHO ARE THE END USER?</a:t>
            </a:r>
            <a:endParaRPr lang="en-GB" sz="4800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9" name="Picture 8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50" y="5000627"/>
            <a:ext cx="1071570" cy="1439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 descr="employ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892" y="6572265"/>
            <a:ext cx="2803942" cy="18097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714744"/>
            <a:ext cx="6172200" cy="4718056"/>
          </a:xfrm>
        </p:spPr>
        <p:txBody>
          <a:bodyPr>
            <a:normAutofit/>
          </a:bodyPr>
          <a:lstStyle/>
          <a:p>
            <a:r>
              <a:rPr lang="en-GB" sz="2800" dirty="0" smtClean="0"/>
              <a:t>Filtering – Remove missing values</a:t>
            </a:r>
          </a:p>
          <a:p>
            <a:r>
              <a:rPr lang="en-US" sz="2800" dirty="0" smtClean="0"/>
              <a:t>Sorting – Smallest to Biggest</a:t>
            </a:r>
            <a:endParaRPr lang="en-GB" sz="2800" dirty="0" smtClean="0"/>
          </a:p>
          <a:p>
            <a:r>
              <a:rPr lang="en-GB" sz="2800" dirty="0" smtClean="0"/>
              <a:t>Conditional Formatting – Remove blank values</a:t>
            </a:r>
          </a:p>
          <a:p>
            <a:r>
              <a:rPr lang="en-GB" sz="2800" dirty="0" smtClean="0"/>
              <a:t>Pivot table -  Summary of employee’s salary</a:t>
            </a:r>
          </a:p>
          <a:p>
            <a:r>
              <a:rPr lang="en-US" sz="2800" dirty="0" smtClean="0"/>
              <a:t>Groups – Final reports</a:t>
            </a:r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57159"/>
            <a:ext cx="6172200" cy="1714511"/>
          </a:xfrm>
        </p:spPr>
        <p:txBody>
          <a:bodyPr>
            <a:no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OUR SOLUTION AND ITS VALUE PROPOSITION</a:t>
            </a:r>
          </a:p>
        </p:txBody>
      </p:sp>
      <p:pic>
        <p:nvPicPr>
          <p:cNvPr id="4" name="Picture 3" descr="images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22" y="6643702"/>
            <a:ext cx="1785950" cy="19049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13" y="2190732"/>
            <a:ext cx="1361788" cy="14525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4"/>
          <a:srcRect l="55001"/>
          <a:stretch>
            <a:fillRect/>
          </a:stretch>
        </p:blipFill>
        <p:spPr>
          <a:xfrm flipH="1">
            <a:off x="1" y="1809731"/>
            <a:ext cx="964389" cy="213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2" y="2762237"/>
            <a:ext cx="6032918" cy="5670563"/>
          </a:xfrm>
        </p:spPr>
        <p:txBody>
          <a:bodyPr>
            <a:normAutofit/>
          </a:bodyPr>
          <a:lstStyle/>
          <a:p>
            <a:r>
              <a:rPr lang="en-GB" dirty="0" err="1" smtClean="0"/>
              <a:t>Kaggle</a:t>
            </a:r>
            <a:r>
              <a:rPr lang="en-GB" dirty="0" smtClean="0"/>
              <a:t> - Employee Dataset</a:t>
            </a:r>
          </a:p>
          <a:p>
            <a:r>
              <a:rPr lang="en-GB" dirty="0" smtClean="0"/>
              <a:t>36 features</a:t>
            </a:r>
          </a:p>
          <a:p>
            <a:r>
              <a:rPr lang="en-GB" dirty="0" smtClean="0"/>
              <a:t>Considering features are below;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 smtClean="0"/>
              <a:t>Profession</a:t>
            </a:r>
            <a:endParaRPr lang="en-GB" dirty="0" smtClean="0"/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 smtClean="0"/>
              <a:t>Industries</a:t>
            </a:r>
            <a:endParaRPr lang="en-GB" dirty="0" smtClean="0"/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Business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Gender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 smtClean="0"/>
              <a:t>Way</a:t>
            </a:r>
            <a:endParaRPr lang="en-GB" dirty="0" smtClean="0"/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 smtClean="0"/>
              <a:t>Grey wages</a:t>
            </a:r>
            <a:endParaRPr lang="en-GB" dirty="0" smtClean="0"/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Annual income income, etc.,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60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DATASET DESCRIPTION</a:t>
            </a:r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  <p:pic>
        <p:nvPicPr>
          <p:cNvPr id="4" name="Picture 3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70" y="4357686"/>
            <a:ext cx="1850231" cy="246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1" y="6477016"/>
            <a:ext cx="803678" cy="14872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333741"/>
            <a:ext cx="6172200" cy="5099059"/>
          </a:xfrm>
        </p:spPr>
        <p:txBody>
          <a:bodyPr>
            <a:normAutofit/>
          </a:bodyPr>
          <a:lstStyle/>
          <a:p>
            <a:pPr algn="just"/>
            <a:r>
              <a:rPr lang="en-GB" sz="4400" dirty="0" smtClean="0"/>
              <a:t>Employee’s </a:t>
            </a:r>
            <a:r>
              <a:rPr lang="en-GB" sz="4400" dirty="0" smtClean="0"/>
              <a:t>data </a:t>
            </a:r>
            <a:r>
              <a:rPr lang="en-GB" sz="4400" dirty="0" smtClean="0"/>
              <a:t>has been calculated using excel is considered.</a:t>
            </a:r>
            <a:endParaRPr lang="en-GB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14" y="304800"/>
            <a:ext cx="6345958" cy="2052622"/>
          </a:xfrm>
        </p:spPr>
        <p:txBody>
          <a:bodyPr>
            <a:normAutofit/>
          </a:bodyPr>
          <a:lstStyle/>
          <a:p>
            <a:pPr algn="ctr"/>
            <a:r>
              <a:rPr lang="en-GB" sz="48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 “WOW” IN OUR </a:t>
            </a:r>
            <a:r>
              <a:rPr lang="en-GB" sz="48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SOLUTION</a:t>
            </a:r>
            <a:endParaRPr lang="en-GB" dirty="0"/>
          </a:p>
        </p:txBody>
      </p:sp>
      <p:pic>
        <p:nvPicPr>
          <p:cNvPr id="4" name="Picture 3" descr="download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207" y="5524507"/>
            <a:ext cx="1607344" cy="28575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spli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517</TotalTime>
  <Words>289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Concourse</vt:lpstr>
      <vt:lpstr>Microsoft Office Excel Worksheet</vt:lpstr>
      <vt:lpstr>EMPLOYEE DATASET USING EXCEL</vt:lpstr>
      <vt:lpstr>Employee’s data from various industries analysis with using of Excel</vt:lpstr>
      <vt:lpstr>AGENTA</vt:lpstr>
      <vt:lpstr>      PROBLEM STATEMENT</vt:lpstr>
      <vt:lpstr>PROJECT OVERVIEW:</vt:lpstr>
      <vt:lpstr>WHO ARE THE END USER?</vt:lpstr>
      <vt:lpstr>OUR SOLUTION AND ITS VALUE PROPOSITION</vt:lpstr>
      <vt:lpstr>DATASET DESCRIPTION:</vt:lpstr>
      <vt:lpstr>THE “WOW” IN OUR SOLUTION</vt:lpstr>
      <vt:lpstr>MODELING:</vt:lpstr>
      <vt:lpstr>MODELING:</vt:lpstr>
      <vt:lpstr>RESULT: EMPLOYES</vt:lpstr>
      <vt:lpstr> EMPLOYEES DATA  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DATASET USING EXCEL</dc:title>
  <dc:creator>UDR-STUDENT</dc:creator>
  <cp:lastModifiedBy>Admin</cp:lastModifiedBy>
  <cp:revision>123</cp:revision>
  <dcterms:created xsi:type="dcterms:W3CDTF">2024-08-21T10:11:20Z</dcterms:created>
  <dcterms:modified xsi:type="dcterms:W3CDTF">2024-08-30T12:24:58Z</dcterms:modified>
</cp:coreProperties>
</file>