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62BECE-5017-4610-AA2B-ABCDF9FE8E69}" v="92" dt="2024-07-25T15:38:51.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9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6763-6A39-1700-D525-8F78E4FEC9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A49404-2CDE-2CDA-C1FB-B1273857F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E57403-0BAA-AB12-C3B8-2570BCB3C10D}"/>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5" name="Footer Placeholder 4">
            <a:extLst>
              <a:ext uri="{FF2B5EF4-FFF2-40B4-BE49-F238E27FC236}">
                <a16:creationId xmlns:a16="http://schemas.microsoft.com/office/drawing/2014/main" id="{611ED96F-DB32-33E4-156A-E053E46EA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5A8E5-BD2D-0274-7E51-742A737A8266}"/>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144515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D1D1-381B-EFC7-22DF-DB78401C7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D7A71-68C3-E14F-9395-4FC0374B85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1C61C-563B-B6A3-E461-D327BCEAC391}"/>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5" name="Footer Placeholder 4">
            <a:extLst>
              <a:ext uri="{FF2B5EF4-FFF2-40B4-BE49-F238E27FC236}">
                <a16:creationId xmlns:a16="http://schemas.microsoft.com/office/drawing/2014/main" id="{DC66B698-E268-F21A-D3BC-D7F4154FA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8754D-8505-E040-1128-5620FFB41261}"/>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148700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082D0-FFE6-E147-CDB1-0FFC0161B6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D140EF-189B-F373-6461-A3E77764F8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0EBB3-3E48-0CE3-49B5-5931E7688EF3}"/>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5" name="Footer Placeholder 4">
            <a:extLst>
              <a:ext uri="{FF2B5EF4-FFF2-40B4-BE49-F238E27FC236}">
                <a16:creationId xmlns:a16="http://schemas.microsoft.com/office/drawing/2014/main" id="{0BA3DD85-AC52-18A4-DEB7-9BB6F9503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C169D-6682-94DD-DD83-8CE7955ECA27}"/>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195679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4CA2-3710-C300-A5B0-3ED8D528B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04DBCA-CBCC-016B-212B-B5278734CC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ABBA3-72AE-DC10-DA12-2D9F7BF0D798}"/>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5" name="Footer Placeholder 4">
            <a:extLst>
              <a:ext uri="{FF2B5EF4-FFF2-40B4-BE49-F238E27FC236}">
                <a16:creationId xmlns:a16="http://schemas.microsoft.com/office/drawing/2014/main" id="{5EF2FEC5-E751-296C-3BA7-5ACAFF295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BFB73-D92F-2090-CB28-C352B1B5495D}"/>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264557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709D-E2FF-9471-D33A-2694E817F8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F528B1-4219-996F-E814-5ED0BA42E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617E2-A5EE-A2D9-46DC-E034530FDD09}"/>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5" name="Footer Placeholder 4">
            <a:extLst>
              <a:ext uri="{FF2B5EF4-FFF2-40B4-BE49-F238E27FC236}">
                <a16:creationId xmlns:a16="http://schemas.microsoft.com/office/drawing/2014/main" id="{368552C3-270E-2033-8DA7-8DB232981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CD2E7-455A-836D-06E1-584AFA98BA70}"/>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3596100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0A45-FDDC-5481-3C6C-C1399D999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5FE6E-BA71-A520-F7E1-CC3A31CEF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ACCF51-F451-A919-4BBA-198C96E02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608123-306E-AC67-8560-23A30FF03739}"/>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6" name="Footer Placeholder 5">
            <a:extLst>
              <a:ext uri="{FF2B5EF4-FFF2-40B4-BE49-F238E27FC236}">
                <a16:creationId xmlns:a16="http://schemas.microsoft.com/office/drawing/2014/main" id="{5D249C33-2B7A-5E39-8003-182B34384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34B5E-233A-2889-FFB1-C9D2F2AA3F6F}"/>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8077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1F37-8F29-0A9B-CE36-7CAAB55FCD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D6E9F-0FCF-B0C4-7816-A74995A02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77D0E-A373-EFCF-2641-E575A0E0C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69E9F-4E20-CF29-7B83-F3526A7F1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BAAE5B-9B7B-9F9A-5EB4-F1F1A5BD3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B045A7-F197-D01A-799B-FABF74B7987E}"/>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8" name="Footer Placeholder 7">
            <a:extLst>
              <a:ext uri="{FF2B5EF4-FFF2-40B4-BE49-F238E27FC236}">
                <a16:creationId xmlns:a16="http://schemas.microsoft.com/office/drawing/2014/main" id="{7D0F270C-9FB5-4C52-4D18-821A5B671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145884-8B60-1063-E728-00E0CA3418FB}"/>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32638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2F9D-1330-A3CA-EFBF-C8BDEFFE09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B66AC-C960-42A6-A720-F24992B9BD42}"/>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4" name="Footer Placeholder 3">
            <a:extLst>
              <a:ext uri="{FF2B5EF4-FFF2-40B4-BE49-F238E27FC236}">
                <a16:creationId xmlns:a16="http://schemas.microsoft.com/office/drawing/2014/main" id="{5C853C4F-0746-4317-1739-94006E1E73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588D2-D069-73F4-5F24-6CA5DAF4B0DC}"/>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178558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8E8FE-8E3F-037C-ADFC-88D022D7E1A6}"/>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3" name="Footer Placeholder 2">
            <a:extLst>
              <a:ext uri="{FF2B5EF4-FFF2-40B4-BE49-F238E27FC236}">
                <a16:creationId xmlns:a16="http://schemas.microsoft.com/office/drawing/2014/main" id="{91E3637C-4AA6-E6E1-766C-1AF9E109A0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F5ADE3-53BC-4408-6E1F-D1CB54AA01EE}"/>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1352646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D6FD-91A6-0F1B-56B1-715CDB9F4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E1974-0586-45E5-2E34-DAC972178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2B5650-FB31-7590-7F64-F53C7376E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2015B-F452-BDDF-10BF-D34C022F82C8}"/>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6" name="Footer Placeholder 5">
            <a:extLst>
              <a:ext uri="{FF2B5EF4-FFF2-40B4-BE49-F238E27FC236}">
                <a16:creationId xmlns:a16="http://schemas.microsoft.com/office/drawing/2014/main" id="{76AED49C-257C-5444-75A7-2995ED647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481BE-174D-188A-8042-D608967F8E65}"/>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60063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C1CA-D0B3-0250-2989-8D0DFCC56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D2FAD9-53ED-59B2-78DC-B62F0E3F0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EC7D9-3840-9596-D509-98B591169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780FC-BE7C-1748-D3F9-944269F8B7FF}"/>
              </a:ext>
            </a:extLst>
          </p:cNvPr>
          <p:cNvSpPr>
            <a:spLocks noGrp="1"/>
          </p:cNvSpPr>
          <p:nvPr>
            <p:ph type="dt" sz="half" idx="10"/>
          </p:nvPr>
        </p:nvSpPr>
        <p:spPr/>
        <p:txBody>
          <a:bodyPr/>
          <a:lstStyle/>
          <a:p>
            <a:fld id="{6A12169D-98AE-4F97-BF53-DF972EC73CC8}" type="datetimeFigureOut">
              <a:rPr lang="en-US" smtClean="0"/>
              <a:t>7/25/2024</a:t>
            </a:fld>
            <a:endParaRPr lang="en-US"/>
          </a:p>
        </p:txBody>
      </p:sp>
      <p:sp>
        <p:nvSpPr>
          <p:cNvPr id="6" name="Footer Placeholder 5">
            <a:extLst>
              <a:ext uri="{FF2B5EF4-FFF2-40B4-BE49-F238E27FC236}">
                <a16:creationId xmlns:a16="http://schemas.microsoft.com/office/drawing/2014/main" id="{C26D73E4-3279-9752-103E-702F700D1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E6193-A54A-1F73-C148-EB57D04645A5}"/>
              </a:ext>
            </a:extLst>
          </p:cNvPr>
          <p:cNvSpPr>
            <a:spLocks noGrp="1"/>
          </p:cNvSpPr>
          <p:nvPr>
            <p:ph type="sldNum" sz="quarter" idx="12"/>
          </p:nvPr>
        </p:nvSpPr>
        <p:spPr/>
        <p:txBody>
          <a:bodyPr/>
          <a:lstStyle/>
          <a:p>
            <a:fld id="{6929C190-054F-46D5-9C10-D7AE00C8D698}" type="slidenum">
              <a:rPr lang="en-US" smtClean="0"/>
              <a:t>‹#›</a:t>
            </a:fld>
            <a:endParaRPr lang="en-US"/>
          </a:p>
        </p:txBody>
      </p:sp>
    </p:spTree>
    <p:extLst>
      <p:ext uri="{BB962C8B-B14F-4D97-AF65-F5344CB8AC3E}">
        <p14:creationId xmlns:p14="http://schemas.microsoft.com/office/powerpoint/2010/main" val="248517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36961-E01D-F57C-6418-91F380828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1AF286-22AF-1F6C-6264-1F4EB5F26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D0D49-FD6F-C166-7C3E-8710DBC9A5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2169D-98AE-4F97-BF53-DF972EC73CC8}" type="datetimeFigureOut">
              <a:rPr lang="en-US" smtClean="0"/>
              <a:t>7/25/2024</a:t>
            </a:fld>
            <a:endParaRPr lang="en-US"/>
          </a:p>
        </p:txBody>
      </p:sp>
      <p:sp>
        <p:nvSpPr>
          <p:cNvPr id="5" name="Footer Placeholder 4">
            <a:extLst>
              <a:ext uri="{FF2B5EF4-FFF2-40B4-BE49-F238E27FC236}">
                <a16:creationId xmlns:a16="http://schemas.microsoft.com/office/drawing/2014/main" id="{8D3C2DCA-644E-77E6-71D4-C7F25A765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A6AA07-AD8F-1D3B-346E-F79D5C98B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9C190-054F-46D5-9C10-D7AE00C8D698}" type="slidenum">
              <a:rPr lang="en-US" smtClean="0"/>
              <a:t>‹#›</a:t>
            </a:fld>
            <a:endParaRPr lang="en-US"/>
          </a:p>
        </p:txBody>
      </p:sp>
    </p:spTree>
    <p:extLst>
      <p:ext uri="{BB962C8B-B14F-4D97-AF65-F5344CB8AC3E}">
        <p14:creationId xmlns:p14="http://schemas.microsoft.com/office/powerpoint/2010/main" val="4000971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3BAAC9-0ED2-49A1-4C50-8DC823459B0D}"/>
              </a:ext>
            </a:extLst>
          </p:cNvPr>
          <p:cNvSpPr>
            <a:spLocks noGrp="1"/>
          </p:cNvSpPr>
          <p:nvPr>
            <p:ph type="title"/>
          </p:nvPr>
        </p:nvSpPr>
        <p:spPr>
          <a:xfrm>
            <a:off x="3048000" y="2587215"/>
            <a:ext cx="6656439" cy="1325563"/>
          </a:xfrm>
        </p:spPr>
        <p:txBody>
          <a:bodyPr/>
          <a:lstStyle/>
          <a:p>
            <a:r>
              <a:rPr lang="en-US" u="sng" dirty="0">
                <a:effectLst>
                  <a:outerShdw blurRad="38100" dist="38100" dir="2700000" algn="tl">
                    <a:srgbClr val="000000">
                      <a:alpha val="43137"/>
                    </a:srgbClr>
                  </a:outerShdw>
                </a:effectLst>
              </a:rPr>
              <a:t>IMAGE STEGNOGRAPHY</a:t>
            </a:r>
          </a:p>
        </p:txBody>
      </p:sp>
      <p:pic>
        <p:nvPicPr>
          <p:cNvPr id="6" name="Picture 5">
            <a:extLst>
              <a:ext uri="{FF2B5EF4-FFF2-40B4-BE49-F238E27FC236}">
                <a16:creationId xmlns:a16="http://schemas.microsoft.com/office/drawing/2014/main" id="{5AEA0DE6-F997-4B6C-792C-095391215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218" y="171219"/>
            <a:ext cx="3421627" cy="1050221"/>
          </a:xfrm>
          <a:prstGeom prst="rect">
            <a:avLst/>
          </a:prstGeom>
        </p:spPr>
      </p:pic>
    </p:spTree>
    <p:extLst>
      <p:ext uri="{BB962C8B-B14F-4D97-AF65-F5344CB8AC3E}">
        <p14:creationId xmlns:p14="http://schemas.microsoft.com/office/powerpoint/2010/main" val="324289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DE31C0-7A7F-B00C-08E6-0F227FDE5FC8}"/>
              </a:ext>
            </a:extLst>
          </p:cNvPr>
          <p:cNvSpPr txBox="1"/>
          <p:nvPr/>
        </p:nvSpPr>
        <p:spPr>
          <a:xfrm>
            <a:off x="1081548" y="1199536"/>
            <a:ext cx="10530348" cy="1631216"/>
          </a:xfrm>
          <a:prstGeom prst="rect">
            <a:avLst/>
          </a:prstGeom>
          <a:noFill/>
        </p:spPr>
        <p:txBody>
          <a:bodyPr wrap="square" rtlCol="0">
            <a:spAutoFit/>
          </a:bodyPr>
          <a:lstStyle/>
          <a:p>
            <a:pPr marL="457200" indent="-457200">
              <a:buFont typeface="Wingdings" panose="05000000000000000000" pitchFamily="2" charset="2"/>
              <a:buChar char="Ø"/>
            </a:pPr>
            <a:r>
              <a:rPr lang="en-US" sz="2000" u="sng" dirty="0">
                <a:latin typeface="Arial" panose="020B0604020202020204" pitchFamily="34" charset="0"/>
                <a:cs typeface="Arial" panose="020B0604020202020204" pitchFamily="34" charset="0"/>
              </a:rPr>
              <a:t>Enhanced Security</a:t>
            </a:r>
            <a:r>
              <a:rPr lang="en-US" sz="2000" dirty="0">
                <a:latin typeface="Arial" panose="020B0604020202020204" pitchFamily="34" charset="0"/>
                <a:cs typeface="Arial" panose="020B0604020202020204" pitchFamily="34" charset="0"/>
              </a:rPr>
              <a:t>: Implement more complex encoding methods and encryption to increase the security of the embedded messages.</a:t>
            </a:r>
          </a:p>
          <a:p>
            <a:pPr marL="457200" indent="-457200">
              <a:buFont typeface="Wingdings" panose="05000000000000000000" pitchFamily="2" charset="2"/>
              <a:buChar char="Ø"/>
            </a:pPr>
            <a:r>
              <a:rPr lang="en-US" sz="2000" u="sng" dirty="0">
                <a:latin typeface="Arial" panose="020B0604020202020204" pitchFamily="34" charset="0"/>
                <a:cs typeface="Arial" panose="020B0604020202020204" pitchFamily="34" charset="0"/>
              </a:rPr>
              <a:t>Extended Features</a:t>
            </a:r>
            <a:r>
              <a:rPr lang="en-US" sz="2000" dirty="0">
                <a:latin typeface="Arial" panose="020B0604020202020204" pitchFamily="34" charset="0"/>
                <a:cs typeface="Arial" panose="020B0604020202020204" pitchFamily="34" charset="0"/>
              </a:rPr>
              <a:t>: Add support for different image formats, larger message sizes, and batch processing to enhance usability and functionality.</a:t>
            </a:r>
          </a:p>
          <a:p>
            <a:pPr marL="34290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9FE2F08-C47D-219B-B37B-0F86676044C1}"/>
              </a:ext>
            </a:extLst>
          </p:cNvPr>
          <p:cNvSpPr txBox="1"/>
          <p:nvPr/>
        </p:nvSpPr>
        <p:spPr>
          <a:xfrm>
            <a:off x="639097" y="469368"/>
            <a:ext cx="6341806" cy="584775"/>
          </a:xfrm>
          <a:prstGeom prst="rect">
            <a:avLst/>
          </a:prstGeom>
          <a:noFill/>
        </p:spPr>
        <p:txBody>
          <a:bodyPr wrap="square" rtlCol="0">
            <a:spAutoFit/>
          </a:bodyPr>
          <a:lstStyle/>
          <a:p>
            <a:r>
              <a:rPr lang="en-US" sz="3200" u="sng" dirty="0"/>
              <a:t>2. A</a:t>
            </a:r>
            <a:r>
              <a:rPr lang="en-US" sz="3200" u="sng" dirty="0">
                <a:effectLst>
                  <a:outerShdw blurRad="38100" dist="38100" dir="2700000" algn="tl">
                    <a:srgbClr val="000000">
                      <a:alpha val="43137"/>
                    </a:srgbClr>
                  </a:outerShdw>
                </a:effectLst>
              </a:rPr>
              <a:t>reas For Improvement</a:t>
            </a:r>
          </a:p>
        </p:txBody>
      </p:sp>
      <p:sp>
        <p:nvSpPr>
          <p:cNvPr id="7" name="TextBox 6">
            <a:extLst>
              <a:ext uri="{FF2B5EF4-FFF2-40B4-BE49-F238E27FC236}">
                <a16:creationId xmlns:a16="http://schemas.microsoft.com/office/drawing/2014/main" id="{0939649C-CCDB-D69C-F22A-4DA13E9A7F8E}"/>
              </a:ext>
            </a:extLst>
          </p:cNvPr>
          <p:cNvSpPr txBox="1"/>
          <p:nvPr/>
        </p:nvSpPr>
        <p:spPr>
          <a:xfrm>
            <a:off x="639097" y="2668314"/>
            <a:ext cx="10658168" cy="646331"/>
          </a:xfrm>
          <a:prstGeom prst="rect">
            <a:avLst/>
          </a:prstGeom>
          <a:noFill/>
        </p:spPr>
        <p:txBody>
          <a:bodyPr wrap="square" rtlCol="0">
            <a:spAutoFit/>
          </a:bodyPr>
          <a:lstStyle/>
          <a:p>
            <a:r>
              <a:rPr lang="en-US" sz="36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8" name="TextBox 7">
            <a:extLst>
              <a:ext uri="{FF2B5EF4-FFF2-40B4-BE49-F238E27FC236}">
                <a16:creationId xmlns:a16="http://schemas.microsoft.com/office/drawing/2014/main" id="{8F9E034B-04E4-FD37-EAE0-323611F996B1}"/>
              </a:ext>
            </a:extLst>
          </p:cNvPr>
          <p:cNvSpPr txBox="1"/>
          <p:nvPr/>
        </p:nvSpPr>
        <p:spPr>
          <a:xfrm flipV="1">
            <a:off x="1966451" y="6433738"/>
            <a:ext cx="7385041" cy="74718"/>
          </a:xfrm>
          <a:prstGeom prst="rect">
            <a:avLst/>
          </a:prstGeom>
          <a:noFill/>
        </p:spPr>
        <p:txBody>
          <a:bodyPr wrap="square" rtlCol="0">
            <a:spAutoFit/>
          </a:bodyPr>
          <a:lstStyle/>
          <a:p>
            <a:endParaRPr lang="en-US" dirty="0"/>
          </a:p>
        </p:txBody>
      </p:sp>
      <p:pic>
        <p:nvPicPr>
          <p:cNvPr id="14" name="Picture 13">
            <a:extLst>
              <a:ext uri="{FF2B5EF4-FFF2-40B4-BE49-F238E27FC236}">
                <a16:creationId xmlns:a16="http://schemas.microsoft.com/office/drawing/2014/main" id="{D594A6FF-A5F0-5CF7-4A9E-D9E67E506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971" y="3389363"/>
            <a:ext cx="5906345" cy="3119093"/>
          </a:xfrm>
          <a:prstGeom prst="rect">
            <a:avLst/>
          </a:prstGeom>
        </p:spPr>
      </p:pic>
      <p:pic>
        <p:nvPicPr>
          <p:cNvPr id="16" name="Picture 15">
            <a:extLst>
              <a:ext uri="{FF2B5EF4-FFF2-40B4-BE49-F238E27FC236}">
                <a16:creationId xmlns:a16="http://schemas.microsoft.com/office/drawing/2014/main" id="{9CE70CFD-6A96-7C65-E0A1-AAEB5186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563" y="3638919"/>
            <a:ext cx="2182761" cy="2794819"/>
          </a:xfrm>
          <a:prstGeom prst="rect">
            <a:avLst/>
          </a:prstGeom>
        </p:spPr>
      </p:pic>
    </p:spTree>
    <p:extLst>
      <p:ext uri="{BB962C8B-B14F-4D97-AF65-F5344CB8AC3E}">
        <p14:creationId xmlns:p14="http://schemas.microsoft.com/office/powerpoint/2010/main" val="178752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60FD-64A6-E87F-587B-A114EBE5E995}"/>
              </a:ext>
            </a:extLst>
          </p:cNvPr>
          <p:cNvSpPr>
            <a:spLocks noGrp="1"/>
          </p:cNvSpPr>
          <p:nvPr>
            <p:ph type="title"/>
          </p:nvPr>
        </p:nvSpPr>
        <p:spPr>
          <a:xfrm>
            <a:off x="655696" y="129151"/>
            <a:ext cx="10515600" cy="1325563"/>
          </a:xfrm>
        </p:spPr>
        <p:txBody>
          <a:bodyPr/>
          <a:lstStyle/>
          <a:p>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Application and Use cases</a:t>
            </a:r>
          </a:p>
        </p:txBody>
      </p:sp>
      <p:sp>
        <p:nvSpPr>
          <p:cNvPr id="4" name="Rectangle 1">
            <a:extLst>
              <a:ext uri="{FF2B5EF4-FFF2-40B4-BE49-F238E27FC236}">
                <a16:creationId xmlns:a16="http://schemas.microsoft.com/office/drawing/2014/main" id="{7D18F524-92CC-0E50-2EE0-137BEFF539A7}"/>
              </a:ext>
            </a:extLst>
          </p:cNvPr>
          <p:cNvSpPr>
            <a:spLocks noGrp="1" noChangeArrowheads="1"/>
          </p:cNvSpPr>
          <p:nvPr>
            <p:ph idx="1"/>
          </p:nvPr>
        </p:nvSpPr>
        <p:spPr bwMode="auto">
          <a:xfrm>
            <a:off x="765065" y="1543204"/>
            <a:ext cx="1015059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ptos Narrow" panose="020B0004020202020204" pitchFamily="34" charset="0"/>
              </a:rPr>
              <a:t>Secure Communication</a:t>
            </a:r>
            <a:r>
              <a:rPr kumimoji="0" lang="en-US" altLang="en-US" sz="2400" b="0" i="0" u="none" strike="noStrike" cap="none" normalizeH="0" baseline="0" dirty="0">
                <a:ln>
                  <a:noFill/>
                </a:ln>
                <a:solidFill>
                  <a:schemeClr val="tx1"/>
                </a:solidFill>
                <a:effectLst/>
                <a:latin typeface="Aptos Narrow" panose="020B0004020202020204" pitchFamily="34" charset="0"/>
              </a:rPr>
              <a:t>: Image steganography can be used to embed confidential messages within images, providing a covert channel for 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ptos Narrow" panose="020B0004020202020204" pitchFamily="34" charset="0"/>
              </a:rPr>
              <a:t>Digital Watermarking</a:t>
            </a:r>
            <a:r>
              <a:rPr kumimoji="0" lang="en-US" altLang="en-US" sz="2400" b="0" i="0" u="none" strike="noStrike" cap="none" normalizeH="0" baseline="0" dirty="0">
                <a:ln>
                  <a:noFill/>
                </a:ln>
                <a:solidFill>
                  <a:schemeClr val="tx1"/>
                </a:solidFill>
                <a:effectLst/>
                <a:latin typeface="Aptos Narrow" panose="020B0004020202020204" pitchFamily="34" charset="0"/>
              </a:rPr>
              <a:t>: It can be employed to embed copyright information or digital watermarks within images to protect intellectual property.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ptos Narrow" panose="020B0004020202020204" pitchFamily="34" charset="0"/>
              </a:rPr>
              <a:t>Data Integrity</a:t>
            </a:r>
            <a:r>
              <a:rPr kumimoji="0" lang="en-US" altLang="en-US" sz="2400" b="0" i="0" u="none" strike="noStrike" cap="none" normalizeH="0" baseline="0" dirty="0">
                <a:ln>
                  <a:noFill/>
                </a:ln>
                <a:solidFill>
                  <a:schemeClr val="tx1"/>
                </a:solidFill>
                <a:effectLst/>
                <a:latin typeface="Aptos Narrow" panose="020B0004020202020204" pitchFamily="34" charset="0"/>
              </a:rPr>
              <a:t>: Used for embedding checksums or metadata within images, ensuring data integrity and authenticity without altering the visual appearance.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ptos Narrow" panose="020B0004020202020204" pitchFamily="34" charset="0"/>
              </a:rPr>
              <a:t>Military and Intelligence</a:t>
            </a:r>
            <a:r>
              <a:rPr kumimoji="0" lang="en-US" altLang="en-US" sz="2400" b="0" i="0" u="none" strike="noStrike" cap="none" normalizeH="0" baseline="0" dirty="0">
                <a:ln>
                  <a:noFill/>
                </a:ln>
                <a:solidFill>
                  <a:schemeClr val="tx1"/>
                </a:solidFill>
                <a:effectLst/>
                <a:latin typeface="Aptos Narrow" panose="020B0004020202020204" pitchFamily="34" charset="0"/>
              </a:rPr>
              <a:t>: Utilized for covert operations and intelligence sharing, where maintaining secrecy is crucial.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ptos Narrow" panose="020B0004020202020204" pitchFamily="34" charset="0"/>
              </a:rPr>
              <a:t>Steganographic File Systems</a:t>
            </a:r>
            <a:r>
              <a:rPr kumimoji="0" lang="en-US" altLang="en-US" sz="2400" b="0" i="0" u="none" strike="noStrike" cap="none" normalizeH="0" baseline="0" dirty="0">
                <a:ln>
                  <a:noFill/>
                </a:ln>
                <a:solidFill>
                  <a:schemeClr val="tx1"/>
                </a:solidFill>
                <a:effectLst/>
                <a:latin typeface="Aptos Narrow" panose="020B0004020202020204" pitchFamily="34" charset="0"/>
              </a:rPr>
              <a:t>: Incorporating steganography into file systems to hide data within ordinary files, adding an extra layer of security against unauthorized access. </a:t>
            </a:r>
          </a:p>
        </p:txBody>
      </p:sp>
    </p:spTree>
    <p:extLst>
      <p:ext uri="{BB962C8B-B14F-4D97-AF65-F5344CB8AC3E}">
        <p14:creationId xmlns:p14="http://schemas.microsoft.com/office/powerpoint/2010/main" val="275784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F74E-64D0-9FFF-714A-D6463F4767BB}"/>
              </a:ext>
            </a:extLst>
          </p:cNvPr>
          <p:cNvSpPr>
            <a:spLocks noGrp="1"/>
          </p:cNvSpPr>
          <p:nvPr>
            <p:ph type="title"/>
          </p:nvPr>
        </p:nvSpPr>
        <p:spPr>
          <a:xfrm>
            <a:off x="356420" y="296955"/>
            <a:ext cx="10515600" cy="1325563"/>
          </a:xfrm>
        </p:spPr>
        <p:txBody>
          <a:bodyPr>
            <a:normAutofit/>
          </a:bodyPr>
          <a:lstStyle/>
          <a:p>
            <a:r>
              <a:rPr lang="en-US" sz="36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End Users of the Image Steganography Project</a:t>
            </a:r>
          </a:p>
        </p:txBody>
      </p:sp>
      <p:sp>
        <p:nvSpPr>
          <p:cNvPr id="4" name="Rectangle 1">
            <a:extLst>
              <a:ext uri="{FF2B5EF4-FFF2-40B4-BE49-F238E27FC236}">
                <a16:creationId xmlns:a16="http://schemas.microsoft.com/office/drawing/2014/main" id="{7AE85FA5-DDBF-3B8B-B140-D5956CEC18D2}"/>
              </a:ext>
            </a:extLst>
          </p:cNvPr>
          <p:cNvSpPr>
            <a:spLocks noGrp="1" noChangeArrowheads="1"/>
          </p:cNvSpPr>
          <p:nvPr>
            <p:ph idx="1"/>
          </p:nvPr>
        </p:nvSpPr>
        <p:spPr bwMode="auto">
          <a:xfrm>
            <a:off x="916859" y="1819162"/>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Security Professionals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Individuals working in cybersecurity who need to embed and extract confidential information securely.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Digital Forensics Experts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Professionals who require tools to hide or uncover hidden data within digital images during investigations.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Intellectual Property Owners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Artists, photographers, and content creators looking to embed digital watermarks to protect their works.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Military and Intelligence Agencies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Organizations needing secure methods for covert communication and data exchange.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Educational Institutions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Students and educators using steganography projects for learning purposes in computer science and cybersecurity courses.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Privacy Advocates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Individuals interested in protecting their privacy by hiding sensitive information within innocuous-looking images. </a:t>
            </a:r>
          </a:p>
        </p:txBody>
      </p:sp>
    </p:spTree>
    <p:extLst>
      <p:ext uri="{BB962C8B-B14F-4D97-AF65-F5344CB8AC3E}">
        <p14:creationId xmlns:p14="http://schemas.microsoft.com/office/powerpoint/2010/main" val="26951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1F285B-42ED-FE96-E862-B1B3ABA5BC8B}"/>
              </a:ext>
            </a:extLst>
          </p:cNvPr>
          <p:cNvSpPr txBox="1"/>
          <p:nvPr/>
        </p:nvSpPr>
        <p:spPr>
          <a:xfrm>
            <a:off x="1573161" y="2598003"/>
            <a:ext cx="7954297" cy="830997"/>
          </a:xfrm>
          <a:prstGeom prst="rect">
            <a:avLst/>
          </a:prstGeom>
          <a:noFill/>
        </p:spPr>
        <p:txBody>
          <a:bodyPr wrap="square" rtlCol="0">
            <a:spAutoFit/>
          </a:bodyPr>
          <a:lstStyle/>
          <a:p>
            <a:pPr algn="ctr"/>
            <a:r>
              <a:rPr lang="en-US" sz="4800" dirty="0">
                <a:effectLst>
                  <a:outerShdw blurRad="38100" dist="38100" dir="2700000" algn="tl">
                    <a:srgbClr val="000000">
                      <a:alpha val="43137"/>
                    </a:srgbClr>
                  </a:outerShdw>
                </a:effectLst>
              </a:rPr>
              <a:t>THE END</a:t>
            </a:r>
          </a:p>
        </p:txBody>
      </p:sp>
    </p:spTree>
    <p:extLst>
      <p:ext uri="{BB962C8B-B14F-4D97-AF65-F5344CB8AC3E}">
        <p14:creationId xmlns:p14="http://schemas.microsoft.com/office/powerpoint/2010/main" val="388234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193B25-B929-A6AF-23C3-6C281D537DDD}"/>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Student Details</a:t>
            </a:r>
          </a:p>
        </p:txBody>
      </p:sp>
      <p:sp>
        <p:nvSpPr>
          <p:cNvPr id="4" name="Content Placeholder 3">
            <a:extLst>
              <a:ext uri="{FF2B5EF4-FFF2-40B4-BE49-F238E27FC236}">
                <a16:creationId xmlns:a16="http://schemas.microsoft.com/office/drawing/2014/main" id="{B8B6470B-B209-9A24-225C-856B1E34D1E8}"/>
              </a:ext>
            </a:extLst>
          </p:cNvPr>
          <p:cNvSpPr>
            <a:spLocks noGrp="1"/>
          </p:cNvSpPr>
          <p:nvPr>
            <p:ph idx="1"/>
          </p:nvPr>
        </p:nvSpPr>
        <p:spPr/>
        <p:txBody>
          <a:bodyPr/>
          <a:lstStyle/>
          <a:p>
            <a:pPr marL="0" indent="0">
              <a:buNone/>
            </a:pPr>
            <a:r>
              <a:rPr lang="en-US" u="sng" dirty="0"/>
              <a:t>Name:</a:t>
            </a:r>
            <a:r>
              <a:rPr lang="en-US" dirty="0"/>
              <a:t> </a:t>
            </a:r>
            <a:r>
              <a:rPr lang="en-US" dirty="0">
                <a:solidFill>
                  <a:srgbClr val="FF0000"/>
                </a:solidFill>
              </a:rPr>
              <a:t>Sri Bhaskar </a:t>
            </a:r>
            <a:r>
              <a:rPr lang="en-US" dirty="0" err="1">
                <a:solidFill>
                  <a:srgbClr val="FF0000"/>
                </a:solidFill>
              </a:rPr>
              <a:t>Yendluri</a:t>
            </a:r>
            <a:endParaRPr lang="en-US" dirty="0">
              <a:solidFill>
                <a:srgbClr val="FF0000"/>
              </a:solidFill>
            </a:endParaRPr>
          </a:p>
          <a:p>
            <a:pPr marL="0" indent="0">
              <a:buNone/>
            </a:pPr>
            <a:r>
              <a:rPr lang="en-US" u="sng" dirty="0" err="1"/>
              <a:t>SkillsBuild</a:t>
            </a:r>
            <a:r>
              <a:rPr lang="en-US" u="sng" dirty="0"/>
              <a:t> Email ID:</a:t>
            </a:r>
            <a:r>
              <a:rPr lang="en-US" dirty="0"/>
              <a:t> </a:t>
            </a:r>
            <a:r>
              <a:rPr lang="en-US" dirty="0">
                <a:solidFill>
                  <a:srgbClr val="FF0000"/>
                </a:solidFill>
              </a:rPr>
              <a:t>bhaskaryendluri7@gmail.com</a:t>
            </a:r>
          </a:p>
          <a:p>
            <a:pPr marL="0" indent="0">
              <a:buNone/>
            </a:pPr>
            <a:r>
              <a:rPr lang="en-US" u="sng" dirty="0"/>
              <a:t>Collage Name:</a:t>
            </a:r>
            <a:r>
              <a:rPr lang="en-US" dirty="0"/>
              <a:t> </a:t>
            </a:r>
            <a:r>
              <a:rPr lang="en-US" dirty="0">
                <a:solidFill>
                  <a:srgbClr val="FF0000"/>
                </a:solidFill>
              </a:rPr>
              <a:t>SRM University AP</a:t>
            </a:r>
          </a:p>
          <a:p>
            <a:pPr marL="0" indent="0">
              <a:buNone/>
            </a:pPr>
            <a:r>
              <a:rPr lang="en-US" u="sng" dirty="0"/>
              <a:t>Collage State:</a:t>
            </a:r>
            <a:r>
              <a:rPr lang="en-US" dirty="0"/>
              <a:t> </a:t>
            </a:r>
            <a:r>
              <a:rPr lang="en-US" dirty="0">
                <a:solidFill>
                  <a:srgbClr val="FF0000"/>
                </a:solidFill>
              </a:rPr>
              <a:t>Andhra Pradesh</a:t>
            </a:r>
          </a:p>
          <a:p>
            <a:pPr marL="0" indent="0">
              <a:buNone/>
            </a:pPr>
            <a:r>
              <a:rPr lang="en-US" u="sng" dirty="0"/>
              <a:t>Internship Domain:</a:t>
            </a:r>
            <a:r>
              <a:rPr lang="en-US" dirty="0"/>
              <a:t> </a:t>
            </a:r>
            <a:r>
              <a:rPr lang="en-US" dirty="0">
                <a:solidFill>
                  <a:srgbClr val="FF0000"/>
                </a:solidFill>
              </a:rPr>
              <a:t>Cybersecurity with Kali Linux</a:t>
            </a:r>
          </a:p>
          <a:p>
            <a:pPr marL="0" indent="0">
              <a:buNone/>
            </a:pPr>
            <a:r>
              <a:rPr lang="en-US" u="sng" dirty="0"/>
              <a:t>Internship start date: </a:t>
            </a:r>
            <a:r>
              <a:rPr lang="en-US" dirty="0">
                <a:solidFill>
                  <a:srgbClr val="FF0000"/>
                </a:solidFill>
              </a:rPr>
              <a:t>03/07/2024</a:t>
            </a:r>
          </a:p>
          <a:p>
            <a:pPr marL="0" indent="0">
              <a:buNone/>
            </a:pPr>
            <a:r>
              <a:rPr lang="en-US" u="sng" dirty="0"/>
              <a:t>Internship end date:</a:t>
            </a:r>
            <a:r>
              <a:rPr lang="en-US" dirty="0"/>
              <a:t> </a:t>
            </a:r>
            <a:r>
              <a:rPr lang="en-US" dirty="0">
                <a:solidFill>
                  <a:srgbClr val="FF0000"/>
                </a:solidFill>
              </a:rPr>
              <a:t>10/07/2024</a:t>
            </a:r>
          </a:p>
        </p:txBody>
      </p:sp>
    </p:spTree>
    <p:extLst>
      <p:ext uri="{BB962C8B-B14F-4D97-AF65-F5344CB8AC3E}">
        <p14:creationId xmlns:p14="http://schemas.microsoft.com/office/powerpoint/2010/main" val="156450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4537-3CC5-C3D6-9BB8-3CB8253A51C9}"/>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7D2F6F8-BB2B-D73E-3D18-907E10E22B25}"/>
              </a:ext>
            </a:extLst>
          </p:cNvPr>
          <p:cNvSpPr>
            <a:spLocks noGrp="1"/>
          </p:cNvSpPr>
          <p:nvPr>
            <p:ph idx="1"/>
          </p:nvPr>
        </p:nvSpPr>
        <p:spPr>
          <a:xfrm>
            <a:off x="759541" y="1796128"/>
            <a:ext cx="10515600" cy="4351338"/>
          </a:xfrm>
        </p:spPr>
        <p:txBody>
          <a:bodyPr>
            <a:normAutofit/>
          </a:bodyPr>
          <a:lstStyle/>
          <a:p>
            <a:pPr>
              <a:buFont typeface="Wingdings" panose="05000000000000000000" pitchFamily="2" charset="2"/>
              <a:buChar char="Ø"/>
            </a:pPr>
            <a:r>
              <a:rPr lang="en-US" sz="2000" b="1" dirty="0"/>
              <a:t>Concept and Purpose</a:t>
            </a:r>
            <a:r>
              <a:rPr lang="en-US" sz="2000" dirty="0"/>
              <a:t>: Image steganography involves hiding secret data within an image file, ensuring that the presence of the hidden information is undetectable to the naked eye. This technique is used to achieve secure and covert communication.</a:t>
            </a:r>
          </a:p>
          <a:p>
            <a:pPr>
              <a:buFont typeface="Wingdings" panose="05000000000000000000" pitchFamily="2" charset="2"/>
              <a:buChar char="Ø"/>
            </a:pPr>
            <a:r>
              <a:rPr lang="en-US" sz="2000" b="1" dirty="0"/>
              <a:t>Techniques</a:t>
            </a:r>
            <a:r>
              <a:rPr lang="en-US" sz="2000" dirty="0"/>
              <a:t>: Common methods include Least Significant Bit (LSB) modification, which subtly alters the pixel values of an image to encode data, and more complex algorithms that use frequency domain transformations to embed information.</a:t>
            </a:r>
          </a:p>
          <a:p>
            <a:pPr>
              <a:buFont typeface="Wingdings" panose="05000000000000000000" pitchFamily="2" charset="2"/>
              <a:buChar char="Ø"/>
            </a:pPr>
            <a:r>
              <a:rPr lang="en-US" sz="2000" b="1" dirty="0"/>
              <a:t>Applications</a:t>
            </a:r>
            <a:r>
              <a:rPr lang="en-US" sz="2000" dirty="0"/>
              <a:t>: It is widely used in digital watermarking, protecting intellectual property, and secure transmission of confidential information. Image steganography offers an additional layer of security in combination with encryption techniques.</a:t>
            </a:r>
          </a:p>
        </p:txBody>
      </p:sp>
    </p:spTree>
    <p:extLst>
      <p:ext uri="{BB962C8B-B14F-4D97-AF65-F5344CB8AC3E}">
        <p14:creationId xmlns:p14="http://schemas.microsoft.com/office/powerpoint/2010/main" val="388144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F99B-3354-B8DC-FCBC-54A01D4334CC}"/>
              </a:ext>
            </a:extLst>
          </p:cNvPr>
          <p:cNvSpPr>
            <a:spLocks noGrp="1"/>
          </p:cNvSpPr>
          <p:nvPr>
            <p:ph type="title"/>
          </p:nvPr>
        </p:nvSpPr>
        <p:spPr>
          <a:xfrm>
            <a:off x="749710" y="138983"/>
            <a:ext cx="10515600" cy="1325563"/>
          </a:xfrm>
        </p:spPr>
        <p:txBody>
          <a:bodyPr>
            <a:normAutofit/>
          </a:bodyPr>
          <a:lstStyle/>
          <a:p>
            <a:r>
              <a:rPr lang="en-US" sz="40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PROJECT TOPIC</a:t>
            </a:r>
          </a:p>
        </p:txBody>
      </p:sp>
      <p:sp>
        <p:nvSpPr>
          <p:cNvPr id="3" name="Content Placeholder 2">
            <a:extLst>
              <a:ext uri="{FF2B5EF4-FFF2-40B4-BE49-F238E27FC236}">
                <a16:creationId xmlns:a16="http://schemas.microsoft.com/office/drawing/2014/main" id="{1354766D-7EFB-A645-9BC4-996A032BE585}"/>
              </a:ext>
            </a:extLst>
          </p:cNvPr>
          <p:cNvSpPr>
            <a:spLocks noGrp="1"/>
          </p:cNvSpPr>
          <p:nvPr>
            <p:ph idx="1"/>
          </p:nvPr>
        </p:nvSpPr>
        <p:spPr>
          <a:xfrm>
            <a:off x="749710" y="1550322"/>
            <a:ext cx="9416845" cy="4860310"/>
          </a:xfrm>
        </p:spPr>
        <p:txBody>
          <a:bodyPr/>
          <a:lstStyle/>
          <a:p>
            <a:pPr marL="0" indent="0">
              <a:buNone/>
            </a:pPr>
            <a:r>
              <a:rPr lang="en-US" u="sng" dirty="0">
                <a:effectLst>
                  <a:outerShdw blurRad="38100" dist="38100" dir="2700000" algn="tl">
                    <a:srgbClr val="000000">
                      <a:alpha val="43137"/>
                    </a:srgbClr>
                  </a:outerShdw>
                </a:effectLst>
              </a:rPr>
              <a:t>Problem Statement:</a:t>
            </a:r>
          </a:p>
          <a:p>
            <a:pPr marL="0" indent="0">
              <a:buNone/>
            </a:pPr>
            <a:r>
              <a:rPr lang="en-US" sz="1800" dirty="0"/>
              <a:t>To develop a robust and efficient image steganography system that securely embeds and retrieves hidden data within digital images without compromising the visual quality or raising suspicion.</a:t>
            </a:r>
          </a:p>
          <a:p>
            <a:pPr marL="0" indent="0">
              <a:buNone/>
            </a:pPr>
            <a:r>
              <a:rPr lang="en-US" u="sng" dirty="0">
                <a:effectLst>
                  <a:outerShdw blurRad="38100" dist="38100" dir="2700000" algn="tl">
                    <a:srgbClr val="000000">
                      <a:alpha val="43137"/>
                    </a:srgbClr>
                  </a:outerShdw>
                </a:effectLst>
              </a:rPr>
              <a:t>Objective:</a:t>
            </a:r>
          </a:p>
          <a:p>
            <a:pPr marL="0" indent="0">
              <a:buNone/>
            </a:pPr>
            <a:r>
              <a:rPr lang="en-US" sz="1800" b="1" dirty="0"/>
              <a:t>Data Embedding</a:t>
            </a:r>
            <a:r>
              <a:rPr lang="en-US" sz="1800" dirty="0"/>
              <a:t>: Implement a method for embedding secret data into digital images using least significant bit (LSB) modification and advanced steganographic techniques to ensure minimal perceptible changes.</a:t>
            </a:r>
          </a:p>
          <a:p>
            <a:pPr marL="0" indent="0">
              <a:buNone/>
            </a:pPr>
            <a:r>
              <a:rPr lang="en-US" sz="1800" b="1" dirty="0"/>
              <a:t>Data Retrieval</a:t>
            </a:r>
            <a:r>
              <a:rPr lang="en-US" sz="1800" dirty="0"/>
              <a:t>: Create an algorithm to accurately extract the embedded data from the steganographic image, ensuring the integrity and completeness of the retrieved information.</a:t>
            </a:r>
          </a:p>
          <a:p>
            <a:pPr marL="0" indent="0">
              <a:buNone/>
            </a:pPr>
            <a:r>
              <a:rPr lang="en-US" sz="1800" b="1" dirty="0"/>
              <a:t>Security and Evaluation</a:t>
            </a:r>
            <a:r>
              <a:rPr lang="en-US" sz="1800" dirty="0"/>
              <a:t>: Assess the robustness of the steganographic system against various steganalysis attacks and evaluate its performance in terms of embedding capacity, imperceptibility, and computational efficiency.</a:t>
            </a:r>
            <a:endParaRPr lang="en-US" sz="18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122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D791-4689-A60D-5FC5-5941A2BF4726}"/>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C4C35068-6B31-3EC4-4A24-B11738295AD4}"/>
              </a:ext>
            </a:extLst>
          </p:cNvPr>
          <p:cNvSpPr>
            <a:spLocks noGrp="1"/>
          </p:cNvSpPr>
          <p:nvPr>
            <p:ph idx="1"/>
          </p:nvPr>
        </p:nvSpPr>
        <p:spPr/>
        <p:txBody>
          <a:bodyPr>
            <a:normAutofit/>
          </a:bodyPr>
          <a:lstStyle/>
          <a:p>
            <a:pPr>
              <a:buFont typeface="Wingdings" panose="05000000000000000000" pitchFamily="2" charset="2"/>
              <a:buChar char="v"/>
            </a:pPr>
            <a:r>
              <a:rPr lang="en-US" sz="2400" dirty="0"/>
              <a:t>Problem Statement and Objectives</a:t>
            </a:r>
          </a:p>
          <a:p>
            <a:pPr>
              <a:buFont typeface="Wingdings" panose="05000000000000000000" pitchFamily="2" charset="2"/>
              <a:buChar char="v"/>
            </a:pPr>
            <a:r>
              <a:rPr lang="en-US" sz="2400" dirty="0"/>
              <a:t>Background and Literature Review</a:t>
            </a:r>
          </a:p>
          <a:p>
            <a:pPr>
              <a:buFont typeface="Wingdings" panose="05000000000000000000" pitchFamily="2" charset="2"/>
              <a:buChar char="v"/>
            </a:pPr>
            <a:r>
              <a:rPr lang="en-US" sz="2400" dirty="0"/>
              <a:t>Methodology</a:t>
            </a:r>
          </a:p>
          <a:p>
            <a:pPr>
              <a:buFont typeface="Wingdings" panose="05000000000000000000" pitchFamily="2" charset="2"/>
              <a:buChar char="v"/>
            </a:pPr>
            <a:r>
              <a:rPr lang="en-US" sz="2400" dirty="0"/>
              <a:t>Implementation</a:t>
            </a:r>
          </a:p>
          <a:p>
            <a:pPr>
              <a:buFont typeface="Wingdings" panose="05000000000000000000" pitchFamily="2" charset="2"/>
              <a:buChar char="v"/>
            </a:pPr>
            <a:r>
              <a:rPr lang="en-US" sz="2400" dirty="0"/>
              <a:t>Evaluation and Results</a:t>
            </a:r>
          </a:p>
          <a:p>
            <a:pPr>
              <a:buFont typeface="Wingdings" panose="05000000000000000000" pitchFamily="2" charset="2"/>
              <a:buChar char="v"/>
            </a:pPr>
            <a:r>
              <a:rPr lang="en-US" sz="2400" dirty="0"/>
              <a:t>Applications and Use Cases</a:t>
            </a:r>
          </a:p>
          <a:p>
            <a:pPr>
              <a:buFont typeface="Wingdings" panose="05000000000000000000" pitchFamily="2" charset="2"/>
              <a:buChar char="v"/>
            </a:pPr>
            <a:r>
              <a:rPr lang="en-US" sz="2400" dirty="0"/>
              <a:t>Future Work</a:t>
            </a:r>
          </a:p>
          <a:p>
            <a:pPr>
              <a:buFont typeface="Wingdings" panose="05000000000000000000" pitchFamily="2" charset="2"/>
              <a:buChar char="v"/>
            </a:pPr>
            <a:r>
              <a:rPr lang="en-US" sz="2400" dirty="0"/>
              <a:t>Conclusion</a:t>
            </a:r>
          </a:p>
        </p:txBody>
      </p:sp>
    </p:spTree>
    <p:extLst>
      <p:ext uri="{BB962C8B-B14F-4D97-AF65-F5344CB8AC3E}">
        <p14:creationId xmlns:p14="http://schemas.microsoft.com/office/powerpoint/2010/main" val="51106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7338-7E2A-C6DB-3059-1933914C3EF7}"/>
              </a:ext>
            </a:extLst>
          </p:cNvPr>
          <p:cNvSpPr>
            <a:spLocks noGrp="1"/>
          </p:cNvSpPr>
          <p:nvPr>
            <p:ph type="title"/>
          </p:nvPr>
        </p:nvSpPr>
        <p:spPr>
          <a:xfrm>
            <a:off x="513736" y="18255"/>
            <a:ext cx="10515600" cy="1325563"/>
          </a:xfrm>
        </p:spPr>
        <p:txBody>
          <a:bodyPr/>
          <a:lstStyle/>
          <a:p>
            <a:r>
              <a:rPr lang="en-US" u="sng" dirty="0">
                <a:effectLst>
                  <a:outerShdw blurRad="38100" dist="38100" dir="2700000" algn="tl">
                    <a:srgbClr val="000000">
                      <a:alpha val="43137"/>
                    </a:srgbClr>
                  </a:outerShdw>
                </a:effectLst>
              </a:rPr>
              <a:t>Project Overview</a:t>
            </a:r>
          </a:p>
        </p:txBody>
      </p:sp>
      <p:sp>
        <p:nvSpPr>
          <p:cNvPr id="3" name="Content Placeholder 2">
            <a:extLst>
              <a:ext uri="{FF2B5EF4-FFF2-40B4-BE49-F238E27FC236}">
                <a16:creationId xmlns:a16="http://schemas.microsoft.com/office/drawing/2014/main" id="{267939E5-6BE5-8833-BB20-1F0A4023B55A}"/>
              </a:ext>
            </a:extLst>
          </p:cNvPr>
          <p:cNvSpPr>
            <a:spLocks noGrp="1"/>
          </p:cNvSpPr>
          <p:nvPr>
            <p:ph idx="1"/>
          </p:nvPr>
        </p:nvSpPr>
        <p:spPr>
          <a:xfrm>
            <a:off x="513736" y="1253331"/>
            <a:ext cx="10515600" cy="5481766"/>
          </a:xfrm>
        </p:spPr>
        <p:txBody>
          <a:bodyPr>
            <a:normAutofit/>
          </a:bodyPr>
          <a:lstStyle/>
          <a:p>
            <a:r>
              <a:rPr lang="en-US" sz="2400" b="1" dirty="0"/>
              <a:t>Purpose: </a:t>
            </a:r>
            <a:r>
              <a:rPr lang="en-US" sz="2400" dirty="0"/>
              <a:t>The primary purpose of the image steganography project is to develop a system capable of securely embedding and retrieving hidden information within digital images. This system aims to ensure the concealed data remains undetectable to unauthorized parties while maintaining the original image quality. Image steganography can be used for secure communication, digital watermarking, and protecting intellectual property.</a:t>
            </a:r>
          </a:p>
          <a:p>
            <a:r>
              <a:rPr lang="en-US" sz="2400" b="1" dirty="0"/>
              <a:t>Scope</a:t>
            </a:r>
            <a:endParaRPr lang="en-US" sz="2400" dirty="0"/>
          </a:p>
          <a:p>
            <a:pPr>
              <a:buFont typeface="+mj-lt"/>
              <a:buAutoNum type="arabicPeriod"/>
            </a:pPr>
            <a:r>
              <a:rPr lang="en-US" sz="2400" b="1" dirty="0"/>
              <a:t> Data Embedding and Retrieval</a:t>
            </a:r>
            <a:r>
              <a:rPr lang="en-US" sz="2400" dirty="0"/>
              <a:t>:</a:t>
            </a:r>
          </a:p>
          <a:p>
            <a:pPr marL="742950" lvl="1" indent="-285750">
              <a:buFont typeface="+mj-lt"/>
              <a:buAutoNum type="arabicPeriod"/>
            </a:pPr>
            <a:r>
              <a:rPr lang="en-US" dirty="0"/>
              <a:t>Implementing techniques to embed secret data within images.</a:t>
            </a:r>
          </a:p>
          <a:p>
            <a:pPr marL="742950" lvl="1" indent="-285750">
              <a:buFont typeface="+mj-lt"/>
              <a:buAutoNum type="arabicPeriod"/>
            </a:pPr>
            <a:r>
              <a:rPr lang="en-US" dirty="0"/>
              <a:t>Developing algorithms to accurately extract the hidden data from the images.</a:t>
            </a:r>
          </a:p>
          <a:p>
            <a:pPr>
              <a:buFont typeface="+mj-lt"/>
              <a:buAutoNum type="arabicPeriod"/>
            </a:pPr>
            <a:r>
              <a:rPr lang="en-US" sz="2400" b="1" dirty="0"/>
              <a:t> Security</a:t>
            </a:r>
            <a:r>
              <a:rPr lang="en-US" sz="2400" dirty="0"/>
              <a:t>:</a:t>
            </a:r>
          </a:p>
          <a:p>
            <a:pPr marL="742950" lvl="1" indent="-285750">
              <a:buFont typeface="+mj-lt"/>
              <a:buAutoNum type="arabicPeriod"/>
            </a:pPr>
            <a:r>
              <a:rPr lang="en-US" dirty="0"/>
              <a:t>Ensuring the embedded data is secure and resilient against common steganalysis attacks.</a:t>
            </a:r>
          </a:p>
          <a:p>
            <a:pPr marL="742950" lvl="1" indent="-285750">
              <a:buFont typeface="+mj-lt"/>
              <a:buAutoNum type="arabicPeriod"/>
            </a:pPr>
            <a:r>
              <a:rPr lang="en-US" dirty="0"/>
              <a:t>Evaluating the robustness of the steganographic methods used.</a:t>
            </a:r>
          </a:p>
          <a:p>
            <a:endParaRPr lang="en-US" sz="2400" dirty="0"/>
          </a:p>
          <a:p>
            <a:pPr marL="0" indent="0">
              <a:buNone/>
            </a:pPr>
            <a:endParaRPr lang="en-US" sz="2400" dirty="0"/>
          </a:p>
        </p:txBody>
      </p:sp>
    </p:spTree>
    <p:extLst>
      <p:ext uri="{BB962C8B-B14F-4D97-AF65-F5344CB8AC3E}">
        <p14:creationId xmlns:p14="http://schemas.microsoft.com/office/powerpoint/2010/main" val="403007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3826-6400-DC8F-7420-163D89D2939E}"/>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B9A7B3F3-F065-671A-E07C-CC37BC90E653}"/>
              </a:ext>
            </a:extLst>
          </p:cNvPr>
          <p:cNvSpPr>
            <a:spLocks noGrp="1"/>
          </p:cNvSpPr>
          <p:nvPr>
            <p:ph idx="1"/>
          </p:nvPr>
        </p:nvSpPr>
        <p:spPr>
          <a:xfrm>
            <a:off x="615745" y="365125"/>
            <a:ext cx="10960510" cy="6059846"/>
          </a:xfrm>
        </p:spPr>
        <p:txBody>
          <a:bodyPr>
            <a:noAutofit/>
          </a:bodyPr>
          <a:lstStyle/>
          <a:p>
            <a:pPr marL="0" indent="0">
              <a:buNone/>
            </a:pPr>
            <a:r>
              <a:rPr lang="en-US" sz="2400" b="1" dirty="0"/>
              <a:t>Objectives</a:t>
            </a:r>
          </a:p>
          <a:p>
            <a:pPr>
              <a:buFont typeface="+mj-lt"/>
              <a:buAutoNum type="arabicPeriod"/>
            </a:pPr>
            <a:r>
              <a:rPr lang="en-US" sz="2400" b="1" dirty="0"/>
              <a:t>Data Embedding</a:t>
            </a:r>
            <a:r>
              <a:rPr lang="en-US" sz="2400" dirty="0"/>
              <a:t>:</a:t>
            </a:r>
          </a:p>
          <a:p>
            <a:pPr marL="742950" lvl="1" indent="-285750">
              <a:buFont typeface="+mj-lt"/>
              <a:buAutoNum type="arabicPeriod"/>
            </a:pPr>
            <a:r>
              <a:rPr lang="en-US" dirty="0"/>
              <a:t>Implement a reliable method for embedding secret data within digital images using least significant bit (LSB) modification and advanced steganographic techniques.</a:t>
            </a:r>
          </a:p>
          <a:p>
            <a:pPr marL="742950" lvl="1" indent="-285750">
              <a:buFont typeface="+mj-lt"/>
              <a:buAutoNum type="arabicPeriod"/>
            </a:pPr>
            <a:r>
              <a:rPr lang="en-US" dirty="0"/>
              <a:t>Ensure the embedding process causes minimal perceptible changes to the original image.</a:t>
            </a:r>
          </a:p>
          <a:p>
            <a:pPr>
              <a:buFont typeface="+mj-lt"/>
              <a:buAutoNum type="arabicPeriod"/>
            </a:pPr>
            <a:r>
              <a:rPr lang="en-US" sz="2400" b="1" dirty="0"/>
              <a:t>Data Retrieval</a:t>
            </a:r>
            <a:r>
              <a:rPr lang="en-US" sz="2400" dirty="0"/>
              <a:t>:</a:t>
            </a:r>
          </a:p>
          <a:p>
            <a:pPr marL="742950" lvl="1" indent="-285750">
              <a:buFont typeface="+mj-lt"/>
              <a:buAutoNum type="arabicPeriod"/>
            </a:pPr>
            <a:r>
              <a:rPr lang="en-US" dirty="0"/>
              <a:t>Create an algorithm to accurately extract the embedded data from steganographic images.</a:t>
            </a:r>
          </a:p>
          <a:p>
            <a:pPr marL="742950" lvl="1" indent="-285750">
              <a:buFont typeface="+mj-lt"/>
              <a:buAutoNum type="arabicPeriod"/>
            </a:pPr>
            <a:r>
              <a:rPr lang="en-US" dirty="0"/>
              <a:t>Maintain the integrity and completeness of the retrieved information.</a:t>
            </a:r>
          </a:p>
          <a:p>
            <a:pPr>
              <a:buFont typeface="+mj-lt"/>
              <a:buAutoNum type="arabicPeriod"/>
            </a:pPr>
            <a:r>
              <a:rPr lang="en-US" sz="2400" b="1" dirty="0"/>
              <a:t>Security and Evaluation</a:t>
            </a:r>
            <a:r>
              <a:rPr lang="en-US" sz="2400" dirty="0"/>
              <a:t>:</a:t>
            </a:r>
          </a:p>
          <a:p>
            <a:pPr marL="742950" lvl="1" indent="-285750">
              <a:buFont typeface="+mj-lt"/>
              <a:buAutoNum type="arabicPeriod"/>
            </a:pPr>
            <a:r>
              <a:rPr lang="en-US" dirty="0"/>
              <a:t>Assess the robustness of the steganographic system against various steganalysis attacks.</a:t>
            </a:r>
          </a:p>
          <a:p>
            <a:pPr marL="742950" lvl="1" indent="-285750">
              <a:buFont typeface="+mj-lt"/>
              <a:buAutoNum type="arabicPeriod"/>
            </a:pPr>
            <a:r>
              <a:rPr lang="en-US" dirty="0"/>
              <a:t>Evaluate the system's performance in terms of embedding capacity, imperceptibility, and computational efficiency.</a:t>
            </a:r>
          </a:p>
          <a:p>
            <a:pPr marL="0" indent="0">
              <a:buNone/>
            </a:pPr>
            <a:endParaRPr lang="en-US" sz="2400" dirty="0"/>
          </a:p>
        </p:txBody>
      </p:sp>
    </p:spTree>
    <p:extLst>
      <p:ext uri="{BB962C8B-B14F-4D97-AF65-F5344CB8AC3E}">
        <p14:creationId xmlns:p14="http://schemas.microsoft.com/office/powerpoint/2010/main" val="173220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6DBA-C779-CCFF-890B-C3445A8BB396}"/>
              </a:ext>
            </a:extLst>
          </p:cNvPr>
          <p:cNvSpPr>
            <a:spLocks noGrp="1"/>
          </p:cNvSpPr>
          <p:nvPr>
            <p:ph type="title"/>
          </p:nvPr>
        </p:nvSpPr>
        <p:spPr>
          <a:xfrm>
            <a:off x="562897" y="99654"/>
            <a:ext cx="10515600" cy="1325563"/>
          </a:xfrm>
        </p:spPr>
        <p:txBody>
          <a:bodyPr/>
          <a:lstStyle/>
          <a:p>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EC975771-F16C-F022-BB63-E491EEC13633}"/>
              </a:ext>
            </a:extLst>
          </p:cNvPr>
          <p:cNvSpPr>
            <a:spLocks noGrp="1"/>
          </p:cNvSpPr>
          <p:nvPr>
            <p:ph idx="1"/>
          </p:nvPr>
        </p:nvSpPr>
        <p:spPr>
          <a:xfrm>
            <a:off x="562897" y="1253331"/>
            <a:ext cx="10515600" cy="1863495"/>
          </a:xfrm>
        </p:spPr>
        <p:txBody>
          <a:bodyPr>
            <a:normAutofit/>
          </a:bodyPr>
          <a:lstStyle/>
          <a:p>
            <a:pPr marL="0" indent="0">
              <a:buNone/>
            </a:pPr>
            <a:r>
              <a:rPr lang="en-US" sz="2400" dirty="0"/>
              <a:t>The methodology involves embedding secret data in images using techniques like LSB modification, DCT, and Wavelet Transform. Data retrieval algorithms ensure accuracy and integrity, with added encryption for security. Performance is evaluated by embedding capacity, visual quality (PSNR, SSIM), and computational efficiency, ensuring robust, imperceptible, and secure steganographic systems.</a:t>
            </a:r>
          </a:p>
        </p:txBody>
      </p:sp>
      <p:sp>
        <p:nvSpPr>
          <p:cNvPr id="4" name="TextBox 3">
            <a:extLst>
              <a:ext uri="{FF2B5EF4-FFF2-40B4-BE49-F238E27FC236}">
                <a16:creationId xmlns:a16="http://schemas.microsoft.com/office/drawing/2014/main" id="{16A819D0-5705-A72C-D541-6BBDFD491913}"/>
              </a:ext>
            </a:extLst>
          </p:cNvPr>
          <p:cNvSpPr txBox="1"/>
          <p:nvPr/>
        </p:nvSpPr>
        <p:spPr>
          <a:xfrm>
            <a:off x="562897" y="3116825"/>
            <a:ext cx="6558116" cy="769441"/>
          </a:xfrm>
          <a:prstGeom prst="rect">
            <a:avLst/>
          </a:prstGeom>
          <a:noFill/>
        </p:spPr>
        <p:txBody>
          <a:bodyPr wrap="square" rtlCol="0">
            <a:spAutoFit/>
          </a:bodyPr>
          <a:lstStyle/>
          <a:p>
            <a:r>
              <a:rPr lang="en-US" sz="4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Implementation</a:t>
            </a:r>
          </a:p>
        </p:txBody>
      </p:sp>
      <p:sp>
        <p:nvSpPr>
          <p:cNvPr id="5" name="TextBox 4">
            <a:extLst>
              <a:ext uri="{FF2B5EF4-FFF2-40B4-BE49-F238E27FC236}">
                <a16:creationId xmlns:a16="http://schemas.microsoft.com/office/drawing/2014/main" id="{0A64AF6D-5F19-4895-9973-DE4D8328B8FD}"/>
              </a:ext>
            </a:extLst>
          </p:cNvPr>
          <p:cNvSpPr txBox="1"/>
          <p:nvPr/>
        </p:nvSpPr>
        <p:spPr>
          <a:xfrm>
            <a:off x="562897" y="4031226"/>
            <a:ext cx="10736826" cy="1938992"/>
          </a:xfrm>
          <a:prstGeom prst="rect">
            <a:avLst/>
          </a:prstGeom>
          <a:noFill/>
        </p:spPr>
        <p:txBody>
          <a:bodyPr wrap="square" rtlCol="0">
            <a:spAutoFit/>
          </a:bodyPr>
          <a:lstStyle/>
          <a:p>
            <a:r>
              <a:rPr lang="en-US" sz="2400" dirty="0"/>
              <a:t>Implementation involves embedding secret data into images using LSB, DCT, or Wavelet Transform techniques. Algorithms are developed for accurate data retrieval and integrity checks. Security is enhanced with encryption and steganalysis resistance. Performance is evaluated by embedding capacity, visual quality (PSNR, SSIM), and computational efficiency, ensuring robustness and imperceptibility.</a:t>
            </a:r>
          </a:p>
        </p:txBody>
      </p:sp>
    </p:spTree>
    <p:extLst>
      <p:ext uri="{BB962C8B-B14F-4D97-AF65-F5344CB8AC3E}">
        <p14:creationId xmlns:p14="http://schemas.microsoft.com/office/powerpoint/2010/main" val="139052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02FE-81A7-AFAB-0204-FFF6FA191BBB}"/>
              </a:ext>
            </a:extLst>
          </p:cNvPr>
          <p:cNvSpPr>
            <a:spLocks noGrp="1"/>
          </p:cNvSpPr>
          <p:nvPr>
            <p:ph type="title"/>
          </p:nvPr>
        </p:nvSpPr>
        <p:spPr>
          <a:xfrm>
            <a:off x="494071" y="129151"/>
            <a:ext cx="10515600" cy="1325563"/>
          </a:xfrm>
        </p:spPr>
        <p:txBody>
          <a:bodyPr/>
          <a:lstStyle/>
          <a:p>
            <a:r>
              <a:rPr lang="en-US" u="sng" dirty="0">
                <a:effectLst>
                  <a:outerShdw blurRad="38100" dist="38100" dir="2700000" algn="tl">
                    <a:srgbClr val="000000">
                      <a:alpha val="43137"/>
                    </a:srgbClr>
                  </a:outerShdw>
                </a:effectLst>
              </a:rPr>
              <a:t>Evaluation</a:t>
            </a:r>
          </a:p>
        </p:txBody>
      </p:sp>
      <p:sp>
        <p:nvSpPr>
          <p:cNvPr id="3" name="Content Placeholder 2">
            <a:extLst>
              <a:ext uri="{FF2B5EF4-FFF2-40B4-BE49-F238E27FC236}">
                <a16:creationId xmlns:a16="http://schemas.microsoft.com/office/drawing/2014/main" id="{9FA7001E-4FB5-1B95-DE3B-C39FAF4260B7}"/>
              </a:ext>
            </a:extLst>
          </p:cNvPr>
          <p:cNvSpPr>
            <a:spLocks noGrp="1"/>
          </p:cNvSpPr>
          <p:nvPr>
            <p:ph idx="1"/>
          </p:nvPr>
        </p:nvSpPr>
        <p:spPr>
          <a:xfrm>
            <a:off x="494071" y="1253331"/>
            <a:ext cx="10515600" cy="4351338"/>
          </a:xfrm>
        </p:spPr>
        <p:txBody>
          <a:bodyPr>
            <a:normAutofit/>
          </a:bodyPr>
          <a:lstStyle/>
          <a:p>
            <a:pPr marL="0" indent="0">
              <a:buNone/>
            </a:pPr>
            <a:r>
              <a:rPr lang="en-US" sz="2400" dirty="0">
                <a:latin typeface="Arial" panose="020B0604020202020204" pitchFamily="34" charset="0"/>
                <a:cs typeface="Arial" panose="020B0604020202020204" pitchFamily="34" charset="0"/>
              </a:rPr>
              <a:t>The Image Steganography GUI code effectively demonstrates the basic principles of steganography using the Least Significant Bit (LSB) technique. The code is well-structured and leverages the </a:t>
            </a:r>
            <a:r>
              <a:rPr lang="en-US" sz="2400" dirty="0" err="1">
                <a:latin typeface="Arial" panose="020B0604020202020204" pitchFamily="34" charset="0"/>
                <a:cs typeface="Arial" panose="020B0604020202020204" pitchFamily="34" charset="0"/>
              </a:rPr>
              <a:t>Tkinter</a:t>
            </a:r>
            <a:r>
              <a:rPr lang="en-US" sz="2400" dirty="0">
                <a:latin typeface="Arial" panose="020B0604020202020204" pitchFamily="34" charset="0"/>
                <a:cs typeface="Arial" panose="020B0604020202020204" pitchFamily="34" charset="0"/>
              </a:rPr>
              <a:t> library for the GUI, making it user-friendly and accessible even for those with minimal technical background.</a:t>
            </a:r>
          </a:p>
        </p:txBody>
      </p:sp>
      <p:sp>
        <p:nvSpPr>
          <p:cNvPr id="4" name="TextBox 3">
            <a:extLst>
              <a:ext uri="{FF2B5EF4-FFF2-40B4-BE49-F238E27FC236}">
                <a16:creationId xmlns:a16="http://schemas.microsoft.com/office/drawing/2014/main" id="{15A1D46D-B836-313A-07EB-EAEE23B51917}"/>
              </a:ext>
            </a:extLst>
          </p:cNvPr>
          <p:cNvSpPr txBox="1"/>
          <p:nvPr/>
        </p:nvSpPr>
        <p:spPr>
          <a:xfrm>
            <a:off x="494071" y="3067664"/>
            <a:ext cx="10636045" cy="3170099"/>
          </a:xfrm>
          <a:prstGeom prst="rect">
            <a:avLst/>
          </a:prstGeom>
          <a:noFill/>
        </p:spPr>
        <p:txBody>
          <a:bodyPr wrap="square" rtlCol="0">
            <a:spAutoFit/>
          </a:bodyPr>
          <a:lstStyle/>
          <a:p>
            <a:pPr marL="514350" indent="-514350">
              <a:buFont typeface="+mj-lt"/>
              <a:buAutoNum type="arabicPeriod"/>
            </a:pPr>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Strengths:</a:t>
            </a:r>
          </a:p>
          <a:p>
            <a:pPr marL="342900" indent="-342900">
              <a:buFont typeface="Wingdings" panose="05000000000000000000" pitchFamily="2" charset="2"/>
              <a:buChar char="Ø"/>
            </a:pPr>
            <a:r>
              <a:rPr lang="en-US" sz="2400" u="sng" dirty="0">
                <a:latin typeface="Arial" panose="020B0604020202020204" pitchFamily="34" charset="0"/>
                <a:cs typeface="Arial" panose="020B0604020202020204" pitchFamily="34" charset="0"/>
              </a:rPr>
              <a:t>Functionality and Simplicity</a:t>
            </a:r>
            <a:r>
              <a:rPr lang="en-US" sz="2400" dirty="0">
                <a:latin typeface="Arial" panose="020B0604020202020204" pitchFamily="34" charset="0"/>
                <a:cs typeface="Arial" panose="020B0604020202020204" pitchFamily="34" charset="0"/>
              </a:rPr>
              <a:t>: The code effectively embeds and extracts messages using LSB steganography and is easy to understand, making it suitable for educational purposes.</a:t>
            </a:r>
          </a:p>
          <a:p>
            <a:pPr marL="342900" indent="-342900">
              <a:buFont typeface="Wingdings" panose="05000000000000000000" pitchFamily="2" charset="2"/>
              <a:buChar char="Ø"/>
            </a:pPr>
            <a:r>
              <a:rPr lang="en-US" sz="2400" u="sng" dirty="0">
                <a:latin typeface="Arial" panose="020B0604020202020204" pitchFamily="34" charset="0"/>
                <a:cs typeface="Arial" panose="020B0604020202020204" pitchFamily="34" charset="0"/>
              </a:rPr>
              <a:t>User-Friendly Interface</a:t>
            </a:r>
            <a:r>
              <a:rPr lang="en-US" sz="2400" dirty="0">
                <a:latin typeface="Arial" panose="020B0604020202020204" pitchFamily="34" charset="0"/>
                <a:cs typeface="Arial" panose="020B0604020202020204" pitchFamily="34" charset="0"/>
              </a:rPr>
              <a:t>: The </a:t>
            </a:r>
            <a:r>
              <a:rPr lang="en-US" sz="2400" dirty="0" err="1">
                <a:latin typeface="Arial" panose="020B0604020202020204" pitchFamily="34" charset="0"/>
                <a:cs typeface="Arial" panose="020B0604020202020204" pitchFamily="34" charset="0"/>
              </a:rPr>
              <a:t>Tkinter</a:t>
            </a:r>
            <a:r>
              <a:rPr lang="en-US" sz="2400" dirty="0">
                <a:latin typeface="Arial" panose="020B0604020202020204" pitchFamily="34" charset="0"/>
                <a:cs typeface="Arial" panose="020B0604020202020204" pitchFamily="34" charset="0"/>
              </a:rPr>
              <a:t> GUI offers an intuitive interface, allowing users to easily select images and manage the embedding and extraction processes.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9952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163</TotalTime>
  <Words>1036</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 Narrow</vt:lpstr>
      <vt:lpstr>Arial</vt:lpstr>
      <vt:lpstr>Calibri</vt:lpstr>
      <vt:lpstr>Calibri Light</vt:lpstr>
      <vt:lpstr>Wingdings</vt:lpstr>
      <vt:lpstr>Office Theme</vt:lpstr>
      <vt:lpstr>IMAGE STEGNOGRAPHY</vt:lpstr>
      <vt:lpstr>Student Details</vt:lpstr>
      <vt:lpstr>INTRODUCTION</vt:lpstr>
      <vt:lpstr>PROJECT TOPIC</vt:lpstr>
      <vt:lpstr>AGENDA</vt:lpstr>
      <vt:lpstr>Project Overview</vt:lpstr>
      <vt:lpstr> </vt:lpstr>
      <vt:lpstr>Methodology</vt:lpstr>
      <vt:lpstr>Evaluation</vt:lpstr>
      <vt:lpstr>PowerPoint Presentation</vt:lpstr>
      <vt:lpstr>Application and Use cases</vt:lpstr>
      <vt:lpstr>End Users of the Image Steganography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Rupesh kumar</dc:creator>
  <cp:lastModifiedBy>Rupesh kumar</cp:lastModifiedBy>
  <cp:revision>2</cp:revision>
  <dcterms:created xsi:type="dcterms:W3CDTF">2024-07-25T00:46:21Z</dcterms:created>
  <dcterms:modified xsi:type="dcterms:W3CDTF">2024-07-25T15:40:44Z</dcterms:modified>
</cp:coreProperties>
</file>