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94" r:id="rId2"/>
    <p:sldId id="279" r:id="rId3"/>
    <p:sldId id="280" r:id="rId4"/>
    <p:sldId id="295" r:id="rId5"/>
    <p:sldId id="303" r:id="rId6"/>
    <p:sldId id="297" r:id="rId7"/>
    <p:sldId id="299" r:id="rId8"/>
    <p:sldId id="300" r:id="rId9"/>
    <p:sldId id="301" r:id="rId10"/>
    <p:sldId id="302" r:id="rId11"/>
    <p:sldId id="305" r:id="rId12"/>
    <p:sldId id="304" r:id="rId13"/>
    <p:sldId id="298"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426-EDDA-4DF0-05AE-9E88A8BF5AA1}"/>
              </a:ext>
            </a:extLst>
          </p:cNvPr>
          <p:cNvSpPr>
            <a:spLocks noGrp="1"/>
          </p:cNvSpPr>
          <p:nvPr>
            <p:ph type="title"/>
          </p:nvPr>
        </p:nvSpPr>
        <p:spPr>
          <a:xfrm>
            <a:off x="186612" y="1357086"/>
            <a:ext cx="11700588" cy="768096"/>
          </a:xfrm>
        </p:spPr>
        <p:txBody>
          <a:bodyPr/>
          <a:lstStyle/>
          <a:p>
            <a:pPr algn="ctr"/>
            <a:r>
              <a:rPr lang="en-CA" sz="4400" b="1" dirty="0">
                <a:effectLst/>
                <a:latin typeface="Times New Roman" panose="02020603050405020304" pitchFamily="18" charset="0"/>
                <a:ea typeface="Calibri" panose="020F0502020204030204" pitchFamily="34" charset="0"/>
              </a:rPr>
              <a:t>Restaurant Rating Prediction</a:t>
            </a:r>
            <a:br>
              <a:rPr lang="en-CA" sz="4400" b="1" dirty="0"/>
            </a:br>
            <a:endParaRPr lang="en-CA" dirty="0"/>
          </a:p>
        </p:txBody>
      </p:sp>
      <p:sp>
        <p:nvSpPr>
          <p:cNvPr id="5" name="TextBox 4">
            <a:extLst>
              <a:ext uri="{FF2B5EF4-FFF2-40B4-BE49-F238E27FC236}">
                <a16:creationId xmlns:a16="http://schemas.microsoft.com/office/drawing/2014/main" id="{9B1BCB39-26FC-1123-3B18-E7E323C046D1}"/>
              </a:ext>
            </a:extLst>
          </p:cNvPr>
          <p:cNvSpPr txBox="1"/>
          <p:nvPr/>
        </p:nvSpPr>
        <p:spPr>
          <a:xfrm>
            <a:off x="1007707" y="2312045"/>
            <a:ext cx="7744408" cy="3693319"/>
          </a:xfrm>
          <a:prstGeom prst="rect">
            <a:avLst/>
          </a:prstGeom>
          <a:noFill/>
        </p:spPr>
        <p:txBody>
          <a:bodyPr wrap="square" rtlCol="0">
            <a:spAutoFit/>
          </a:bodyPr>
          <a:lstStyle/>
          <a:p>
            <a:pPr algn="ctr"/>
            <a:r>
              <a:rPr lang="en-IN" sz="2400" b="0" i="0" dirty="0">
                <a:solidFill>
                  <a:srgbClr val="202C8F"/>
                </a:solidFill>
                <a:effectLst/>
                <a:latin typeface="Times New Roman" panose="02020603050405020304" pitchFamily="18" charset="0"/>
                <a:cs typeface="Times New Roman" panose="02020603050405020304" pitchFamily="18" charset="0"/>
              </a:rPr>
              <a:t>BARAH (C0860531)</a:t>
            </a:r>
          </a:p>
          <a:p>
            <a:pPr algn="ctr"/>
            <a:r>
              <a:rPr lang="en-IN" sz="2400" b="0" i="0" dirty="0">
                <a:solidFill>
                  <a:srgbClr val="202C8F"/>
                </a:solidFill>
                <a:effectLst/>
                <a:latin typeface="Times New Roman" panose="02020603050405020304" pitchFamily="18" charset="0"/>
                <a:cs typeface="Times New Roman" panose="02020603050405020304" pitchFamily="18" charset="0"/>
              </a:rPr>
              <a:t> CATHARIN JOSE (C0860087)</a:t>
            </a:r>
          </a:p>
          <a:p>
            <a:pPr algn="ctr"/>
            <a:r>
              <a:rPr lang="en-IN" sz="2400" b="0" i="0" dirty="0">
                <a:solidFill>
                  <a:srgbClr val="202C8F"/>
                </a:solidFill>
                <a:effectLst/>
                <a:latin typeface="Times New Roman" panose="02020603050405020304" pitchFamily="18" charset="0"/>
                <a:cs typeface="Times New Roman" panose="02020603050405020304" pitchFamily="18" charset="0"/>
              </a:rPr>
              <a:t>DANNY JOSE (C0864600)</a:t>
            </a:r>
          </a:p>
          <a:p>
            <a:pPr algn="ctr"/>
            <a:r>
              <a:rPr lang="en-IN" sz="2400" b="0" i="0" dirty="0">
                <a:solidFill>
                  <a:srgbClr val="202C8F"/>
                </a:solidFill>
                <a:effectLst/>
                <a:latin typeface="Times New Roman" panose="02020603050405020304" pitchFamily="18" charset="0"/>
                <a:cs typeface="Times New Roman" panose="02020603050405020304" pitchFamily="18" charset="0"/>
              </a:rPr>
              <a:t>SRI BINDU CHINTAKAYALA (C0857498)</a:t>
            </a:r>
          </a:p>
          <a:p>
            <a:pPr algn="ctr"/>
            <a:endParaRPr lang="en-IN" sz="2400" b="0" i="0" dirty="0">
              <a:solidFill>
                <a:srgbClr val="202C8F"/>
              </a:solidFill>
              <a:effectLst/>
              <a:latin typeface="Times New Roman" panose="02020603050405020304" pitchFamily="18" charset="0"/>
              <a:cs typeface="Times New Roman" panose="02020603050405020304" pitchFamily="18" charset="0"/>
            </a:endParaRPr>
          </a:p>
          <a:p>
            <a:pPr algn="ctr"/>
            <a:r>
              <a:rPr lang="en-US" sz="2400" dirty="0">
                <a:solidFill>
                  <a:srgbClr val="202C8F"/>
                </a:solidFill>
                <a:latin typeface="Times New Roman" panose="02020603050405020304" pitchFamily="18" charset="0"/>
                <a:cs typeface="Times New Roman" panose="02020603050405020304" pitchFamily="18" charset="0"/>
              </a:rPr>
              <a:t>AIMT DEPARTMENT, LAMBTON COLLEGE</a:t>
            </a:r>
          </a:p>
          <a:p>
            <a:pPr algn="ctr"/>
            <a:r>
              <a:rPr lang="en-US" sz="2400" b="0" i="0" dirty="0">
                <a:solidFill>
                  <a:srgbClr val="202C8F"/>
                </a:solidFill>
                <a:effectLst/>
                <a:latin typeface="Times New Roman" panose="02020603050405020304" pitchFamily="18" charset="0"/>
                <a:cs typeface="Times New Roman" panose="02020603050405020304" pitchFamily="18" charset="0"/>
              </a:rPr>
              <a:t>2022F AML 2103 1 VISUALIZATION FOR AI AND ML</a:t>
            </a:r>
          </a:p>
          <a:p>
            <a:pPr algn="ctr"/>
            <a:r>
              <a:rPr lang="en-US" sz="2400" dirty="0">
                <a:solidFill>
                  <a:srgbClr val="202C8F"/>
                </a:solidFill>
                <a:latin typeface="Times New Roman" panose="02020603050405020304" pitchFamily="18" charset="0"/>
                <a:cs typeface="Times New Roman" panose="02020603050405020304" pitchFamily="18" charset="0"/>
              </a:rPr>
              <a:t>PROFESSOR VAHID HADAVI</a:t>
            </a:r>
          </a:p>
          <a:p>
            <a:pPr algn="ctr"/>
            <a:r>
              <a:rPr lang="en-CA" sz="2400" dirty="0">
                <a:solidFill>
                  <a:srgbClr val="202C8F"/>
                </a:solidFill>
                <a:latin typeface="Times New Roman" panose="02020603050405020304" pitchFamily="18" charset="0"/>
                <a:cs typeface="Times New Roman" panose="02020603050405020304" pitchFamily="18" charset="0"/>
              </a:rPr>
              <a:t>DECEMBER</a:t>
            </a:r>
            <a:r>
              <a:rPr lang="en-US" sz="2400" dirty="0">
                <a:solidFill>
                  <a:srgbClr val="202C8F"/>
                </a:solidFill>
                <a:latin typeface="Times New Roman" panose="02020603050405020304" pitchFamily="18" charset="0"/>
                <a:cs typeface="Times New Roman" panose="02020603050405020304" pitchFamily="18" charset="0"/>
              </a:rPr>
              <a:t> 17, 2022</a:t>
            </a:r>
            <a:endParaRPr lang="en-IN" sz="2400" dirty="0">
              <a:solidFill>
                <a:srgbClr val="202C8F"/>
              </a:solidFill>
              <a:latin typeface="Times New Roman" panose="02020603050405020304" pitchFamily="18" charset="0"/>
              <a:cs typeface="Times New Roman" panose="02020603050405020304" pitchFamily="18" charset="0"/>
            </a:endParaRPr>
          </a:p>
          <a:p>
            <a:pPr algn="ct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517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DCB7-BB0D-BA48-6B4F-D095F467B0FB}"/>
              </a:ext>
            </a:extLst>
          </p:cNvPr>
          <p:cNvSpPr>
            <a:spLocks noGrp="1"/>
          </p:cNvSpPr>
          <p:nvPr>
            <p:ph type="title"/>
          </p:nvPr>
        </p:nvSpPr>
        <p:spPr>
          <a:xfrm>
            <a:off x="4429801" y="824992"/>
            <a:ext cx="6766560" cy="768096"/>
          </a:xfrm>
        </p:spPr>
        <p:txBody>
          <a:bodyPr/>
          <a:lstStyle/>
          <a:p>
            <a:r>
              <a:rPr lang="en-CA" sz="3200" dirty="0"/>
              <a:t>Data visualization</a:t>
            </a:r>
          </a:p>
        </p:txBody>
      </p:sp>
      <p:sp>
        <p:nvSpPr>
          <p:cNvPr id="4" name="Footer Placeholder 3">
            <a:extLst>
              <a:ext uri="{FF2B5EF4-FFF2-40B4-BE49-F238E27FC236}">
                <a16:creationId xmlns:a16="http://schemas.microsoft.com/office/drawing/2014/main" id="{359207E3-13DA-E450-DD9A-028A8EEFB87D}"/>
              </a:ext>
            </a:extLst>
          </p:cNvPr>
          <p:cNvSpPr>
            <a:spLocks noGrp="1"/>
          </p:cNvSpPr>
          <p:nvPr>
            <p:ph type="ftr" sz="quarter" idx="11"/>
          </p:nvPr>
        </p:nvSpPr>
        <p:spPr>
          <a:xfrm>
            <a:off x="4224528" y="438539"/>
            <a:ext cx="3200400" cy="274320"/>
          </a:xfrm>
        </p:spPr>
        <p:txBody>
          <a:bodyPr/>
          <a:lstStyle/>
          <a:p>
            <a:r>
              <a:rPr lang="en-US" dirty="0"/>
              <a:t>Restaurant Rating Prediction</a:t>
            </a:r>
          </a:p>
          <a:p>
            <a:endParaRPr lang="en-US" dirty="0"/>
          </a:p>
        </p:txBody>
      </p:sp>
      <p:sp>
        <p:nvSpPr>
          <p:cNvPr id="5" name="Slide Number Placeholder 4">
            <a:extLst>
              <a:ext uri="{FF2B5EF4-FFF2-40B4-BE49-F238E27FC236}">
                <a16:creationId xmlns:a16="http://schemas.microsoft.com/office/drawing/2014/main" id="{DDD16FF8-E248-8B85-B33B-7C688F4CC1A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Content Placeholder 5">
            <a:extLst>
              <a:ext uri="{FF2B5EF4-FFF2-40B4-BE49-F238E27FC236}">
                <a16:creationId xmlns:a16="http://schemas.microsoft.com/office/drawing/2014/main" id="{C9D539D4-B989-187C-8132-BCAC515EED8E}"/>
              </a:ext>
            </a:extLst>
          </p:cNvPr>
          <p:cNvSpPr>
            <a:spLocks noGrp="1"/>
          </p:cNvSpPr>
          <p:nvPr>
            <p:ph idx="1"/>
          </p:nvPr>
        </p:nvSpPr>
        <p:spPr>
          <a:xfrm>
            <a:off x="4224528" y="1520889"/>
            <a:ext cx="7708392" cy="5206481"/>
          </a:xfrm>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see from the pie chart above that 73.9% of the restaurants offer the option to reserve a table, while 26.1% do not have table booking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2CC93029-350A-CD5D-FA83-C59E0FC7F645}"/>
              </a:ext>
            </a:extLst>
          </p:cNvPr>
          <p:cNvPicPr>
            <a:picLocks noChangeAspect="1"/>
          </p:cNvPicPr>
          <p:nvPr/>
        </p:nvPicPr>
        <p:blipFill>
          <a:blip r:embed="rId2"/>
          <a:stretch>
            <a:fillRect/>
          </a:stretch>
        </p:blipFill>
        <p:spPr>
          <a:xfrm>
            <a:off x="4497354" y="1520889"/>
            <a:ext cx="7435565" cy="3424335"/>
          </a:xfrm>
          <a:prstGeom prst="rect">
            <a:avLst/>
          </a:prstGeom>
        </p:spPr>
      </p:pic>
    </p:spTree>
    <p:extLst>
      <p:ext uri="{BB962C8B-B14F-4D97-AF65-F5344CB8AC3E}">
        <p14:creationId xmlns:p14="http://schemas.microsoft.com/office/powerpoint/2010/main" val="35942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6E0A-0ACE-FA55-C506-E1BDB18C47B4}"/>
              </a:ext>
            </a:extLst>
          </p:cNvPr>
          <p:cNvSpPr>
            <a:spLocks noGrp="1"/>
          </p:cNvSpPr>
          <p:nvPr>
            <p:ph type="title"/>
          </p:nvPr>
        </p:nvSpPr>
        <p:spPr>
          <a:xfrm>
            <a:off x="4320073" y="565249"/>
            <a:ext cx="6766560" cy="768096"/>
          </a:xfrm>
        </p:spPr>
        <p:txBody>
          <a:bodyPr/>
          <a:lstStyle/>
          <a:p>
            <a:r>
              <a:rPr lang="en-CA" sz="3200" dirty="0"/>
              <a:t>Data visualization</a:t>
            </a:r>
          </a:p>
        </p:txBody>
      </p:sp>
      <p:sp>
        <p:nvSpPr>
          <p:cNvPr id="4" name="Footer Placeholder 3">
            <a:extLst>
              <a:ext uri="{FF2B5EF4-FFF2-40B4-BE49-F238E27FC236}">
                <a16:creationId xmlns:a16="http://schemas.microsoft.com/office/drawing/2014/main" id="{0490F358-1D11-F152-3362-5DC2CB16E24A}"/>
              </a:ext>
            </a:extLst>
          </p:cNvPr>
          <p:cNvSpPr>
            <a:spLocks noGrp="1"/>
          </p:cNvSpPr>
          <p:nvPr>
            <p:ph type="ftr" sz="quarter" idx="11"/>
          </p:nvPr>
        </p:nvSpPr>
        <p:spPr>
          <a:xfrm>
            <a:off x="4224528" y="180083"/>
            <a:ext cx="3200400" cy="274320"/>
          </a:xfrm>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CAE2C772-3E1E-F537-AA0D-471353963648}"/>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Content Placeholder 8">
            <a:extLst>
              <a:ext uri="{FF2B5EF4-FFF2-40B4-BE49-F238E27FC236}">
                <a16:creationId xmlns:a16="http://schemas.microsoft.com/office/drawing/2014/main" id="{1D124C2F-82B5-9EA2-0D6B-E7FF2842C84C}"/>
              </a:ext>
            </a:extLst>
          </p:cNvPr>
          <p:cNvSpPr>
            <a:spLocks noGrp="1"/>
          </p:cNvSpPr>
          <p:nvPr>
            <p:ph idx="1"/>
          </p:nvPr>
        </p:nvSpPr>
        <p:spPr>
          <a:xfrm>
            <a:off x="4224528" y="1408923"/>
            <a:ext cx="7513382" cy="5243804"/>
          </a:xfrm>
        </p:spPr>
        <p:txBody>
          <a:bodyPr/>
          <a:lstStyle/>
          <a:p>
            <a:endParaRPr lang="en-CA" dirty="0"/>
          </a:p>
          <a:p>
            <a:endParaRPr lang="en-CA" dirty="0"/>
          </a:p>
          <a:p>
            <a:endParaRPr lang="en-CA" dirty="0"/>
          </a:p>
          <a:p>
            <a:endParaRPr lang="en-CA" dirty="0"/>
          </a:p>
          <a:p>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above graph showing top foods in restaurant and below graph showing the top food chains .</a:t>
            </a:r>
          </a:p>
        </p:txBody>
      </p:sp>
      <p:pic>
        <p:nvPicPr>
          <p:cNvPr id="10" name="Content Placeholder 6">
            <a:extLst>
              <a:ext uri="{FF2B5EF4-FFF2-40B4-BE49-F238E27FC236}">
                <a16:creationId xmlns:a16="http://schemas.microsoft.com/office/drawing/2014/main" id="{DC269AB8-2AF2-C219-9487-ADDB29D77BB9}"/>
              </a:ext>
            </a:extLst>
          </p:cNvPr>
          <p:cNvPicPr>
            <a:picLocks noChangeAspect="1"/>
          </p:cNvPicPr>
          <p:nvPr/>
        </p:nvPicPr>
        <p:blipFill>
          <a:blip r:embed="rId2"/>
          <a:stretch>
            <a:fillRect/>
          </a:stretch>
        </p:blipFill>
        <p:spPr>
          <a:xfrm>
            <a:off x="4174795" y="1323171"/>
            <a:ext cx="7945670" cy="1949075"/>
          </a:xfrm>
          <a:prstGeom prst="rect">
            <a:avLst/>
          </a:prstGeom>
        </p:spPr>
      </p:pic>
      <p:pic>
        <p:nvPicPr>
          <p:cNvPr id="12" name="Picture 11">
            <a:extLst>
              <a:ext uri="{FF2B5EF4-FFF2-40B4-BE49-F238E27FC236}">
                <a16:creationId xmlns:a16="http://schemas.microsoft.com/office/drawing/2014/main" id="{EFCC0250-6BA4-6FE4-B72F-550EE23EB090}"/>
              </a:ext>
            </a:extLst>
          </p:cNvPr>
          <p:cNvPicPr>
            <a:picLocks noChangeAspect="1"/>
          </p:cNvPicPr>
          <p:nvPr/>
        </p:nvPicPr>
        <p:blipFill>
          <a:blip r:embed="rId3"/>
          <a:stretch>
            <a:fillRect/>
          </a:stretch>
        </p:blipFill>
        <p:spPr>
          <a:xfrm>
            <a:off x="4320073" y="4030168"/>
            <a:ext cx="7800392" cy="2827832"/>
          </a:xfrm>
          <a:prstGeom prst="rect">
            <a:avLst/>
          </a:prstGeom>
        </p:spPr>
      </p:pic>
    </p:spTree>
    <p:extLst>
      <p:ext uri="{BB962C8B-B14F-4D97-AF65-F5344CB8AC3E}">
        <p14:creationId xmlns:p14="http://schemas.microsoft.com/office/powerpoint/2010/main" val="322701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FA70-943F-59E1-455C-19E32AF4D6D6}"/>
              </a:ext>
            </a:extLst>
          </p:cNvPr>
          <p:cNvSpPr>
            <a:spLocks noGrp="1"/>
          </p:cNvSpPr>
          <p:nvPr>
            <p:ph type="title"/>
          </p:nvPr>
        </p:nvSpPr>
        <p:spPr>
          <a:xfrm>
            <a:off x="4224528" y="934907"/>
            <a:ext cx="6766560" cy="768096"/>
          </a:xfrm>
        </p:spPr>
        <p:txBody>
          <a:bodyPr/>
          <a:lstStyle/>
          <a:p>
            <a:r>
              <a:rPr lang="en-CA" sz="3200" dirty="0"/>
              <a:t>Data visualization</a:t>
            </a:r>
          </a:p>
        </p:txBody>
      </p:sp>
      <p:sp>
        <p:nvSpPr>
          <p:cNvPr id="3" name="Content Placeholder 2">
            <a:extLst>
              <a:ext uri="{FF2B5EF4-FFF2-40B4-BE49-F238E27FC236}">
                <a16:creationId xmlns:a16="http://schemas.microsoft.com/office/drawing/2014/main" id="{F5BEF592-068E-A6F7-86A0-BB337740EE5E}"/>
              </a:ext>
            </a:extLst>
          </p:cNvPr>
          <p:cNvSpPr>
            <a:spLocks noGrp="1"/>
          </p:cNvSpPr>
          <p:nvPr>
            <p:ph idx="1"/>
          </p:nvPr>
        </p:nvSpPr>
        <p:spPr>
          <a:xfrm>
            <a:off x="4224528" y="1906390"/>
            <a:ext cx="6766560" cy="4764998"/>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ratings have a significant impact the restaurant reservations. The restaurants which are having table booking facility tends to have higher ratings as compared to the restaurants which </a:t>
            </a:r>
            <a:r>
              <a:rPr lang="en-CA" dirty="0"/>
              <a:t>do not</a:t>
            </a:r>
            <a:r>
              <a:rPr lang="en-US" dirty="0"/>
              <a:t> have table booking facility available with them.</a:t>
            </a:r>
            <a:endParaRPr lang="en-CA" dirty="0"/>
          </a:p>
          <a:p>
            <a:endParaRPr lang="en-CA" dirty="0"/>
          </a:p>
        </p:txBody>
      </p:sp>
      <p:sp>
        <p:nvSpPr>
          <p:cNvPr id="4" name="Footer Placeholder 3">
            <a:extLst>
              <a:ext uri="{FF2B5EF4-FFF2-40B4-BE49-F238E27FC236}">
                <a16:creationId xmlns:a16="http://schemas.microsoft.com/office/drawing/2014/main" id="{72DED574-5100-E97A-5B23-A50A99C0FD1A}"/>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0EBA4E6C-EE49-8757-EB86-A691D84B4FA0}"/>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3F4D2BF3-EE95-35AD-2CD4-39E1AA5CC948}"/>
              </a:ext>
            </a:extLst>
          </p:cNvPr>
          <p:cNvPicPr>
            <a:picLocks noChangeAspect="1"/>
          </p:cNvPicPr>
          <p:nvPr/>
        </p:nvPicPr>
        <p:blipFill>
          <a:blip r:embed="rId2"/>
          <a:stretch>
            <a:fillRect/>
          </a:stretch>
        </p:blipFill>
        <p:spPr>
          <a:xfrm>
            <a:off x="4224528" y="1703003"/>
            <a:ext cx="7435564" cy="3755405"/>
          </a:xfrm>
          <a:prstGeom prst="rect">
            <a:avLst/>
          </a:prstGeom>
        </p:spPr>
      </p:pic>
    </p:spTree>
    <p:extLst>
      <p:ext uri="{BB962C8B-B14F-4D97-AF65-F5344CB8AC3E}">
        <p14:creationId xmlns:p14="http://schemas.microsoft.com/office/powerpoint/2010/main" val="342792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463F-A150-C3CB-A62B-DA250CA70025}"/>
              </a:ext>
            </a:extLst>
          </p:cNvPr>
          <p:cNvSpPr>
            <a:spLocks noGrp="1"/>
          </p:cNvSpPr>
          <p:nvPr>
            <p:ph type="title"/>
          </p:nvPr>
        </p:nvSpPr>
        <p:spPr>
          <a:xfrm>
            <a:off x="4373818" y="934720"/>
            <a:ext cx="6766560" cy="768096"/>
          </a:xfrm>
        </p:spPr>
        <p:txBody>
          <a:bodyPr/>
          <a:lstStyle/>
          <a:p>
            <a:r>
              <a:rPr lang="en-CA" dirty="0"/>
              <a:t>Data modeling </a:t>
            </a:r>
          </a:p>
        </p:txBody>
      </p:sp>
      <p:sp>
        <p:nvSpPr>
          <p:cNvPr id="3" name="Content Placeholder 2">
            <a:extLst>
              <a:ext uri="{FF2B5EF4-FFF2-40B4-BE49-F238E27FC236}">
                <a16:creationId xmlns:a16="http://schemas.microsoft.com/office/drawing/2014/main" id="{027CB6B2-AD13-455D-ED0C-C30B171C8C53}"/>
              </a:ext>
            </a:extLst>
          </p:cNvPr>
          <p:cNvSpPr>
            <a:spLocks noGrp="1"/>
          </p:cNvSpPr>
          <p:nvPr>
            <p:ph idx="1"/>
          </p:nvPr>
        </p:nvSpPr>
        <p:spPr>
          <a:xfrm>
            <a:off x="4224528" y="2118049"/>
            <a:ext cx="7783970" cy="3805231"/>
          </a:xfrm>
        </p:spPr>
        <p:txBody>
          <a:bodyPr/>
          <a:lstStyle/>
          <a:p>
            <a:endParaRPr lang="en-CA" dirty="0"/>
          </a:p>
          <a:p>
            <a:r>
              <a:rPr lang="en-CA" sz="1800" dirty="0">
                <a:effectLst/>
                <a:latin typeface="Times New Roman" panose="02020603050405020304" pitchFamily="18" charset="0"/>
                <a:ea typeface="Calibri" panose="020F0502020204030204" pitchFamily="34" charset="0"/>
              </a:rPr>
              <a:t>For creating the model, we used the Random Forest algorithm, a supervised learning algorithm.</a:t>
            </a:r>
            <a:endParaRPr lang="en-CA" dirty="0"/>
          </a:p>
          <a:p>
            <a:r>
              <a:rPr lang="en-CA" sz="1800" dirty="0">
                <a:effectLst/>
                <a:latin typeface="Times New Roman" panose="02020603050405020304" pitchFamily="18" charset="0"/>
                <a:ea typeface="Calibri" panose="020F0502020204030204" pitchFamily="34" charset="0"/>
              </a:rPr>
              <a:t>Our target variable is the ‘Rate’ column which is the rating of all food items from different restaurants. </a:t>
            </a: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The training and testing datasets are split on an 80/20 ratio with random state 42.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dirty="0">
                <a:effectLst/>
                <a:latin typeface="Times New Roman" panose="02020603050405020304" pitchFamily="18" charset="0"/>
                <a:ea typeface="Calibri" panose="020F0502020204030204" pitchFamily="34" charset="0"/>
              </a:rPr>
              <a:t>For evaluating metrics, we have used the R2 score, MAE and accuracy score</a:t>
            </a:r>
          </a:p>
          <a:p>
            <a:pPr>
              <a:lnSpc>
                <a:spcPct val="107000"/>
              </a:lnSpc>
              <a:spcAft>
                <a:spcPts val="800"/>
              </a:spcAft>
            </a:pPr>
            <a:r>
              <a:rPr lang="en-CA" sz="1800" dirty="0">
                <a:effectLst/>
                <a:latin typeface="Times New Roman" panose="02020603050405020304" pitchFamily="18" charset="0"/>
                <a:ea typeface="Times New Roman" panose="02020603050405020304" pitchFamily="18" charset="0"/>
              </a:rPr>
              <a:t>The R2 score of the testing model is 81.42 and MAE is 3.88 degrees and the accuracy is 98. 35 %. </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Footer Placeholder 3">
            <a:extLst>
              <a:ext uri="{FF2B5EF4-FFF2-40B4-BE49-F238E27FC236}">
                <a16:creationId xmlns:a16="http://schemas.microsoft.com/office/drawing/2014/main" id="{A18DA058-3067-69A0-8E6D-06E6FCDF7086}"/>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501FFE11-6E4C-037D-E716-2C599C6DBA0C}"/>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55060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24784" y="1151771"/>
            <a:ext cx="6766560" cy="768096"/>
          </a:xfrm>
        </p:spPr>
        <p:txBody>
          <a:bodyPr/>
          <a:lstStyle/>
          <a:p>
            <a:r>
              <a:rPr lang="en-CA" dirty="0"/>
              <a:t>Conclusion </a:t>
            </a:r>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Restaurant Rating Prediction</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164702"/>
            <a:ext cx="6907452" cy="4236098"/>
          </a:xfrm>
        </p:spPr>
        <p:txBody>
          <a:bodyPr/>
          <a:lstStyle/>
          <a:p>
            <a:pPr marL="285750" indent="-285750">
              <a:buFont typeface="Arial" panose="020B0604020202020204" pitchFamily="34" charset="0"/>
              <a:buChar char="•"/>
            </a:pPr>
            <a:r>
              <a:rPr lang="en-CA" sz="1800" dirty="0">
                <a:effectLst/>
                <a:latin typeface="Times New Roman" panose="02020603050405020304" pitchFamily="18" charset="0"/>
                <a:ea typeface="Times New Roman" panose="02020603050405020304" pitchFamily="18" charset="0"/>
              </a:rPr>
              <a:t>Restaurant ratings vary from 3.4 to 4.2, with a few restaurants receiving a rating of 4.8. </a:t>
            </a:r>
          </a:p>
          <a:p>
            <a:pPr marL="285750" indent="-285750">
              <a:buFont typeface="Arial" panose="020B0604020202020204" pitchFamily="34" charset="0"/>
              <a:buChar char="•"/>
            </a:pPr>
            <a:r>
              <a:rPr lang="en-CA" sz="1800" dirty="0" err="1">
                <a:solidFill>
                  <a:srgbClr val="202C8F"/>
                </a:solidFill>
                <a:effectLst/>
                <a:latin typeface="Times New Roman" panose="02020603050405020304" pitchFamily="18" charset="0"/>
                <a:ea typeface="Times New Roman" panose="02020603050405020304" pitchFamily="18" charset="0"/>
              </a:rPr>
              <a:t>Onesta</a:t>
            </a:r>
            <a:r>
              <a:rPr lang="en-CA" sz="1800" dirty="0">
                <a:solidFill>
                  <a:srgbClr val="202C8F"/>
                </a:solidFill>
                <a:effectLst/>
                <a:latin typeface="Times New Roman" panose="02020603050405020304" pitchFamily="18" charset="0"/>
                <a:ea typeface="Times New Roman" panose="02020603050405020304" pitchFamily="18" charset="0"/>
              </a:rPr>
              <a:t> is the highest number of food chains with 85, followed by Empire Restaurant with 69 and KFC with 59</a:t>
            </a:r>
            <a:r>
              <a:rPr lang="en-CA"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CA" sz="1800" dirty="0">
                <a:solidFill>
                  <a:srgbClr val="000000"/>
                </a:solidFill>
                <a:effectLst/>
                <a:latin typeface="Times New Roman" panose="02020603050405020304" pitchFamily="18" charset="0"/>
                <a:ea typeface="Times New Roman" panose="02020603050405020304" pitchFamily="18" charset="0"/>
              </a:rPr>
              <a:t> </a:t>
            </a:r>
            <a:r>
              <a:rPr lang="en-CA" sz="1800" dirty="0">
                <a:effectLst/>
                <a:latin typeface="Times New Roman" panose="02020603050405020304" pitchFamily="18" charset="0"/>
                <a:ea typeface="Times New Roman" panose="02020603050405020304" pitchFamily="18" charset="0"/>
              </a:rPr>
              <a:t>The most popular dish is pasta with 2695 votes, followed by pizza with 1916 and cocktails with 1882. </a:t>
            </a:r>
          </a:p>
          <a:p>
            <a:pPr marL="285750" indent="-285750">
              <a:buFont typeface="Arial" panose="020B0604020202020204" pitchFamily="34" charset="0"/>
              <a:buChar char="•"/>
            </a:pPr>
            <a:r>
              <a:rPr lang="en-CA" sz="1800" dirty="0">
                <a:effectLst/>
                <a:latin typeface="Times New Roman" panose="02020603050405020304" pitchFamily="18" charset="0"/>
                <a:ea typeface="Times New Roman" panose="02020603050405020304" pitchFamily="18" charset="0"/>
              </a:rPr>
              <a:t>We have used the Random Forest algorithm for training and testing the model, and the R2 score of the testing model is 81.42 and MAE is 3.88 degrees and the accuracy is 98. 35 %.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26ACE7-6238-2B1F-AC37-07D38A802E31}"/>
              </a:ext>
            </a:extLst>
          </p:cNvPr>
          <p:cNvSpPr/>
          <p:nvPr/>
        </p:nvSpPr>
        <p:spPr>
          <a:xfrm>
            <a:off x="167952" y="2368261"/>
            <a:ext cx="774441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chemeClr val="accent4"/>
                </a:solidFill>
              </a:rPr>
              <a:t>THANK</a:t>
            </a:r>
            <a:r>
              <a:rPr lang="en-US" sz="9600" b="1" dirty="0">
                <a:ln/>
                <a:solidFill>
                  <a:schemeClr val="accent4"/>
                </a:solidFill>
              </a:rPr>
              <a:t> </a:t>
            </a:r>
            <a:r>
              <a:rPr lang="en-US" sz="8000" b="1" dirty="0">
                <a:ln/>
                <a:solidFill>
                  <a:schemeClr val="accent4"/>
                </a:solidFill>
              </a:rPr>
              <a:t>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127380"/>
            <a:ext cx="6646008" cy="3765420"/>
          </a:xfrm>
        </p:spPr>
        <p:txBody>
          <a:bodyPr/>
          <a:lstStyle/>
          <a:p>
            <a:r>
              <a:rPr lang="en-CA" dirty="0"/>
              <a:t>Introduction </a:t>
            </a:r>
            <a:endParaRPr lang="en-US" dirty="0"/>
          </a:p>
          <a:p>
            <a:r>
              <a:rPr lang="en-US" dirty="0"/>
              <a:t>Data </a:t>
            </a:r>
            <a:r>
              <a:rPr lang="en-CA" dirty="0"/>
              <a:t>Preprocessing </a:t>
            </a:r>
            <a:endParaRPr lang="en-US" dirty="0"/>
          </a:p>
          <a:p>
            <a:r>
              <a:rPr lang="en-US" dirty="0"/>
              <a:t>​</a:t>
            </a:r>
            <a:r>
              <a:rPr lang="en-US" dirty="0">
                <a:latin typeface="Times New Roman" panose="02020603050405020304" pitchFamily="18" charset="0"/>
                <a:cs typeface="Times New Roman" panose="02020603050405020304" pitchFamily="18" charset="0"/>
              </a:rPr>
              <a:t>Exploratory Data Analysis </a:t>
            </a:r>
          </a:p>
          <a:p>
            <a:r>
              <a:rPr lang="en-CA" dirty="0"/>
              <a:t>Visualization</a:t>
            </a:r>
            <a:endParaRPr lang="en-US" dirty="0"/>
          </a:p>
          <a:p>
            <a:r>
              <a:rPr lang="en-US" dirty="0"/>
              <a:t>Data Modeling</a:t>
            </a:r>
          </a:p>
          <a:p>
            <a:r>
              <a:rPr lang="en-US" dirty="0"/>
              <a:t>​</a:t>
            </a:r>
            <a:r>
              <a:rPr lang="en-CA" dirty="0"/>
              <a:t>Result and Conclusion </a:t>
            </a:r>
            <a:endParaRPr lang="en-US" dirty="0"/>
          </a:p>
          <a:p>
            <a:endParaRPr lang="en-US" dirty="0"/>
          </a:p>
        </p:txBody>
      </p:sp>
      <p:sp>
        <p:nvSpPr>
          <p:cNvPr id="6" name="TextBox 5">
            <a:extLst>
              <a:ext uri="{FF2B5EF4-FFF2-40B4-BE49-F238E27FC236}">
                <a16:creationId xmlns:a16="http://schemas.microsoft.com/office/drawing/2014/main" id="{72C44109-2198-E784-EA9A-4CFFE77615D1}"/>
              </a:ext>
            </a:extLst>
          </p:cNvPr>
          <p:cNvSpPr txBox="1"/>
          <p:nvPr/>
        </p:nvSpPr>
        <p:spPr>
          <a:xfrm>
            <a:off x="811763" y="1235532"/>
            <a:ext cx="5999584" cy="492443"/>
          </a:xfrm>
          <a:prstGeom prst="rect">
            <a:avLst/>
          </a:prstGeom>
          <a:noFill/>
        </p:spPr>
        <p:txBody>
          <a:bodyPr wrap="square" rtlCol="0">
            <a:spAutoFit/>
          </a:bodyPr>
          <a:lstStyle/>
          <a:p>
            <a:pPr algn="ctr"/>
            <a:r>
              <a:rPr lang="en-CA" sz="2600" b="1" dirty="0">
                <a:solidFill>
                  <a:srgbClr val="202C8F"/>
                </a:solidFill>
              </a:rPr>
              <a:t>TABLE OF CONTENTS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34465"/>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48678"/>
            <a:ext cx="6766560" cy="4152122"/>
          </a:xfrm>
        </p:spPr>
        <p:txBody>
          <a:bodyPr/>
          <a:lstStyle/>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Predictive modelling is a type of data mining that examines past data in order to spot trends or patterns, then applies those revelations to forecast what will happen in the future</a:t>
            </a: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To perform machine learning tasks and predict the rating of a specific restaurant, we are creating a "Restaurant Rating Prediction System.“</a:t>
            </a:r>
            <a:endParaRPr lang="en-CA"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The main goal of analyzing the restaurant dataset is to gain a thorough understanding of the variables influencing the establishment of various types of restaurants throughout India.</a:t>
            </a: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Due to the enormous demand for restaurants, it is now crucial to understand a location's demographics. What kind of food is more common in a given area. The community as a whole enjoys vegetarian food. </a:t>
            </a:r>
          </a:p>
          <a:p>
            <a:pPr marL="285750" indent="-285750">
              <a:buFont typeface="Arial" panose="020B0604020202020204" pitchFamily="34" charset="0"/>
              <a:buChar char="•"/>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Restaurant Rating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A782-51CC-387B-6CFC-EBC0F009820D}"/>
              </a:ext>
            </a:extLst>
          </p:cNvPr>
          <p:cNvSpPr>
            <a:spLocks noGrp="1"/>
          </p:cNvSpPr>
          <p:nvPr>
            <p:ph type="title"/>
          </p:nvPr>
        </p:nvSpPr>
        <p:spPr>
          <a:xfrm>
            <a:off x="4224528" y="981560"/>
            <a:ext cx="6766560" cy="768096"/>
          </a:xfrm>
        </p:spPr>
        <p:txBody>
          <a:bodyPr/>
          <a:lstStyle/>
          <a:p>
            <a:r>
              <a:rPr lang="en-CA" dirty="0"/>
              <a:t>Data preparation </a:t>
            </a:r>
          </a:p>
        </p:txBody>
      </p:sp>
      <p:sp>
        <p:nvSpPr>
          <p:cNvPr id="3" name="Content Placeholder 2">
            <a:extLst>
              <a:ext uri="{FF2B5EF4-FFF2-40B4-BE49-F238E27FC236}">
                <a16:creationId xmlns:a16="http://schemas.microsoft.com/office/drawing/2014/main" id="{E56805D9-7304-15DC-FEE7-82D9FECF5D22}"/>
              </a:ext>
            </a:extLst>
          </p:cNvPr>
          <p:cNvSpPr>
            <a:spLocks noGrp="1"/>
          </p:cNvSpPr>
          <p:nvPr>
            <p:ph idx="1"/>
          </p:nvPr>
        </p:nvSpPr>
        <p:spPr>
          <a:xfrm>
            <a:off x="4224528" y="2568863"/>
            <a:ext cx="6766560" cy="3923584"/>
          </a:xfrm>
        </p:spPr>
        <p:txBody>
          <a:bodyPr/>
          <a:lstStyle/>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The restaurant dataset, which was collected from an online food ordering website, has 51717 rows and 17 columns.</a:t>
            </a: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The restaurant dataset includes information on nearly 12,000 restaurants.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dataset includes data on the URL, address, name, online order, table booking, rating, and votes as well as the location and type of restaurant.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Libraries used in our dataset are NumPy, Pandas, matplotlib, seaborn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sklearn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3A0236BD-3B11-0387-F7E7-09333FC3FF0C}"/>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678B0F76-1932-53A6-B162-3BB85F80678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64322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41DA-1888-FE5E-50B4-F8BBC1573A47}"/>
              </a:ext>
            </a:extLst>
          </p:cNvPr>
          <p:cNvSpPr>
            <a:spLocks noGrp="1"/>
          </p:cNvSpPr>
          <p:nvPr>
            <p:ph type="title"/>
          </p:nvPr>
        </p:nvSpPr>
        <p:spPr>
          <a:xfrm>
            <a:off x="4345826" y="934720"/>
            <a:ext cx="6766560" cy="768096"/>
          </a:xfrm>
        </p:spPr>
        <p:txBody>
          <a:bodyPr/>
          <a:lstStyle/>
          <a:p>
            <a:r>
              <a:rPr lang="en-CA" dirty="0"/>
              <a:t>Data cleaning </a:t>
            </a:r>
            <a:br>
              <a:rPr lang="en-CA" dirty="0"/>
            </a:br>
            <a:endParaRPr lang="en-CA" dirty="0"/>
          </a:p>
        </p:txBody>
      </p:sp>
      <p:sp>
        <p:nvSpPr>
          <p:cNvPr id="3" name="Content Placeholder 2">
            <a:extLst>
              <a:ext uri="{FF2B5EF4-FFF2-40B4-BE49-F238E27FC236}">
                <a16:creationId xmlns:a16="http://schemas.microsoft.com/office/drawing/2014/main" id="{D6F74D84-89AD-6999-4385-32629B34F99A}"/>
              </a:ext>
            </a:extLst>
          </p:cNvPr>
          <p:cNvSpPr>
            <a:spLocks noGrp="1"/>
          </p:cNvSpPr>
          <p:nvPr>
            <p:ph idx="1"/>
          </p:nvPr>
        </p:nvSpPr>
        <p:spPr>
          <a:xfrm>
            <a:off x="4224528" y="2269909"/>
            <a:ext cx="7410745" cy="2983225"/>
          </a:xfrm>
        </p:spPr>
        <p:txBody>
          <a:bodyPr/>
          <a:lstStyle/>
          <a:p>
            <a:endParaRPr lang="en-CA" dirty="0"/>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In our restaurant dataset, the columns for rate, phone, location, rest type, liked dishes, cuisines, and approximate cost all have null values</a:t>
            </a:r>
            <a:r>
              <a:rPr lang="en-CA"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dirty="0">
                <a:latin typeface="Times New Roman" panose="02020603050405020304" pitchFamily="18" charset="0"/>
                <a:ea typeface="Calibri" panose="020F0502020204030204" pitchFamily="34" charset="0"/>
                <a:cs typeface="Times New Roman" panose="02020603050405020304" pitchFamily="18" charset="0"/>
              </a:rPr>
              <a:t>R</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emove a few of the unnecessary columns from the analysis, including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address, and phone.</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cost two columns’ and rate </a:t>
            </a:r>
            <a:r>
              <a:rPr lang="en-CA" sz="1800" dirty="0">
                <a:effectLst/>
                <a:latin typeface="Calibri" panose="020F0502020204030204" pitchFamily="34" charset="0"/>
                <a:ea typeface="Calibri" panose="020F0502020204030204" pitchFamily="34" charset="0"/>
                <a:cs typeface="Times New Roman" panose="02020603050405020304" pitchFamily="18" charset="0"/>
              </a:rPr>
              <a:t>column’s</a:t>
            </a:r>
            <a:r>
              <a:rPr lang="en-US" sz="1800" dirty="0">
                <a:effectLst/>
                <a:latin typeface="Calibri" panose="020F0502020204030204" pitchFamily="34" charset="0"/>
                <a:ea typeface="Calibri" panose="020F0502020204030204" pitchFamily="34" charset="0"/>
                <a:cs typeface="Times New Roman" panose="02020603050405020304" pitchFamily="18" charset="0"/>
              </a:rPr>
              <a:t> null values  treated with mean</a:t>
            </a:r>
            <a:r>
              <a:rPr lang="en-CA" sz="1800" dirty="0">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In our dataset, we used One Hot Encoding to convert all object types to numbers.</a:t>
            </a:r>
            <a:endParaRPr lang="en-CA"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DBB49C74-8C06-D4C7-597A-18E2F5A080F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7DC9A36-76AA-5580-A2A3-D332EAB6E998}"/>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37779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7E84-2EE2-C801-87A1-579BA6CDC6F3}"/>
              </a:ext>
            </a:extLst>
          </p:cNvPr>
          <p:cNvSpPr>
            <a:spLocks noGrp="1"/>
          </p:cNvSpPr>
          <p:nvPr>
            <p:ph type="title"/>
          </p:nvPr>
        </p:nvSpPr>
        <p:spPr>
          <a:xfrm>
            <a:off x="4299173" y="824992"/>
            <a:ext cx="6766560" cy="768096"/>
          </a:xfrm>
        </p:spPr>
        <p:txBody>
          <a:bodyPr/>
          <a:lstStyle/>
          <a:p>
            <a:r>
              <a:rPr lang="en-US" sz="2000" dirty="0">
                <a:latin typeface="Times New Roman" panose="02020603050405020304" pitchFamily="18" charset="0"/>
                <a:cs typeface="Times New Roman" panose="02020603050405020304" pitchFamily="18" charset="0"/>
              </a:rPr>
              <a:t>Exploratory Data Analysis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040F9C-A720-DDC1-1A96-677F9ACABB79}"/>
              </a:ext>
            </a:extLst>
          </p:cNvPr>
          <p:cNvSpPr>
            <a:spLocks noGrp="1"/>
          </p:cNvSpPr>
          <p:nvPr>
            <p:ph idx="1"/>
          </p:nvPr>
        </p:nvSpPr>
        <p:spPr>
          <a:xfrm>
            <a:off x="4224527" y="1845014"/>
            <a:ext cx="7317439" cy="4330192"/>
          </a:xfrm>
        </p:spPr>
        <p:txBody>
          <a:bodyPr/>
          <a:lstStyle/>
          <a:p>
            <a:r>
              <a:rPr lang="en-CA" b="1" dirty="0"/>
              <a:t>Feature Importance </a:t>
            </a:r>
          </a:p>
          <a:p>
            <a:pPr marL="342900" lvl="0" indent="-342900">
              <a:lnSpc>
                <a:spcPct val="107000"/>
              </a:lnSpc>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A higher score indicates that the particular feature will have more of an impact on the model being used to forecast a particular variable.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The most important columns in our dataset are votes, cost two, book tables, and online order.</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b="1" dirty="0"/>
          </a:p>
          <a:p>
            <a:endParaRPr lang="en-CA" b="1" dirty="0"/>
          </a:p>
        </p:txBody>
      </p:sp>
      <p:sp>
        <p:nvSpPr>
          <p:cNvPr id="4" name="Footer Placeholder 3">
            <a:extLst>
              <a:ext uri="{FF2B5EF4-FFF2-40B4-BE49-F238E27FC236}">
                <a16:creationId xmlns:a16="http://schemas.microsoft.com/office/drawing/2014/main" id="{6BEE4896-3263-9EAC-D91B-E7663CA6A917}"/>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1AD41ECB-B256-DFE3-B8AD-E8442F5717B4}"/>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Picture 5">
            <a:extLst>
              <a:ext uri="{FF2B5EF4-FFF2-40B4-BE49-F238E27FC236}">
                <a16:creationId xmlns:a16="http://schemas.microsoft.com/office/drawing/2014/main" id="{D27A0497-EFB8-D9DF-8108-D9E8AA9B9950}"/>
              </a:ext>
            </a:extLst>
          </p:cNvPr>
          <p:cNvPicPr>
            <a:picLocks noChangeAspect="1"/>
          </p:cNvPicPr>
          <p:nvPr/>
        </p:nvPicPr>
        <p:blipFill>
          <a:blip r:embed="rId2"/>
          <a:stretch>
            <a:fillRect/>
          </a:stretch>
        </p:blipFill>
        <p:spPr>
          <a:xfrm>
            <a:off x="3840107" y="3429000"/>
            <a:ext cx="8092813" cy="3279710"/>
          </a:xfrm>
          <a:prstGeom prst="rect">
            <a:avLst/>
          </a:prstGeom>
        </p:spPr>
      </p:pic>
    </p:spTree>
    <p:extLst>
      <p:ext uri="{BB962C8B-B14F-4D97-AF65-F5344CB8AC3E}">
        <p14:creationId xmlns:p14="http://schemas.microsoft.com/office/powerpoint/2010/main" val="426159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3988-93EF-FCF5-FE51-D617ED61C1C4}"/>
              </a:ext>
            </a:extLst>
          </p:cNvPr>
          <p:cNvSpPr>
            <a:spLocks noGrp="1"/>
          </p:cNvSpPr>
          <p:nvPr>
            <p:ph type="title"/>
          </p:nvPr>
        </p:nvSpPr>
        <p:spPr>
          <a:xfrm>
            <a:off x="4355157" y="862501"/>
            <a:ext cx="6766560" cy="768096"/>
          </a:xfrm>
        </p:spPr>
        <p:txBody>
          <a:bodyPr/>
          <a:lstStyle/>
          <a:p>
            <a:r>
              <a:rPr lang="en-CA" sz="3200" dirty="0"/>
              <a:t>Data visualization</a:t>
            </a:r>
          </a:p>
        </p:txBody>
      </p:sp>
      <p:sp>
        <p:nvSpPr>
          <p:cNvPr id="4" name="Footer Placeholder 3">
            <a:extLst>
              <a:ext uri="{FF2B5EF4-FFF2-40B4-BE49-F238E27FC236}">
                <a16:creationId xmlns:a16="http://schemas.microsoft.com/office/drawing/2014/main" id="{C24CFC30-109E-D38E-39D9-B5888779849E}"/>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FA42D83C-C15A-0F42-B0D3-93AD1DDB6C25}"/>
              </a:ext>
            </a:extLst>
          </p:cNvPr>
          <p:cNvSpPr>
            <a:spLocks noGrp="1"/>
          </p:cNvSpPr>
          <p:nvPr>
            <p:ph type="sldNum" sz="quarter" idx="12"/>
          </p:nvPr>
        </p:nvSpPr>
        <p:spPr>
          <a:xfrm>
            <a:off x="10945368" y="438539"/>
            <a:ext cx="987552" cy="274320"/>
          </a:xfrm>
        </p:spPr>
        <p:txBody>
          <a:bodyPr/>
          <a:lstStyle/>
          <a:p>
            <a:fld id="{48F63A3B-78C7-47BE-AE5E-E10140E04643}" type="slidenum">
              <a:rPr lang="en-US" smtClean="0"/>
              <a:t>7</a:t>
            </a:fld>
            <a:endParaRPr lang="en-US" dirty="0"/>
          </a:p>
        </p:txBody>
      </p:sp>
      <p:sp>
        <p:nvSpPr>
          <p:cNvPr id="6" name="Content Placeholder 5">
            <a:extLst>
              <a:ext uri="{FF2B5EF4-FFF2-40B4-BE49-F238E27FC236}">
                <a16:creationId xmlns:a16="http://schemas.microsoft.com/office/drawing/2014/main" id="{3814A4DB-E4F7-03BF-6FD5-B8BF5877A04A}"/>
              </a:ext>
            </a:extLst>
          </p:cNvPr>
          <p:cNvSpPr>
            <a:spLocks noGrp="1"/>
          </p:cNvSpPr>
          <p:nvPr>
            <p:ph idx="1"/>
          </p:nvPr>
        </p:nvSpPr>
        <p:spPr>
          <a:xfrm>
            <a:off x="4224528" y="1529732"/>
            <a:ext cx="7783970" cy="5225631"/>
          </a:xfrm>
        </p:spPr>
        <p:txBody>
          <a:bodyPr/>
          <a:lstStyle/>
          <a:p>
            <a:endParaRPr lang="en-CA" dirty="0"/>
          </a:p>
          <a:p>
            <a:pPr algn="just"/>
            <a:endParaRPr lang="en-CA" dirty="0"/>
          </a:p>
          <a:p>
            <a:endParaRPr lang="en-CA" dirty="0"/>
          </a:p>
          <a:p>
            <a:endParaRPr lang="en-CA" dirty="0"/>
          </a:p>
          <a:p>
            <a:pPr algn="just"/>
            <a:endParaRPr lang="en-CA" dirty="0"/>
          </a:p>
          <a:p>
            <a:endParaRPr lang="en-CA" dirty="0"/>
          </a:p>
          <a:p>
            <a:endParaRPr lang="en-CA" dirty="0"/>
          </a:p>
          <a:p>
            <a:endParaRPr lang="en-CA" dirty="0"/>
          </a:p>
          <a:p>
            <a:pPr marL="285750" indent="-285750">
              <a:buFont typeface="Arial" panose="020B0604020202020204" pitchFamily="34" charset="0"/>
              <a:buChar char="•"/>
            </a:pPr>
            <a:r>
              <a:rPr lang="en-US" dirty="0"/>
              <a:t>According to the graph, the majority of restaurant ratings fall between the range of 3.4 and 4.2. There are not many restaurants with a 4.8 and 4.9 rating.</a:t>
            </a:r>
            <a:endParaRPr lang="en-CA" dirty="0"/>
          </a:p>
        </p:txBody>
      </p:sp>
      <p:pic>
        <p:nvPicPr>
          <p:cNvPr id="14" name="Picture 13">
            <a:extLst>
              <a:ext uri="{FF2B5EF4-FFF2-40B4-BE49-F238E27FC236}">
                <a16:creationId xmlns:a16="http://schemas.microsoft.com/office/drawing/2014/main" id="{83DB97D7-E47E-D3DA-FB80-59245D8FC606}"/>
              </a:ext>
            </a:extLst>
          </p:cNvPr>
          <p:cNvPicPr>
            <a:picLocks noChangeAspect="1"/>
          </p:cNvPicPr>
          <p:nvPr/>
        </p:nvPicPr>
        <p:blipFill>
          <a:blip r:embed="rId2"/>
          <a:stretch>
            <a:fillRect/>
          </a:stretch>
        </p:blipFill>
        <p:spPr>
          <a:xfrm>
            <a:off x="4534675" y="1529732"/>
            <a:ext cx="6587041" cy="2211844"/>
          </a:xfrm>
          <a:prstGeom prst="rect">
            <a:avLst/>
          </a:prstGeom>
        </p:spPr>
      </p:pic>
      <p:pic>
        <p:nvPicPr>
          <p:cNvPr id="17" name="Picture 16">
            <a:extLst>
              <a:ext uri="{FF2B5EF4-FFF2-40B4-BE49-F238E27FC236}">
                <a16:creationId xmlns:a16="http://schemas.microsoft.com/office/drawing/2014/main" id="{B486B2FC-A032-0B8E-1BB2-2BCF619E51E1}"/>
              </a:ext>
            </a:extLst>
          </p:cNvPr>
          <p:cNvPicPr>
            <a:picLocks noChangeAspect="1"/>
          </p:cNvPicPr>
          <p:nvPr/>
        </p:nvPicPr>
        <p:blipFill>
          <a:blip r:embed="rId3"/>
          <a:stretch>
            <a:fillRect/>
          </a:stretch>
        </p:blipFill>
        <p:spPr>
          <a:xfrm>
            <a:off x="4148950" y="4441372"/>
            <a:ext cx="7783969" cy="2313991"/>
          </a:xfrm>
          <a:prstGeom prst="rect">
            <a:avLst/>
          </a:prstGeom>
        </p:spPr>
      </p:pic>
    </p:spTree>
    <p:extLst>
      <p:ext uri="{BB962C8B-B14F-4D97-AF65-F5344CB8AC3E}">
        <p14:creationId xmlns:p14="http://schemas.microsoft.com/office/powerpoint/2010/main" val="247588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3CB6-5DD0-61DA-0C27-FD866207CD1E}"/>
              </a:ext>
            </a:extLst>
          </p:cNvPr>
          <p:cNvSpPr>
            <a:spLocks noGrp="1"/>
          </p:cNvSpPr>
          <p:nvPr>
            <p:ph type="title"/>
          </p:nvPr>
        </p:nvSpPr>
        <p:spPr>
          <a:xfrm>
            <a:off x="4450702" y="550672"/>
            <a:ext cx="6766560" cy="768096"/>
          </a:xfrm>
        </p:spPr>
        <p:txBody>
          <a:bodyPr/>
          <a:lstStyle/>
          <a:p>
            <a:r>
              <a:rPr lang="en-CA" sz="3200" dirty="0"/>
              <a:t>Data visualization</a:t>
            </a:r>
          </a:p>
        </p:txBody>
      </p:sp>
      <p:sp>
        <p:nvSpPr>
          <p:cNvPr id="4" name="Footer Placeholder 3">
            <a:extLst>
              <a:ext uri="{FF2B5EF4-FFF2-40B4-BE49-F238E27FC236}">
                <a16:creationId xmlns:a16="http://schemas.microsoft.com/office/drawing/2014/main" id="{E22DDA25-B8FB-06BC-162F-2F5E1F7E15E4}"/>
              </a:ext>
            </a:extLst>
          </p:cNvPr>
          <p:cNvSpPr>
            <a:spLocks noGrp="1"/>
          </p:cNvSpPr>
          <p:nvPr>
            <p:ph type="ftr" sz="quarter" idx="11"/>
          </p:nvPr>
        </p:nvSpPr>
        <p:spPr>
          <a:xfrm>
            <a:off x="4224528" y="104920"/>
            <a:ext cx="3200400" cy="274320"/>
          </a:xfrm>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DA09E38B-B64D-C457-ACF7-DC499240A25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6" name="Content Placeholder 5">
            <a:extLst>
              <a:ext uri="{FF2B5EF4-FFF2-40B4-BE49-F238E27FC236}">
                <a16:creationId xmlns:a16="http://schemas.microsoft.com/office/drawing/2014/main" id="{121A34DA-AD48-097B-0B1B-0CEF4D2F2F22}"/>
              </a:ext>
            </a:extLst>
          </p:cNvPr>
          <p:cNvSpPr>
            <a:spLocks noGrp="1"/>
          </p:cNvSpPr>
          <p:nvPr>
            <p:ph idx="1"/>
          </p:nvPr>
        </p:nvSpPr>
        <p:spPr>
          <a:xfrm>
            <a:off x="4224527" y="1772816"/>
            <a:ext cx="7708391" cy="4980264"/>
          </a:xfrm>
        </p:spPr>
        <p:txBody>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a:p>
            <a:pPr marL="285750" indent="-285750">
              <a:buFont typeface="Arial" panose="020B0604020202020204" pitchFamily="34" charset="0"/>
              <a:buChar char="•"/>
            </a:pPr>
            <a:r>
              <a:rPr lang="en-US" dirty="0"/>
              <a:t>According to the above- mentioned pie chart, people prefer ordering food online to dining in a restaurant.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 restaurant does not offer online ordering, we can clearly see that they are more likely to suffer a rating fall than those that do.</a:t>
            </a:r>
            <a:endParaRPr lang="en-CA" dirty="0"/>
          </a:p>
        </p:txBody>
      </p:sp>
      <p:pic>
        <p:nvPicPr>
          <p:cNvPr id="10" name="Picture 9">
            <a:extLst>
              <a:ext uri="{FF2B5EF4-FFF2-40B4-BE49-F238E27FC236}">
                <a16:creationId xmlns:a16="http://schemas.microsoft.com/office/drawing/2014/main" id="{4081015C-854C-114C-319B-857CBDC5B25E}"/>
              </a:ext>
            </a:extLst>
          </p:cNvPr>
          <p:cNvPicPr>
            <a:picLocks noChangeAspect="1"/>
          </p:cNvPicPr>
          <p:nvPr/>
        </p:nvPicPr>
        <p:blipFill>
          <a:blip r:embed="rId2"/>
          <a:stretch>
            <a:fillRect/>
          </a:stretch>
        </p:blipFill>
        <p:spPr>
          <a:xfrm>
            <a:off x="4582357" y="1185568"/>
            <a:ext cx="6766560" cy="1912776"/>
          </a:xfrm>
          <a:prstGeom prst="rect">
            <a:avLst/>
          </a:prstGeom>
        </p:spPr>
      </p:pic>
      <p:pic>
        <p:nvPicPr>
          <p:cNvPr id="14" name="Picture 13">
            <a:extLst>
              <a:ext uri="{FF2B5EF4-FFF2-40B4-BE49-F238E27FC236}">
                <a16:creationId xmlns:a16="http://schemas.microsoft.com/office/drawing/2014/main" id="{353B252E-2114-90EB-9168-37F5DD2AFD78}"/>
              </a:ext>
            </a:extLst>
          </p:cNvPr>
          <p:cNvPicPr>
            <a:picLocks noChangeAspect="1"/>
          </p:cNvPicPr>
          <p:nvPr/>
        </p:nvPicPr>
        <p:blipFill>
          <a:blip r:embed="rId3"/>
          <a:stretch>
            <a:fillRect/>
          </a:stretch>
        </p:blipFill>
        <p:spPr>
          <a:xfrm>
            <a:off x="4450702" y="3733240"/>
            <a:ext cx="7482217" cy="2372132"/>
          </a:xfrm>
          <a:prstGeom prst="rect">
            <a:avLst/>
          </a:prstGeom>
        </p:spPr>
      </p:pic>
    </p:spTree>
    <p:extLst>
      <p:ext uri="{BB962C8B-B14F-4D97-AF65-F5344CB8AC3E}">
        <p14:creationId xmlns:p14="http://schemas.microsoft.com/office/powerpoint/2010/main" val="321503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8E78-8751-B818-15FB-BCD43250D42B}"/>
              </a:ext>
            </a:extLst>
          </p:cNvPr>
          <p:cNvSpPr>
            <a:spLocks noGrp="1"/>
          </p:cNvSpPr>
          <p:nvPr>
            <p:ph type="title"/>
          </p:nvPr>
        </p:nvSpPr>
        <p:spPr>
          <a:xfrm>
            <a:off x="4289842" y="953568"/>
            <a:ext cx="6766560" cy="768096"/>
          </a:xfrm>
        </p:spPr>
        <p:txBody>
          <a:bodyPr/>
          <a:lstStyle/>
          <a:p>
            <a:r>
              <a:rPr lang="en-CA" sz="3200" dirty="0"/>
              <a:t>Data visualization</a:t>
            </a:r>
          </a:p>
        </p:txBody>
      </p:sp>
      <p:sp>
        <p:nvSpPr>
          <p:cNvPr id="4" name="Footer Placeholder 3">
            <a:extLst>
              <a:ext uri="{FF2B5EF4-FFF2-40B4-BE49-F238E27FC236}">
                <a16:creationId xmlns:a16="http://schemas.microsoft.com/office/drawing/2014/main" id="{FBC7A0EA-06DE-F246-44A5-B27AE0F28A1B}"/>
              </a:ext>
            </a:extLst>
          </p:cNvPr>
          <p:cNvSpPr>
            <a:spLocks noGrp="1"/>
          </p:cNvSpPr>
          <p:nvPr>
            <p:ph type="ftr" sz="quarter" idx="11"/>
          </p:nvPr>
        </p:nvSpPr>
        <p:spPr/>
        <p:txBody>
          <a:bodyPr/>
          <a:lstStyle/>
          <a:p>
            <a:r>
              <a:rPr lang="en-US" dirty="0"/>
              <a:t>Restaurant Rating Prediction</a:t>
            </a:r>
          </a:p>
        </p:txBody>
      </p:sp>
      <p:sp>
        <p:nvSpPr>
          <p:cNvPr id="5" name="Slide Number Placeholder 4">
            <a:extLst>
              <a:ext uri="{FF2B5EF4-FFF2-40B4-BE49-F238E27FC236}">
                <a16:creationId xmlns:a16="http://schemas.microsoft.com/office/drawing/2014/main" id="{C003B1BE-47E0-9D56-E24D-F9B900E0BFA2}"/>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Content Placeholder 5">
            <a:extLst>
              <a:ext uri="{FF2B5EF4-FFF2-40B4-BE49-F238E27FC236}">
                <a16:creationId xmlns:a16="http://schemas.microsoft.com/office/drawing/2014/main" id="{8781D676-FC6D-8ABE-AF63-BAAA98EFDA03}"/>
              </a:ext>
            </a:extLst>
          </p:cNvPr>
          <p:cNvSpPr>
            <a:spLocks noGrp="1"/>
          </p:cNvSpPr>
          <p:nvPr>
            <p:ph idx="1"/>
          </p:nvPr>
        </p:nvSpPr>
        <p:spPr>
          <a:xfrm>
            <a:off x="4224528" y="1576873"/>
            <a:ext cx="7849284" cy="5141168"/>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20 restaurant types are shown in the images above. As compared to the other restaurant types, it is clear that Casual Dining and Quick Bites is more well-liked by customers.</a:t>
            </a:r>
            <a:endParaRPr lang="en-CA" dirty="0"/>
          </a:p>
        </p:txBody>
      </p:sp>
      <p:pic>
        <p:nvPicPr>
          <p:cNvPr id="12" name="Picture 11">
            <a:extLst>
              <a:ext uri="{FF2B5EF4-FFF2-40B4-BE49-F238E27FC236}">
                <a16:creationId xmlns:a16="http://schemas.microsoft.com/office/drawing/2014/main" id="{2C0554A5-A819-842F-C9D2-0C6B7E13FAA6}"/>
              </a:ext>
            </a:extLst>
          </p:cNvPr>
          <p:cNvPicPr>
            <a:picLocks noChangeAspect="1"/>
          </p:cNvPicPr>
          <p:nvPr/>
        </p:nvPicPr>
        <p:blipFill>
          <a:blip r:embed="rId2"/>
          <a:stretch>
            <a:fillRect/>
          </a:stretch>
        </p:blipFill>
        <p:spPr>
          <a:xfrm>
            <a:off x="4077803" y="1499950"/>
            <a:ext cx="7855117" cy="4098417"/>
          </a:xfrm>
          <a:prstGeom prst="rect">
            <a:avLst/>
          </a:prstGeom>
        </p:spPr>
      </p:pic>
    </p:spTree>
    <p:extLst>
      <p:ext uri="{BB962C8B-B14F-4D97-AF65-F5344CB8AC3E}">
        <p14:creationId xmlns:p14="http://schemas.microsoft.com/office/powerpoint/2010/main" val="226427226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{DC639A9B-8BD6-42DE-B016-39E498A24192}tf78438558_win32</Template>
  <TotalTime>1735</TotalTime>
  <Words>856</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Sabon Next LT</vt:lpstr>
      <vt:lpstr>Symbol</vt:lpstr>
      <vt:lpstr>Times New Roman</vt:lpstr>
      <vt:lpstr>Office Theme</vt:lpstr>
      <vt:lpstr>Restaurant Rating Prediction </vt:lpstr>
      <vt:lpstr>PowerPoint Presentation</vt:lpstr>
      <vt:lpstr>Introduction</vt:lpstr>
      <vt:lpstr>Data preparation </vt:lpstr>
      <vt:lpstr>Data cleaning  </vt:lpstr>
      <vt:lpstr>Exploratory Data Analysis </vt:lpstr>
      <vt:lpstr>Data visualization</vt:lpstr>
      <vt:lpstr>Data visualization</vt:lpstr>
      <vt:lpstr>Data visualization</vt:lpstr>
      <vt:lpstr>Data visualization</vt:lpstr>
      <vt:lpstr>Data visualization</vt:lpstr>
      <vt:lpstr>Data visualization</vt:lpstr>
      <vt:lpstr>Data modeling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Catharin Jose</dc:creator>
  <cp:lastModifiedBy>Catharin Jose</cp:lastModifiedBy>
  <cp:revision>13</cp:revision>
  <dcterms:created xsi:type="dcterms:W3CDTF">2022-12-16T01:25:13Z</dcterms:created>
  <dcterms:modified xsi:type="dcterms:W3CDTF">2022-12-17T16:41:26Z</dcterms:modified>
</cp:coreProperties>
</file>