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8DD5-9122-49FA-B10C-AD582048DB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0399B-604A-4E2B-BD45-550EAE513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14261F-373C-499B-A495-5C6E75C003C7}"/>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5" name="Footer Placeholder 4">
            <a:extLst>
              <a:ext uri="{FF2B5EF4-FFF2-40B4-BE49-F238E27FC236}">
                <a16:creationId xmlns:a16="http://schemas.microsoft.com/office/drawing/2014/main" id="{A2BC7048-AB20-4DA9-A33B-5452B923A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41879-F5E2-4754-A7C9-0087FA52F68D}"/>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219537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F026-1104-426C-BAB8-CBBD8B41F4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BD0EF3-5652-4B16-A400-B9E14D0025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6A1D6-C9D6-466B-8ED6-57383E975CA1}"/>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5" name="Footer Placeholder 4">
            <a:extLst>
              <a:ext uri="{FF2B5EF4-FFF2-40B4-BE49-F238E27FC236}">
                <a16:creationId xmlns:a16="http://schemas.microsoft.com/office/drawing/2014/main" id="{9AAEE17E-2E38-4EE8-B6AB-8F0894396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4C181-4ADF-4100-A8EC-33FC1EFF4DF7}"/>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325349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1FC86A-E734-438E-9A31-4F1E500C37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A31FCC-2BAC-4004-B091-307C826B4F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C5229-0A46-4EE2-9C98-B3BBB7F9D91E}"/>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5" name="Footer Placeholder 4">
            <a:extLst>
              <a:ext uri="{FF2B5EF4-FFF2-40B4-BE49-F238E27FC236}">
                <a16:creationId xmlns:a16="http://schemas.microsoft.com/office/drawing/2014/main" id="{86A274A9-3A4F-4CEB-858C-55ACE8907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A0823-7794-4A2A-AE6E-F56719E0451D}"/>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1716953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B1E3-A630-404C-9C40-0A09121A8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ED262-C591-4887-AE9A-6B46F7C004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64642-E461-4B49-A231-1783233C098E}"/>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5" name="Footer Placeholder 4">
            <a:extLst>
              <a:ext uri="{FF2B5EF4-FFF2-40B4-BE49-F238E27FC236}">
                <a16:creationId xmlns:a16="http://schemas.microsoft.com/office/drawing/2014/main" id="{B783989D-3D0C-4367-B522-9CBE6068F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C389F-B092-4B88-881A-BBB518E8912D}"/>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2645139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EFB5-A5FC-4903-96B7-591A6BA22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DBA0A-6613-4A29-8F50-D41B550BB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212BAF-A87C-4D2C-A9F4-AFA9BBD9DB84}"/>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5" name="Footer Placeholder 4">
            <a:extLst>
              <a:ext uri="{FF2B5EF4-FFF2-40B4-BE49-F238E27FC236}">
                <a16:creationId xmlns:a16="http://schemas.microsoft.com/office/drawing/2014/main" id="{185B2BF5-EB73-4867-90AF-E8E6B64CA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E4760-29CD-4177-B07D-160AC936A760}"/>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381814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5144-47DB-4F29-A1A0-A314F17B0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ABE94-71AD-4BA6-9EB3-A982DAA96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CE8836-E175-4F52-A825-CF03F6F63E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7C8E6C-A0CC-4C52-9789-090891C5141D}"/>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6" name="Footer Placeholder 5">
            <a:extLst>
              <a:ext uri="{FF2B5EF4-FFF2-40B4-BE49-F238E27FC236}">
                <a16:creationId xmlns:a16="http://schemas.microsoft.com/office/drawing/2014/main" id="{D57FD39F-4510-4DB2-9864-465EF2670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5410E-6ECA-4148-984B-2EBB2A690820}"/>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254600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839C-8A45-4F1C-BB32-CC17596775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E55D7B-D2A5-40F0-86D5-478C4B943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DE1CC0-D957-494B-9148-5AD6E2C06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DFC8B1-61E2-4795-8068-526E595C9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2A14A-5743-44C6-A334-88473270A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985A9F-DA6F-4EDC-B342-CA2823F60576}"/>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8" name="Footer Placeholder 7">
            <a:extLst>
              <a:ext uri="{FF2B5EF4-FFF2-40B4-BE49-F238E27FC236}">
                <a16:creationId xmlns:a16="http://schemas.microsoft.com/office/drawing/2014/main" id="{8975A9C2-B7C2-4211-9571-CA2C7233E4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F93AEA-A952-401E-A933-202DB85B8CEA}"/>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72487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64ED-EA7F-4A51-B142-000B9DBAD6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6C5BE-C72E-43FC-9B0E-CCF4E0ED88B8}"/>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4" name="Footer Placeholder 3">
            <a:extLst>
              <a:ext uri="{FF2B5EF4-FFF2-40B4-BE49-F238E27FC236}">
                <a16:creationId xmlns:a16="http://schemas.microsoft.com/office/drawing/2014/main" id="{356866C2-B806-463E-9411-A45F1979E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75BB7-0128-4034-8D81-CA380A8B9224}"/>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226881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CC2B45-8283-4D9F-ABB7-3E0A13016365}"/>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3" name="Footer Placeholder 2">
            <a:extLst>
              <a:ext uri="{FF2B5EF4-FFF2-40B4-BE49-F238E27FC236}">
                <a16:creationId xmlns:a16="http://schemas.microsoft.com/office/drawing/2014/main" id="{FB6CCE94-F6DB-4F17-8D8A-5ABAA293A4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D28D6-1E2A-40D5-9F37-2B72F15B1543}"/>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167847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4856-CA2C-440B-8848-734CB9E8C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7EDF17-E8F3-4D5E-B240-A9CCB2A2D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FEF9BC-4F92-4040-BE8F-C4CD008AA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126E7-29AF-420B-899D-F744B232F426}"/>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6" name="Footer Placeholder 5">
            <a:extLst>
              <a:ext uri="{FF2B5EF4-FFF2-40B4-BE49-F238E27FC236}">
                <a16:creationId xmlns:a16="http://schemas.microsoft.com/office/drawing/2014/main" id="{0D493D4A-E163-446B-805E-31E69C9BD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901AB-FA93-46B2-B742-46B8096CA7E7}"/>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156059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17ED-69C2-49DF-B37D-ED0D54F88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0C8B6-C787-4ADC-B471-5F646FE5D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EF4784-8B56-4568-B0E4-F9625638D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ABEB17-A68B-47A9-80DE-5F89E21F8B29}"/>
              </a:ext>
            </a:extLst>
          </p:cNvPr>
          <p:cNvSpPr>
            <a:spLocks noGrp="1"/>
          </p:cNvSpPr>
          <p:nvPr>
            <p:ph type="dt" sz="half" idx="10"/>
          </p:nvPr>
        </p:nvSpPr>
        <p:spPr/>
        <p:txBody>
          <a:bodyPr/>
          <a:lstStyle/>
          <a:p>
            <a:fld id="{A7510EAA-56C0-44EE-BE53-EF32BC18AD87}" type="datetimeFigureOut">
              <a:rPr lang="en-US" smtClean="0"/>
              <a:t>5/10/2020</a:t>
            </a:fld>
            <a:endParaRPr lang="en-US"/>
          </a:p>
        </p:txBody>
      </p:sp>
      <p:sp>
        <p:nvSpPr>
          <p:cNvPr id="6" name="Footer Placeholder 5">
            <a:extLst>
              <a:ext uri="{FF2B5EF4-FFF2-40B4-BE49-F238E27FC236}">
                <a16:creationId xmlns:a16="http://schemas.microsoft.com/office/drawing/2014/main" id="{D1AB5531-4299-458A-9DB5-FE6B91C10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4D01D-BB22-43B2-933A-3FE8D336EC12}"/>
              </a:ext>
            </a:extLst>
          </p:cNvPr>
          <p:cNvSpPr>
            <a:spLocks noGrp="1"/>
          </p:cNvSpPr>
          <p:nvPr>
            <p:ph type="sldNum" sz="quarter" idx="12"/>
          </p:nvPr>
        </p:nvSpPr>
        <p:spPr/>
        <p:txBody>
          <a:bodyPr/>
          <a:lstStyle/>
          <a:p>
            <a:fld id="{F995F796-1AEE-45F3-A4DE-42F0AB1A2520}" type="slidenum">
              <a:rPr lang="en-US" smtClean="0"/>
              <a:t>‹#›</a:t>
            </a:fld>
            <a:endParaRPr lang="en-US"/>
          </a:p>
        </p:txBody>
      </p:sp>
    </p:spTree>
    <p:extLst>
      <p:ext uri="{BB962C8B-B14F-4D97-AF65-F5344CB8AC3E}">
        <p14:creationId xmlns:p14="http://schemas.microsoft.com/office/powerpoint/2010/main" val="145315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D3510-FF2E-47F3-A951-E19EC12D7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9001E2-7D39-4EB7-ADFF-D34E818B7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F2495-FFDA-4281-B066-943B463761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10EAA-56C0-44EE-BE53-EF32BC18AD87}" type="datetimeFigureOut">
              <a:rPr lang="en-US" smtClean="0"/>
              <a:t>5/10/2020</a:t>
            </a:fld>
            <a:endParaRPr lang="en-US"/>
          </a:p>
        </p:txBody>
      </p:sp>
      <p:sp>
        <p:nvSpPr>
          <p:cNvPr id="5" name="Footer Placeholder 4">
            <a:extLst>
              <a:ext uri="{FF2B5EF4-FFF2-40B4-BE49-F238E27FC236}">
                <a16:creationId xmlns:a16="http://schemas.microsoft.com/office/drawing/2014/main" id="{45DB9477-1287-4EB0-9A2B-0AD550C00E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F621BB-8306-4409-AB8B-90D95262D6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5F796-1AEE-45F3-A4DE-42F0AB1A2520}" type="slidenum">
              <a:rPr lang="en-US" smtClean="0"/>
              <a:t>‹#›</a:t>
            </a:fld>
            <a:endParaRPr lang="en-US"/>
          </a:p>
        </p:txBody>
      </p:sp>
    </p:spTree>
    <p:extLst>
      <p:ext uri="{BB962C8B-B14F-4D97-AF65-F5344CB8AC3E}">
        <p14:creationId xmlns:p14="http://schemas.microsoft.com/office/powerpoint/2010/main" val="283517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0130-9671-473C-9611-FF3817FB1A27}"/>
              </a:ext>
            </a:extLst>
          </p:cNvPr>
          <p:cNvSpPr>
            <a:spLocks noGrp="1"/>
          </p:cNvSpPr>
          <p:nvPr>
            <p:ph type="ctrTitle"/>
          </p:nvPr>
        </p:nvSpPr>
        <p:spPr/>
        <p:txBody>
          <a:bodyPr/>
          <a:lstStyle/>
          <a:p>
            <a:r>
              <a:rPr lang="en-US" dirty="0"/>
              <a:t>IBM Data Science Certificate</a:t>
            </a:r>
          </a:p>
        </p:txBody>
      </p:sp>
      <p:sp>
        <p:nvSpPr>
          <p:cNvPr id="3" name="Subtitle 2">
            <a:extLst>
              <a:ext uri="{FF2B5EF4-FFF2-40B4-BE49-F238E27FC236}">
                <a16:creationId xmlns:a16="http://schemas.microsoft.com/office/drawing/2014/main" id="{EC1563D9-1BF7-4306-8BFC-4DB17D682954}"/>
              </a:ext>
            </a:extLst>
          </p:cNvPr>
          <p:cNvSpPr>
            <a:spLocks noGrp="1"/>
          </p:cNvSpPr>
          <p:nvPr>
            <p:ph type="subTitle" idx="1"/>
          </p:nvPr>
        </p:nvSpPr>
        <p:spPr/>
        <p:txBody>
          <a:bodyPr/>
          <a:lstStyle/>
          <a:p>
            <a:r>
              <a:rPr lang="en-US" dirty="0"/>
              <a:t>Capstone Project</a:t>
            </a:r>
          </a:p>
        </p:txBody>
      </p:sp>
    </p:spTree>
    <p:extLst>
      <p:ext uri="{BB962C8B-B14F-4D97-AF65-F5344CB8AC3E}">
        <p14:creationId xmlns:p14="http://schemas.microsoft.com/office/powerpoint/2010/main" val="32749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13D0-3442-42FF-9FC6-1ACCF00389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516EC2-B729-48E3-8ED1-39EDDED4C47F}"/>
              </a:ext>
            </a:extLst>
          </p:cNvPr>
          <p:cNvSpPr>
            <a:spLocks noGrp="1"/>
          </p:cNvSpPr>
          <p:nvPr>
            <p:ph idx="1"/>
          </p:nvPr>
        </p:nvSpPr>
        <p:spPr/>
        <p:txBody>
          <a:bodyPr/>
          <a:lstStyle/>
          <a:p>
            <a:r>
              <a:rPr lang="en-US" dirty="0"/>
              <a:t>The problem that is going to be analyzed is the distribution and ratings of Italian restaurants in Toronto, Ontario, Canada.</a:t>
            </a:r>
          </a:p>
          <a:p>
            <a:r>
              <a:rPr lang="en-US" dirty="0"/>
              <a:t>The targeted audience is a prospective restaurateur that would like to open an Italian restaurant in Toronto. The specific answer we are trying to ascertain is whether a restauranteur should open an Italian restaurant in Toronto. This will be based on determining how many Italian Restaurants are currently in Toronto and how those existing restaurants are distributed across Toronto’s neighborhoods.</a:t>
            </a:r>
          </a:p>
        </p:txBody>
      </p:sp>
    </p:spTree>
    <p:extLst>
      <p:ext uri="{BB962C8B-B14F-4D97-AF65-F5344CB8AC3E}">
        <p14:creationId xmlns:p14="http://schemas.microsoft.com/office/powerpoint/2010/main" val="139363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2AF6-ECF5-4A4E-92BF-6DF67EF86E5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55989D7-4DF3-466F-93AF-0532913CBA5A}"/>
              </a:ext>
            </a:extLst>
          </p:cNvPr>
          <p:cNvSpPr>
            <a:spLocks noGrp="1"/>
          </p:cNvSpPr>
          <p:nvPr>
            <p:ph idx="1"/>
          </p:nvPr>
        </p:nvSpPr>
        <p:spPr/>
        <p:txBody>
          <a:bodyPr/>
          <a:lstStyle/>
          <a:p>
            <a:r>
              <a:rPr lang="en-US" dirty="0"/>
              <a:t>The data that will be used for this analysis included population statistics for Toronto as well as Foursquare data related to the distribution and rating of Italian restaurants in Toronto. Additionally, neighborhood data for Toronto will be uploaded into the analysis to help determine neighborhood related distribution.</a:t>
            </a:r>
          </a:p>
        </p:txBody>
      </p:sp>
    </p:spTree>
    <p:extLst>
      <p:ext uri="{BB962C8B-B14F-4D97-AF65-F5344CB8AC3E}">
        <p14:creationId xmlns:p14="http://schemas.microsoft.com/office/powerpoint/2010/main" val="1194800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7ACD-05E7-47F1-9F5A-1DAAA517035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78D3280-979F-4964-BA23-9406B71B985F}"/>
              </a:ext>
            </a:extLst>
          </p:cNvPr>
          <p:cNvSpPr>
            <a:spLocks noGrp="1"/>
          </p:cNvSpPr>
          <p:nvPr>
            <p:ph idx="1"/>
          </p:nvPr>
        </p:nvSpPr>
        <p:spPr/>
        <p:txBody>
          <a:bodyPr/>
          <a:lstStyle/>
          <a:p>
            <a:pPr lvl="1"/>
            <a:r>
              <a:rPr lang="en-US" dirty="0"/>
              <a:t>Imported all necessary python libraries.</a:t>
            </a:r>
            <a:endParaRPr lang="en-US" sz="2000" dirty="0"/>
          </a:p>
          <a:p>
            <a:pPr lvl="1"/>
            <a:r>
              <a:rPr lang="en-US" dirty="0"/>
              <a:t>Imported Toronto neighborhood data</a:t>
            </a:r>
            <a:endParaRPr lang="en-US" sz="2000" dirty="0"/>
          </a:p>
          <a:p>
            <a:pPr lvl="1"/>
            <a:r>
              <a:rPr lang="en-US" dirty="0"/>
              <a:t>Determined geographical location data for Toronto</a:t>
            </a:r>
            <a:endParaRPr lang="en-US" sz="2000" dirty="0"/>
          </a:p>
          <a:p>
            <a:pPr lvl="1"/>
            <a:r>
              <a:rPr lang="en-US" dirty="0"/>
              <a:t>Imported Foursquare credentials</a:t>
            </a:r>
            <a:endParaRPr lang="en-US" sz="2000" dirty="0"/>
          </a:p>
          <a:p>
            <a:pPr lvl="1"/>
            <a:r>
              <a:rPr lang="en-US" dirty="0"/>
              <a:t>Created a map of Toronto that highlighted neighborhoods</a:t>
            </a:r>
            <a:endParaRPr lang="en-US" sz="2000" dirty="0"/>
          </a:p>
          <a:p>
            <a:pPr lvl="1"/>
            <a:r>
              <a:rPr lang="en-US" dirty="0"/>
              <a:t>Conducted Foursquare search of Italian Restaurants</a:t>
            </a:r>
            <a:endParaRPr lang="en-US" sz="2000" dirty="0"/>
          </a:p>
          <a:p>
            <a:pPr lvl="1"/>
            <a:r>
              <a:rPr lang="en-US" dirty="0"/>
              <a:t>Explored Results of Foursquare search</a:t>
            </a:r>
            <a:endParaRPr lang="en-US" sz="2000" dirty="0"/>
          </a:p>
          <a:p>
            <a:pPr lvl="1"/>
            <a:r>
              <a:rPr lang="en-US" dirty="0"/>
              <a:t>Retrieved ratings for all Italian Restaurants in Toronto</a:t>
            </a:r>
            <a:endParaRPr lang="en-US" sz="2000" dirty="0"/>
          </a:p>
          <a:p>
            <a:pPr lvl="1"/>
            <a:r>
              <a:rPr lang="en-US" dirty="0"/>
              <a:t>Plotted all Italian Restaurants on Toronto Map</a:t>
            </a:r>
            <a:endParaRPr lang="en-US" sz="2000" dirty="0"/>
          </a:p>
          <a:p>
            <a:pPr lvl="1"/>
            <a:r>
              <a:rPr lang="en-US" dirty="0"/>
              <a:t>Plotted all Italian Restaurants on Toronto Map with Neighborhood</a:t>
            </a:r>
            <a:endParaRPr lang="en-US" sz="2000" dirty="0"/>
          </a:p>
        </p:txBody>
      </p:sp>
    </p:spTree>
    <p:extLst>
      <p:ext uri="{BB962C8B-B14F-4D97-AF65-F5344CB8AC3E}">
        <p14:creationId xmlns:p14="http://schemas.microsoft.com/office/powerpoint/2010/main" val="343316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2E38-175C-489C-AB8D-4480DBF8257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06E4DF5-66CC-4138-8EAB-18979BDC6A66}"/>
              </a:ext>
            </a:extLst>
          </p:cNvPr>
          <p:cNvSpPr>
            <a:spLocks noGrp="1"/>
          </p:cNvSpPr>
          <p:nvPr>
            <p:ph idx="1"/>
          </p:nvPr>
        </p:nvSpPr>
        <p:spPr/>
        <p:txBody>
          <a:bodyPr/>
          <a:lstStyle/>
          <a:p>
            <a:r>
              <a:rPr lang="en-US" dirty="0"/>
              <a:t>Toronto Neighborhoods (blue) underserved by Italian Restaurants (red)</a:t>
            </a:r>
          </a:p>
        </p:txBody>
      </p:sp>
      <p:pic>
        <p:nvPicPr>
          <p:cNvPr id="4" name="Picture 3" descr="A close up of a map&#10;&#10;Description automatically generated">
            <a:extLst>
              <a:ext uri="{FF2B5EF4-FFF2-40B4-BE49-F238E27FC236}">
                <a16:creationId xmlns:a16="http://schemas.microsoft.com/office/drawing/2014/main" id="{2A60F62A-2ADD-4EC0-875F-25A90C1C47E5}"/>
              </a:ext>
            </a:extLst>
          </p:cNvPr>
          <p:cNvPicPr/>
          <p:nvPr/>
        </p:nvPicPr>
        <p:blipFill>
          <a:blip r:embed="rId2">
            <a:extLst>
              <a:ext uri="{28A0092B-C50C-407E-A947-70E740481C1C}">
                <a14:useLocalDpi xmlns:a14="http://schemas.microsoft.com/office/drawing/2010/main" val="0"/>
              </a:ext>
            </a:extLst>
          </a:blip>
          <a:stretch>
            <a:fillRect/>
          </a:stretch>
        </p:blipFill>
        <p:spPr>
          <a:xfrm>
            <a:off x="3124200" y="2596833"/>
            <a:ext cx="5943600" cy="3580130"/>
          </a:xfrm>
          <a:prstGeom prst="rect">
            <a:avLst/>
          </a:prstGeom>
        </p:spPr>
      </p:pic>
    </p:spTree>
    <p:extLst>
      <p:ext uri="{BB962C8B-B14F-4D97-AF65-F5344CB8AC3E}">
        <p14:creationId xmlns:p14="http://schemas.microsoft.com/office/powerpoint/2010/main" val="38058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F991-1D03-4A91-9BE0-7D7BF1D1266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4AC097A-FCBA-4DA0-84FD-925F06AD630C}"/>
              </a:ext>
            </a:extLst>
          </p:cNvPr>
          <p:cNvSpPr>
            <a:spLocks noGrp="1"/>
          </p:cNvSpPr>
          <p:nvPr>
            <p:ph idx="1"/>
          </p:nvPr>
        </p:nvSpPr>
        <p:spPr/>
        <p:txBody>
          <a:bodyPr/>
          <a:lstStyle/>
          <a:p>
            <a:r>
              <a:rPr lang="en-US" dirty="0"/>
              <a:t>Foursquare provides insufficient data to provide recommendation.</a:t>
            </a:r>
          </a:p>
          <a:p>
            <a:r>
              <a:rPr lang="en-US" dirty="0"/>
              <a:t>But if only this information is used, Toronto needs more Italian restaurants.</a:t>
            </a:r>
          </a:p>
          <a:p>
            <a:r>
              <a:rPr lang="en-US" dirty="0"/>
              <a:t>Additional analysis could be conducted of similar cities to provide additional context</a:t>
            </a:r>
          </a:p>
        </p:txBody>
      </p:sp>
    </p:spTree>
    <p:extLst>
      <p:ext uri="{BB962C8B-B14F-4D97-AF65-F5344CB8AC3E}">
        <p14:creationId xmlns:p14="http://schemas.microsoft.com/office/powerpoint/2010/main" val="204826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E659-7D66-437C-92BF-4769C492844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C51A05-AD43-454A-8AE5-6B70078952ED}"/>
              </a:ext>
            </a:extLst>
          </p:cNvPr>
          <p:cNvSpPr>
            <a:spLocks noGrp="1"/>
          </p:cNvSpPr>
          <p:nvPr>
            <p:ph idx="1"/>
          </p:nvPr>
        </p:nvSpPr>
        <p:spPr/>
        <p:txBody>
          <a:bodyPr/>
          <a:lstStyle/>
          <a:p>
            <a:r>
              <a:rPr lang="en-US" dirty="0"/>
              <a:t>To answer the most basic question of whether a restaurateur should open an Italian restaurant in Toronto, the answer appears to be Yes. Overall, there was one Italian restaurant per 366,000 residents in Toronto, which indicates that it is an underserved market. Further, there were significantly more neighborhoods than Italian restaurants throughout Toronto, which highlights that there were significant portions of the city without an Italian eatery.</a:t>
            </a:r>
          </a:p>
        </p:txBody>
      </p:sp>
    </p:spTree>
    <p:extLst>
      <p:ext uri="{BB962C8B-B14F-4D97-AF65-F5344CB8AC3E}">
        <p14:creationId xmlns:p14="http://schemas.microsoft.com/office/powerpoint/2010/main" val="367327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331</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IBM Data Science Certificate</vt:lpstr>
      <vt:lpstr>Introduction</vt:lpstr>
      <vt:lpstr>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Certificate</dc:title>
  <dc:creator>Stephen Riccio</dc:creator>
  <cp:lastModifiedBy>Stephen Riccio</cp:lastModifiedBy>
  <cp:revision>3</cp:revision>
  <dcterms:created xsi:type="dcterms:W3CDTF">2020-05-06T20:51:16Z</dcterms:created>
  <dcterms:modified xsi:type="dcterms:W3CDTF">2020-05-10T15:18:18Z</dcterms:modified>
</cp:coreProperties>
</file>