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932" r:id="rId2"/>
    <p:sldId id="1069" r:id="rId3"/>
    <p:sldId id="1134" r:id="rId4"/>
    <p:sldId id="1109" r:id="rId5"/>
    <p:sldId id="1115" r:id="rId6"/>
    <p:sldId id="1114" r:id="rId7"/>
    <p:sldId id="1110" r:id="rId8"/>
    <p:sldId id="1111" r:id="rId9"/>
    <p:sldId id="1112" r:id="rId10"/>
    <p:sldId id="1116" r:id="rId11"/>
    <p:sldId id="1117" r:id="rId12"/>
    <p:sldId id="1118" r:id="rId13"/>
    <p:sldId id="1119" r:id="rId14"/>
    <p:sldId id="1120" r:id="rId15"/>
    <p:sldId id="1121" r:id="rId16"/>
    <p:sldId id="1122" r:id="rId17"/>
    <p:sldId id="1123" r:id="rId18"/>
    <p:sldId id="1124" r:id="rId19"/>
    <p:sldId id="1125" r:id="rId20"/>
    <p:sldId id="1126" r:id="rId21"/>
    <p:sldId id="1127" r:id="rId22"/>
    <p:sldId id="1128" r:id="rId23"/>
    <p:sldId id="1129" r:id="rId24"/>
    <p:sldId id="1130" r:id="rId25"/>
    <p:sldId id="1131" r:id="rId26"/>
    <p:sldId id="1132" r:id="rId27"/>
    <p:sldId id="1133" r:id="rId28"/>
    <p:sldId id="1082" r:id="rId29"/>
    <p:sldId id="93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3ED8"/>
    <a:srgbClr val="0066FF"/>
    <a:srgbClr val="CC3300"/>
    <a:srgbClr val="BDD7EE"/>
    <a:srgbClr val="FF3300"/>
    <a:srgbClr val="9999FF"/>
    <a:srgbClr val="6666FF"/>
    <a:srgbClr val="3366FF"/>
    <a:srgbClr val="FFFFFF"/>
    <a:srgbClr val="9A32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21" autoAdjust="0"/>
    <p:restoredTop sz="93802" autoAdjust="0"/>
  </p:normalViewPr>
  <p:slideViewPr>
    <p:cSldViewPr snapToGrid="0">
      <p:cViewPr varScale="1">
        <p:scale>
          <a:sx n="98" d="100"/>
          <a:sy n="98" d="100"/>
        </p:scale>
        <p:origin x="216" y="6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7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DAB33-BC33-4B41-A6FE-4FEAB265DE74}" type="datetimeFigureOut">
              <a:rPr lang="en-IN" smtClean="0"/>
              <a:pPr/>
              <a:t>15/04/25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1D9EB-4C3D-43BB-BD11-6AC332CFE0B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9805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491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1585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3517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1897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0984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3436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2707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02707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56143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8538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4965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96262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19547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40971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89965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51664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15615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25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5380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26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09718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27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5340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7264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2316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3273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0757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7096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4600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1963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0270-92AA-46CA-9B04-D00762019AF9}" type="datetimeFigureOut">
              <a:rPr lang="en-IN" smtClean="0"/>
              <a:pPr/>
              <a:t>15/04/25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2873-F312-42B6-B279-C1D73F711B7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8615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0270-92AA-46CA-9B04-D00762019AF9}" type="datetimeFigureOut">
              <a:rPr lang="en-IN" smtClean="0"/>
              <a:pPr/>
              <a:t>15/04/25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2873-F312-42B6-B279-C1D73F711B7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860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0270-92AA-46CA-9B04-D00762019AF9}" type="datetimeFigureOut">
              <a:rPr lang="en-IN" smtClean="0"/>
              <a:pPr/>
              <a:t>15/04/25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2873-F312-42B6-B279-C1D73F711B7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10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0270-92AA-46CA-9B04-D00762019AF9}" type="datetimeFigureOut">
              <a:rPr lang="en-IN" smtClean="0"/>
              <a:pPr/>
              <a:t>15/04/25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2873-F312-42B6-B279-C1D73F711B7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006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0270-92AA-46CA-9B04-D00762019AF9}" type="datetimeFigureOut">
              <a:rPr lang="en-IN" smtClean="0"/>
              <a:pPr/>
              <a:t>15/04/25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2873-F312-42B6-B279-C1D73F711B7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15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0270-92AA-46CA-9B04-D00762019AF9}" type="datetimeFigureOut">
              <a:rPr lang="en-IN" smtClean="0"/>
              <a:pPr/>
              <a:t>15/04/25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2873-F312-42B6-B279-C1D73F711B7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210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0270-92AA-46CA-9B04-D00762019AF9}" type="datetimeFigureOut">
              <a:rPr lang="en-IN" smtClean="0"/>
              <a:pPr/>
              <a:t>15/04/25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2873-F312-42B6-B279-C1D73F711B7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996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0270-92AA-46CA-9B04-D00762019AF9}" type="datetimeFigureOut">
              <a:rPr lang="en-IN" smtClean="0"/>
              <a:pPr/>
              <a:t>15/04/25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2873-F312-42B6-B279-C1D73F711B7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4374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0270-92AA-46CA-9B04-D00762019AF9}" type="datetimeFigureOut">
              <a:rPr lang="en-IN" smtClean="0"/>
              <a:pPr/>
              <a:t>15/04/25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2873-F312-42B6-B279-C1D73F711B7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242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0270-92AA-46CA-9B04-D00762019AF9}" type="datetimeFigureOut">
              <a:rPr lang="en-IN" smtClean="0"/>
              <a:pPr/>
              <a:t>15/04/25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2873-F312-42B6-B279-C1D73F711B7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748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0270-92AA-46CA-9B04-D00762019AF9}" type="datetimeFigureOut">
              <a:rPr lang="en-IN" smtClean="0"/>
              <a:pPr/>
              <a:t>15/04/25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2873-F312-42B6-B279-C1D73F711B7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495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50270-92AA-46CA-9B04-D00762019AF9}" type="datetimeFigureOut">
              <a:rPr lang="en-IN" smtClean="0"/>
              <a:pPr/>
              <a:t>15/04/25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52873-F312-42B6-B279-C1D73F711B7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2895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NUL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1819425"/>
            <a:ext cx="12192001" cy="1609575"/>
          </a:xfrm>
        </p:spPr>
        <p:txBody>
          <a:bodyPr>
            <a:noAutofit/>
          </a:bodyPr>
          <a:lstStyle/>
          <a:p>
            <a:pPr lvl="0" defTabSz="411032">
              <a:lnSpc>
                <a:spcPct val="100000"/>
              </a:lnSpc>
              <a:spcBef>
                <a:spcPts val="0"/>
              </a:spcBef>
            </a:pPr>
            <a:r>
              <a:rPr lang="en-IN" sz="5400" b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Shortest Paths in a Directed Graph with Positive Weights</a:t>
            </a:r>
            <a:endParaRPr lang="en-IN" sz="5400" b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841DC4-B844-72BF-DE09-FA5C8F397B48}"/>
              </a:ext>
            </a:extLst>
          </p:cNvPr>
          <p:cNvSpPr txBox="1"/>
          <p:nvPr/>
        </p:nvSpPr>
        <p:spPr>
          <a:xfrm>
            <a:off x="3189349" y="5038575"/>
            <a:ext cx="581330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2000" dirty="0"/>
              <a:t>Instructor: </a:t>
            </a:r>
            <a:r>
              <a:rPr lang="en-IL" sz="2000"/>
              <a:t>Kshitij Gajjar</a:t>
            </a:r>
            <a:endParaRPr lang="en-IN" sz="2000" dirty="0"/>
          </a:p>
          <a:p>
            <a:pPr algn="ctr"/>
            <a:endParaRPr lang="en-IN" dirty="0"/>
          </a:p>
          <a:p>
            <a:pPr algn="ctr" rtl="0"/>
            <a:r>
              <a:rPr lang="en-IN" i="1" dirty="0">
                <a:solidFill>
                  <a:srgbClr val="888888"/>
                </a:solidFill>
                <a:effectLst/>
              </a:rPr>
              <a:t>Centre for Security, Theory </a:t>
            </a:r>
            <a:r>
              <a:rPr lang="en-IN" i="1" dirty="0">
                <a:solidFill>
                  <a:srgbClr val="888888"/>
                </a:solidFill>
              </a:rPr>
              <a:t>and </a:t>
            </a:r>
            <a:r>
              <a:rPr lang="en-IN" i="1" dirty="0">
                <a:solidFill>
                  <a:srgbClr val="888888"/>
                </a:solidFill>
                <a:effectLst/>
              </a:rPr>
              <a:t>Algorithmic Research (CSTAR)</a:t>
            </a:r>
          </a:p>
          <a:p>
            <a:pPr algn="ctr" rtl="0"/>
            <a:r>
              <a:rPr lang="en-IN" i="1" dirty="0">
                <a:solidFill>
                  <a:srgbClr val="888888"/>
                </a:solidFill>
                <a:effectLst/>
              </a:rPr>
              <a:t>International Institute of Information Technology, Hyderabad</a:t>
            </a:r>
          </a:p>
        </p:txBody>
      </p:sp>
    </p:spTree>
    <p:extLst>
      <p:ext uri="{BB962C8B-B14F-4D97-AF65-F5344CB8AC3E}">
        <p14:creationId xmlns:p14="http://schemas.microsoft.com/office/powerpoint/2010/main" val="2182096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4DA3029-4412-E545-84BC-9676005B6619}"/>
              </a:ext>
            </a:extLst>
          </p:cNvPr>
          <p:cNvSpPr>
            <a:spLocks noChangeAspect="1"/>
          </p:cNvSpPr>
          <p:nvPr/>
        </p:nvSpPr>
        <p:spPr>
          <a:xfrm>
            <a:off x="2181645" y="1216106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C2519C-EB28-7A41-929B-D5AF77D916B1}"/>
              </a:ext>
            </a:extLst>
          </p:cNvPr>
          <p:cNvSpPr>
            <a:spLocks noChangeAspect="1"/>
          </p:cNvSpPr>
          <p:nvPr/>
        </p:nvSpPr>
        <p:spPr>
          <a:xfrm>
            <a:off x="770788" y="2674036"/>
            <a:ext cx="540000" cy="540000"/>
          </a:xfrm>
          <a:prstGeom prst="ellipse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9DA853-6199-4E49-8293-B86C45910E91}"/>
              </a:ext>
            </a:extLst>
          </p:cNvPr>
          <p:cNvSpPr>
            <a:spLocks noChangeAspect="1"/>
          </p:cNvSpPr>
          <p:nvPr/>
        </p:nvSpPr>
        <p:spPr>
          <a:xfrm>
            <a:off x="5157827" y="1905530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E4B079-631F-614E-AC3C-B9BC34BE13A6}"/>
              </a:ext>
            </a:extLst>
          </p:cNvPr>
          <p:cNvSpPr>
            <a:spLocks noChangeAspect="1"/>
          </p:cNvSpPr>
          <p:nvPr/>
        </p:nvSpPr>
        <p:spPr>
          <a:xfrm>
            <a:off x="3201973" y="3819618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74DCC2-AF67-E74B-9811-39B485528A2F}"/>
              </a:ext>
            </a:extLst>
          </p:cNvPr>
          <p:cNvSpPr>
            <a:spLocks noChangeAspect="1"/>
          </p:cNvSpPr>
          <p:nvPr/>
        </p:nvSpPr>
        <p:spPr>
          <a:xfrm>
            <a:off x="4617827" y="5852407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28750D6-E684-C64B-907D-03E3443BDEDE}"/>
              </a:ext>
            </a:extLst>
          </p:cNvPr>
          <p:cNvSpPr>
            <a:spLocks noChangeAspect="1"/>
          </p:cNvSpPr>
          <p:nvPr/>
        </p:nvSpPr>
        <p:spPr>
          <a:xfrm>
            <a:off x="1246120" y="5156119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53274" cy="369332"/>
              </a:xfrm>
              <a:prstGeom prst="rect">
                <a:avLst/>
              </a:prstGeom>
              <a:blipFill>
                <a:blip r:embed="rId3"/>
                <a:stretch>
                  <a:fillRect l="-30000" r="-2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53274" cy="369332"/>
              </a:xfrm>
              <a:prstGeom prst="rect">
                <a:avLst/>
              </a:prstGeom>
              <a:blipFill>
                <a:blip r:embed="rId4"/>
                <a:stretch>
                  <a:fillRect l="-23810" r="-2381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253274" cy="369332"/>
              </a:xfrm>
              <a:prstGeom prst="rect">
                <a:avLst/>
              </a:prstGeom>
              <a:blipFill>
                <a:blip r:embed="rId5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53274" cy="369332"/>
              </a:xfrm>
              <a:prstGeom prst="rect">
                <a:avLst/>
              </a:prstGeom>
              <a:blipFill>
                <a:blip r:embed="rId6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53274" cy="369332"/>
              </a:xfrm>
              <a:prstGeom prst="rect">
                <a:avLst/>
              </a:prstGeom>
              <a:blipFill>
                <a:blip r:embed="rId7"/>
                <a:stretch>
                  <a:fillRect l="-23810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53274" cy="369332"/>
              </a:xfrm>
              <a:prstGeom prst="rect">
                <a:avLst/>
              </a:prstGeom>
              <a:blipFill>
                <a:blip r:embed="rId8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53274" cy="369332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253274" cy="369332"/>
              </a:xfrm>
              <a:prstGeom prst="rect">
                <a:avLst/>
              </a:prstGeom>
              <a:blipFill>
                <a:blip r:embed="rId10"/>
                <a:stretch>
                  <a:fillRect l="-23810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6F255-95EC-A24E-8B6E-2185CA4FE275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6F255-95EC-A24E-8B6E-2185CA4FE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253274" cy="369332"/>
              </a:xfrm>
              <a:prstGeom prst="rect">
                <a:avLst/>
              </a:prstGeom>
              <a:blipFill>
                <a:blip r:embed="rId11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53274" cy="369332"/>
              </a:xfrm>
              <a:prstGeom prst="rect">
                <a:avLst/>
              </a:prstGeom>
              <a:blipFill>
                <a:blip r:embed="rId12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341E44-CB72-5F49-B6E7-2A881BD44107}"/>
                  </a:ext>
                </a:extLst>
              </p:cNvPr>
              <p:cNvSpPr txBox="1"/>
              <p:nvPr/>
            </p:nvSpPr>
            <p:spPr>
              <a:xfrm>
                <a:off x="1533392" y="1269738"/>
                <a:ext cx="6287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341E44-CB72-5F49-B6E7-2A881BD44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392" y="1269738"/>
                <a:ext cx="628762" cy="430887"/>
              </a:xfrm>
              <a:prstGeom prst="rect">
                <a:avLst/>
              </a:prstGeom>
              <a:blipFill>
                <a:blip r:embed="rId13"/>
                <a:stretch>
                  <a:fillRect l="-5882"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9F7FEA1-5023-6266-01FD-61D7D214F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Dijkstra’s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E68ED56B-E581-EC5F-495F-44ADC36945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3535129"/>
                  </p:ext>
                </p:extLst>
              </p:nvPr>
            </p:nvGraphicFramePr>
            <p:xfrm>
              <a:off x="7339472" y="1269738"/>
              <a:ext cx="4539858" cy="52761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659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A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E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590111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936059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E68ED56B-E581-EC5F-495F-44ADC36945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3535129"/>
                  </p:ext>
                </p:extLst>
              </p:nvPr>
            </p:nvGraphicFramePr>
            <p:xfrm>
              <a:off x="7339472" y="1269738"/>
              <a:ext cx="4539858" cy="52761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659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A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E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105769" r="-5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105769" r="-4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105769" r="-3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105769" r="-206780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105769" r="-103333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105769" r="-3333" b="-60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205769" r="-501667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205769" r="-401667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205769" r="-301667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205769" r="-206780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205769" r="-103333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205769" r="-3333" b="-50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300000" r="-401667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300000" r="-206780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300000" r="-103333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590111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936059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28603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4DA3029-4412-E545-84BC-9676005B6619}"/>
              </a:ext>
            </a:extLst>
          </p:cNvPr>
          <p:cNvSpPr>
            <a:spLocks noChangeAspect="1"/>
          </p:cNvSpPr>
          <p:nvPr/>
        </p:nvSpPr>
        <p:spPr>
          <a:xfrm>
            <a:off x="2181645" y="1216106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C2519C-EB28-7A41-929B-D5AF77D916B1}"/>
              </a:ext>
            </a:extLst>
          </p:cNvPr>
          <p:cNvSpPr>
            <a:spLocks noChangeAspect="1"/>
          </p:cNvSpPr>
          <p:nvPr/>
        </p:nvSpPr>
        <p:spPr>
          <a:xfrm>
            <a:off x="770788" y="2674036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9DA853-6199-4E49-8293-B86C45910E91}"/>
              </a:ext>
            </a:extLst>
          </p:cNvPr>
          <p:cNvSpPr>
            <a:spLocks noChangeAspect="1"/>
          </p:cNvSpPr>
          <p:nvPr/>
        </p:nvSpPr>
        <p:spPr>
          <a:xfrm>
            <a:off x="5157827" y="1905530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E4B079-631F-614E-AC3C-B9BC34BE13A6}"/>
              </a:ext>
            </a:extLst>
          </p:cNvPr>
          <p:cNvSpPr>
            <a:spLocks noChangeAspect="1"/>
          </p:cNvSpPr>
          <p:nvPr/>
        </p:nvSpPr>
        <p:spPr>
          <a:xfrm>
            <a:off x="3201973" y="3819618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74DCC2-AF67-E74B-9811-39B485528A2F}"/>
              </a:ext>
            </a:extLst>
          </p:cNvPr>
          <p:cNvSpPr>
            <a:spLocks noChangeAspect="1"/>
          </p:cNvSpPr>
          <p:nvPr/>
        </p:nvSpPr>
        <p:spPr>
          <a:xfrm>
            <a:off x="4617827" y="5852407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28750D6-E684-C64B-907D-03E3443BDEDE}"/>
              </a:ext>
            </a:extLst>
          </p:cNvPr>
          <p:cNvSpPr>
            <a:spLocks noChangeAspect="1"/>
          </p:cNvSpPr>
          <p:nvPr/>
        </p:nvSpPr>
        <p:spPr>
          <a:xfrm>
            <a:off x="1246120" y="5156119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53274" cy="369332"/>
              </a:xfrm>
              <a:prstGeom prst="rect">
                <a:avLst/>
              </a:prstGeom>
              <a:blipFill>
                <a:blip r:embed="rId3"/>
                <a:stretch>
                  <a:fillRect l="-30000" r="-2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53274" cy="369332"/>
              </a:xfrm>
              <a:prstGeom prst="rect">
                <a:avLst/>
              </a:prstGeom>
              <a:blipFill>
                <a:blip r:embed="rId4"/>
                <a:stretch>
                  <a:fillRect l="-23810" r="-2381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253274" cy="369332"/>
              </a:xfrm>
              <a:prstGeom prst="rect">
                <a:avLst/>
              </a:prstGeom>
              <a:blipFill>
                <a:blip r:embed="rId5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53274" cy="369332"/>
              </a:xfrm>
              <a:prstGeom prst="rect">
                <a:avLst/>
              </a:prstGeom>
              <a:blipFill>
                <a:blip r:embed="rId6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53274" cy="369332"/>
              </a:xfrm>
              <a:prstGeom prst="rect">
                <a:avLst/>
              </a:prstGeom>
              <a:blipFill>
                <a:blip r:embed="rId7"/>
                <a:stretch>
                  <a:fillRect l="-23810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53274" cy="369332"/>
              </a:xfrm>
              <a:prstGeom prst="rect">
                <a:avLst/>
              </a:prstGeom>
              <a:blipFill>
                <a:blip r:embed="rId8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53274" cy="369332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253274" cy="369332"/>
              </a:xfrm>
              <a:prstGeom prst="rect">
                <a:avLst/>
              </a:prstGeom>
              <a:blipFill>
                <a:blip r:embed="rId10"/>
                <a:stretch>
                  <a:fillRect l="-23810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6F255-95EC-A24E-8B6E-2185CA4FE275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6F255-95EC-A24E-8B6E-2185CA4FE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253274" cy="369332"/>
              </a:xfrm>
              <a:prstGeom prst="rect">
                <a:avLst/>
              </a:prstGeom>
              <a:blipFill>
                <a:blip r:embed="rId11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53274" cy="369332"/>
              </a:xfrm>
              <a:prstGeom prst="rect">
                <a:avLst/>
              </a:prstGeom>
              <a:blipFill>
                <a:blip r:embed="rId12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341E44-CB72-5F49-B6E7-2A881BD44107}"/>
                  </a:ext>
                </a:extLst>
              </p:cNvPr>
              <p:cNvSpPr txBox="1"/>
              <p:nvPr/>
            </p:nvSpPr>
            <p:spPr>
              <a:xfrm>
                <a:off x="1533392" y="1269738"/>
                <a:ext cx="6287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341E44-CB72-5F49-B6E7-2A881BD44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392" y="1269738"/>
                <a:ext cx="628762" cy="430887"/>
              </a:xfrm>
              <a:prstGeom prst="rect">
                <a:avLst/>
              </a:prstGeom>
              <a:blipFill>
                <a:blip r:embed="rId13"/>
                <a:stretch>
                  <a:fillRect l="-5882"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9F7FEA1-5023-6266-01FD-61D7D214F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Dijkstra’s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E68ED56B-E581-EC5F-495F-44ADC36945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0584943"/>
                  </p:ext>
                </p:extLst>
              </p:nvPr>
            </p:nvGraphicFramePr>
            <p:xfrm>
              <a:off x="7339472" y="1269738"/>
              <a:ext cx="4539858" cy="52761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659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A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B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590111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936059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E68ED56B-E581-EC5F-495F-44ADC36945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0584943"/>
                  </p:ext>
                </p:extLst>
              </p:nvPr>
            </p:nvGraphicFramePr>
            <p:xfrm>
              <a:off x="7339472" y="1269738"/>
              <a:ext cx="4539858" cy="52761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659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A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B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105769" r="-5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105769" r="-4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105769" r="-3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105769" r="-206780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105769" r="-103333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105769" r="-3333" b="-60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205769" r="-501667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205769" r="-401667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205769" r="-301667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205769" r="-206780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205769" r="-103333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205769" r="-3333" b="-50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300000" r="-501667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300000" r="-401667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300000" r="-301667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300000" r="-206780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300000" r="-103333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300000" r="-3333" b="-3943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590111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936059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46826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4DA3029-4412-E545-84BC-9676005B6619}"/>
              </a:ext>
            </a:extLst>
          </p:cNvPr>
          <p:cNvSpPr>
            <a:spLocks noChangeAspect="1"/>
          </p:cNvSpPr>
          <p:nvPr/>
        </p:nvSpPr>
        <p:spPr>
          <a:xfrm>
            <a:off x="2181645" y="1216106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C2519C-EB28-7A41-929B-D5AF77D916B1}"/>
              </a:ext>
            </a:extLst>
          </p:cNvPr>
          <p:cNvSpPr>
            <a:spLocks noChangeAspect="1"/>
          </p:cNvSpPr>
          <p:nvPr/>
        </p:nvSpPr>
        <p:spPr>
          <a:xfrm>
            <a:off x="770788" y="2674036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9DA853-6199-4E49-8293-B86C45910E91}"/>
              </a:ext>
            </a:extLst>
          </p:cNvPr>
          <p:cNvSpPr>
            <a:spLocks noChangeAspect="1"/>
          </p:cNvSpPr>
          <p:nvPr/>
        </p:nvSpPr>
        <p:spPr>
          <a:xfrm>
            <a:off x="5157827" y="1905530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E4B079-631F-614E-AC3C-B9BC34BE13A6}"/>
              </a:ext>
            </a:extLst>
          </p:cNvPr>
          <p:cNvSpPr>
            <a:spLocks noChangeAspect="1"/>
          </p:cNvSpPr>
          <p:nvPr/>
        </p:nvSpPr>
        <p:spPr>
          <a:xfrm>
            <a:off x="3201973" y="3819618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74DCC2-AF67-E74B-9811-39B485528A2F}"/>
              </a:ext>
            </a:extLst>
          </p:cNvPr>
          <p:cNvSpPr>
            <a:spLocks noChangeAspect="1"/>
          </p:cNvSpPr>
          <p:nvPr/>
        </p:nvSpPr>
        <p:spPr>
          <a:xfrm>
            <a:off x="4617827" y="5852407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28750D6-E684-C64B-907D-03E3443BDEDE}"/>
              </a:ext>
            </a:extLst>
          </p:cNvPr>
          <p:cNvSpPr>
            <a:spLocks noChangeAspect="1"/>
          </p:cNvSpPr>
          <p:nvPr/>
        </p:nvSpPr>
        <p:spPr>
          <a:xfrm>
            <a:off x="1246120" y="5156119"/>
            <a:ext cx="540000" cy="540000"/>
          </a:xfrm>
          <a:prstGeom prst="ellipse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53274" cy="369332"/>
              </a:xfrm>
              <a:prstGeom prst="rect">
                <a:avLst/>
              </a:prstGeom>
              <a:blipFill>
                <a:blip r:embed="rId3"/>
                <a:stretch>
                  <a:fillRect l="-30000" r="-2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53274" cy="369332"/>
              </a:xfrm>
              <a:prstGeom prst="rect">
                <a:avLst/>
              </a:prstGeom>
              <a:blipFill>
                <a:blip r:embed="rId4"/>
                <a:stretch>
                  <a:fillRect l="-23810" r="-2381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253274" cy="369332"/>
              </a:xfrm>
              <a:prstGeom prst="rect">
                <a:avLst/>
              </a:prstGeom>
              <a:blipFill>
                <a:blip r:embed="rId5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53274" cy="369332"/>
              </a:xfrm>
              <a:prstGeom prst="rect">
                <a:avLst/>
              </a:prstGeom>
              <a:blipFill>
                <a:blip r:embed="rId6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53274" cy="369332"/>
              </a:xfrm>
              <a:prstGeom prst="rect">
                <a:avLst/>
              </a:prstGeom>
              <a:blipFill>
                <a:blip r:embed="rId7"/>
                <a:stretch>
                  <a:fillRect l="-23810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53274" cy="369332"/>
              </a:xfrm>
              <a:prstGeom prst="rect">
                <a:avLst/>
              </a:prstGeom>
              <a:blipFill>
                <a:blip r:embed="rId8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53274" cy="369332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253274" cy="369332"/>
              </a:xfrm>
              <a:prstGeom prst="rect">
                <a:avLst/>
              </a:prstGeom>
              <a:blipFill>
                <a:blip r:embed="rId10"/>
                <a:stretch>
                  <a:fillRect l="-23810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6F255-95EC-A24E-8B6E-2185CA4FE275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6F255-95EC-A24E-8B6E-2185CA4FE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253274" cy="369332"/>
              </a:xfrm>
              <a:prstGeom prst="rect">
                <a:avLst/>
              </a:prstGeom>
              <a:blipFill>
                <a:blip r:embed="rId11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53274" cy="369332"/>
              </a:xfrm>
              <a:prstGeom prst="rect">
                <a:avLst/>
              </a:prstGeom>
              <a:blipFill>
                <a:blip r:embed="rId12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341E44-CB72-5F49-B6E7-2A881BD44107}"/>
                  </a:ext>
                </a:extLst>
              </p:cNvPr>
              <p:cNvSpPr txBox="1"/>
              <p:nvPr/>
            </p:nvSpPr>
            <p:spPr>
              <a:xfrm>
                <a:off x="1533392" y="1269738"/>
                <a:ext cx="6287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341E44-CB72-5F49-B6E7-2A881BD44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392" y="1269738"/>
                <a:ext cx="628762" cy="430887"/>
              </a:xfrm>
              <a:prstGeom prst="rect">
                <a:avLst/>
              </a:prstGeom>
              <a:blipFill>
                <a:blip r:embed="rId13"/>
                <a:stretch>
                  <a:fillRect l="-5882"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9F7FEA1-5023-6266-01FD-61D7D214F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Dijkstra’s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E68ED56B-E581-EC5F-495F-44ADC36945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8813492"/>
                  </p:ext>
                </p:extLst>
              </p:nvPr>
            </p:nvGraphicFramePr>
            <p:xfrm>
              <a:off x="7339472" y="1269738"/>
              <a:ext cx="4539858" cy="52761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659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A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B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590111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936059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E68ED56B-E581-EC5F-495F-44ADC36945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8813492"/>
                  </p:ext>
                </p:extLst>
              </p:nvPr>
            </p:nvGraphicFramePr>
            <p:xfrm>
              <a:off x="7339472" y="1269738"/>
              <a:ext cx="4539858" cy="52761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659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A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B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105769" r="-5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105769" r="-4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105769" r="-3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105769" r="-206780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105769" r="-103333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105769" r="-3333" b="-60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205769" r="-501667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205769" r="-401667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205769" r="-301667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205769" r="-206780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205769" r="-103333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205769" r="-3333" b="-50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300000" r="-501667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300000" r="-401667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300000" r="-301667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300000" r="-206780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300000" r="-103333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300000" r="-3333" b="-3943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590111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936059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45661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4DA3029-4412-E545-84BC-9676005B6619}"/>
              </a:ext>
            </a:extLst>
          </p:cNvPr>
          <p:cNvSpPr>
            <a:spLocks noChangeAspect="1"/>
          </p:cNvSpPr>
          <p:nvPr/>
        </p:nvSpPr>
        <p:spPr>
          <a:xfrm>
            <a:off x="2181645" y="1216106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C2519C-EB28-7A41-929B-D5AF77D916B1}"/>
              </a:ext>
            </a:extLst>
          </p:cNvPr>
          <p:cNvSpPr>
            <a:spLocks noChangeAspect="1"/>
          </p:cNvSpPr>
          <p:nvPr/>
        </p:nvSpPr>
        <p:spPr>
          <a:xfrm>
            <a:off x="770788" y="2674036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9DA853-6199-4E49-8293-B86C45910E91}"/>
              </a:ext>
            </a:extLst>
          </p:cNvPr>
          <p:cNvSpPr>
            <a:spLocks noChangeAspect="1"/>
          </p:cNvSpPr>
          <p:nvPr/>
        </p:nvSpPr>
        <p:spPr>
          <a:xfrm>
            <a:off x="5157827" y="1905530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E4B079-631F-614E-AC3C-B9BC34BE13A6}"/>
              </a:ext>
            </a:extLst>
          </p:cNvPr>
          <p:cNvSpPr>
            <a:spLocks noChangeAspect="1"/>
          </p:cNvSpPr>
          <p:nvPr/>
        </p:nvSpPr>
        <p:spPr>
          <a:xfrm>
            <a:off x="3201973" y="3819618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74DCC2-AF67-E74B-9811-39B485528A2F}"/>
              </a:ext>
            </a:extLst>
          </p:cNvPr>
          <p:cNvSpPr>
            <a:spLocks noChangeAspect="1"/>
          </p:cNvSpPr>
          <p:nvPr/>
        </p:nvSpPr>
        <p:spPr>
          <a:xfrm>
            <a:off x="4617827" y="5852407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28750D6-E684-C64B-907D-03E3443BDEDE}"/>
              </a:ext>
            </a:extLst>
          </p:cNvPr>
          <p:cNvSpPr>
            <a:spLocks noChangeAspect="1"/>
          </p:cNvSpPr>
          <p:nvPr/>
        </p:nvSpPr>
        <p:spPr>
          <a:xfrm>
            <a:off x="1246120" y="5156119"/>
            <a:ext cx="540000" cy="540000"/>
          </a:xfrm>
          <a:prstGeom prst="ellipse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53274" cy="369332"/>
              </a:xfrm>
              <a:prstGeom prst="rect">
                <a:avLst/>
              </a:prstGeom>
              <a:blipFill>
                <a:blip r:embed="rId3"/>
                <a:stretch>
                  <a:fillRect l="-30000" r="-2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53274" cy="369332"/>
              </a:xfrm>
              <a:prstGeom prst="rect">
                <a:avLst/>
              </a:prstGeom>
              <a:blipFill>
                <a:blip r:embed="rId4"/>
                <a:stretch>
                  <a:fillRect l="-23810" r="-2381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253274" cy="369332"/>
              </a:xfrm>
              <a:prstGeom prst="rect">
                <a:avLst/>
              </a:prstGeom>
              <a:blipFill>
                <a:blip r:embed="rId5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53274" cy="369332"/>
              </a:xfrm>
              <a:prstGeom prst="rect">
                <a:avLst/>
              </a:prstGeom>
              <a:blipFill>
                <a:blip r:embed="rId6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53274" cy="369332"/>
              </a:xfrm>
              <a:prstGeom prst="rect">
                <a:avLst/>
              </a:prstGeom>
              <a:blipFill>
                <a:blip r:embed="rId7"/>
                <a:stretch>
                  <a:fillRect l="-23810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53274" cy="369332"/>
              </a:xfrm>
              <a:prstGeom prst="rect">
                <a:avLst/>
              </a:prstGeom>
              <a:blipFill>
                <a:blip r:embed="rId8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53274" cy="369332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253274" cy="369332"/>
              </a:xfrm>
              <a:prstGeom prst="rect">
                <a:avLst/>
              </a:prstGeom>
              <a:blipFill>
                <a:blip r:embed="rId10"/>
                <a:stretch>
                  <a:fillRect l="-23810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6F255-95EC-A24E-8B6E-2185CA4FE275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6F255-95EC-A24E-8B6E-2185CA4FE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253274" cy="369332"/>
              </a:xfrm>
              <a:prstGeom prst="rect">
                <a:avLst/>
              </a:prstGeom>
              <a:blipFill>
                <a:blip r:embed="rId11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53274" cy="369332"/>
              </a:xfrm>
              <a:prstGeom prst="rect">
                <a:avLst/>
              </a:prstGeom>
              <a:blipFill>
                <a:blip r:embed="rId12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341E44-CB72-5F49-B6E7-2A881BD44107}"/>
                  </a:ext>
                </a:extLst>
              </p:cNvPr>
              <p:cNvSpPr txBox="1"/>
              <p:nvPr/>
            </p:nvSpPr>
            <p:spPr>
              <a:xfrm>
                <a:off x="1533392" y="1269738"/>
                <a:ext cx="6287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341E44-CB72-5F49-B6E7-2A881BD44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392" y="1269738"/>
                <a:ext cx="628762" cy="430887"/>
              </a:xfrm>
              <a:prstGeom prst="rect">
                <a:avLst/>
              </a:prstGeom>
              <a:blipFill>
                <a:blip r:embed="rId13"/>
                <a:stretch>
                  <a:fillRect l="-5882"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9F7FEA1-5023-6266-01FD-61D7D214F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Dijkstra’s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E68ED56B-E581-EC5F-495F-44ADC36945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2829603"/>
                  </p:ext>
                </p:extLst>
              </p:nvPr>
            </p:nvGraphicFramePr>
            <p:xfrm>
              <a:off x="7339472" y="1269738"/>
              <a:ext cx="4539858" cy="52761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659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A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B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590111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936059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E68ED56B-E581-EC5F-495F-44ADC36945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2829603"/>
                  </p:ext>
                </p:extLst>
              </p:nvPr>
            </p:nvGraphicFramePr>
            <p:xfrm>
              <a:off x="7339472" y="1269738"/>
              <a:ext cx="4539858" cy="52761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659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A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B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105769" r="-5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105769" r="-4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105769" r="-3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105769" r="-206780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105769" r="-103333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105769" r="-3333" b="-60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205769" r="-501667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205769" r="-401667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205769" r="-301667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205769" r="-206780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205769" r="-103333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205769" r="-3333" b="-50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300000" r="-501667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300000" r="-401667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300000" r="-301667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300000" r="-206780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300000" r="-103333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300000" r="-3333" b="-3943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590111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936059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89175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4DA3029-4412-E545-84BC-9676005B6619}"/>
              </a:ext>
            </a:extLst>
          </p:cNvPr>
          <p:cNvSpPr>
            <a:spLocks noChangeAspect="1"/>
          </p:cNvSpPr>
          <p:nvPr/>
        </p:nvSpPr>
        <p:spPr>
          <a:xfrm>
            <a:off x="2181645" y="1216106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C2519C-EB28-7A41-929B-D5AF77D916B1}"/>
              </a:ext>
            </a:extLst>
          </p:cNvPr>
          <p:cNvSpPr>
            <a:spLocks noChangeAspect="1"/>
          </p:cNvSpPr>
          <p:nvPr/>
        </p:nvSpPr>
        <p:spPr>
          <a:xfrm>
            <a:off x="770788" y="2674036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9DA853-6199-4E49-8293-B86C45910E91}"/>
              </a:ext>
            </a:extLst>
          </p:cNvPr>
          <p:cNvSpPr>
            <a:spLocks noChangeAspect="1"/>
          </p:cNvSpPr>
          <p:nvPr/>
        </p:nvSpPr>
        <p:spPr>
          <a:xfrm>
            <a:off x="5157827" y="1905530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E4B079-631F-614E-AC3C-B9BC34BE13A6}"/>
              </a:ext>
            </a:extLst>
          </p:cNvPr>
          <p:cNvSpPr>
            <a:spLocks noChangeAspect="1"/>
          </p:cNvSpPr>
          <p:nvPr/>
        </p:nvSpPr>
        <p:spPr>
          <a:xfrm>
            <a:off x="3201973" y="3819618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74DCC2-AF67-E74B-9811-39B485528A2F}"/>
              </a:ext>
            </a:extLst>
          </p:cNvPr>
          <p:cNvSpPr>
            <a:spLocks noChangeAspect="1"/>
          </p:cNvSpPr>
          <p:nvPr/>
        </p:nvSpPr>
        <p:spPr>
          <a:xfrm>
            <a:off x="4617827" y="5852407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28750D6-E684-C64B-907D-03E3443BDEDE}"/>
              </a:ext>
            </a:extLst>
          </p:cNvPr>
          <p:cNvSpPr>
            <a:spLocks noChangeAspect="1"/>
          </p:cNvSpPr>
          <p:nvPr/>
        </p:nvSpPr>
        <p:spPr>
          <a:xfrm>
            <a:off x="1246120" y="5156119"/>
            <a:ext cx="540000" cy="540000"/>
          </a:xfrm>
          <a:prstGeom prst="ellipse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53274" cy="369332"/>
              </a:xfrm>
              <a:prstGeom prst="rect">
                <a:avLst/>
              </a:prstGeom>
              <a:blipFill>
                <a:blip r:embed="rId3"/>
                <a:stretch>
                  <a:fillRect l="-30000" r="-2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53274" cy="369332"/>
              </a:xfrm>
              <a:prstGeom prst="rect">
                <a:avLst/>
              </a:prstGeom>
              <a:blipFill>
                <a:blip r:embed="rId4"/>
                <a:stretch>
                  <a:fillRect l="-23810" r="-2381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253274" cy="369332"/>
              </a:xfrm>
              <a:prstGeom prst="rect">
                <a:avLst/>
              </a:prstGeom>
              <a:blipFill>
                <a:blip r:embed="rId5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53274" cy="369332"/>
              </a:xfrm>
              <a:prstGeom prst="rect">
                <a:avLst/>
              </a:prstGeom>
              <a:blipFill>
                <a:blip r:embed="rId6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53274" cy="369332"/>
              </a:xfrm>
              <a:prstGeom prst="rect">
                <a:avLst/>
              </a:prstGeom>
              <a:blipFill>
                <a:blip r:embed="rId7"/>
                <a:stretch>
                  <a:fillRect l="-23810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53274" cy="369332"/>
              </a:xfrm>
              <a:prstGeom prst="rect">
                <a:avLst/>
              </a:prstGeom>
              <a:blipFill>
                <a:blip r:embed="rId8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53274" cy="369332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253274" cy="369332"/>
              </a:xfrm>
              <a:prstGeom prst="rect">
                <a:avLst/>
              </a:prstGeom>
              <a:blipFill>
                <a:blip r:embed="rId10"/>
                <a:stretch>
                  <a:fillRect l="-23810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6F255-95EC-A24E-8B6E-2185CA4FE275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6F255-95EC-A24E-8B6E-2185CA4FE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253274" cy="369332"/>
              </a:xfrm>
              <a:prstGeom prst="rect">
                <a:avLst/>
              </a:prstGeom>
              <a:blipFill>
                <a:blip r:embed="rId11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53274" cy="369332"/>
              </a:xfrm>
              <a:prstGeom prst="rect">
                <a:avLst/>
              </a:prstGeom>
              <a:blipFill>
                <a:blip r:embed="rId12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341E44-CB72-5F49-B6E7-2A881BD44107}"/>
                  </a:ext>
                </a:extLst>
              </p:cNvPr>
              <p:cNvSpPr txBox="1"/>
              <p:nvPr/>
            </p:nvSpPr>
            <p:spPr>
              <a:xfrm>
                <a:off x="1533392" y="1269738"/>
                <a:ext cx="6287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341E44-CB72-5F49-B6E7-2A881BD44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392" y="1269738"/>
                <a:ext cx="628762" cy="430887"/>
              </a:xfrm>
              <a:prstGeom prst="rect">
                <a:avLst/>
              </a:prstGeom>
              <a:blipFill>
                <a:blip r:embed="rId13"/>
                <a:stretch>
                  <a:fillRect l="-5882"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9F7FEA1-5023-6266-01FD-61D7D214F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Dijkstra’s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E68ED56B-E581-EC5F-495F-44ADC36945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1768333"/>
                  </p:ext>
                </p:extLst>
              </p:nvPr>
            </p:nvGraphicFramePr>
            <p:xfrm>
              <a:off x="7339472" y="1269738"/>
              <a:ext cx="4539858" cy="52761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659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A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B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E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590111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36059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E68ED56B-E581-EC5F-495F-44ADC36945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1768333"/>
                  </p:ext>
                </p:extLst>
              </p:nvPr>
            </p:nvGraphicFramePr>
            <p:xfrm>
              <a:off x="7339472" y="1269738"/>
              <a:ext cx="4539858" cy="52761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659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A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B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E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105769" r="-5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105769" r="-4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105769" r="-3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105769" r="-206780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105769" r="-103333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105769" r="-3333" b="-60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205769" r="-501667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205769" r="-401667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205769" r="-301667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205769" r="-206780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205769" r="-103333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205769" r="-3333" b="-50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300000" r="-501667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300000" r="-401667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300000" r="-301667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300000" r="-206780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300000" r="-103333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300000" r="-3333" b="-3943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407692" r="-206780" b="-3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407692" r="-103333" b="-3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407692" r="-3333" b="-3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590111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36059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54644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4DA3029-4412-E545-84BC-9676005B6619}"/>
              </a:ext>
            </a:extLst>
          </p:cNvPr>
          <p:cNvSpPr>
            <a:spLocks noChangeAspect="1"/>
          </p:cNvSpPr>
          <p:nvPr/>
        </p:nvSpPr>
        <p:spPr>
          <a:xfrm>
            <a:off x="2181645" y="1216106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C2519C-EB28-7A41-929B-D5AF77D916B1}"/>
              </a:ext>
            </a:extLst>
          </p:cNvPr>
          <p:cNvSpPr>
            <a:spLocks noChangeAspect="1"/>
          </p:cNvSpPr>
          <p:nvPr/>
        </p:nvSpPr>
        <p:spPr>
          <a:xfrm>
            <a:off x="770788" y="2674036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9DA853-6199-4E49-8293-B86C45910E91}"/>
              </a:ext>
            </a:extLst>
          </p:cNvPr>
          <p:cNvSpPr>
            <a:spLocks noChangeAspect="1"/>
          </p:cNvSpPr>
          <p:nvPr/>
        </p:nvSpPr>
        <p:spPr>
          <a:xfrm>
            <a:off x="5157827" y="1905530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E4B079-631F-614E-AC3C-B9BC34BE13A6}"/>
              </a:ext>
            </a:extLst>
          </p:cNvPr>
          <p:cNvSpPr>
            <a:spLocks noChangeAspect="1"/>
          </p:cNvSpPr>
          <p:nvPr/>
        </p:nvSpPr>
        <p:spPr>
          <a:xfrm>
            <a:off x="3201973" y="3819618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74DCC2-AF67-E74B-9811-39B485528A2F}"/>
              </a:ext>
            </a:extLst>
          </p:cNvPr>
          <p:cNvSpPr>
            <a:spLocks noChangeAspect="1"/>
          </p:cNvSpPr>
          <p:nvPr/>
        </p:nvSpPr>
        <p:spPr>
          <a:xfrm>
            <a:off x="4617827" y="5852407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28750D6-E684-C64B-907D-03E3443BDEDE}"/>
              </a:ext>
            </a:extLst>
          </p:cNvPr>
          <p:cNvSpPr>
            <a:spLocks noChangeAspect="1"/>
          </p:cNvSpPr>
          <p:nvPr/>
        </p:nvSpPr>
        <p:spPr>
          <a:xfrm>
            <a:off x="1246120" y="5156119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53274" cy="369332"/>
              </a:xfrm>
              <a:prstGeom prst="rect">
                <a:avLst/>
              </a:prstGeom>
              <a:blipFill>
                <a:blip r:embed="rId3"/>
                <a:stretch>
                  <a:fillRect l="-30000" r="-2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53274" cy="369332"/>
              </a:xfrm>
              <a:prstGeom prst="rect">
                <a:avLst/>
              </a:prstGeom>
              <a:blipFill>
                <a:blip r:embed="rId4"/>
                <a:stretch>
                  <a:fillRect l="-23810" r="-2381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253274" cy="369332"/>
              </a:xfrm>
              <a:prstGeom prst="rect">
                <a:avLst/>
              </a:prstGeom>
              <a:blipFill>
                <a:blip r:embed="rId5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53274" cy="369332"/>
              </a:xfrm>
              <a:prstGeom prst="rect">
                <a:avLst/>
              </a:prstGeom>
              <a:blipFill>
                <a:blip r:embed="rId6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53274" cy="369332"/>
              </a:xfrm>
              <a:prstGeom prst="rect">
                <a:avLst/>
              </a:prstGeom>
              <a:blipFill>
                <a:blip r:embed="rId7"/>
                <a:stretch>
                  <a:fillRect l="-23810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53274" cy="369332"/>
              </a:xfrm>
              <a:prstGeom prst="rect">
                <a:avLst/>
              </a:prstGeom>
              <a:blipFill>
                <a:blip r:embed="rId8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53274" cy="369332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253274" cy="369332"/>
              </a:xfrm>
              <a:prstGeom prst="rect">
                <a:avLst/>
              </a:prstGeom>
              <a:blipFill>
                <a:blip r:embed="rId10"/>
                <a:stretch>
                  <a:fillRect l="-23810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6F255-95EC-A24E-8B6E-2185CA4FE275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6F255-95EC-A24E-8B6E-2185CA4FE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253274" cy="369332"/>
              </a:xfrm>
              <a:prstGeom prst="rect">
                <a:avLst/>
              </a:prstGeom>
              <a:blipFill>
                <a:blip r:embed="rId11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53274" cy="369332"/>
              </a:xfrm>
              <a:prstGeom prst="rect">
                <a:avLst/>
              </a:prstGeom>
              <a:blipFill>
                <a:blip r:embed="rId12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341E44-CB72-5F49-B6E7-2A881BD44107}"/>
                  </a:ext>
                </a:extLst>
              </p:cNvPr>
              <p:cNvSpPr txBox="1"/>
              <p:nvPr/>
            </p:nvSpPr>
            <p:spPr>
              <a:xfrm>
                <a:off x="1533392" y="1269738"/>
                <a:ext cx="6287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341E44-CB72-5F49-B6E7-2A881BD44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392" y="1269738"/>
                <a:ext cx="628762" cy="430887"/>
              </a:xfrm>
              <a:prstGeom prst="rect">
                <a:avLst/>
              </a:prstGeom>
              <a:blipFill>
                <a:blip r:embed="rId13"/>
                <a:stretch>
                  <a:fillRect l="-5882"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9F7FEA1-5023-6266-01FD-61D7D214F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Dijkstra’s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E68ED56B-E581-EC5F-495F-44ADC36945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7026141"/>
                  </p:ext>
                </p:extLst>
              </p:nvPr>
            </p:nvGraphicFramePr>
            <p:xfrm>
              <a:off x="7339472" y="1269738"/>
              <a:ext cx="4539858" cy="52761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659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A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B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D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590111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936059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E68ED56B-E581-EC5F-495F-44ADC36945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7026141"/>
                  </p:ext>
                </p:extLst>
              </p:nvPr>
            </p:nvGraphicFramePr>
            <p:xfrm>
              <a:off x="7339472" y="1269738"/>
              <a:ext cx="4539858" cy="52761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659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A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B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D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105769" r="-5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105769" r="-4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105769" r="-3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105769" r="-206780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105769" r="-103333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105769" r="-3333" b="-60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205769" r="-501667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205769" r="-401667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205769" r="-301667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205769" r="-206780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205769" r="-103333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205769" r="-3333" b="-50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300000" r="-501667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300000" r="-401667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300000" r="-301667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300000" r="-206780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300000" r="-103333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300000" r="-3333" b="-3943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407692" r="-501667" b="-3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407692" r="-401667" b="-3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407692" r="-301667" b="-3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407692" r="-206780" b="-3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407692" r="-103333" b="-3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407692" r="-3333" b="-3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590111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936059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8913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4DA3029-4412-E545-84BC-9676005B6619}"/>
              </a:ext>
            </a:extLst>
          </p:cNvPr>
          <p:cNvSpPr>
            <a:spLocks noChangeAspect="1"/>
          </p:cNvSpPr>
          <p:nvPr/>
        </p:nvSpPr>
        <p:spPr>
          <a:xfrm>
            <a:off x="2181645" y="1216106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C2519C-EB28-7A41-929B-D5AF77D916B1}"/>
              </a:ext>
            </a:extLst>
          </p:cNvPr>
          <p:cNvSpPr>
            <a:spLocks noChangeAspect="1"/>
          </p:cNvSpPr>
          <p:nvPr/>
        </p:nvSpPr>
        <p:spPr>
          <a:xfrm>
            <a:off x="770788" y="2674036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9DA853-6199-4E49-8293-B86C45910E91}"/>
              </a:ext>
            </a:extLst>
          </p:cNvPr>
          <p:cNvSpPr>
            <a:spLocks noChangeAspect="1"/>
          </p:cNvSpPr>
          <p:nvPr/>
        </p:nvSpPr>
        <p:spPr>
          <a:xfrm>
            <a:off x="5157827" y="1905530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E4B079-631F-614E-AC3C-B9BC34BE13A6}"/>
              </a:ext>
            </a:extLst>
          </p:cNvPr>
          <p:cNvSpPr>
            <a:spLocks noChangeAspect="1"/>
          </p:cNvSpPr>
          <p:nvPr/>
        </p:nvSpPr>
        <p:spPr>
          <a:xfrm>
            <a:off x="3201973" y="3819618"/>
            <a:ext cx="540000" cy="540000"/>
          </a:xfrm>
          <a:prstGeom prst="ellipse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74DCC2-AF67-E74B-9811-39B485528A2F}"/>
              </a:ext>
            </a:extLst>
          </p:cNvPr>
          <p:cNvSpPr>
            <a:spLocks noChangeAspect="1"/>
          </p:cNvSpPr>
          <p:nvPr/>
        </p:nvSpPr>
        <p:spPr>
          <a:xfrm>
            <a:off x="4617827" y="5852407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28750D6-E684-C64B-907D-03E3443BDEDE}"/>
              </a:ext>
            </a:extLst>
          </p:cNvPr>
          <p:cNvSpPr>
            <a:spLocks noChangeAspect="1"/>
          </p:cNvSpPr>
          <p:nvPr/>
        </p:nvSpPr>
        <p:spPr>
          <a:xfrm>
            <a:off x="1246120" y="5156119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53274" cy="369332"/>
              </a:xfrm>
              <a:prstGeom prst="rect">
                <a:avLst/>
              </a:prstGeom>
              <a:blipFill>
                <a:blip r:embed="rId3"/>
                <a:stretch>
                  <a:fillRect l="-30000" r="-2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53274" cy="369332"/>
              </a:xfrm>
              <a:prstGeom prst="rect">
                <a:avLst/>
              </a:prstGeom>
              <a:blipFill>
                <a:blip r:embed="rId4"/>
                <a:stretch>
                  <a:fillRect l="-23810" r="-2381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253274" cy="369332"/>
              </a:xfrm>
              <a:prstGeom prst="rect">
                <a:avLst/>
              </a:prstGeom>
              <a:blipFill>
                <a:blip r:embed="rId5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53274" cy="369332"/>
              </a:xfrm>
              <a:prstGeom prst="rect">
                <a:avLst/>
              </a:prstGeom>
              <a:blipFill>
                <a:blip r:embed="rId6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53274" cy="369332"/>
              </a:xfrm>
              <a:prstGeom prst="rect">
                <a:avLst/>
              </a:prstGeom>
              <a:blipFill>
                <a:blip r:embed="rId7"/>
                <a:stretch>
                  <a:fillRect l="-23810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53274" cy="369332"/>
              </a:xfrm>
              <a:prstGeom prst="rect">
                <a:avLst/>
              </a:prstGeom>
              <a:blipFill>
                <a:blip r:embed="rId8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53274" cy="369332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253274" cy="369332"/>
              </a:xfrm>
              <a:prstGeom prst="rect">
                <a:avLst/>
              </a:prstGeom>
              <a:blipFill>
                <a:blip r:embed="rId10"/>
                <a:stretch>
                  <a:fillRect l="-23810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6F255-95EC-A24E-8B6E-2185CA4FE275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6F255-95EC-A24E-8B6E-2185CA4FE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253274" cy="369332"/>
              </a:xfrm>
              <a:prstGeom prst="rect">
                <a:avLst/>
              </a:prstGeom>
              <a:blipFill>
                <a:blip r:embed="rId11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53274" cy="369332"/>
              </a:xfrm>
              <a:prstGeom prst="rect">
                <a:avLst/>
              </a:prstGeom>
              <a:blipFill>
                <a:blip r:embed="rId12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341E44-CB72-5F49-B6E7-2A881BD44107}"/>
                  </a:ext>
                </a:extLst>
              </p:cNvPr>
              <p:cNvSpPr txBox="1"/>
              <p:nvPr/>
            </p:nvSpPr>
            <p:spPr>
              <a:xfrm>
                <a:off x="1533392" y="1269738"/>
                <a:ext cx="6287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341E44-CB72-5F49-B6E7-2A881BD44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392" y="1269738"/>
                <a:ext cx="628762" cy="430887"/>
              </a:xfrm>
              <a:prstGeom prst="rect">
                <a:avLst/>
              </a:prstGeom>
              <a:blipFill>
                <a:blip r:embed="rId13"/>
                <a:stretch>
                  <a:fillRect l="-5882"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9F7FEA1-5023-6266-01FD-61D7D214F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Dijkstra’s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E68ED56B-E581-EC5F-495F-44ADC36945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396203"/>
                  </p:ext>
                </p:extLst>
              </p:nvPr>
            </p:nvGraphicFramePr>
            <p:xfrm>
              <a:off x="7339472" y="1269738"/>
              <a:ext cx="4539858" cy="52761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659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A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B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D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E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590111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936059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E68ED56B-E581-EC5F-495F-44ADC36945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396203"/>
                  </p:ext>
                </p:extLst>
              </p:nvPr>
            </p:nvGraphicFramePr>
            <p:xfrm>
              <a:off x="7339472" y="1269738"/>
              <a:ext cx="4539858" cy="52761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659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A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B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D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E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105769" r="-5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105769" r="-4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105769" r="-3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105769" r="-206780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105769" r="-103333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105769" r="-3333" b="-60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205769" r="-501667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205769" r="-401667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205769" r="-301667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205769" r="-206780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205769" r="-103333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205769" r="-3333" b="-50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300000" r="-501667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300000" r="-401667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300000" r="-301667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300000" r="-206780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300000" r="-103333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300000" r="-3333" b="-3943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407692" r="-501667" b="-3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407692" r="-401667" b="-3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407692" r="-301667" b="-3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407692" r="-206780" b="-3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407692" r="-103333" b="-3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407692" r="-3333" b="-3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590111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936059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36351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4DA3029-4412-E545-84BC-9676005B6619}"/>
              </a:ext>
            </a:extLst>
          </p:cNvPr>
          <p:cNvSpPr>
            <a:spLocks noChangeAspect="1"/>
          </p:cNvSpPr>
          <p:nvPr/>
        </p:nvSpPr>
        <p:spPr>
          <a:xfrm>
            <a:off x="2181645" y="1216106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C2519C-EB28-7A41-929B-D5AF77D916B1}"/>
              </a:ext>
            </a:extLst>
          </p:cNvPr>
          <p:cNvSpPr>
            <a:spLocks noChangeAspect="1"/>
          </p:cNvSpPr>
          <p:nvPr/>
        </p:nvSpPr>
        <p:spPr>
          <a:xfrm>
            <a:off x="770788" y="2674036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9DA853-6199-4E49-8293-B86C45910E91}"/>
              </a:ext>
            </a:extLst>
          </p:cNvPr>
          <p:cNvSpPr>
            <a:spLocks noChangeAspect="1"/>
          </p:cNvSpPr>
          <p:nvPr/>
        </p:nvSpPr>
        <p:spPr>
          <a:xfrm>
            <a:off x="5157827" y="1905530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E4B079-631F-614E-AC3C-B9BC34BE13A6}"/>
              </a:ext>
            </a:extLst>
          </p:cNvPr>
          <p:cNvSpPr>
            <a:spLocks noChangeAspect="1"/>
          </p:cNvSpPr>
          <p:nvPr/>
        </p:nvSpPr>
        <p:spPr>
          <a:xfrm>
            <a:off x="3201973" y="3819618"/>
            <a:ext cx="540000" cy="540000"/>
          </a:xfrm>
          <a:prstGeom prst="ellipse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74DCC2-AF67-E74B-9811-39B485528A2F}"/>
              </a:ext>
            </a:extLst>
          </p:cNvPr>
          <p:cNvSpPr>
            <a:spLocks noChangeAspect="1"/>
          </p:cNvSpPr>
          <p:nvPr/>
        </p:nvSpPr>
        <p:spPr>
          <a:xfrm>
            <a:off x="4617827" y="5852407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28750D6-E684-C64B-907D-03E3443BDEDE}"/>
              </a:ext>
            </a:extLst>
          </p:cNvPr>
          <p:cNvSpPr>
            <a:spLocks noChangeAspect="1"/>
          </p:cNvSpPr>
          <p:nvPr/>
        </p:nvSpPr>
        <p:spPr>
          <a:xfrm>
            <a:off x="1246120" y="5156119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53274" cy="369332"/>
              </a:xfrm>
              <a:prstGeom prst="rect">
                <a:avLst/>
              </a:prstGeom>
              <a:blipFill>
                <a:blip r:embed="rId3"/>
                <a:stretch>
                  <a:fillRect l="-30000" r="-2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53274" cy="369332"/>
              </a:xfrm>
              <a:prstGeom prst="rect">
                <a:avLst/>
              </a:prstGeom>
              <a:blipFill>
                <a:blip r:embed="rId4"/>
                <a:stretch>
                  <a:fillRect l="-23810" r="-2381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253274" cy="369332"/>
              </a:xfrm>
              <a:prstGeom prst="rect">
                <a:avLst/>
              </a:prstGeom>
              <a:blipFill>
                <a:blip r:embed="rId5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53274" cy="369332"/>
              </a:xfrm>
              <a:prstGeom prst="rect">
                <a:avLst/>
              </a:prstGeom>
              <a:blipFill>
                <a:blip r:embed="rId6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53274" cy="369332"/>
              </a:xfrm>
              <a:prstGeom prst="rect">
                <a:avLst/>
              </a:prstGeom>
              <a:blipFill>
                <a:blip r:embed="rId7"/>
                <a:stretch>
                  <a:fillRect l="-23810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53274" cy="369332"/>
              </a:xfrm>
              <a:prstGeom prst="rect">
                <a:avLst/>
              </a:prstGeom>
              <a:blipFill>
                <a:blip r:embed="rId8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53274" cy="369332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253274" cy="369332"/>
              </a:xfrm>
              <a:prstGeom prst="rect">
                <a:avLst/>
              </a:prstGeom>
              <a:blipFill>
                <a:blip r:embed="rId10"/>
                <a:stretch>
                  <a:fillRect l="-23810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6F255-95EC-A24E-8B6E-2185CA4FE275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6F255-95EC-A24E-8B6E-2185CA4FE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253274" cy="369332"/>
              </a:xfrm>
              <a:prstGeom prst="rect">
                <a:avLst/>
              </a:prstGeom>
              <a:blipFill>
                <a:blip r:embed="rId11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53274" cy="369332"/>
              </a:xfrm>
              <a:prstGeom prst="rect">
                <a:avLst/>
              </a:prstGeom>
              <a:blipFill>
                <a:blip r:embed="rId12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341E44-CB72-5F49-B6E7-2A881BD44107}"/>
                  </a:ext>
                </a:extLst>
              </p:cNvPr>
              <p:cNvSpPr txBox="1"/>
              <p:nvPr/>
            </p:nvSpPr>
            <p:spPr>
              <a:xfrm>
                <a:off x="1533392" y="1269738"/>
                <a:ext cx="6287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341E44-CB72-5F49-B6E7-2A881BD44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392" y="1269738"/>
                <a:ext cx="628762" cy="430887"/>
              </a:xfrm>
              <a:prstGeom prst="rect">
                <a:avLst/>
              </a:prstGeom>
              <a:blipFill>
                <a:blip r:embed="rId13"/>
                <a:stretch>
                  <a:fillRect l="-5882"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9F7FEA1-5023-6266-01FD-61D7D214F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Dijkstra’s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E68ED56B-E581-EC5F-495F-44ADC36945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2924212"/>
                  </p:ext>
                </p:extLst>
              </p:nvPr>
            </p:nvGraphicFramePr>
            <p:xfrm>
              <a:off x="7339472" y="1269738"/>
              <a:ext cx="4539858" cy="52761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659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A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B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D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E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590111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936059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E68ED56B-E581-EC5F-495F-44ADC36945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2924212"/>
                  </p:ext>
                </p:extLst>
              </p:nvPr>
            </p:nvGraphicFramePr>
            <p:xfrm>
              <a:off x="7339472" y="1269738"/>
              <a:ext cx="4539858" cy="52761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659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A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B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D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E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105769" r="-5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105769" r="-4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105769" r="-3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105769" r="-206780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105769" r="-103333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105769" r="-3333" b="-60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205769" r="-501667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205769" r="-401667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205769" r="-301667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205769" r="-206780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205769" r="-103333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205769" r="-3333" b="-50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300000" r="-501667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300000" r="-401667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300000" r="-301667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300000" r="-206780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300000" r="-103333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300000" r="-3333" b="-3943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407692" r="-501667" b="-3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407692" r="-401667" b="-3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407692" r="-301667" b="-3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407692" r="-206780" b="-3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407692" r="-103333" b="-3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407692" r="-3333" b="-3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590111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936059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92169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4DA3029-4412-E545-84BC-9676005B6619}"/>
              </a:ext>
            </a:extLst>
          </p:cNvPr>
          <p:cNvSpPr>
            <a:spLocks noChangeAspect="1"/>
          </p:cNvSpPr>
          <p:nvPr/>
        </p:nvSpPr>
        <p:spPr>
          <a:xfrm>
            <a:off x="2181645" y="1216106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C2519C-EB28-7A41-929B-D5AF77D916B1}"/>
              </a:ext>
            </a:extLst>
          </p:cNvPr>
          <p:cNvSpPr>
            <a:spLocks noChangeAspect="1"/>
          </p:cNvSpPr>
          <p:nvPr/>
        </p:nvSpPr>
        <p:spPr>
          <a:xfrm>
            <a:off x="770788" y="2674036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9DA853-6199-4E49-8293-B86C45910E91}"/>
              </a:ext>
            </a:extLst>
          </p:cNvPr>
          <p:cNvSpPr>
            <a:spLocks noChangeAspect="1"/>
          </p:cNvSpPr>
          <p:nvPr/>
        </p:nvSpPr>
        <p:spPr>
          <a:xfrm>
            <a:off x="5157827" y="1905530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E4B079-631F-614E-AC3C-B9BC34BE13A6}"/>
              </a:ext>
            </a:extLst>
          </p:cNvPr>
          <p:cNvSpPr>
            <a:spLocks noChangeAspect="1"/>
          </p:cNvSpPr>
          <p:nvPr/>
        </p:nvSpPr>
        <p:spPr>
          <a:xfrm>
            <a:off x="3201973" y="3819618"/>
            <a:ext cx="540000" cy="540000"/>
          </a:xfrm>
          <a:prstGeom prst="ellipse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74DCC2-AF67-E74B-9811-39B485528A2F}"/>
              </a:ext>
            </a:extLst>
          </p:cNvPr>
          <p:cNvSpPr>
            <a:spLocks noChangeAspect="1"/>
          </p:cNvSpPr>
          <p:nvPr/>
        </p:nvSpPr>
        <p:spPr>
          <a:xfrm>
            <a:off x="4617827" y="5852407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28750D6-E684-C64B-907D-03E3443BDEDE}"/>
              </a:ext>
            </a:extLst>
          </p:cNvPr>
          <p:cNvSpPr>
            <a:spLocks noChangeAspect="1"/>
          </p:cNvSpPr>
          <p:nvPr/>
        </p:nvSpPr>
        <p:spPr>
          <a:xfrm>
            <a:off x="1246120" y="5156119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53274" cy="369332"/>
              </a:xfrm>
              <a:prstGeom prst="rect">
                <a:avLst/>
              </a:prstGeom>
              <a:blipFill>
                <a:blip r:embed="rId3"/>
                <a:stretch>
                  <a:fillRect l="-30000" r="-2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53274" cy="369332"/>
              </a:xfrm>
              <a:prstGeom prst="rect">
                <a:avLst/>
              </a:prstGeom>
              <a:blipFill>
                <a:blip r:embed="rId4"/>
                <a:stretch>
                  <a:fillRect l="-23810" r="-2381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253274" cy="369332"/>
              </a:xfrm>
              <a:prstGeom prst="rect">
                <a:avLst/>
              </a:prstGeom>
              <a:blipFill>
                <a:blip r:embed="rId5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53274" cy="369332"/>
              </a:xfrm>
              <a:prstGeom prst="rect">
                <a:avLst/>
              </a:prstGeom>
              <a:blipFill>
                <a:blip r:embed="rId6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53274" cy="369332"/>
              </a:xfrm>
              <a:prstGeom prst="rect">
                <a:avLst/>
              </a:prstGeom>
              <a:blipFill>
                <a:blip r:embed="rId7"/>
                <a:stretch>
                  <a:fillRect l="-23810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53274" cy="369332"/>
              </a:xfrm>
              <a:prstGeom prst="rect">
                <a:avLst/>
              </a:prstGeom>
              <a:blipFill>
                <a:blip r:embed="rId8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53274" cy="369332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253274" cy="369332"/>
              </a:xfrm>
              <a:prstGeom prst="rect">
                <a:avLst/>
              </a:prstGeom>
              <a:blipFill>
                <a:blip r:embed="rId10"/>
                <a:stretch>
                  <a:fillRect l="-23810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6F255-95EC-A24E-8B6E-2185CA4FE275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6F255-95EC-A24E-8B6E-2185CA4FE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253274" cy="369332"/>
              </a:xfrm>
              <a:prstGeom prst="rect">
                <a:avLst/>
              </a:prstGeom>
              <a:blipFill>
                <a:blip r:embed="rId11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53274" cy="369332"/>
              </a:xfrm>
              <a:prstGeom prst="rect">
                <a:avLst/>
              </a:prstGeom>
              <a:blipFill>
                <a:blip r:embed="rId12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341E44-CB72-5F49-B6E7-2A881BD44107}"/>
                  </a:ext>
                </a:extLst>
              </p:cNvPr>
              <p:cNvSpPr txBox="1"/>
              <p:nvPr/>
            </p:nvSpPr>
            <p:spPr>
              <a:xfrm>
                <a:off x="1533392" y="1269738"/>
                <a:ext cx="6287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341E44-CB72-5F49-B6E7-2A881BD44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392" y="1269738"/>
                <a:ext cx="628762" cy="430887"/>
              </a:xfrm>
              <a:prstGeom prst="rect">
                <a:avLst/>
              </a:prstGeom>
              <a:blipFill>
                <a:blip r:embed="rId13"/>
                <a:stretch>
                  <a:fillRect l="-5882"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9F7FEA1-5023-6266-01FD-61D7D214F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Dijkstra’s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E68ED56B-E581-EC5F-495F-44ADC36945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162831"/>
                  </p:ext>
                </p:extLst>
              </p:nvPr>
            </p:nvGraphicFramePr>
            <p:xfrm>
              <a:off x="7339472" y="1269738"/>
              <a:ext cx="4539858" cy="52761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659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A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B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D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E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590111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36059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E68ED56B-E581-EC5F-495F-44ADC36945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162831"/>
                  </p:ext>
                </p:extLst>
              </p:nvPr>
            </p:nvGraphicFramePr>
            <p:xfrm>
              <a:off x="7339472" y="1269738"/>
              <a:ext cx="4539858" cy="52761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659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A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B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D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E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105769" r="-5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105769" r="-4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105769" r="-3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105769" r="-206780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105769" r="-103333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105769" r="-3333" b="-60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205769" r="-501667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205769" r="-401667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205769" r="-301667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205769" r="-206780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205769" r="-103333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205769" r="-3333" b="-50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300000" r="-501667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300000" r="-401667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300000" r="-301667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300000" r="-206780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300000" r="-103333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300000" r="-3333" b="-3943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407692" r="-501667" b="-3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407692" r="-401667" b="-3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407692" r="-301667" b="-3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407692" r="-206780" b="-3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407692" r="-103333" b="-3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407692" r="-3333" b="-3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507692" r="-103333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507692" r="-3333" b="-2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590111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36059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64690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4DA3029-4412-E545-84BC-9676005B6619}"/>
              </a:ext>
            </a:extLst>
          </p:cNvPr>
          <p:cNvSpPr>
            <a:spLocks noChangeAspect="1"/>
          </p:cNvSpPr>
          <p:nvPr/>
        </p:nvSpPr>
        <p:spPr>
          <a:xfrm>
            <a:off x="2181645" y="1216106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C2519C-EB28-7A41-929B-D5AF77D916B1}"/>
              </a:ext>
            </a:extLst>
          </p:cNvPr>
          <p:cNvSpPr>
            <a:spLocks noChangeAspect="1"/>
          </p:cNvSpPr>
          <p:nvPr/>
        </p:nvSpPr>
        <p:spPr>
          <a:xfrm>
            <a:off x="770788" y="2674036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9DA853-6199-4E49-8293-B86C45910E91}"/>
              </a:ext>
            </a:extLst>
          </p:cNvPr>
          <p:cNvSpPr>
            <a:spLocks noChangeAspect="1"/>
          </p:cNvSpPr>
          <p:nvPr/>
        </p:nvSpPr>
        <p:spPr>
          <a:xfrm>
            <a:off x="5157827" y="1905530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E4B079-631F-614E-AC3C-B9BC34BE13A6}"/>
              </a:ext>
            </a:extLst>
          </p:cNvPr>
          <p:cNvSpPr>
            <a:spLocks noChangeAspect="1"/>
          </p:cNvSpPr>
          <p:nvPr/>
        </p:nvSpPr>
        <p:spPr>
          <a:xfrm>
            <a:off x="3201973" y="3819618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74DCC2-AF67-E74B-9811-39B485528A2F}"/>
              </a:ext>
            </a:extLst>
          </p:cNvPr>
          <p:cNvSpPr>
            <a:spLocks noChangeAspect="1"/>
          </p:cNvSpPr>
          <p:nvPr/>
        </p:nvSpPr>
        <p:spPr>
          <a:xfrm>
            <a:off x="4617827" y="5852407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28750D6-E684-C64B-907D-03E3443BDEDE}"/>
              </a:ext>
            </a:extLst>
          </p:cNvPr>
          <p:cNvSpPr>
            <a:spLocks noChangeAspect="1"/>
          </p:cNvSpPr>
          <p:nvPr/>
        </p:nvSpPr>
        <p:spPr>
          <a:xfrm>
            <a:off x="1246120" y="5156119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53274" cy="369332"/>
              </a:xfrm>
              <a:prstGeom prst="rect">
                <a:avLst/>
              </a:prstGeom>
              <a:blipFill>
                <a:blip r:embed="rId3"/>
                <a:stretch>
                  <a:fillRect l="-30000" r="-2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53274" cy="369332"/>
              </a:xfrm>
              <a:prstGeom prst="rect">
                <a:avLst/>
              </a:prstGeom>
              <a:blipFill>
                <a:blip r:embed="rId4"/>
                <a:stretch>
                  <a:fillRect l="-23810" r="-2381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253274" cy="369332"/>
              </a:xfrm>
              <a:prstGeom prst="rect">
                <a:avLst/>
              </a:prstGeom>
              <a:blipFill>
                <a:blip r:embed="rId5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53274" cy="369332"/>
              </a:xfrm>
              <a:prstGeom prst="rect">
                <a:avLst/>
              </a:prstGeom>
              <a:blipFill>
                <a:blip r:embed="rId6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53274" cy="369332"/>
              </a:xfrm>
              <a:prstGeom prst="rect">
                <a:avLst/>
              </a:prstGeom>
              <a:blipFill>
                <a:blip r:embed="rId7"/>
                <a:stretch>
                  <a:fillRect l="-23810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53274" cy="369332"/>
              </a:xfrm>
              <a:prstGeom prst="rect">
                <a:avLst/>
              </a:prstGeom>
              <a:blipFill>
                <a:blip r:embed="rId8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53274" cy="369332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253274" cy="369332"/>
              </a:xfrm>
              <a:prstGeom prst="rect">
                <a:avLst/>
              </a:prstGeom>
              <a:blipFill>
                <a:blip r:embed="rId10"/>
                <a:stretch>
                  <a:fillRect l="-23810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6F255-95EC-A24E-8B6E-2185CA4FE275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6F255-95EC-A24E-8B6E-2185CA4FE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253274" cy="369332"/>
              </a:xfrm>
              <a:prstGeom prst="rect">
                <a:avLst/>
              </a:prstGeom>
              <a:blipFill>
                <a:blip r:embed="rId11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53274" cy="369332"/>
              </a:xfrm>
              <a:prstGeom prst="rect">
                <a:avLst/>
              </a:prstGeom>
              <a:blipFill>
                <a:blip r:embed="rId12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341E44-CB72-5F49-B6E7-2A881BD44107}"/>
                  </a:ext>
                </a:extLst>
              </p:cNvPr>
              <p:cNvSpPr txBox="1"/>
              <p:nvPr/>
            </p:nvSpPr>
            <p:spPr>
              <a:xfrm>
                <a:off x="1533392" y="1269738"/>
                <a:ext cx="6287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341E44-CB72-5F49-B6E7-2A881BD44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392" y="1269738"/>
                <a:ext cx="628762" cy="430887"/>
              </a:xfrm>
              <a:prstGeom prst="rect">
                <a:avLst/>
              </a:prstGeom>
              <a:blipFill>
                <a:blip r:embed="rId13"/>
                <a:stretch>
                  <a:fillRect l="-5882"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9F7FEA1-5023-6266-01FD-61D7D214F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Dijkstra’s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E68ED56B-E581-EC5F-495F-44ADC36945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7580211"/>
                  </p:ext>
                </p:extLst>
              </p:nvPr>
            </p:nvGraphicFramePr>
            <p:xfrm>
              <a:off x="7339472" y="1269738"/>
              <a:ext cx="4539858" cy="52761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659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A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B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D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E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590111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936059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E68ED56B-E581-EC5F-495F-44ADC36945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7580211"/>
                  </p:ext>
                </p:extLst>
              </p:nvPr>
            </p:nvGraphicFramePr>
            <p:xfrm>
              <a:off x="7339472" y="1269738"/>
              <a:ext cx="4539858" cy="52761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659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A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B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D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E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105769" r="-5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105769" r="-4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105769" r="-3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105769" r="-206780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105769" r="-103333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105769" r="-3333" b="-60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205769" r="-501667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205769" r="-401667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205769" r="-301667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205769" r="-206780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205769" r="-103333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205769" r="-3333" b="-50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300000" r="-501667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300000" r="-401667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300000" r="-301667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300000" r="-206780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300000" r="-103333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300000" r="-3333" b="-3943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407692" r="-501667" b="-3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407692" r="-401667" b="-3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407692" r="-301667" b="-3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407692" r="-206780" b="-3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407692" r="-103333" b="-3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407692" r="-3333" b="-3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507692" r="-50166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507692" r="-40166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507692" r="-30166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507692" r="-206780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507692" r="-103333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507692" r="-3333" b="-2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590111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936059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48427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4DA3029-4412-E545-84BC-9676005B6619}"/>
              </a:ext>
            </a:extLst>
          </p:cNvPr>
          <p:cNvSpPr>
            <a:spLocks noChangeAspect="1"/>
          </p:cNvSpPr>
          <p:nvPr/>
        </p:nvSpPr>
        <p:spPr>
          <a:xfrm>
            <a:off x="2181645" y="1216106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C2519C-EB28-7A41-929B-D5AF77D916B1}"/>
              </a:ext>
            </a:extLst>
          </p:cNvPr>
          <p:cNvSpPr>
            <a:spLocks noChangeAspect="1"/>
          </p:cNvSpPr>
          <p:nvPr/>
        </p:nvSpPr>
        <p:spPr>
          <a:xfrm>
            <a:off x="770788" y="2674036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9DA853-6199-4E49-8293-B86C45910E91}"/>
              </a:ext>
            </a:extLst>
          </p:cNvPr>
          <p:cNvSpPr>
            <a:spLocks noChangeAspect="1"/>
          </p:cNvSpPr>
          <p:nvPr/>
        </p:nvSpPr>
        <p:spPr>
          <a:xfrm>
            <a:off x="5157827" y="1905530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E4B079-631F-614E-AC3C-B9BC34BE13A6}"/>
              </a:ext>
            </a:extLst>
          </p:cNvPr>
          <p:cNvSpPr>
            <a:spLocks noChangeAspect="1"/>
          </p:cNvSpPr>
          <p:nvPr/>
        </p:nvSpPr>
        <p:spPr>
          <a:xfrm>
            <a:off x="3201973" y="3819618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74DCC2-AF67-E74B-9811-39B485528A2F}"/>
              </a:ext>
            </a:extLst>
          </p:cNvPr>
          <p:cNvSpPr>
            <a:spLocks noChangeAspect="1"/>
          </p:cNvSpPr>
          <p:nvPr/>
        </p:nvSpPr>
        <p:spPr>
          <a:xfrm>
            <a:off x="4617827" y="5852407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28750D6-E684-C64B-907D-03E3443BDEDE}"/>
              </a:ext>
            </a:extLst>
          </p:cNvPr>
          <p:cNvSpPr>
            <a:spLocks noChangeAspect="1"/>
          </p:cNvSpPr>
          <p:nvPr/>
        </p:nvSpPr>
        <p:spPr>
          <a:xfrm>
            <a:off x="1246120" y="5156119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53274" cy="369332"/>
              </a:xfrm>
              <a:prstGeom prst="rect">
                <a:avLst/>
              </a:prstGeom>
              <a:blipFill>
                <a:blip r:embed="rId3"/>
                <a:stretch>
                  <a:fillRect l="-30000" r="-2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53274" cy="369332"/>
              </a:xfrm>
              <a:prstGeom prst="rect">
                <a:avLst/>
              </a:prstGeom>
              <a:blipFill>
                <a:blip r:embed="rId4"/>
                <a:stretch>
                  <a:fillRect l="-23810" r="-2381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253274" cy="369332"/>
              </a:xfrm>
              <a:prstGeom prst="rect">
                <a:avLst/>
              </a:prstGeom>
              <a:blipFill>
                <a:blip r:embed="rId5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53274" cy="369332"/>
              </a:xfrm>
              <a:prstGeom prst="rect">
                <a:avLst/>
              </a:prstGeom>
              <a:blipFill>
                <a:blip r:embed="rId6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53274" cy="369332"/>
              </a:xfrm>
              <a:prstGeom prst="rect">
                <a:avLst/>
              </a:prstGeom>
              <a:blipFill>
                <a:blip r:embed="rId7"/>
                <a:stretch>
                  <a:fillRect l="-23810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53274" cy="369332"/>
              </a:xfrm>
              <a:prstGeom prst="rect">
                <a:avLst/>
              </a:prstGeom>
              <a:blipFill>
                <a:blip r:embed="rId8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53274" cy="369332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253274" cy="369332"/>
              </a:xfrm>
              <a:prstGeom prst="rect">
                <a:avLst/>
              </a:prstGeom>
              <a:blipFill>
                <a:blip r:embed="rId10"/>
                <a:stretch>
                  <a:fillRect l="-23810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6F255-95EC-A24E-8B6E-2185CA4FE275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6F255-95EC-A24E-8B6E-2185CA4FE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253274" cy="369332"/>
              </a:xfrm>
              <a:prstGeom prst="rect">
                <a:avLst/>
              </a:prstGeom>
              <a:blipFill>
                <a:blip r:embed="rId11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53274" cy="369332"/>
              </a:xfrm>
              <a:prstGeom prst="rect">
                <a:avLst/>
              </a:prstGeom>
              <a:blipFill>
                <a:blip r:embed="rId12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341E44-CB72-5F49-B6E7-2A881BD44107}"/>
                  </a:ext>
                </a:extLst>
              </p:cNvPr>
              <p:cNvSpPr txBox="1"/>
              <p:nvPr/>
            </p:nvSpPr>
            <p:spPr>
              <a:xfrm>
                <a:off x="1533392" y="1269738"/>
                <a:ext cx="6287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341E44-CB72-5F49-B6E7-2A881BD44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392" y="1269738"/>
                <a:ext cx="628762" cy="430887"/>
              </a:xfrm>
              <a:prstGeom prst="rect">
                <a:avLst/>
              </a:prstGeom>
              <a:blipFill>
                <a:blip r:embed="rId13"/>
                <a:stretch>
                  <a:fillRect l="-6000" r="-600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9F7FEA1-5023-6266-01FD-61D7D214F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Dijkstra’s Algorithm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5DABCA-BDDC-D978-9280-33D16A58B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167654"/>
              </p:ext>
            </p:extLst>
          </p:nvPr>
        </p:nvGraphicFramePr>
        <p:xfrm>
          <a:off x="7339472" y="1269738"/>
          <a:ext cx="4539858" cy="527613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6643">
                  <a:extLst>
                    <a:ext uri="{9D8B030D-6E8A-4147-A177-3AD203B41FA5}">
                      <a16:colId xmlns:a16="http://schemas.microsoft.com/office/drawing/2014/main" val="2916596827"/>
                    </a:ext>
                  </a:extLst>
                </a:gridCol>
                <a:gridCol w="756643">
                  <a:extLst>
                    <a:ext uri="{9D8B030D-6E8A-4147-A177-3AD203B41FA5}">
                      <a16:colId xmlns:a16="http://schemas.microsoft.com/office/drawing/2014/main" val="1199278717"/>
                    </a:ext>
                  </a:extLst>
                </a:gridCol>
                <a:gridCol w="756643">
                  <a:extLst>
                    <a:ext uri="{9D8B030D-6E8A-4147-A177-3AD203B41FA5}">
                      <a16:colId xmlns:a16="http://schemas.microsoft.com/office/drawing/2014/main" val="1310150178"/>
                    </a:ext>
                  </a:extLst>
                </a:gridCol>
                <a:gridCol w="756643">
                  <a:extLst>
                    <a:ext uri="{9D8B030D-6E8A-4147-A177-3AD203B41FA5}">
                      <a16:colId xmlns:a16="http://schemas.microsoft.com/office/drawing/2014/main" val="2959265878"/>
                    </a:ext>
                  </a:extLst>
                </a:gridCol>
                <a:gridCol w="756643">
                  <a:extLst>
                    <a:ext uri="{9D8B030D-6E8A-4147-A177-3AD203B41FA5}">
                      <a16:colId xmlns:a16="http://schemas.microsoft.com/office/drawing/2014/main" val="2902730452"/>
                    </a:ext>
                  </a:extLst>
                </a:gridCol>
                <a:gridCol w="756643">
                  <a:extLst>
                    <a:ext uri="{9D8B030D-6E8A-4147-A177-3AD203B41FA5}">
                      <a16:colId xmlns:a16="http://schemas.microsoft.com/office/drawing/2014/main" val="623392075"/>
                    </a:ext>
                  </a:extLst>
                </a:gridCol>
              </a:tblGrid>
              <a:tr h="659517">
                <a:tc>
                  <a:txBody>
                    <a:bodyPr/>
                    <a:lstStyle/>
                    <a:p>
                      <a:pPr algn="ctr"/>
                      <a:r>
                        <a:rPr lang="en-IL" sz="3200" dirty="0"/>
                        <a:t>A</a:t>
                      </a:r>
                      <a:endParaRPr lang="en-IL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3200" dirty="0"/>
                        <a:t>B</a:t>
                      </a:r>
                      <a:endParaRPr lang="en-IL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3200" dirty="0"/>
                        <a:t>C</a:t>
                      </a:r>
                      <a:endParaRPr lang="en-IL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3200" dirty="0"/>
                        <a:t>D</a:t>
                      </a:r>
                      <a:endParaRPr lang="en-IL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3200" dirty="0"/>
                        <a:t>E</a:t>
                      </a:r>
                      <a:endParaRPr lang="en-IL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3200" dirty="0"/>
                        <a:t>F</a:t>
                      </a:r>
                      <a:endParaRPr lang="en-IL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696236"/>
                  </a:ext>
                </a:extLst>
              </a:tr>
              <a:tr h="659517"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4353604"/>
                  </a:ext>
                </a:extLst>
              </a:tr>
              <a:tr h="659517"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238678"/>
                  </a:ext>
                </a:extLst>
              </a:tr>
              <a:tr h="659517"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186715"/>
                  </a:ext>
                </a:extLst>
              </a:tr>
              <a:tr h="659517"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28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689180"/>
                  </a:ext>
                </a:extLst>
              </a:tr>
              <a:tr h="659517"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3382908"/>
                  </a:ext>
                </a:extLst>
              </a:tr>
              <a:tr h="659517"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901110"/>
                  </a:ext>
                </a:extLst>
              </a:tr>
              <a:tr h="659517"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3605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33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4DA3029-4412-E545-84BC-9676005B6619}"/>
              </a:ext>
            </a:extLst>
          </p:cNvPr>
          <p:cNvSpPr>
            <a:spLocks noChangeAspect="1"/>
          </p:cNvSpPr>
          <p:nvPr/>
        </p:nvSpPr>
        <p:spPr>
          <a:xfrm>
            <a:off x="2181645" y="1216106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C2519C-EB28-7A41-929B-D5AF77D916B1}"/>
              </a:ext>
            </a:extLst>
          </p:cNvPr>
          <p:cNvSpPr>
            <a:spLocks noChangeAspect="1"/>
          </p:cNvSpPr>
          <p:nvPr/>
        </p:nvSpPr>
        <p:spPr>
          <a:xfrm>
            <a:off x="770788" y="2674036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9DA853-6199-4E49-8293-B86C45910E91}"/>
              </a:ext>
            </a:extLst>
          </p:cNvPr>
          <p:cNvSpPr>
            <a:spLocks noChangeAspect="1"/>
          </p:cNvSpPr>
          <p:nvPr/>
        </p:nvSpPr>
        <p:spPr>
          <a:xfrm>
            <a:off x="5157827" y="1905530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E4B079-631F-614E-AC3C-B9BC34BE13A6}"/>
              </a:ext>
            </a:extLst>
          </p:cNvPr>
          <p:cNvSpPr>
            <a:spLocks noChangeAspect="1"/>
          </p:cNvSpPr>
          <p:nvPr/>
        </p:nvSpPr>
        <p:spPr>
          <a:xfrm>
            <a:off x="3201973" y="3819618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74DCC2-AF67-E74B-9811-39B485528A2F}"/>
              </a:ext>
            </a:extLst>
          </p:cNvPr>
          <p:cNvSpPr>
            <a:spLocks noChangeAspect="1"/>
          </p:cNvSpPr>
          <p:nvPr/>
        </p:nvSpPr>
        <p:spPr>
          <a:xfrm>
            <a:off x="4617827" y="5852407"/>
            <a:ext cx="540000" cy="540000"/>
          </a:xfrm>
          <a:prstGeom prst="ellipse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28750D6-E684-C64B-907D-03E3443BDEDE}"/>
              </a:ext>
            </a:extLst>
          </p:cNvPr>
          <p:cNvSpPr>
            <a:spLocks noChangeAspect="1"/>
          </p:cNvSpPr>
          <p:nvPr/>
        </p:nvSpPr>
        <p:spPr>
          <a:xfrm>
            <a:off x="1246120" y="5156119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53274" cy="369332"/>
              </a:xfrm>
              <a:prstGeom prst="rect">
                <a:avLst/>
              </a:prstGeom>
              <a:blipFill>
                <a:blip r:embed="rId3"/>
                <a:stretch>
                  <a:fillRect l="-30000" r="-2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53274" cy="369332"/>
              </a:xfrm>
              <a:prstGeom prst="rect">
                <a:avLst/>
              </a:prstGeom>
              <a:blipFill>
                <a:blip r:embed="rId4"/>
                <a:stretch>
                  <a:fillRect l="-23810" r="-2381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253274" cy="369332"/>
              </a:xfrm>
              <a:prstGeom prst="rect">
                <a:avLst/>
              </a:prstGeom>
              <a:blipFill>
                <a:blip r:embed="rId5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53274" cy="369332"/>
              </a:xfrm>
              <a:prstGeom prst="rect">
                <a:avLst/>
              </a:prstGeom>
              <a:blipFill>
                <a:blip r:embed="rId6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53274" cy="369332"/>
              </a:xfrm>
              <a:prstGeom prst="rect">
                <a:avLst/>
              </a:prstGeom>
              <a:blipFill>
                <a:blip r:embed="rId7"/>
                <a:stretch>
                  <a:fillRect l="-23810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53274" cy="369332"/>
              </a:xfrm>
              <a:prstGeom prst="rect">
                <a:avLst/>
              </a:prstGeom>
              <a:blipFill>
                <a:blip r:embed="rId8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53274" cy="369332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253274" cy="369332"/>
              </a:xfrm>
              <a:prstGeom prst="rect">
                <a:avLst/>
              </a:prstGeom>
              <a:blipFill>
                <a:blip r:embed="rId10"/>
                <a:stretch>
                  <a:fillRect l="-23810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6F255-95EC-A24E-8B6E-2185CA4FE275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6F255-95EC-A24E-8B6E-2185CA4FE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253274" cy="369332"/>
              </a:xfrm>
              <a:prstGeom prst="rect">
                <a:avLst/>
              </a:prstGeom>
              <a:blipFill>
                <a:blip r:embed="rId11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53274" cy="369332"/>
              </a:xfrm>
              <a:prstGeom prst="rect">
                <a:avLst/>
              </a:prstGeom>
              <a:blipFill>
                <a:blip r:embed="rId12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341E44-CB72-5F49-B6E7-2A881BD44107}"/>
                  </a:ext>
                </a:extLst>
              </p:cNvPr>
              <p:cNvSpPr txBox="1"/>
              <p:nvPr/>
            </p:nvSpPr>
            <p:spPr>
              <a:xfrm>
                <a:off x="1533392" y="1269738"/>
                <a:ext cx="6287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341E44-CB72-5F49-B6E7-2A881BD44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392" y="1269738"/>
                <a:ext cx="628762" cy="430887"/>
              </a:xfrm>
              <a:prstGeom prst="rect">
                <a:avLst/>
              </a:prstGeom>
              <a:blipFill>
                <a:blip r:embed="rId13"/>
                <a:stretch>
                  <a:fillRect l="-5882"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9F7FEA1-5023-6266-01FD-61D7D214F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Dijkstra’s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E68ED56B-E581-EC5F-495F-44ADC36945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7878481"/>
                  </p:ext>
                </p:extLst>
              </p:nvPr>
            </p:nvGraphicFramePr>
            <p:xfrm>
              <a:off x="7339472" y="1269738"/>
              <a:ext cx="4539858" cy="52761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659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A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B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D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E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590111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36059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E68ED56B-E581-EC5F-495F-44ADC36945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7878481"/>
                  </p:ext>
                </p:extLst>
              </p:nvPr>
            </p:nvGraphicFramePr>
            <p:xfrm>
              <a:off x="7339472" y="1269738"/>
              <a:ext cx="4539858" cy="52761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659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A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B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D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E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105769" r="-5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105769" r="-4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105769" r="-3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105769" r="-206780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105769" r="-103333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105769" r="-3333" b="-60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205769" r="-501667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205769" r="-401667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205769" r="-301667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205769" r="-206780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205769" r="-103333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205769" r="-3333" b="-50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300000" r="-501667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300000" r="-401667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300000" r="-301667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300000" r="-206780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300000" r="-103333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300000" r="-3333" b="-3943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407692" r="-501667" b="-3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407692" r="-401667" b="-3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407692" r="-301667" b="-3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407692" r="-206780" b="-3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407692" r="-103333" b="-3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407692" r="-3333" b="-3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507692" r="-50166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507692" r="-40166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507692" r="-30166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507692" r="-206780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507692" r="-103333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507692" r="-3333" b="-2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590111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36059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09499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4DA3029-4412-E545-84BC-9676005B6619}"/>
              </a:ext>
            </a:extLst>
          </p:cNvPr>
          <p:cNvSpPr>
            <a:spLocks noChangeAspect="1"/>
          </p:cNvSpPr>
          <p:nvPr/>
        </p:nvSpPr>
        <p:spPr>
          <a:xfrm>
            <a:off x="2181645" y="1216106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C2519C-EB28-7A41-929B-D5AF77D916B1}"/>
              </a:ext>
            </a:extLst>
          </p:cNvPr>
          <p:cNvSpPr>
            <a:spLocks noChangeAspect="1"/>
          </p:cNvSpPr>
          <p:nvPr/>
        </p:nvSpPr>
        <p:spPr>
          <a:xfrm>
            <a:off x="770788" y="2674036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9DA853-6199-4E49-8293-B86C45910E91}"/>
              </a:ext>
            </a:extLst>
          </p:cNvPr>
          <p:cNvSpPr>
            <a:spLocks noChangeAspect="1"/>
          </p:cNvSpPr>
          <p:nvPr/>
        </p:nvSpPr>
        <p:spPr>
          <a:xfrm>
            <a:off x="5157827" y="1905530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E4B079-631F-614E-AC3C-B9BC34BE13A6}"/>
              </a:ext>
            </a:extLst>
          </p:cNvPr>
          <p:cNvSpPr>
            <a:spLocks noChangeAspect="1"/>
          </p:cNvSpPr>
          <p:nvPr/>
        </p:nvSpPr>
        <p:spPr>
          <a:xfrm>
            <a:off x="3201973" y="3819618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74DCC2-AF67-E74B-9811-39B485528A2F}"/>
              </a:ext>
            </a:extLst>
          </p:cNvPr>
          <p:cNvSpPr>
            <a:spLocks noChangeAspect="1"/>
          </p:cNvSpPr>
          <p:nvPr/>
        </p:nvSpPr>
        <p:spPr>
          <a:xfrm>
            <a:off x="4617827" y="5852407"/>
            <a:ext cx="540000" cy="540000"/>
          </a:xfrm>
          <a:prstGeom prst="ellipse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28750D6-E684-C64B-907D-03E3443BDEDE}"/>
              </a:ext>
            </a:extLst>
          </p:cNvPr>
          <p:cNvSpPr>
            <a:spLocks noChangeAspect="1"/>
          </p:cNvSpPr>
          <p:nvPr/>
        </p:nvSpPr>
        <p:spPr>
          <a:xfrm>
            <a:off x="1246120" y="5156119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53274" cy="369332"/>
              </a:xfrm>
              <a:prstGeom prst="rect">
                <a:avLst/>
              </a:prstGeom>
              <a:blipFill>
                <a:blip r:embed="rId3"/>
                <a:stretch>
                  <a:fillRect l="-30000" r="-2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53274" cy="369332"/>
              </a:xfrm>
              <a:prstGeom prst="rect">
                <a:avLst/>
              </a:prstGeom>
              <a:blipFill>
                <a:blip r:embed="rId4"/>
                <a:stretch>
                  <a:fillRect l="-23810" r="-2381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253274" cy="369332"/>
              </a:xfrm>
              <a:prstGeom prst="rect">
                <a:avLst/>
              </a:prstGeom>
              <a:blipFill>
                <a:blip r:embed="rId5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53274" cy="369332"/>
              </a:xfrm>
              <a:prstGeom prst="rect">
                <a:avLst/>
              </a:prstGeom>
              <a:blipFill>
                <a:blip r:embed="rId6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53274" cy="369332"/>
              </a:xfrm>
              <a:prstGeom prst="rect">
                <a:avLst/>
              </a:prstGeom>
              <a:blipFill>
                <a:blip r:embed="rId7"/>
                <a:stretch>
                  <a:fillRect l="-23810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53274" cy="369332"/>
              </a:xfrm>
              <a:prstGeom prst="rect">
                <a:avLst/>
              </a:prstGeom>
              <a:blipFill>
                <a:blip r:embed="rId8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53274" cy="369332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253274" cy="369332"/>
              </a:xfrm>
              <a:prstGeom prst="rect">
                <a:avLst/>
              </a:prstGeom>
              <a:blipFill>
                <a:blip r:embed="rId10"/>
                <a:stretch>
                  <a:fillRect l="-23810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6F255-95EC-A24E-8B6E-2185CA4FE275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6F255-95EC-A24E-8B6E-2185CA4FE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253274" cy="369332"/>
              </a:xfrm>
              <a:prstGeom prst="rect">
                <a:avLst/>
              </a:prstGeom>
              <a:blipFill>
                <a:blip r:embed="rId11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53274" cy="369332"/>
              </a:xfrm>
              <a:prstGeom prst="rect">
                <a:avLst/>
              </a:prstGeom>
              <a:blipFill>
                <a:blip r:embed="rId12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341E44-CB72-5F49-B6E7-2A881BD44107}"/>
                  </a:ext>
                </a:extLst>
              </p:cNvPr>
              <p:cNvSpPr txBox="1"/>
              <p:nvPr/>
            </p:nvSpPr>
            <p:spPr>
              <a:xfrm>
                <a:off x="1533392" y="1269738"/>
                <a:ext cx="6287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341E44-CB72-5F49-B6E7-2A881BD44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392" y="1269738"/>
                <a:ext cx="628762" cy="430887"/>
              </a:xfrm>
              <a:prstGeom prst="rect">
                <a:avLst/>
              </a:prstGeom>
              <a:blipFill>
                <a:blip r:embed="rId13"/>
                <a:stretch>
                  <a:fillRect l="-5882"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9F7FEA1-5023-6266-01FD-61D7D214F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Dijkstra’s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E68ED56B-E581-EC5F-495F-44ADC36945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7507233"/>
                  </p:ext>
                </p:extLst>
              </p:nvPr>
            </p:nvGraphicFramePr>
            <p:xfrm>
              <a:off x="7339472" y="1269738"/>
              <a:ext cx="4539858" cy="52761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659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A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B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D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E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590111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36059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E68ED56B-E581-EC5F-495F-44ADC36945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7507233"/>
                  </p:ext>
                </p:extLst>
              </p:nvPr>
            </p:nvGraphicFramePr>
            <p:xfrm>
              <a:off x="7339472" y="1269738"/>
              <a:ext cx="4539858" cy="52761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659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A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B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D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E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105769" r="-5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105769" r="-4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105769" r="-3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105769" r="-206780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105769" r="-103333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105769" r="-3333" b="-60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205769" r="-501667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205769" r="-401667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205769" r="-301667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205769" r="-206780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205769" r="-103333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205769" r="-3333" b="-50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300000" r="-501667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300000" r="-401667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300000" r="-301667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300000" r="-206780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300000" r="-103333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300000" r="-3333" b="-3943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407692" r="-501667" b="-3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407692" r="-401667" b="-3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407692" r="-301667" b="-3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407692" r="-206780" b="-3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407692" r="-103333" b="-3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407692" r="-3333" b="-3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507692" r="-50166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507692" r="-40166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507692" r="-30166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507692" r="-206780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507692" r="-103333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507692" r="-3333" b="-2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590111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36059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16529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4DA3029-4412-E545-84BC-9676005B6619}"/>
              </a:ext>
            </a:extLst>
          </p:cNvPr>
          <p:cNvSpPr>
            <a:spLocks noChangeAspect="1"/>
          </p:cNvSpPr>
          <p:nvPr/>
        </p:nvSpPr>
        <p:spPr>
          <a:xfrm>
            <a:off x="2181645" y="1216106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C2519C-EB28-7A41-929B-D5AF77D916B1}"/>
              </a:ext>
            </a:extLst>
          </p:cNvPr>
          <p:cNvSpPr>
            <a:spLocks noChangeAspect="1"/>
          </p:cNvSpPr>
          <p:nvPr/>
        </p:nvSpPr>
        <p:spPr>
          <a:xfrm>
            <a:off x="770788" y="2674036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9DA853-6199-4E49-8293-B86C45910E91}"/>
              </a:ext>
            </a:extLst>
          </p:cNvPr>
          <p:cNvSpPr>
            <a:spLocks noChangeAspect="1"/>
          </p:cNvSpPr>
          <p:nvPr/>
        </p:nvSpPr>
        <p:spPr>
          <a:xfrm>
            <a:off x="5157827" y="1905530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E4B079-631F-614E-AC3C-B9BC34BE13A6}"/>
              </a:ext>
            </a:extLst>
          </p:cNvPr>
          <p:cNvSpPr>
            <a:spLocks noChangeAspect="1"/>
          </p:cNvSpPr>
          <p:nvPr/>
        </p:nvSpPr>
        <p:spPr>
          <a:xfrm>
            <a:off x="3201973" y="3819618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74DCC2-AF67-E74B-9811-39B485528A2F}"/>
              </a:ext>
            </a:extLst>
          </p:cNvPr>
          <p:cNvSpPr>
            <a:spLocks noChangeAspect="1"/>
          </p:cNvSpPr>
          <p:nvPr/>
        </p:nvSpPr>
        <p:spPr>
          <a:xfrm>
            <a:off x="4617827" y="5852407"/>
            <a:ext cx="540000" cy="540000"/>
          </a:xfrm>
          <a:prstGeom prst="ellipse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28750D6-E684-C64B-907D-03E3443BDEDE}"/>
              </a:ext>
            </a:extLst>
          </p:cNvPr>
          <p:cNvSpPr>
            <a:spLocks noChangeAspect="1"/>
          </p:cNvSpPr>
          <p:nvPr/>
        </p:nvSpPr>
        <p:spPr>
          <a:xfrm>
            <a:off x="1246120" y="5156119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53274" cy="369332"/>
              </a:xfrm>
              <a:prstGeom prst="rect">
                <a:avLst/>
              </a:prstGeom>
              <a:blipFill>
                <a:blip r:embed="rId3"/>
                <a:stretch>
                  <a:fillRect l="-30000" r="-2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53274" cy="369332"/>
              </a:xfrm>
              <a:prstGeom prst="rect">
                <a:avLst/>
              </a:prstGeom>
              <a:blipFill>
                <a:blip r:embed="rId4"/>
                <a:stretch>
                  <a:fillRect l="-23810" r="-2381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253274" cy="369332"/>
              </a:xfrm>
              <a:prstGeom prst="rect">
                <a:avLst/>
              </a:prstGeom>
              <a:blipFill>
                <a:blip r:embed="rId5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53274" cy="369332"/>
              </a:xfrm>
              <a:prstGeom prst="rect">
                <a:avLst/>
              </a:prstGeom>
              <a:blipFill>
                <a:blip r:embed="rId6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53274" cy="369332"/>
              </a:xfrm>
              <a:prstGeom prst="rect">
                <a:avLst/>
              </a:prstGeom>
              <a:blipFill>
                <a:blip r:embed="rId7"/>
                <a:stretch>
                  <a:fillRect l="-23810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53274" cy="369332"/>
              </a:xfrm>
              <a:prstGeom prst="rect">
                <a:avLst/>
              </a:prstGeom>
              <a:blipFill>
                <a:blip r:embed="rId8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53274" cy="369332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253274" cy="369332"/>
              </a:xfrm>
              <a:prstGeom prst="rect">
                <a:avLst/>
              </a:prstGeom>
              <a:blipFill>
                <a:blip r:embed="rId10"/>
                <a:stretch>
                  <a:fillRect l="-23810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6F255-95EC-A24E-8B6E-2185CA4FE275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6F255-95EC-A24E-8B6E-2185CA4FE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253274" cy="369332"/>
              </a:xfrm>
              <a:prstGeom prst="rect">
                <a:avLst/>
              </a:prstGeom>
              <a:blipFill>
                <a:blip r:embed="rId11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53274" cy="369332"/>
              </a:xfrm>
              <a:prstGeom prst="rect">
                <a:avLst/>
              </a:prstGeom>
              <a:blipFill>
                <a:blip r:embed="rId12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341E44-CB72-5F49-B6E7-2A881BD44107}"/>
                  </a:ext>
                </a:extLst>
              </p:cNvPr>
              <p:cNvSpPr txBox="1"/>
              <p:nvPr/>
            </p:nvSpPr>
            <p:spPr>
              <a:xfrm>
                <a:off x="1533392" y="1269738"/>
                <a:ext cx="6287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341E44-CB72-5F49-B6E7-2A881BD44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392" y="1269738"/>
                <a:ext cx="628762" cy="430887"/>
              </a:xfrm>
              <a:prstGeom prst="rect">
                <a:avLst/>
              </a:prstGeom>
              <a:blipFill>
                <a:blip r:embed="rId13"/>
                <a:stretch>
                  <a:fillRect l="-5882"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9F7FEA1-5023-6266-01FD-61D7D214F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Dijkstra’s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E68ED56B-E581-EC5F-495F-44ADC36945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4481828"/>
                  </p:ext>
                </p:extLst>
              </p:nvPr>
            </p:nvGraphicFramePr>
            <p:xfrm>
              <a:off x="7339472" y="1269738"/>
              <a:ext cx="4539858" cy="52761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659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A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B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D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E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590111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36059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E68ED56B-E581-EC5F-495F-44ADC36945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4481828"/>
                  </p:ext>
                </p:extLst>
              </p:nvPr>
            </p:nvGraphicFramePr>
            <p:xfrm>
              <a:off x="7339472" y="1269738"/>
              <a:ext cx="4539858" cy="52761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659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A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B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D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E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105769" r="-5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105769" r="-4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105769" r="-3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105769" r="-206780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105769" r="-103333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105769" r="-3333" b="-60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205769" r="-501667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205769" r="-401667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205769" r="-301667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205769" r="-206780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205769" r="-103333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205769" r="-3333" b="-50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300000" r="-501667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300000" r="-401667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300000" r="-301667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300000" r="-206780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300000" r="-103333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300000" r="-3333" b="-3943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407692" r="-501667" b="-3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407692" r="-401667" b="-3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407692" r="-301667" b="-3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407692" r="-206780" b="-3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407692" r="-103333" b="-3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407692" r="-3333" b="-3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507692" r="-50166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507692" r="-40166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507692" r="-30166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507692" r="-206780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507692" r="-103333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507692" r="-3333" b="-2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607692" r="-30166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607692" r="-3333" b="-1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590111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36059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9657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4DA3029-4412-E545-84BC-9676005B6619}"/>
              </a:ext>
            </a:extLst>
          </p:cNvPr>
          <p:cNvSpPr>
            <a:spLocks noChangeAspect="1"/>
          </p:cNvSpPr>
          <p:nvPr/>
        </p:nvSpPr>
        <p:spPr>
          <a:xfrm>
            <a:off x="2181645" y="1216106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C2519C-EB28-7A41-929B-D5AF77D916B1}"/>
              </a:ext>
            </a:extLst>
          </p:cNvPr>
          <p:cNvSpPr>
            <a:spLocks noChangeAspect="1"/>
          </p:cNvSpPr>
          <p:nvPr/>
        </p:nvSpPr>
        <p:spPr>
          <a:xfrm>
            <a:off x="770788" y="2674036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9DA853-6199-4E49-8293-B86C45910E91}"/>
              </a:ext>
            </a:extLst>
          </p:cNvPr>
          <p:cNvSpPr>
            <a:spLocks noChangeAspect="1"/>
          </p:cNvSpPr>
          <p:nvPr/>
        </p:nvSpPr>
        <p:spPr>
          <a:xfrm>
            <a:off x="5157827" y="1905530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E4B079-631F-614E-AC3C-B9BC34BE13A6}"/>
              </a:ext>
            </a:extLst>
          </p:cNvPr>
          <p:cNvSpPr>
            <a:spLocks noChangeAspect="1"/>
          </p:cNvSpPr>
          <p:nvPr/>
        </p:nvSpPr>
        <p:spPr>
          <a:xfrm>
            <a:off x="3201973" y="3819618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74DCC2-AF67-E74B-9811-39B485528A2F}"/>
              </a:ext>
            </a:extLst>
          </p:cNvPr>
          <p:cNvSpPr>
            <a:spLocks noChangeAspect="1"/>
          </p:cNvSpPr>
          <p:nvPr/>
        </p:nvSpPr>
        <p:spPr>
          <a:xfrm>
            <a:off x="4617827" y="5852407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28750D6-E684-C64B-907D-03E3443BDEDE}"/>
              </a:ext>
            </a:extLst>
          </p:cNvPr>
          <p:cNvSpPr>
            <a:spLocks noChangeAspect="1"/>
          </p:cNvSpPr>
          <p:nvPr/>
        </p:nvSpPr>
        <p:spPr>
          <a:xfrm>
            <a:off x="1246120" y="5156119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53274" cy="369332"/>
              </a:xfrm>
              <a:prstGeom prst="rect">
                <a:avLst/>
              </a:prstGeom>
              <a:blipFill>
                <a:blip r:embed="rId3"/>
                <a:stretch>
                  <a:fillRect l="-30000" r="-2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53274" cy="369332"/>
              </a:xfrm>
              <a:prstGeom prst="rect">
                <a:avLst/>
              </a:prstGeom>
              <a:blipFill>
                <a:blip r:embed="rId4"/>
                <a:stretch>
                  <a:fillRect l="-23810" r="-2381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253274" cy="369332"/>
              </a:xfrm>
              <a:prstGeom prst="rect">
                <a:avLst/>
              </a:prstGeom>
              <a:blipFill>
                <a:blip r:embed="rId5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53274" cy="369332"/>
              </a:xfrm>
              <a:prstGeom prst="rect">
                <a:avLst/>
              </a:prstGeom>
              <a:blipFill>
                <a:blip r:embed="rId6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53274" cy="369332"/>
              </a:xfrm>
              <a:prstGeom prst="rect">
                <a:avLst/>
              </a:prstGeom>
              <a:blipFill>
                <a:blip r:embed="rId7"/>
                <a:stretch>
                  <a:fillRect l="-23810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53274" cy="369332"/>
              </a:xfrm>
              <a:prstGeom prst="rect">
                <a:avLst/>
              </a:prstGeom>
              <a:blipFill>
                <a:blip r:embed="rId8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53274" cy="369332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253274" cy="369332"/>
              </a:xfrm>
              <a:prstGeom prst="rect">
                <a:avLst/>
              </a:prstGeom>
              <a:blipFill>
                <a:blip r:embed="rId10"/>
                <a:stretch>
                  <a:fillRect l="-23810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6F255-95EC-A24E-8B6E-2185CA4FE275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6F255-95EC-A24E-8B6E-2185CA4FE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253274" cy="369332"/>
              </a:xfrm>
              <a:prstGeom prst="rect">
                <a:avLst/>
              </a:prstGeom>
              <a:blipFill>
                <a:blip r:embed="rId11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53274" cy="369332"/>
              </a:xfrm>
              <a:prstGeom prst="rect">
                <a:avLst/>
              </a:prstGeom>
              <a:blipFill>
                <a:blip r:embed="rId12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341E44-CB72-5F49-B6E7-2A881BD44107}"/>
                  </a:ext>
                </a:extLst>
              </p:cNvPr>
              <p:cNvSpPr txBox="1"/>
              <p:nvPr/>
            </p:nvSpPr>
            <p:spPr>
              <a:xfrm>
                <a:off x="1533392" y="1269738"/>
                <a:ext cx="6287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341E44-CB72-5F49-B6E7-2A881BD44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392" y="1269738"/>
                <a:ext cx="628762" cy="430887"/>
              </a:xfrm>
              <a:prstGeom prst="rect">
                <a:avLst/>
              </a:prstGeom>
              <a:blipFill>
                <a:blip r:embed="rId13"/>
                <a:stretch>
                  <a:fillRect l="-5882"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9F7FEA1-5023-6266-01FD-61D7D214F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Dijkstra’s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B680C8D-A52B-CF48-B2B3-331DE892B0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1767892"/>
                  </p:ext>
                </p:extLst>
              </p:nvPr>
            </p:nvGraphicFramePr>
            <p:xfrm>
              <a:off x="7339472" y="1269738"/>
              <a:ext cx="4539858" cy="52761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659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A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B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D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E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F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590111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936059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B680C8D-A52B-CF48-B2B3-331DE892B0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1767892"/>
                  </p:ext>
                </p:extLst>
              </p:nvPr>
            </p:nvGraphicFramePr>
            <p:xfrm>
              <a:off x="7339472" y="1269738"/>
              <a:ext cx="4539858" cy="52761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659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A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B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D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E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F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105769" r="-5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105769" r="-4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105769" r="-3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105769" r="-206780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105769" r="-103333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105769" r="-3333" b="-60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205769" r="-501667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205769" r="-401667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205769" r="-301667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205769" r="-206780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205769" r="-103333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205769" r="-3333" b="-50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300000" r="-501667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300000" r="-401667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300000" r="-301667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300000" r="-206780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300000" r="-103333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300000" r="-3333" b="-3943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407692" r="-501667" b="-3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407692" r="-401667" b="-3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407692" r="-301667" b="-3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407692" r="-206780" b="-3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407692" r="-103333" b="-3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407692" r="-3333" b="-3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507692" r="-50166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507692" r="-40166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507692" r="-30166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507692" r="-206780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507692" r="-103333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507692" r="-3333" b="-2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607692" r="-50166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607692" r="-40166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607692" r="-30166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607692" r="-206780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607692" r="-103333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607692" r="-3333" b="-1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590111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936059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1534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4DA3029-4412-E545-84BC-9676005B6619}"/>
              </a:ext>
            </a:extLst>
          </p:cNvPr>
          <p:cNvSpPr>
            <a:spLocks noChangeAspect="1"/>
          </p:cNvSpPr>
          <p:nvPr/>
        </p:nvSpPr>
        <p:spPr>
          <a:xfrm>
            <a:off x="2181645" y="1216106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C2519C-EB28-7A41-929B-D5AF77D916B1}"/>
              </a:ext>
            </a:extLst>
          </p:cNvPr>
          <p:cNvSpPr>
            <a:spLocks noChangeAspect="1"/>
          </p:cNvSpPr>
          <p:nvPr/>
        </p:nvSpPr>
        <p:spPr>
          <a:xfrm>
            <a:off x="770788" y="2674036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9DA853-6199-4E49-8293-B86C45910E91}"/>
              </a:ext>
            </a:extLst>
          </p:cNvPr>
          <p:cNvSpPr>
            <a:spLocks noChangeAspect="1"/>
          </p:cNvSpPr>
          <p:nvPr/>
        </p:nvSpPr>
        <p:spPr>
          <a:xfrm>
            <a:off x="5157827" y="1905530"/>
            <a:ext cx="540000" cy="540000"/>
          </a:xfrm>
          <a:prstGeom prst="ellipse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E4B079-631F-614E-AC3C-B9BC34BE13A6}"/>
              </a:ext>
            </a:extLst>
          </p:cNvPr>
          <p:cNvSpPr>
            <a:spLocks noChangeAspect="1"/>
          </p:cNvSpPr>
          <p:nvPr/>
        </p:nvSpPr>
        <p:spPr>
          <a:xfrm>
            <a:off x="3201973" y="3819618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74DCC2-AF67-E74B-9811-39B485528A2F}"/>
              </a:ext>
            </a:extLst>
          </p:cNvPr>
          <p:cNvSpPr>
            <a:spLocks noChangeAspect="1"/>
          </p:cNvSpPr>
          <p:nvPr/>
        </p:nvSpPr>
        <p:spPr>
          <a:xfrm>
            <a:off x="4617827" y="5852407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28750D6-E684-C64B-907D-03E3443BDEDE}"/>
              </a:ext>
            </a:extLst>
          </p:cNvPr>
          <p:cNvSpPr>
            <a:spLocks noChangeAspect="1"/>
          </p:cNvSpPr>
          <p:nvPr/>
        </p:nvSpPr>
        <p:spPr>
          <a:xfrm>
            <a:off x="1246120" y="5156119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53274" cy="369332"/>
              </a:xfrm>
              <a:prstGeom prst="rect">
                <a:avLst/>
              </a:prstGeom>
              <a:blipFill>
                <a:blip r:embed="rId3"/>
                <a:stretch>
                  <a:fillRect l="-30000" r="-2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53274" cy="369332"/>
              </a:xfrm>
              <a:prstGeom prst="rect">
                <a:avLst/>
              </a:prstGeom>
              <a:blipFill>
                <a:blip r:embed="rId4"/>
                <a:stretch>
                  <a:fillRect l="-23810" r="-2381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253274" cy="369332"/>
              </a:xfrm>
              <a:prstGeom prst="rect">
                <a:avLst/>
              </a:prstGeom>
              <a:blipFill>
                <a:blip r:embed="rId5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53274" cy="369332"/>
              </a:xfrm>
              <a:prstGeom prst="rect">
                <a:avLst/>
              </a:prstGeom>
              <a:blipFill>
                <a:blip r:embed="rId6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53274" cy="369332"/>
              </a:xfrm>
              <a:prstGeom prst="rect">
                <a:avLst/>
              </a:prstGeom>
              <a:blipFill>
                <a:blip r:embed="rId7"/>
                <a:stretch>
                  <a:fillRect l="-23810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53274" cy="369332"/>
              </a:xfrm>
              <a:prstGeom prst="rect">
                <a:avLst/>
              </a:prstGeom>
              <a:blipFill>
                <a:blip r:embed="rId8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53274" cy="369332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253274" cy="369332"/>
              </a:xfrm>
              <a:prstGeom prst="rect">
                <a:avLst/>
              </a:prstGeom>
              <a:blipFill>
                <a:blip r:embed="rId10"/>
                <a:stretch>
                  <a:fillRect l="-23810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6F255-95EC-A24E-8B6E-2185CA4FE275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6F255-95EC-A24E-8B6E-2185CA4FE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253274" cy="369332"/>
              </a:xfrm>
              <a:prstGeom prst="rect">
                <a:avLst/>
              </a:prstGeom>
              <a:blipFill>
                <a:blip r:embed="rId11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53274" cy="369332"/>
              </a:xfrm>
              <a:prstGeom prst="rect">
                <a:avLst/>
              </a:prstGeom>
              <a:blipFill>
                <a:blip r:embed="rId12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341E44-CB72-5F49-B6E7-2A881BD44107}"/>
                  </a:ext>
                </a:extLst>
              </p:cNvPr>
              <p:cNvSpPr txBox="1"/>
              <p:nvPr/>
            </p:nvSpPr>
            <p:spPr>
              <a:xfrm>
                <a:off x="1533392" y="1269738"/>
                <a:ext cx="6287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341E44-CB72-5F49-B6E7-2A881BD44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392" y="1269738"/>
                <a:ext cx="628762" cy="430887"/>
              </a:xfrm>
              <a:prstGeom prst="rect">
                <a:avLst/>
              </a:prstGeom>
              <a:blipFill>
                <a:blip r:embed="rId13"/>
                <a:stretch>
                  <a:fillRect l="-5882"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9F7FEA1-5023-6266-01FD-61D7D214F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Dijkstra’s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E68ED56B-E581-EC5F-495F-44ADC36945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6676471"/>
                  </p:ext>
                </p:extLst>
              </p:nvPr>
            </p:nvGraphicFramePr>
            <p:xfrm>
              <a:off x="7339472" y="1269738"/>
              <a:ext cx="4539858" cy="52761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659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A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B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D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E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F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590111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936059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E68ED56B-E581-EC5F-495F-44ADC36945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6676471"/>
                  </p:ext>
                </p:extLst>
              </p:nvPr>
            </p:nvGraphicFramePr>
            <p:xfrm>
              <a:off x="7339472" y="1269738"/>
              <a:ext cx="4539858" cy="52761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659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A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B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D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E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F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105769" r="-5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105769" r="-4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105769" r="-3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105769" r="-206780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105769" r="-103333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105769" r="-3333" b="-60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205769" r="-501667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205769" r="-401667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205769" r="-301667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205769" r="-206780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205769" r="-103333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205769" r="-3333" b="-50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300000" r="-501667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300000" r="-401667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300000" r="-301667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300000" r="-206780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300000" r="-103333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300000" r="-3333" b="-3943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407692" r="-501667" b="-3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407692" r="-401667" b="-3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407692" r="-301667" b="-3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407692" r="-206780" b="-3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407692" r="-103333" b="-3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407692" r="-3333" b="-3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507692" r="-50166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507692" r="-40166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507692" r="-30166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507692" r="-206780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507692" r="-103333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507692" r="-3333" b="-2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607692" r="-50166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607692" r="-40166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607692" r="-30166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607692" r="-206780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607692" r="-103333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607692" r="-3333" b="-1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590111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936059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31230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4DA3029-4412-E545-84BC-9676005B6619}"/>
              </a:ext>
            </a:extLst>
          </p:cNvPr>
          <p:cNvSpPr>
            <a:spLocks noChangeAspect="1"/>
          </p:cNvSpPr>
          <p:nvPr/>
        </p:nvSpPr>
        <p:spPr>
          <a:xfrm>
            <a:off x="2181645" y="1216106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C2519C-EB28-7A41-929B-D5AF77D916B1}"/>
              </a:ext>
            </a:extLst>
          </p:cNvPr>
          <p:cNvSpPr>
            <a:spLocks noChangeAspect="1"/>
          </p:cNvSpPr>
          <p:nvPr/>
        </p:nvSpPr>
        <p:spPr>
          <a:xfrm>
            <a:off x="770788" y="2674036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9DA853-6199-4E49-8293-B86C45910E91}"/>
              </a:ext>
            </a:extLst>
          </p:cNvPr>
          <p:cNvSpPr>
            <a:spLocks noChangeAspect="1"/>
          </p:cNvSpPr>
          <p:nvPr/>
        </p:nvSpPr>
        <p:spPr>
          <a:xfrm>
            <a:off x="5157827" y="1905530"/>
            <a:ext cx="540000" cy="540000"/>
          </a:xfrm>
          <a:prstGeom prst="ellipse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E4B079-631F-614E-AC3C-B9BC34BE13A6}"/>
              </a:ext>
            </a:extLst>
          </p:cNvPr>
          <p:cNvSpPr>
            <a:spLocks noChangeAspect="1"/>
          </p:cNvSpPr>
          <p:nvPr/>
        </p:nvSpPr>
        <p:spPr>
          <a:xfrm>
            <a:off x="3201973" y="3819618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74DCC2-AF67-E74B-9811-39B485528A2F}"/>
              </a:ext>
            </a:extLst>
          </p:cNvPr>
          <p:cNvSpPr>
            <a:spLocks noChangeAspect="1"/>
          </p:cNvSpPr>
          <p:nvPr/>
        </p:nvSpPr>
        <p:spPr>
          <a:xfrm>
            <a:off x="4617827" y="5852407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28750D6-E684-C64B-907D-03E3443BDEDE}"/>
              </a:ext>
            </a:extLst>
          </p:cNvPr>
          <p:cNvSpPr>
            <a:spLocks noChangeAspect="1"/>
          </p:cNvSpPr>
          <p:nvPr/>
        </p:nvSpPr>
        <p:spPr>
          <a:xfrm>
            <a:off x="1246120" y="5156119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53274" cy="369332"/>
              </a:xfrm>
              <a:prstGeom prst="rect">
                <a:avLst/>
              </a:prstGeom>
              <a:blipFill>
                <a:blip r:embed="rId3"/>
                <a:stretch>
                  <a:fillRect l="-30000" r="-2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53274" cy="369332"/>
              </a:xfrm>
              <a:prstGeom prst="rect">
                <a:avLst/>
              </a:prstGeom>
              <a:blipFill>
                <a:blip r:embed="rId4"/>
                <a:stretch>
                  <a:fillRect l="-23810" r="-2381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253274" cy="369332"/>
              </a:xfrm>
              <a:prstGeom prst="rect">
                <a:avLst/>
              </a:prstGeom>
              <a:blipFill>
                <a:blip r:embed="rId5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53274" cy="369332"/>
              </a:xfrm>
              <a:prstGeom prst="rect">
                <a:avLst/>
              </a:prstGeom>
              <a:blipFill>
                <a:blip r:embed="rId6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53274" cy="369332"/>
              </a:xfrm>
              <a:prstGeom prst="rect">
                <a:avLst/>
              </a:prstGeom>
              <a:blipFill>
                <a:blip r:embed="rId7"/>
                <a:stretch>
                  <a:fillRect l="-23810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53274" cy="369332"/>
              </a:xfrm>
              <a:prstGeom prst="rect">
                <a:avLst/>
              </a:prstGeom>
              <a:blipFill>
                <a:blip r:embed="rId8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53274" cy="369332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253274" cy="369332"/>
              </a:xfrm>
              <a:prstGeom prst="rect">
                <a:avLst/>
              </a:prstGeom>
              <a:blipFill>
                <a:blip r:embed="rId10"/>
                <a:stretch>
                  <a:fillRect l="-23810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6F255-95EC-A24E-8B6E-2185CA4FE275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6F255-95EC-A24E-8B6E-2185CA4FE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253274" cy="369332"/>
              </a:xfrm>
              <a:prstGeom prst="rect">
                <a:avLst/>
              </a:prstGeom>
              <a:blipFill>
                <a:blip r:embed="rId11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53274" cy="369332"/>
              </a:xfrm>
              <a:prstGeom prst="rect">
                <a:avLst/>
              </a:prstGeom>
              <a:blipFill>
                <a:blip r:embed="rId12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341E44-CB72-5F49-B6E7-2A881BD44107}"/>
                  </a:ext>
                </a:extLst>
              </p:cNvPr>
              <p:cNvSpPr txBox="1"/>
              <p:nvPr/>
            </p:nvSpPr>
            <p:spPr>
              <a:xfrm>
                <a:off x="1533392" y="1269738"/>
                <a:ext cx="6287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341E44-CB72-5F49-B6E7-2A881BD44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392" y="1269738"/>
                <a:ext cx="628762" cy="430887"/>
              </a:xfrm>
              <a:prstGeom prst="rect">
                <a:avLst/>
              </a:prstGeom>
              <a:blipFill>
                <a:blip r:embed="rId13"/>
                <a:stretch>
                  <a:fillRect l="-5882"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9F7FEA1-5023-6266-01FD-61D7D214F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Dijkstra’s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E68ED56B-E581-EC5F-495F-44ADC36945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7264612"/>
                  </p:ext>
                </p:extLst>
              </p:nvPr>
            </p:nvGraphicFramePr>
            <p:xfrm>
              <a:off x="7339472" y="1269738"/>
              <a:ext cx="4539858" cy="52761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659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A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B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D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E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F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590111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936059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E68ED56B-E581-EC5F-495F-44ADC36945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7264612"/>
                  </p:ext>
                </p:extLst>
              </p:nvPr>
            </p:nvGraphicFramePr>
            <p:xfrm>
              <a:off x="7339472" y="1269738"/>
              <a:ext cx="4539858" cy="52761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659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A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B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D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E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F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105769" r="-5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105769" r="-4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105769" r="-3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105769" r="-206780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105769" r="-103333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105769" r="-3333" b="-60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205769" r="-501667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205769" r="-401667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205769" r="-301667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205769" r="-206780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205769" r="-103333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205769" r="-3333" b="-50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300000" r="-501667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300000" r="-401667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300000" r="-301667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300000" r="-206780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300000" r="-103333" b="-39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300000" r="-3333" b="-3943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407692" r="-501667" b="-3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407692" r="-401667" b="-3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407692" r="-301667" b="-3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407692" r="-206780" b="-3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407692" r="-103333" b="-3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407692" r="-3333" b="-3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507692" r="-50166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507692" r="-40166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507692" r="-30166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507692" r="-206780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507692" r="-103333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507692" r="-3333" b="-2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607692" r="-50166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607692" r="-40166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607692" r="-30166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607692" r="-206780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607692" r="-103333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607692" r="-3333" b="-1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590111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936059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81028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4DA3029-4412-E545-84BC-9676005B6619}"/>
              </a:ext>
            </a:extLst>
          </p:cNvPr>
          <p:cNvSpPr>
            <a:spLocks noChangeAspect="1"/>
          </p:cNvSpPr>
          <p:nvPr/>
        </p:nvSpPr>
        <p:spPr>
          <a:xfrm>
            <a:off x="2181645" y="1216106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C2519C-EB28-7A41-929B-D5AF77D916B1}"/>
              </a:ext>
            </a:extLst>
          </p:cNvPr>
          <p:cNvSpPr>
            <a:spLocks noChangeAspect="1"/>
          </p:cNvSpPr>
          <p:nvPr/>
        </p:nvSpPr>
        <p:spPr>
          <a:xfrm>
            <a:off x="770788" y="2674036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9DA853-6199-4E49-8293-B86C45910E91}"/>
              </a:ext>
            </a:extLst>
          </p:cNvPr>
          <p:cNvSpPr>
            <a:spLocks noChangeAspect="1"/>
          </p:cNvSpPr>
          <p:nvPr/>
        </p:nvSpPr>
        <p:spPr>
          <a:xfrm>
            <a:off x="5157827" y="1905530"/>
            <a:ext cx="540000" cy="540000"/>
          </a:xfrm>
          <a:prstGeom prst="ellipse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E4B079-631F-614E-AC3C-B9BC34BE13A6}"/>
              </a:ext>
            </a:extLst>
          </p:cNvPr>
          <p:cNvSpPr>
            <a:spLocks noChangeAspect="1"/>
          </p:cNvSpPr>
          <p:nvPr/>
        </p:nvSpPr>
        <p:spPr>
          <a:xfrm>
            <a:off x="3201973" y="3819618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74DCC2-AF67-E74B-9811-39B485528A2F}"/>
              </a:ext>
            </a:extLst>
          </p:cNvPr>
          <p:cNvSpPr>
            <a:spLocks noChangeAspect="1"/>
          </p:cNvSpPr>
          <p:nvPr/>
        </p:nvSpPr>
        <p:spPr>
          <a:xfrm>
            <a:off x="4617827" y="5852407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28750D6-E684-C64B-907D-03E3443BDEDE}"/>
              </a:ext>
            </a:extLst>
          </p:cNvPr>
          <p:cNvSpPr>
            <a:spLocks noChangeAspect="1"/>
          </p:cNvSpPr>
          <p:nvPr/>
        </p:nvSpPr>
        <p:spPr>
          <a:xfrm>
            <a:off x="1246120" y="5156119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53274" cy="369332"/>
              </a:xfrm>
              <a:prstGeom prst="rect">
                <a:avLst/>
              </a:prstGeom>
              <a:blipFill>
                <a:blip r:embed="rId3"/>
                <a:stretch>
                  <a:fillRect l="-30000" r="-2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53274" cy="369332"/>
              </a:xfrm>
              <a:prstGeom prst="rect">
                <a:avLst/>
              </a:prstGeom>
              <a:blipFill>
                <a:blip r:embed="rId4"/>
                <a:stretch>
                  <a:fillRect l="-23810" r="-2381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253274" cy="369332"/>
              </a:xfrm>
              <a:prstGeom prst="rect">
                <a:avLst/>
              </a:prstGeom>
              <a:blipFill>
                <a:blip r:embed="rId5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53274" cy="369332"/>
              </a:xfrm>
              <a:prstGeom prst="rect">
                <a:avLst/>
              </a:prstGeom>
              <a:blipFill>
                <a:blip r:embed="rId6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53274" cy="369332"/>
              </a:xfrm>
              <a:prstGeom prst="rect">
                <a:avLst/>
              </a:prstGeom>
              <a:blipFill>
                <a:blip r:embed="rId7"/>
                <a:stretch>
                  <a:fillRect l="-23810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53274" cy="369332"/>
              </a:xfrm>
              <a:prstGeom prst="rect">
                <a:avLst/>
              </a:prstGeom>
              <a:blipFill>
                <a:blip r:embed="rId8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53274" cy="369332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253274" cy="369332"/>
              </a:xfrm>
              <a:prstGeom prst="rect">
                <a:avLst/>
              </a:prstGeom>
              <a:blipFill>
                <a:blip r:embed="rId10"/>
                <a:stretch>
                  <a:fillRect l="-23810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6F255-95EC-A24E-8B6E-2185CA4FE275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6F255-95EC-A24E-8B6E-2185CA4FE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253274" cy="369332"/>
              </a:xfrm>
              <a:prstGeom prst="rect">
                <a:avLst/>
              </a:prstGeom>
              <a:blipFill>
                <a:blip r:embed="rId11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53274" cy="369332"/>
              </a:xfrm>
              <a:prstGeom prst="rect">
                <a:avLst/>
              </a:prstGeom>
              <a:blipFill>
                <a:blip r:embed="rId12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341E44-CB72-5F49-B6E7-2A881BD44107}"/>
                  </a:ext>
                </a:extLst>
              </p:cNvPr>
              <p:cNvSpPr txBox="1"/>
              <p:nvPr/>
            </p:nvSpPr>
            <p:spPr>
              <a:xfrm>
                <a:off x="1533392" y="1269738"/>
                <a:ext cx="6287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341E44-CB72-5F49-B6E7-2A881BD44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392" y="1269738"/>
                <a:ext cx="628762" cy="430887"/>
              </a:xfrm>
              <a:prstGeom prst="rect">
                <a:avLst/>
              </a:prstGeom>
              <a:blipFill>
                <a:blip r:embed="rId13"/>
                <a:stretch>
                  <a:fillRect l="-5882"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9F7FEA1-5023-6266-01FD-61D7D214F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Dijkstra’s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E68ED56B-E581-EC5F-495F-44ADC36945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2154915"/>
                  </p:ext>
                </p:extLst>
              </p:nvPr>
            </p:nvGraphicFramePr>
            <p:xfrm>
              <a:off x="7339472" y="1269738"/>
              <a:ext cx="4539858" cy="52761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659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A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D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E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F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590111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936059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E68ED56B-E581-EC5F-495F-44ADC36945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2154915"/>
                  </p:ext>
                </p:extLst>
              </p:nvPr>
            </p:nvGraphicFramePr>
            <p:xfrm>
              <a:off x="7339472" y="1269738"/>
              <a:ext cx="4539858" cy="52761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659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A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D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E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F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105769" r="-501667" b="-6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105769" r="-401667" b="-6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105769" r="-301667" b="-6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105769" r="-206780" b="-6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105769" r="-103333" b="-6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105769" r="-3333" b="-6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205769" r="-501667" b="-5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205769" r="-401667" b="-5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205769" r="-301667" b="-5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205769" r="-206780" b="-5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205769" r="-103333" b="-5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205769" r="-3333" b="-5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300000" r="-501667" b="-3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300000" r="-401667" b="-3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300000" r="-301667" b="-3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300000" r="-206780" b="-3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300000" r="-103333" b="-3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300000" r="-3333" b="-3981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407692" r="-501667" b="-3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407692" r="-401667" b="-3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407692" r="-301667" b="-3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407692" r="-206780" b="-3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407692" r="-103333" b="-3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407692" r="-3333" b="-305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507692" r="-501667" b="-2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507692" r="-401667" b="-2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507692" r="-301667" b="-2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507692" r="-206780" b="-2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507692" r="-103333" b="-2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507692" r="-3333" b="-205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607692" r="-501667" b="-1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607692" r="-401667" b="-1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607692" r="-301667" b="-1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607692" r="-206780" b="-1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607692" r="-103333" b="-1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607692" r="-3333" b="-105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590111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707692" r="-401667" b="-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707692" r="-301667" b="-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936059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78990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4DA3029-4412-E545-84BC-9676005B6619}"/>
              </a:ext>
            </a:extLst>
          </p:cNvPr>
          <p:cNvSpPr>
            <a:spLocks noChangeAspect="1"/>
          </p:cNvSpPr>
          <p:nvPr/>
        </p:nvSpPr>
        <p:spPr>
          <a:xfrm>
            <a:off x="2181645" y="1216106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C2519C-EB28-7A41-929B-D5AF77D916B1}"/>
              </a:ext>
            </a:extLst>
          </p:cNvPr>
          <p:cNvSpPr>
            <a:spLocks noChangeAspect="1"/>
          </p:cNvSpPr>
          <p:nvPr/>
        </p:nvSpPr>
        <p:spPr>
          <a:xfrm>
            <a:off x="770788" y="2674036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9DA853-6199-4E49-8293-B86C45910E91}"/>
              </a:ext>
            </a:extLst>
          </p:cNvPr>
          <p:cNvSpPr>
            <a:spLocks noChangeAspect="1"/>
          </p:cNvSpPr>
          <p:nvPr/>
        </p:nvSpPr>
        <p:spPr>
          <a:xfrm>
            <a:off x="5157827" y="1905530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E4B079-631F-614E-AC3C-B9BC34BE13A6}"/>
              </a:ext>
            </a:extLst>
          </p:cNvPr>
          <p:cNvSpPr>
            <a:spLocks noChangeAspect="1"/>
          </p:cNvSpPr>
          <p:nvPr/>
        </p:nvSpPr>
        <p:spPr>
          <a:xfrm>
            <a:off x="3201973" y="3819618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74DCC2-AF67-E74B-9811-39B485528A2F}"/>
              </a:ext>
            </a:extLst>
          </p:cNvPr>
          <p:cNvSpPr>
            <a:spLocks noChangeAspect="1"/>
          </p:cNvSpPr>
          <p:nvPr/>
        </p:nvSpPr>
        <p:spPr>
          <a:xfrm>
            <a:off x="4617827" y="5852407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28750D6-E684-C64B-907D-03E3443BDEDE}"/>
              </a:ext>
            </a:extLst>
          </p:cNvPr>
          <p:cNvSpPr>
            <a:spLocks noChangeAspect="1"/>
          </p:cNvSpPr>
          <p:nvPr/>
        </p:nvSpPr>
        <p:spPr>
          <a:xfrm>
            <a:off x="1246120" y="5156119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53274" cy="369332"/>
              </a:xfrm>
              <a:prstGeom prst="rect">
                <a:avLst/>
              </a:prstGeom>
              <a:blipFill>
                <a:blip r:embed="rId3"/>
                <a:stretch>
                  <a:fillRect l="-30000" r="-2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53274" cy="369332"/>
              </a:xfrm>
              <a:prstGeom prst="rect">
                <a:avLst/>
              </a:prstGeom>
              <a:blipFill>
                <a:blip r:embed="rId4"/>
                <a:stretch>
                  <a:fillRect l="-23810" r="-2381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253274" cy="369332"/>
              </a:xfrm>
              <a:prstGeom prst="rect">
                <a:avLst/>
              </a:prstGeom>
              <a:blipFill>
                <a:blip r:embed="rId5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53274" cy="369332"/>
              </a:xfrm>
              <a:prstGeom prst="rect">
                <a:avLst/>
              </a:prstGeom>
              <a:blipFill>
                <a:blip r:embed="rId6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53274" cy="369332"/>
              </a:xfrm>
              <a:prstGeom prst="rect">
                <a:avLst/>
              </a:prstGeom>
              <a:blipFill>
                <a:blip r:embed="rId7"/>
                <a:stretch>
                  <a:fillRect l="-23810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53274" cy="369332"/>
              </a:xfrm>
              <a:prstGeom prst="rect">
                <a:avLst/>
              </a:prstGeom>
              <a:blipFill>
                <a:blip r:embed="rId8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53274" cy="369332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253274" cy="369332"/>
              </a:xfrm>
              <a:prstGeom prst="rect">
                <a:avLst/>
              </a:prstGeom>
              <a:blipFill>
                <a:blip r:embed="rId10"/>
                <a:stretch>
                  <a:fillRect l="-23810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6F255-95EC-A24E-8B6E-2185CA4FE275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6F255-95EC-A24E-8B6E-2185CA4FE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253274" cy="369332"/>
              </a:xfrm>
              <a:prstGeom prst="rect">
                <a:avLst/>
              </a:prstGeom>
              <a:blipFill>
                <a:blip r:embed="rId11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53274" cy="369332"/>
              </a:xfrm>
              <a:prstGeom prst="rect">
                <a:avLst/>
              </a:prstGeom>
              <a:blipFill>
                <a:blip r:embed="rId12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341E44-CB72-5F49-B6E7-2A881BD44107}"/>
                  </a:ext>
                </a:extLst>
              </p:cNvPr>
              <p:cNvSpPr txBox="1"/>
              <p:nvPr/>
            </p:nvSpPr>
            <p:spPr>
              <a:xfrm>
                <a:off x="1533392" y="1269738"/>
                <a:ext cx="6287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341E44-CB72-5F49-B6E7-2A881BD44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392" y="1269738"/>
                <a:ext cx="628762" cy="430887"/>
              </a:xfrm>
              <a:prstGeom prst="rect">
                <a:avLst/>
              </a:prstGeom>
              <a:blipFill>
                <a:blip r:embed="rId13"/>
                <a:stretch>
                  <a:fillRect l="-5882"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9F7FEA1-5023-6266-01FD-61D7D214F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Dijkstra’s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E68ED56B-E581-EC5F-495F-44ADC36945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1477119"/>
                  </p:ext>
                </p:extLst>
              </p:nvPr>
            </p:nvGraphicFramePr>
            <p:xfrm>
              <a:off x="7339472" y="1269738"/>
              <a:ext cx="4539858" cy="52761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659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A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B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C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D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E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F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590111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936059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E68ED56B-E581-EC5F-495F-44ADC36945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1477119"/>
                  </p:ext>
                </p:extLst>
              </p:nvPr>
            </p:nvGraphicFramePr>
            <p:xfrm>
              <a:off x="7339472" y="1269738"/>
              <a:ext cx="4539858" cy="52761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659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A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B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C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D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E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F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105769" r="-501667" b="-6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105769" r="-401667" b="-6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105769" r="-301667" b="-6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105769" r="-206780" b="-6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105769" r="-103333" b="-6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105769" r="-3333" b="-6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205769" r="-501667" b="-5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205769" r="-401667" b="-5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205769" r="-301667" b="-5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205769" r="-206780" b="-5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205769" r="-103333" b="-5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205769" r="-3333" b="-5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300000" r="-501667" b="-3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300000" r="-401667" b="-3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300000" r="-301667" b="-3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300000" r="-206780" b="-3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300000" r="-103333" b="-3981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300000" r="-3333" b="-3981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407692" r="-501667" b="-3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407692" r="-401667" b="-3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407692" r="-301667" b="-3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407692" r="-206780" b="-3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407692" r="-103333" b="-3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407692" r="-3333" b="-305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507692" r="-501667" b="-2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507692" r="-401667" b="-2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507692" r="-301667" b="-2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507692" r="-206780" b="-2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507692" r="-103333" b="-2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507692" r="-3333" b="-205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607692" r="-501667" b="-1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607692" r="-401667" b="-1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607692" r="-301667" b="-1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607692" r="-206780" b="-1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607692" r="-103333" b="-1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607692" r="-3333" b="-105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590111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707692" r="-501667" b="-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707692" r="-401667" b="-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707692" r="-301667" b="-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707692" r="-206780" b="-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707692" r="-103333" b="-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707692" r="-3333" b="-5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36059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7677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972" y="0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A </a:t>
            </a:r>
            <a:r>
              <a:rPr lang="en-IN" b="1" dirty="0">
                <a:solidFill>
                  <a:schemeClr val="accent2"/>
                </a:solidFill>
              </a:rPr>
              <a:t>P</a:t>
            </a:r>
            <a:r>
              <a:rPr lang="en-IN" b="1" dirty="0">
                <a:solidFill>
                  <a:schemeClr val="tx2"/>
                </a:solidFill>
              </a:rPr>
              <a:t>uzzle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689E91FC-9425-5743-AF3F-396190B08AC0}"/>
                  </a:ext>
                </a:extLst>
              </p:cNvPr>
              <p:cNvSpPr txBox="1"/>
              <p:nvPr/>
            </p:nvSpPr>
            <p:spPr>
              <a:xfrm>
                <a:off x="949428" y="1325563"/>
                <a:ext cx="1029314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IN" sz="2800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Q:</a:t>
                </a:r>
                <a:r>
                  <a:rPr lang="en-IN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</a:rPr>
                  <a:t>What is the running time of </a:t>
                </a:r>
                <a:r>
                  <a:rPr lang="en-US" sz="2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Dijkstra’s</a:t>
                </a:r>
                <a:r>
                  <a:rPr lang="en-US" sz="2800" dirty="0">
                    <a:ea typeface="Cambria Math" panose="02040503050406030204" pitchFamily="18" charset="0"/>
                  </a:rPr>
                  <a:t> algorithm?</a:t>
                </a:r>
              </a:p>
              <a:p>
                <a:pPr algn="just"/>
                <a:endParaRPr lang="en-IN" sz="1400" dirty="0">
                  <a:ea typeface="Cambria Math" panose="02040503050406030204" pitchFamily="18" charset="0"/>
                </a:endParaRPr>
              </a:p>
              <a:p>
                <a:pPr algn="just"/>
                <a:r>
                  <a:rPr lang="en-IN" sz="2800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A:</a:t>
                </a:r>
                <a:r>
                  <a:rPr lang="en-I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800" dirty="0">
                    <a:ea typeface="Cambria Math" panose="02040503050406030204" pitchFamily="18" charset="0"/>
                  </a:rPr>
                  <a:t>.</a:t>
                </a:r>
              </a:p>
              <a:p>
                <a:pPr algn="just"/>
                <a:endParaRPr lang="en-IN" sz="2800" dirty="0">
                  <a:solidFill>
                    <a:schemeClr val="accent2"/>
                  </a:solidFill>
                  <a:ea typeface="Cambria Math" panose="02040503050406030204" pitchFamily="18" charset="0"/>
                </a:endParaRPr>
              </a:p>
              <a:p>
                <a:pPr algn="just"/>
                <a:endParaRPr lang="en-IN" sz="2800" dirty="0">
                  <a:solidFill>
                    <a:schemeClr val="accent2"/>
                  </a:solidFill>
                  <a:ea typeface="Cambria Math" panose="02040503050406030204" pitchFamily="18" charset="0"/>
                </a:endParaRPr>
              </a:p>
              <a:p>
                <a:pPr algn="just"/>
                <a:r>
                  <a:rPr lang="en-IN" sz="2800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Q:</a:t>
                </a:r>
                <a:r>
                  <a:rPr lang="en-IN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</a:rPr>
                  <a:t>What would happen if some of the edge weights are </a:t>
                </a:r>
                <a:r>
                  <a:rPr lang="en-US" sz="2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negative</a:t>
                </a:r>
                <a:r>
                  <a:rPr lang="en-US" sz="2800" dirty="0">
                    <a:ea typeface="Cambria Math" panose="02040503050406030204" pitchFamily="18" charset="0"/>
                  </a:rPr>
                  <a:t>?</a:t>
                </a:r>
              </a:p>
              <a:p>
                <a:pPr algn="just"/>
                <a:endParaRPr lang="en-IN" sz="1400" dirty="0">
                  <a:ea typeface="Cambria Math" panose="02040503050406030204" pitchFamily="18" charset="0"/>
                </a:endParaRPr>
              </a:p>
              <a:p>
                <a:pPr algn="just"/>
                <a:r>
                  <a:rPr lang="en-IN" sz="2800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A:</a:t>
                </a:r>
                <a:r>
                  <a:rPr lang="en-IN" sz="2800" dirty="0">
                    <a:ea typeface="Cambria Math" panose="02040503050406030204" pitchFamily="18" charset="0"/>
                  </a:rPr>
                  <a:t> The </a:t>
                </a:r>
                <a:r>
                  <a:rPr lang="en-IN" sz="2800" b="1" dirty="0" err="1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dist</a:t>
                </a:r>
                <a:r>
                  <a:rPr lang="en-IN" sz="2800" dirty="0">
                    <a:ea typeface="Cambria Math" panose="02040503050406030204" pitchFamily="18" charset="0"/>
                  </a:rPr>
                  <a:t> of the vertex extracted from the priority queue (among all vertices present in the priority queue, the vertex having the </a:t>
                </a:r>
                <a:r>
                  <a:rPr lang="en-IN" sz="2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minimum </a:t>
                </a:r>
                <a:r>
                  <a:rPr lang="en-IN" sz="2800" b="1" dirty="0" err="1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dist</a:t>
                </a:r>
                <a:r>
                  <a:rPr lang="en-IN" sz="2800" dirty="0">
                    <a:ea typeface="Cambria Math" panose="02040503050406030204" pitchFamily="18" charset="0"/>
                  </a:rPr>
                  <a:t>) need not be its </a:t>
                </a:r>
                <a:r>
                  <a:rPr lang="en-IN" sz="2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correct distance</a:t>
                </a:r>
                <a:r>
                  <a:rPr lang="en-IN" sz="2800" dirty="0">
                    <a:ea typeface="Cambria Math" panose="02040503050406030204" pitchFamily="18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I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N" sz="2800" dirty="0"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689E91FC-9425-5743-AF3F-396190B08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428" y="1325563"/>
                <a:ext cx="10293144" cy="3970318"/>
              </a:xfrm>
              <a:prstGeom prst="rect">
                <a:avLst/>
              </a:prstGeom>
              <a:blipFill>
                <a:blip r:embed="rId2"/>
                <a:stretch>
                  <a:fillRect l="-1232" t="-1592" r="-1232" b="-3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50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657600"/>
          </a:xfrm>
        </p:spPr>
        <p:txBody>
          <a:bodyPr>
            <a:normAutofit/>
          </a:bodyPr>
          <a:lstStyle/>
          <a:p>
            <a:pPr algn="ctr"/>
            <a:r>
              <a:rPr lang="en-IN" sz="8000" b="1" dirty="0">
                <a:solidFill>
                  <a:schemeClr val="tx2"/>
                </a:solidFill>
              </a:rPr>
              <a:t>Thank 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995079-D819-F844-B33D-23A51D741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2904565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3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4DA3029-4412-E545-84BC-9676005B6619}"/>
              </a:ext>
            </a:extLst>
          </p:cNvPr>
          <p:cNvSpPr>
            <a:spLocks noChangeAspect="1"/>
          </p:cNvSpPr>
          <p:nvPr/>
        </p:nvSpPr>
        <p:spPr>
          <a:xfrm>
            <a:off x="2181645" y="1216106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C2519C-EB28-7A41-929B-D5AF77D916B1}"/>
              </a:ext>
            </a:extLst>
          </p:cNvPr>
          <p:cNvSpPr>
            <a:spLocks noChangeAspect="1"/>
          </p:cNvSpPr>
          <p:nvPr/>
        </p:nvSpPr>
        <p:spPr>
          <a:xfrm>
            <a:off x="770788" y="2674036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9DA853-6199-4E49-8293-B86C45910E91}"/>
              </a:ext>
            </a:extLst>
          </p:cNvPr>
          <p:cNvSpPr>
            <a:spLocks noChangeAspect="1"/>
          </p:cNvSpPr>
          <p:nvPr/>
        </p:nvSpPr>
        <p:spPr>
          <a:xfrm>
            <a:off x="5157827" y="1905530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E4B079-631F-614E-AC3C-B9BC34BE13A6}"/>
              </a:ext>
            </a:extLst>
          </p:cNvPr>
          <p:cNvSpPr>
            <a:spLocks noChangeAspect="1"/>
          </p:cNvSpPr>
          <p:nvPr/>
        </p:nvSpPr>
        <p:spPr>
          <a:xfrm>
            <a:off x="3201973" y="3819618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74DCC2-AF67-E74B-9811-39B485528A2F}"/>
              </a:ext>
            </a:extLst>
          </p:cNvPr>
          <p:cNvSpPr>
            <a:spLocks noChangeAspect="1"/>
          </p:cNvSpPr>
          <p:nvPr/>
        </p:nvSpPr>
        <p:spPr>
          <a:xfrm>
            <a:off x="4617827" y="5852407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28750D6-E684-C64B-907D-03E3443BDEDE}"/>
              </a:ext>
            </a:extLst>
          </p:cNvPr>
          <p:cNvSpPr>
            <a:spLocks noChangeAspect="1"/>
          </p:cNvSpPr>
          <p:nvPr/>
        </p:nvSpPr>
        <p:spPr>
          <a:xfrm>
            <a:off x="1246120" y="5156119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53274" cy="369332"/>
              </a:xfrm>
              <a:prstGeom prst="rect">
                <a:avLst/>
              </a:prstGeom>
              <a:blipFill>
                <a:blip r:embed="rId3"/>
                <a:stretch>
                  <a:fillRect l="-30000" r="-2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53274" cy="369332"/>
              </a:xfrm>
              <a:prstGeom prst="rect">
                <a:avLst/>
              </a:prstGeom>
              <a:blipFill>
                <a:blip r:embed="rId4"/>
                <a:stretch>
                  <a:fillRect l="-23810" r="-2381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253274" cy="369332"/>
              </a:xfrm>
              <a:prstGeom prst="rect">
                <a:avLst/>
              </a:prstGeom>
              <a:blipFill>
                <a:blip r:embed="rId5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53274" cy="369332"/>
              </a:xfrm>
              <a:prstGeom prst="rect">
                <a:avLst/>
              </a:prstGeom>
              <a:blipFill>
                <a:blip r:embed="rId6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53274" cy="369332"/>
              </a:xfrm>
              <a:prstGeom prst="rect">
                <a:avLst/>
              </a:prstGeom>
              <a:blipFill>
                <a:blip r:embed="rId7"/>
                <a:stretch>
                  <a:fillRect l="-23810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53274" cy="369332"/>
              </a:xfrm>
              <a:prstGeom prst="rect">
                <a:avLst/>
              </a:prstGeom>
              <a:blipFill>
                <a:blip r:embed="rId8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53274" cy="369332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253274" cy="369332"/>
              </a:xfrm>
              <a:prstGeom prst="rect">
                <a:avLst/>
              </a:prstGeom>
              <a:blipFill>
                <a:blip r:embed="rId10"/>
                <a:stretch>
                  <a:fillRect l="-23810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6F255-95EC-A24E-8B6E-2185CA4FE275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6F255-95EC-A24E-8B6E-2185CA4FE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253274" cy="369332"/>
              </a:xfrm>
              <a:prstGeom prst="rect">
                <a:avLst/>
              </a:prstGeom>
              <a:blipFill>
                <a:blip r:embed="rId11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53274" cy="369332"/>
              </a:xfrm>
              <a:prstGeom prst="rect">
                <a:avLst/>
              </a:prstGeom>
              <a:blipFill>
                <a:blip r:embed="rId12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341E44-CB72-5F49-B6E7-2A881BD44107}"/>
                  </a:ext>
                </a:extLst>
              </p:cNvPr>
              <p:cNvSpPr txBox="1"/>
              <p:nvPr/>
            </p:nvSpPr>
            <p:spPr>
              <a:xfrm>
                <a:off x="1533392" y="1269738"/>
                <a:ext cx="6287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341E44-CB72-5F49-B6E7-2A881BD44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392" y="1269738"/>
                <a:ext cx="628762" cy="430887"/>
              </a:xfrm>
              <a:prstGeom prst="rect">
                <a:avLst/>
              </a:prstGeom>
              <a:blipFill>
                <a:blip r:embed="rId13"/>
                <a:stretch>
                  <a:fillRect l="-5882"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9F7FEA1-5023-6266-01FD-61D7D214F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Dijkstra’s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85DABCA-BDDC-D978-9280-33D16A58B9C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39472" y="1269738"/>
              <a:ext cx="4539858" cy="52761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659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590111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936059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85DABCA-BDDC-D978-9280-33D16A58B9C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39472" y="1269738"/>
              <a:ext cx="4539858" cy="52761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659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105769" r="-5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105769" r="-4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105769" r="-3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105769" r="-206780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105769" r="-103333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105769" r="-3333" b="-60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590111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936059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4290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4DA3029-4412-E545-84BC-9676005B6619}"/>
              </a:ext>
            </a:extLst>
          </p:cNvPr>
          <p:cNvSpPr>
            <a:spLocks noChangeAspect="1"/>
          </p:cNvSpPr>
          <p:nvPr/>
        </p:nvSpPr>
        <p:spPr>
          <a:xfrm>
            <a:off x="2181645" y="1216106"/>
            <a:ext cx="540000" cy="540000"/>
          </a:xfrm>
          <a:prstGeom prst="ellipse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C2519C-EB28-7A41-929B-D5AF77D916B1}"/>
              </a:ext>
            </a:extLst>
          </p:cNvPr>
          <p:cNvSpPr>
            <a:spLocks noChangeAspect="1"/>
          </p:cNvSpPr>
          <p:nvPr/>
        </p:nvSpPr>
        <p:spPr>
          <a:xfrm>
            <a:off x="770788" y="2674036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9DA853-6199-4E49-8293-B86C45910E91}"/>
              </a:ext>
            </a:extLst>
          </p:cNvPr>
          <p:cNvSpPr>
            <a:spLocks noChangeAspect="1"/>
          </p:cNvSpPr>
          <p:nvPr/>
        </p:nvSpPr>
        <p:spPr>
          <a:xfrm>
            <a:off x="5157827" y="1905530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E4B079-631F-614E-AC3C-B9BC34BE13A6}"/>
              </a:ext>
            </a:extLst>
          </p:cNvPr>
          <p:cNvSpPr>
            <a:spLocks noChangeAspect="1"/>
          </p:cNvSpPr>
          <p:nvPr/>
        </p:nvSpPr>
        <p:spPr>
          <a:xfrm>
            <a:off x="3201973" y="3819618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74DCC2-AF67-E74B-9811-39B485528A2F}"/>
              </a:ext>
            </a:extLst>
          </p:cNvPr>
          <p:cNvSpPr>
            <a:spLocks noChangeAspect="1"/>
          </p:cNvSpPr>
          <p:nvPr/>
        </p:nvSpPr>
        <p:spPr>
          <a:xfrm>
            <a:off x="4617827" y="5852407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28750D6-E684-C64B-907D-03E3443BDEDE}"/>
              </a:ext>
            </a:extLst>
          </p:cNvPr>
          <p:cNvSpPr>
            <a:spLocks noChangeAspect="1"/>
          </p:cNvSpPr>
          <p:nvPr/>
        </p:nvSpPr>
        <p:spPr>
          <a:xfrm>
            <a:off x="1246120" y="5156119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53274" cy="369332"/>
              </a:xfrm>
              <a:prstGeom prst="rect">
                <a:avLst/>
              </a:prstGeom>
              <a:blipFill>
                <a:blip r:embed="rId3"/>
                <a:stretch>
                  <a:fillRect l="-30000" r="-2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53274" cy="369332"/>
              </a:xfrm>
              <a:prstGeom prst="rect">
                <a:avLst/>
              </a:prstGeom>
              <a:blipFill>
                <a:blip r:embed="rId4"/>
                <a:stretch>
                  <a:fillRect l="-23810" r="-2381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253274" cy="369332"/>
              </a:xfrm>
              <a:prstGeom prst="rect">
                <a:avLst/>
              </a:prstGeom>
              <a:blipFill>
                <a:blip r:embed="rId5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53274" cy="369332"/>
              </a:xfrm>
              <a:prstGeom prst="rect">
                <a:avLst/>
              </a:prstGeom>
              <a:blipFill>
                <a:blip r:embed="rId6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53274" cy="369332"/>
              </a:xfrm>
              <a:prstGeom prst="rect">
                <a:avLst/>
              </a:prstGeom>
              <a:blipFill>
                <a:blip r:embed="rId7"/>
                <a:stretch>
                  <a:fillRect l="-23810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53274" cy="369332"/>
              </a:xfrm>
              <a:prstGeom prst="rect">
                <a:avLst/>
              </a:prstGeom>
              <a:blipFill>
                <a:blip r:embed="rId8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53274" cy="369332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253274" cy="369332"/>
              </a:xfrm>
              <a:prstGeom prst="rect">
                <a:avLst/>
              </a:prstGeom>
              <a:blipFill>
                <a:blip r:embed="rId10"/>
                <a:stretch>
                  <a:fillRect l="-23810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6F255-95EC-A24E-8B6E-2185CA4FE275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6F255-95EC-A24E-8B6E-2185CA4FE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253274" cy="369332"/>
              </a:xfrm>
              <a:prstGeom prst="rect">
                <a:avLst/>
              </a:prstGeom>
              <a:blipFill>
                <a:blip r:embed="rId11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53274" cy="369332"/>
              </a:xfrm>
              <a:prstGeom prst="rect">
                <a:avLst/>
              </a:prstGeom>
              <a:blipFill>
                <a:blip r:embed="rId12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341E44-CB72-5F49-B6E7-2A881BD44107}"/>
                  </a:ext>
                </a:extLst>
              </p:cNvPr>
              <p:cNvSpPr txBox="1"/>
              <p:nvPr/>
            </p:nvSpPr>
            <p:spPr>
              <a:xfrm>
                <a:off x="1533392" y="1269738"/>
                <a:ext cx="6287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341E44-CB72-5F49-B6E7-2A881BD44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392" y="1269738"/>
                <a:ext cx="628762" cy="430887"/>
              </a:xfrm>
              <a:prstGeom prst="rect">
                <a:avLst/>
              </a:prstGeom>
              <a:blipFill>
                <a:blip r:embed="rId13"/>
                <a:stretch>
                  <a:fillRect l="-5882"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9F7FEA1-5023-6266-01FD-61D7D214F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Dijkstra’s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41F567B-A39A-6127-EA8C-4A2659CD79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7131209"/>
                  </p:ext>
                </p:extLst>
              </p:nvPr>
            </p:nvGraphicFramePr>
            <p:xfrm>
              <a:off x="7339472" y="1269738"/>
              <a:ext cx="4539858" cy="52761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659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590111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936059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41F567B-A39A-6127-EA8C-4A2659CD79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7131209"/>
                  </p:ext>
                </p:extLst>
              </p:nvPr>
            </p:nvGraphicFramePr>
            <p:xfrm>
              <a:off x="7339472" y="1269738"/>
              <a:ext cx="4539858" cy="52761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659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105769" r="-5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105769" r="-4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105769" r="-3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105769" r="-206780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105769" r="-103333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105769" r="-3333" b="-60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590111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936059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60004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4DA3029-4412-E545-84BC-9676005B6619}"/>
              </a:ext>
            </a:extLst>
          </p:cNvPr>
          <p:cNvSpPr>
            <a:spLocks noChangeAspect="1"/>
          </p:cNvSpPr>
          <p:nvPr/>
        </p:nvSpPr>
        <p:spPr>
          <a:xfrm>
            <a:off x="2181645" y="1216106"/>
            <a:ext cx="540000" cy="540000"/>
          </a:xfrm>
          <a:prstGeom prst="ellipse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C2519C-EB28-7A41-929B-D5AF77D916B1}"/>
              </a:ext>
            </a:extLst>
          </p:cNvPr>
          <p:cNvSpPr>
            <a:spLocks noChangeAspect="1"/>
          </p:cNvSpPr>
          <p:nvPr/>
        </p:nvSpPr>
        <p:spPr>
          <a:xfrm>
            <a:off x="770788" y="2674036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9DA853-6199-4E49-8293-B86C45910E91}"/>
              </a:ext>
            </a:extLst>
          </p:cNvPr>
          <p:cNvSpPr>
            <a:spLocks noChangeAspect="1"/>
          </p:cNvSpPr>
          <p:nvPr/>
        </p:nvSpPr>
        <p:spPr>
          <a:xfrm>
            <a:off x="5157827" y="1905530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E4B079-631F-614E-AC3C-B9BC34BE13A6}"/>
              </a:ext>
            </a:extLst>
          </p:cNvPr>
          <p:cNvSpPr>
            <a:spLocks noChangeAspect="1"/>
          </p:cNvSpPr>
          <p:nvPr/>
        </p:nvSpPr>
        <p:spPr>
          <a:xfrm>
            <a:off x="3201973" y="3819618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74DCC2-AF67-E74B-9811-39B485528A2F}"/>
              </a:ext>
            </a:extLst>
          </p:cNvPr>
          <p:cNvSpPr>
            <a:spLocks noChangeAspect="1"/>
          </p:cNvSpPr>
          <p:nvPr/>
        </p:nvSpPr>
        <p:spPr>
          <a:xfrm>
            <a:off x="4617827" y="5852407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28750D6-E684-C64B-907D-03E3443BDEDE}"/>
              </a:ext>
            </a:extLst>
          </p:cNvPr>
          <p:cNvSpPr>
            <a:spLocks noChangeAspect="1"/>
          </p:cNvSpPr>
          <p:nvPr/>
        </p:nvSpPr>
        <p:spPr>
          <a:xfrm>
            <a:off x="1246120" y="5156119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53274" cy="369332"/>
              </a:xfrm>
              <a:prstGeom prst="rect">
                <a:avLst/>
              </a:prstGeom>
              <a:blipFill>
                <a:blip r:embed="rId3"/>
                <a:stretch>
                  <a:fillRect l="-30000" r="-2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53274" cy="369332"/>
              </a:xfrm>
              <a:prstGeom prst="rect">
                <a:avLst/>
              </a:prstGeom>
              <a:blipFill>
                <a:blip r:embed="rId4"/>
                <a:stretch>
                  <a:fillRect l="-23810" r="-2381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253274" cy="369332"/>
              </a:xfrm>
              <a:prstGeom prst="rect">
                <a:avLst/>
              </a:prstGeom>
              <a:blipFill>
                <a:blip r:embed="rId5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53274" cy="369332"/>
              </a:xfrm>
              <a:prstGeom prst="rect">
                <a:avLst/>
              </a:prstGeom>
              <a:blipFill>
                <a:blip r:embed="rId6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53274" cy="369332"/>
              </a:xfrm>
              <a:prstGeom prst="rect">
                <a:avLst/>
              </a:prstGeom>
              <a:blipFill>
                <a:blip r:embed="rId7"/>
                <a:stretch>
                  <a:fillRect l="-23810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53274" cy="369332"/>
              </a:xfrm>
              <a:prstGeom prst="rect">
                <a:avLst/>
              </a:prstGeom>
              <a:blipFill>
                <a:blip r:embed="rId8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53274" cy="369332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253274" cy="369332"/>
              </a:xfrm>
              <a:prstGeom prst="rect">
                <a:avLst/>
              </a:prstGeom>
              <a:blipFill>
                <a:blip r:embed="rId10"/>
                <a:stretch>
                  <a:fillRect l="-23810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6F255-95EC-A24E-8B6E-2185CA4FE275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6F255-95EC-A24E-8B6E-2185CA4FE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253274" cy="369332"/>
              </a:xfrm>
              <a:prstGeom prst="rect">
                <a:avLst/>
              </a:prstGeom>
              <a:blipFill>
                <a:blip r:embed="rId11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53274" cy="369332"/>
              </a:xfrm>
              <a:prstGeom prst="rect">
                <a:avLst/>
              </a:prstGeom>
              <a:blipFill>
                <a:blip r:embed="rId12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341E44-CB72-5F49-B6E7-2A881BD44107}"/>
                  </a:ext>
                </a:extLst>
              </p:cNvPr>
              <p:cNvSpPr txBox="1"/>
              <p:nvPr/>
            </p:nvSpPr>
            <p:spPr>
              <a:xfrm>
                <a:off x="1533392" y="1269738"/>
                <a:ext cx="6287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341E44-CB72-5F49-B6E7-2A881BD44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392" y="1269738"/>
                <a:ext cx="628762" cy="430887"/>
              </a:xfrm>
              <a:prstGeom prst="rect">
                <a:avLst/>
              </a:prstGeom>
              <a:blipFill>
                <a:blip r:embed="rId13"/>
                <a:stretch>
                  <a:fillRect l="-5882"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9F7FEA1-5023-6266-01FD-61D7D214F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Dijkstra’s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41F567B-A39A-6127-EA8C-4A2659CD79B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39472" y="1269738"/>
              <a:ext cx="4539858" cy="52761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659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590111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936059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41F567B-A39A-6127-EA8C-4A2659CD79B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39472" y="1269738"/>
              <a:ext cx="4539858" cy="52761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659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105769" r="-5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105769" r="-4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105769" r="-3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105769" r="-206780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105769" r="-103333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105769" r="-3333" b="-60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590111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936059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7274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4DA3029-4412-E545-84BC-9676005B6619}"/>
              </a:ext>
            </a:extLst>
          </p:cNvPr>
          <p:cNvSpPr>
            <a:spLocks noChangeAspect="1"/>
          </p:cNvSpPr>
          <p:nvPr/>
        </p:nvSpPr>
        <p:spPr>
          <a:xfrm>
            <a:off x="2181645" y="1216106"/>
            <a:ext cx="540000" cy="540000"/>
          </a:xfrm>
          <a:prstGeom prst="ellipse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C2519C-EB28-7A41-929B-D5AF77D916B1}"/>
              </a:ext>
            </a:extLst>
          </p:cNvPr>
          <p:cNvSpPr>
            <a:spLocks noChangeAspect="1"/>
          </p:cNvSpPr>
          <p:nvPr/>
        </p:nvSpPr>
        <p:spPr>
          <a:xfrm>
            <a:off x="770788" y="2674036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9DA853-6199-4E49-8293-B86C45910E91}"/>
              </a:ext>
            </a:extLst>
          </p:cNvPr>
          <p:cNvSpPr>
            <a:spLocks noChangeAspect="1"/>
          </p:cNvSpPr>
          <p:nvPr/>
        </p:nvSpPr>
        <p:spPr>
          <a:xfrm>
            <a:off x="5157827" y="1905530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E4B079-631F-614E-AC3C-B9BC34BE13A6}"/>
              </a:ext>
            </a:extLst>
          </p:cNvPr>
          <p:cNvSpPr>
            <a:spLocks noChangeAspect="1"/>
          </p:cNvSpPr>
          <p:nvPr/>
        </p:nvSpPr>
        <p:spPr>
          <a:xfrm>
            <a:off x="3201973" y="3819618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74DCC2-AF67-E74B-9811-39B485528A2F}"/>
              </a:ext>
            </a:extLst>
          </p:cNvPr>
          <p:cNvSpPr>
            <a:spLocks noChangeAspect="1"/>
          </p:cNvSpPr>
          <p:nvPr/>
        </p:nvSpPr>
        <p:spPr>
          <a:xfrm>
            <a:off x="4617827" y="5852407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28750D6-E684-C64B-907D-03E3443BDEDE}"/>
              </a:ext>
            </a:extLst>
          </p:cNvPr>
          <p:cNvSpPr>
            <a:spLocks noChangeAspect="1"/>
          </p:cNvSpPr>
          <p:nvPr/>
        </p:nvSpPr>
        <p:spPr>
          <a:xfrm>
            <a:off x="1246120" y="5156119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53274" cy="369332"/>
              </a:xfrm>
              <a:prstGeom prst="rect">
                <a:avLst/>
              </a:prstGeom>
              <a:blipFill>
                <a:blip r:embed="rId3"/>
                <a:stretch>
                  <a:fillRect l="-30000" r="-2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53274" cy="369332"/>
              </a:xfrm>
              <a:prstGeom prst="rect">
                <a:avLst/>
              </a:prstGeom>
              <a:blipFill>
                <a:blip r:embed="rId4"/>
                <a:stretch>
                  <a:fillRect l="-23810" r="-2381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253274" cy="369332"/>
              </a:xfrm>
              <a:prstGeom prst="rect">
                <a:avLst/>
              </a:prstGeom>
              <a:blipFill>
                <a:blip r:embed="rId5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53274" cy="369332"/>
              </a:xfrm>
              <a:prstGeom prst="rect">
                <a:avLst/>
              </a:prstGeom>
              <a:blipFill>
                <a:blip r:embed="rId6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53274" cy="369332"/>
              </a:xfrm>
              <a:prstGeom prst="rect">
                <a:avLst/>
              </a:prstGeom>
              <a:blipFill>
                <a:blip r:embed="rId7"/>
                <a:stretch>
                  <a:fillRect l="-23810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53274" cy="369332"/>
              </a:xfrm>
              <a:prstGeom prst="rect">
                <a:avLst/>
              </a:prstGeom>
              <a:blipFill>
                <a:blip r:embed="rId8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53274" cy="369332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253274" cy="369332"/>
              </a:xfrm>
              <a:prstGeom prst="rect">
                <a:avLst/>
              </a:prstGeom>
              <a:blipFill>
                <a:blip r:embed="rId10"/>
                <a:stretch>
                  <a:fillRect l="-23810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6F255-95EC-A24E-8B6E-2185CA4FE275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6F255-95EC-A24E-8B6E-2185CA4FE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253274" cy="369332"/>
              </a:xfrm>
              <a:prstGeom prst="rect">
                <a:avLst/>
              </a:prstGeom>
              <a:blipFill>
                <a:blip r:embed="rId11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53274" cy="369332"/>
              </a:xfrm>
              <a:prstGeom prst="rect">
                <a:avLst/>
              </a:prstGeom>
              <a:blipFill>
                <a:blip r:embed="rId12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341E44-CB72-5F49-B6E7-2A881BD44107}"/>
                  </a:ext>
                </a:extLst>
              </p:cNvPr>
              <p:cNvSpPr txBox="1"/>
              <p:nvPr/>
            </p:nvSpPr>
            <p:spPr>
              <a:xfrm>
                <a:off x="1533392" y="1269738"/>
                <a:ext cx="6287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341E44-CB72-5F49-B6E7-2A881BD44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392" y="1269738"/>
                <a:ext cx="628762" cy="430887"/>
              </a:xfrm>
              <a:prstGeom prst="rect">
                <a:avLst/>
              </a:prstGeom>
              <a:blipFill>
                <a:blip r:embed="rId13"/>
                <a:stretch>
                  <a:fillRect l="-5882"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9F7FEA1-5023-6266-01FD-61D7D214F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Dijkstra’s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343A3A63-4B51-F249-2538-1E09E5554B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6937742"/>
                  </p:ext>
                </p:extLst>
              </p:nvPr>
            </p:nvGraphicFramePr>
            <p:xfrm>
              <a:off x="7339472" y="1269738"/>
              <a:ext cx="4539858" cy="52761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659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590111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936059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343A3A63-4B51-F249-2538-1E09E5554B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6937742"/>
                  </p:ext>
                </p:extLst>
              </p:nvPr>
            </p:nvGraphicFramePr>
            <p:xfrm>
              <a:off x="7339472" y="1269738"/>
              <a:ext cx="4539858" cy="52761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659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105769" r="-5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105769" r="-4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105769" r="-3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105769" r="-206780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105769" r="-103333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105769" r="-3333" b="-60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205769" r="-501667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205769" r="-401667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205769" r="-301667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590111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936059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69646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4DA3029-4412-E545-84BC-9676005B6619}"/>
              </a:ext>
            </a:extLst>
          </p:cNvPr>
          <p:cNvSpPr>
            <a:spLocks noChangeAspect="1"/>
          </p:cNvSpPr>
          <p:nvPr/>
        </p:nvSpPr>
        <p:spPr>
          <a:xfrm>
            <a:off x="2181645" y="1216106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C2519C-EB28-7A41-929B-D5AF77D916B1}"/>
              </a:ext>
            </a:extLst>
          </p:cNvPr>
          <p:cNvSpPr>
            <a:spLocks noChangeAspect="1"/>
          </p:cNvSpPr>
          <p:nvPr/>
        </p:nvSpPr>
        <p:spPr>
          <a:xfrm>
            <a:off x="770788" y="2674036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9DA853-6199-4E49-8293-B86C45910E91}"/>
              </a:ext>
            </a:extLst>
          </p:cNvPr>
          <p:cNvSpPr>
            <a:spLocks noChangeAspect="1"/>
          </p:cNvSpPr>
          <p:nvPr/>
        </p:nvSpPr>
        <p:spPr>
          <a:xfrm>
            <a:off x="5157827" y="1905530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E4B079-631F-614E-AC3C-B9BC34BE13A6}"/>
              </a:ext>
            </a:extLst>
          </p:cNvPr>
          <p:cNvSpPr>
            <a:spLocks noChangeAspect="1"/>
          </p:cNvSpPr>
          <p:nvPr/>
        </p:nvSpPr>
        <p:spPr>
          <a:xfrm>
            <a:off x="3201973" y="3819618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74DCC2-AF67-E74B-9811-39B485528A2F}"/>
              </a:ext>
            </a:extLst>
          </p:cNvPr>
          <p:cNvSpPr>
            <a:spLocks noChangeAspect="1"/>
          </p:cNvSpPr>
          <p:nvPr/>
        </p:nvSpPr>
        <p:spPr>
          <a:xfrm>
            <a:off x="4617827" y="5852407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28750D6-E684-C64B-907D-03E3443BDEDE}"/>
              </a:ext>
            </a:extLst>
          </p:cNvPr>
          <p:cNvSpPr>
            <a:spLocks noChangeAspect="1"/>
          </p:cNvSpPr>
          <p:nvPr/>
        </p:nvSpPr>
        <p:spPr>
          <a:xfrm>
            <a:off x="1246120" y="5156119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53274" cy="369332"/>
              </a:xfrm>
              <a:prstGeom prst="rect">
                <a:avLst/>
              </a:prstGeom>
              <a:blipFill>
                <a:blip r:embed="rId3"/>
                <a:stretch>
                  <a:fillRect l="-30000" r="-2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53274" cy="369332"/>
              </a:xfrm>
              <a:prstGeom prst="rect">
                <a:avLst/>
              </a:prstGeom>
              <a:blipFill>
                <a:blip r:embed="rId4"/>
                <a:stretch>
                  <a:fillRect l="-23810" r="-2381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253274" cy="369332"/>
              </a:xfrm>
              <a:prstGeom prst="rect">
                <a:avLst/>
              </a:prstGeom>
              <a:blipFill>
                <a:blip r:embed="rId5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53274" cy="369332"/>
              </a:xfrm>
              <a:prstGeom prst="rect">
                <a:avLst/>
              </a:prstGeom>
              <a:blipFill>
                <a:blip r:embed="rId6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53274" cy="369332"/>
              </a:xfrm>
              <a:prstGeom prst="rect">
                <a:avLst/>
              </a:prstGeom>
              <a:blipFill>
                <a:blip r:embed="rId7"/>
                <a:stretch>
                  <a:fillRect l="-23810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53274" cy="369332"/>
              </a:xfrm>
              <a:prstGeom prst="rect">
                <a:avLst/>
              </a:prstGeom>
              <a:blipFill>
                <a:blip r:embed="rId8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53274" cy="369332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253274" cy="369332"/>
              </a:xfrm>
              <a:prstGeom prst="rect">
                <a:avLst/>
              </a:prstGeom>
              <a:blipFill>
                <a:blip r:embed="rId10"/>
                <a:stretch>
                  <a:fillRect l="-23810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6F255-95EC-A24E-8B6E-2185CA4FE275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6F255-95EC-A24E-8B6E-2185CA4FE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253274" cy="369332"/>
              </a:xfrm>
              <a:prstGeom prst="rect">
                <a:avLst/>
              </a:prstGeom>
              <a:blipFill>
                <a:blip r:embed="rId11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53274" cy="369332"/>
              </a:xfrm>
              <a:prstGeom prst="rect">
                <a:avLst/>
              </a:prstGeom>
              <a:blipFill>
                <a:blip r:embed="rId12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341E44-CB72-5F49-B6E7-2A881BD44107}"/>
                  </a:ext>
                </a:extLst>
              </p:cNvPr>
              <p:cNvSpPr txBox="1"/>
              <p:nvPr/>
            </p:nvSpPr>
            <p:spPr>
              <a:xfrm>
                <a:off x="1533392" y="1269738"/>
                <a:ext cx="6287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341E44-CB72-5F49-B6E7-2A881BD44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392" y="1269738"/>
                <a:ext cx="628762" cy="430887"/>
              </a:xfrm>
              <a:prstGeom prst="rect">
                <a:avLst/>
              </a:prstGeom>
              <a:blipFill>
                <a:blip r:embed="rId13"/>
                <a:stretch>
                  <a:fillRect l="-5882"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9F7FEA1-5023-6266-01FD-61D7D214F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Dijkstra’s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984D1C91-5FB0-D3BD-5C35-0D8E3E29AF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6301152"/>
                  </p:ext>
                </p:extLst>
              </p:nvPr>
            </p:nvGraphicFramePr>
            <p:xfrm>
              <a:off x="7339472" y="1269738"/>
              <a:ext cx="4539858" cy="52761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659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A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590111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936059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984D1C91-5FB0-D3BD-5C35-0D8E3E29AF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6301152"/>
                  </p:ext>
                </p:extLst>
              </p:nvPr>
            </p:nvGraphicFramePr>
            <p:xfrm>
              <a:off x="7339472" y="1269738"/>
              <a:ext cx="4539858" cy="52761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659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A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105769" r="-5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105769" r="-4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105769" r="-3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105769" r="-206780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105769" r="-103333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105769" r="-3333" b="-60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205769" r="-501667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205769" r="-401667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205769" r="-301667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205769" r="-206780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205769" r="-103333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205769" r="-3333" b="-50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590111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936059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55827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4DA3029-4412-E545-84BC-9676005B6619}"/>
              </a:ext>
            </a:extLst>
          </p:cNvPr>
          <p:cNvSpPr>
            <a:spLocks noChangeAspect="1"/>
          </p:cNvSpPr>
          <p:nvPr/>
        </p:nvSpPr>
        <p:spPr>
          <a:xfrm>
            <a:off x="2181645" y="1216106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C2519C-EB28-7A41-929B-D5AF77D916B1}"/>
              </a:ext>
            </a:extLst>
          </p:cNvPr>
          <p:cNvSpPr>
            <a:spLocks noChangeAspect="1"/>
          </p:cNvSpPr>
          <p:nvPr/>
        </p:nvSpPr>
        <p:spPr>
          <a:xfrm>
            <a:off x="770788" y="2674036"/>
            <a:ext cx="540000" cy="540000"/>
          </a:xfrm>
          <a:prstGeom prst="ellipse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9DA853-6199-4E49-8293-B86C45910E91}"/>
              </a:ext>
            </a:extLst>
          </p:cNvPr>
          <p:cNvSpPr>
            <a:spLocks noChangeAspect="1"/>
          </p:cNvSpPr>
          <p:nvPr/>
        </p:nvSpPr>
        <p:spPr>
          <a:xfrm>
            <a:off x="5157827" y="1905530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E4B079-631F-614E-AC3C-B9BC34BE13A6}"/>
              </a:ext>
            </a:extLst>
          </p:cNvPr>
          <p:cNvSpPr>
            <a:spLocks noChangeAspect="1"/>
          </p:cNvSpPr>
          <p:nvPr/>
        </p:nvSpPr>
        <p:spPr>
          <a:xfrm>
            <a:off x="3201973" y="3819618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74DCC2-AF67-E74B-9811-39B485528A2F}"/>
              </a:ext>
            </a:extLst>
          </p:cNvPr>
          <p:cNvSpPr>
            <a:spLocks noChangeAspect="1"/>
          </p:cNvSpPr>
          <p:nvPr/>
        </p:nvSpPr>
        <p:spPr>
          <a:xfrm>
            <a:off x="4617827" y="5852407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28750D6-E684-C64B-907D-03E3443BDEDE}"/>
              </a:ext>
            </a:extLst>
          </p:cNvPr>
          <p:cNvSpPr>
            <a:spLocks noChangeAspect="1"/>
          </p:cNvSpPr>
          <p:nvPr/>
        </p:nvSpPr>
        <p:spPr>
          <a:xfrm>
            <a:off x="1246120" y="5156119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53274" cy="369332"/>
              </a:xfrm>
              <a:prstGeom prst="rect">
                <a:avLst/>
              </a:prstGeom>
              <a:blipFill>
                <a:blip r:embed="rId3"/>
                <a:stretch>
                  <a:fillRect l="-30000" r="-2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53274" cy="369332"/>
              </a:xfrm>
              <a:prstGeom prst="rect">
                <a:avLst/>
              </a:prstGeom>
              <a:blipFill>
                <a:blip r:embed="rId4"/>
                <a:stretch>
                  <a:fillRect l="-23810" r="-2381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253274" cy="369332"/>
              </a:xfrm>
              <a:prstGeom prst="rect">
                <a:avLst/>
              </a:prstGeom>
              <a:blipFill>
                <a:blip r:embed="rId5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53274" cy="369332"/>
              </a:xfrm>
              <a:prstGeom prst="rect">
                <a:avLst/>
              </a:prstGeom>
              <a:blipFill>
                <a:blip r:embed="rId6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53274" cy="369332"/>
              </a:xfrm>
              <a:prstGeom prst="rect">
                <a:avLst/>
              </a:prstGeom>
              <a:blipFill>
                <a:blip r:embed="rId7"/>
                <a:stretch>
                  <a:fillRect l="-23810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53274" cy="369332"/>
              </a:xfrm>
              <a:prstGeom prst="rect">
                <a:avLst/>
              </a:prstGeom>
              <a:blipFill>
                <a:blip r:embed="rId8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53274" cy="369332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253274" cy="369332"/>
              </a:xfrm>
              <a:prstGeom prst="rect">
                <a:avLst/>
              </a:prstGeom>
              <a:blipFill>
                <a:blip r:embed="rId10"/>
                <a:stretch>
                  <a:fillRect l="-23810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6F255-95EC-A24E-8B6E-2185CA4FE275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6F255-95EC-A24E-8B6E-2185CA4FE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253274" cy="369332"/>
              </a:xfrm>
              <a:prstGeom prst="rect">
                <a:avLst/>
              </a:prstGeom>
              <a:blipFill>
                <a:blip r:embed="rId11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53274" cy="369332"/>
              </a:xfrm>
              <a:prstGeom prst="rect">
                <a:avLst/>
              </a:prstGeom>
              <a:blipFill>
                <a:blip r:embed="rId12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341E44-CB72-5F49-B6E7-2A881BD44107}"/>
                  </a:ext>
                </a:extLst>
              </p:cNvPr>
              <p:cNvSpPr txBox="1"/>
              <p:nvPr/>
            </p:nvSpPr>
            <p:spPr>
              <a:xfrm>
                <a:off x="1533392" y="1269738"/>
                <a:ext cx="6287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341E44-CB72-5F49-B6E7-2A881BD44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392" y="1269738"/>
                <a:ext cx="628762" cy="430887"/>
              </a:xfrm>
              <a:prstGeom prst="rect">
                <a:avLst/>
              </a:prstGeom>
              <a:blipFill>
                <a:blip r:embed="rId13"/>
                <a:stretch>
                  <a:fillRect l="-5882"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9F7FEA1-5023-6266-01FD-61D7D214F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Dijkstra’s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14EEE6F1-B938-3F27-0527-16D0E19D53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673521"/>
                  </p:ext>
                </p:extLst>
              </p:nvPr>
            </p:nvGraphicFramePr>
            <p:xfrm>
              <a:off x="7339472" y="1269738"/>
              <a:ext cx="4539858" cy="52761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659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A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590111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936059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14EEE6F1-B938-3F27-0527-16D0E19D53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673521"/>
                  </p:ext>
                </p:extLst>
              </p:nvPr>
            </p:nvGraphicFramePr>
            <p:xfrm>
              <a:off x="7339472" y="1269738"/>
              <a:ext cx="4539858" cy="52761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659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A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105769" r="-5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105769" r="-4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105769" r="-3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105769" r="-206780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105769" r="-103333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105769" r="-3333" b="-60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205769" r="-501667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205769" r="-401667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205769" r="-301667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205769" r="-206780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205769" r="-103333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205769" r="-3333" b="-50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590111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936059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18844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4DA3029-4412-E545-84BC-9676005B6619}"/>
              </a:ext>
            </a:extLst>
          </p:cNvPr>
          <p:cNvSpPr>
            <a:spLocks noChangeAspect="1"/>
          </p:cNvSpPr>
          <p:nvPr/>
        </p:nvSpPr>
        <p:spPr>
          <a:xfrm>
            <a:off x="2181645" y="1216106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C2519C-EB28-7A41-929B-D5AF77D916B1}"/>
              </a:ext>
            </a:extLst>
          </p:cNvPr>
          <p:cNvSpPr>
            <a:spLocks noChangeAspect="1"/>
          </p:cNvSpPr>
          <p:nvPr/>
        </p:nvSpPr>
        <p:spPr>
          <a:xfrm>
            <a:off x="770788" y="2674036"/>
            <a:ext cx="540000" cy="540000"/>
          </a:xfrm>
          <a:prstGeom prst="ellipse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9DA853-6199-4E49-8293-B86C45910E91}"/>
              </a:ext>
            </a:extLst>
          </p:cNvPr>
          <p:cNvSpPr>
            <a:spLocks noChangeAspect="1"/>
          </p:cNvSpPr>
          <p:nvPr/>
        </p:nvSpPr>
        <p:spPr>
          <a:xfrm>
            <a:off x="5157827" y="1905530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E4B079-631F-614E-AC3C-B9BC34BE13A6}"/>
              </a:ext>
            </a:extLst>
          </p:cNvPr>
          <p:cNvSpPr>
            <a:spLocks noChangeAspect="1"/>
          </p:cNvSpPr>
          <p:nvPr/>
        </p:nvSpPr>
        <p:spPr>
          <a:xfrm>
            <a:off x="3201973" y="3819618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74DCC2-AF67-E74B-9811-39B485528A2F}"/>
              </a:ext>
            </a:extLst>
          </p:cNvPr>
          <p:cNvSpPr>
            <a:spLocks noChangeAspect="1"/>
          </p:cNvSpPr>
          <p:nvPr/>
        </p:nvSpPr>
        <p:spPr>
          <a:xfrm>
            <a:off x="4617827" y="5852407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28750D6-E684-C64B-907D-03E3443BDEDE}"/>
              </a:ext>
            </a:extLst>
          </p:cNvPr>
          <p:cNvSpPr>
            <a:spLocks noChangeAspect="1"/>
          </p:cNvSpPr>
          <p:nvPr/>
        </p:nvSpPr>
        <p:spPr>
          <a:xfrm>
            <a:off x="1246120" y="5156119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28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53274" cy="369332"/>
              </a:xfrm>
              <a:prstGeom prst="rect">
                <a:avLst/>
              </a:prstGeom>
              <a:blipFill>
                <a:blip r:embed="rId3"/>
                <a:stretch>
                  <a:fillRect l="-30000" r="-2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53274" cy="369332"/>
              </a:xfrm>
              <a:prstGeom prst="rect">
                <a:avLst/>
              </a:prstGeom>
              <a:blipFill>
                <a:blip r:embed="rId4"/>
                <a:stretch>
                  <a:fillRect l="-23810" r="-2381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253274" cy="369332"/>
              </a:xfrm>
              <a:prstGeom prst="rect">
                <a:avLst/>
              </a:prstGeom>
              <a:blipFill>
                <a:blip r:embed="rId5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53274" cy="369332"/>
              </a:xfrm>
              <a:prstGeom prst="rect">
                <a:avLst/>
              </a:prstGeom>
              <a:blipFill>
                <a:blip r:embed="rId6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53274" cy="369332"/>
              </a:xfrm>
              <a:prstGeom prst="rect">
                <a:avLst/>
              </a:prstGeom>
              <a:blipFill>
                <a:blip r:embed="rId7"/>
                <a:stretch>
                  <a:fillRect l="-23810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53274" cy="369332"/>
              </a:xfrm>
              <a:prstGeom prst="rect">
                <a:avLst/>
              </a:prstGeom>
              <a:blipFill>
                <a:blip r:embed="rId8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53274" cy="369332"/>
              </a:xfrm>
              <a:prstGeom prst="rect">
                <a:avLst/>
              </a:prstGeom>
              <a:blipFill>
                <a:blip r:embed="rId9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253274" cy="369332"/>
              </a:xfrm>
              <a:prstGeom prst="rect">
                <a:avLst/>
              </a:prstGeom>
              <a:blipFill>
                <a:blip r:embed="rId10"/>
                <a:stretch>
                  <a:fillRect l="-23810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6F255-95EC-A24E-8B6E-2185CA4FE275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6F255-95EC-A24E-8B6E-2185CA4FE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253274" cy="369332"/>
              </a:xfrm>
              <a:prstGeom prst="rect">
                <a:avLst/>
              </a:prstGeom>
              <a:blipFill>
                <a:blip r:embed="rId11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5327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53274" cy="369332"/>
              </a:xfrm>
              <a:prstGeom prst="rect">
                <a:avLst/>
              </a:prstGeom>
              <a:blipFill>
                <a:blip r:embed="rId12"/>
                <a:stretch>
                  <a:fillRect l="-28571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341E44-CB72-5F49-B6E7-2A881BD44107}"/>
                  </a:ext>
                </a:extLst>
              </p:cNvPr>
              <p:cNvSpPr txBox="1"/>
              <p:nvPr/>
            </p:nvSpPr>
            <p:spPr>
              <a:xfrm>
                <a:off x="1533392" y="1269738"/>
                <a:ext cx="6287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C341E44-CB72-5F49-B6E7-2A881BD44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392" y="1269738"/>
                <a:ext cx="628762" cy="430887"/>
              </a:xfrm>
              <a:prstGeom prst="rect">
                <a:avLst/>
              </a:prstGeom>
              <a:blipFill>
                <a:blip r:embed="rId13"/>
                <a:stretch>
                  <a:fillRect l="-5882"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9F7FEA1-5023-6266-01FD-61D7D214F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Dijkstra’s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E68ED56B-E581-EC5F-495F-44ADC36945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5457575"/>
                  </p:ext>
                </p:extLst>
              </p:nvPr>
            </p:nvGraphicFramePr>
            <p:xfrm>
              <a:off x="7339472" y="1269738"/>
              <a:ext cx="4539858" cy="52761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659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A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590111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936059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E68ED56B-E581-EC5F-495F-44ADC36945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5457575"/>
                  </p:ext>
                </p:extLst>
              </p:nvPr>
            </p:nvGraphicFramePr>
            <p:xfrm>
              <a:off x="7339472" y="1269738"/>
              <a:ext cx="4539858" cy="527613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659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A</a:t>
                          </a:r>
                          <a:endParaRPr lang="en-IL" sz="3200" b="1" dirty="0">
                            <a:solidFill>
                              <a:schemeClr val="bg1">
                                <a:lumMod val="8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105769" r="-5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105769" r="-4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105769" r="-301667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105769" r="-206780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105769" r="-103333" b="-6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105769" r="-3333" b="-60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667" t="-205769" r="-501667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1667" t="-205769" r="-401667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1667" t="-205769" r="-301667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6780" t="-205769" r="-206780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400000" t="-205769" r="-103333" b="-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0000" t="-205769" r="-3333" b="-50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223867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2186715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68918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3382908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5901110"/>
                      </a:ext>
                    </a:extLst>
                  </a:tr>
                  <a:tr h="659517"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bg2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936059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01766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38296</TotalTime>
  <Words>1934</Words>
  <Application>Microsoft Macintosh PowerPoint</Application>
  <PresentationFormat>Widescreen</PresentationFormat>
  <Paragraphs>1227</Paragraphs>
  <Slides>29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Verdana</vt:lpstr>
      <vt:lpstr>Office Theme</vt:lpstr>
      <vt:lpstr>Shortest Paths in a Directed Graph with Positive Weights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A Puzzle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2</dc:title>
  <dc:creator>Kshitij Gajjar</dc:creator>
  <cp:lastModifiedBy>Kshitij Gajjar</cp:lastModifiedBy>
  <cp:revision>1290</cp:revision>
  <dcterms:created xsi:type="dcterms:W3CDTF">2016-10-03T17:37:52Z</dcterms:created>
  <dcterms:modified xsi:type="dcterms:W3CDTF">2025-04-15T12:33:26Z</dcterms:modified>
</cp:coreProperties>
</file>