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932" r:id="rId2"/>
    <p:sldId id="1107" r:id="rId3"/>
    <p:sldId id="1123" r:id="rId4"/>
    <p:sldId id="1122" r:id="rId5"/>
    <p:sldId id="1124" r:id="rId6"/>
    <p:sldId id="1108" r:id="rId7"/>
    <p:sldId id="1125" r:id="rId8"/>
    <p:sldId id="1109" r:id="rId9"/>
    <p:sldId id="1110" r:id="rId10"/>
    <p:sldId id="1111" r:id="rId11"/>
    <p:sldId id="1112" r:id="rId12"/>
    <p:sldId id="1113" r:id="rId13"/>
    <p:sldId id="1114" r:id="rId14"/>
    <p:sldId id="1115" r:id="rId15"/>
    <p:sldId id="1116" r:id="rId16"/>
    <p:sldId id="1117" r:id="rId17"/>
    <p:sldId id="1118" r:id="rId18"/>
    <p:sldId id="1119" r:id="rId19"/>
    <p:sldId id="9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3ED8"/>
    <a:srgbClr val="0066FF"/>
    <a:srgbClr val="CC3300"/>
    <a:srgbClr val="BDD7EE"/>
    <a:srgbClr val="FF3300"/>
    <a:srgbClr val="9999FF"/>
    <a:srgbClr val="6666FF"/>
    <a:srgbClr val="3366FF"/>
    <a:srgbClr val="FFFFFF"/>
    <a:srgbClr val="9A3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93802" autoAdjust="0"/>
  </p:normalViewPr>
  <p:slideViewPr>
    <p:cSldViewPr snapToGrid="0">
      <p:cViewPr varScale="1">
        <p:scale>
          <a:sx n="118" d="100"/>
          <a:sy n="118" d="100"/>
        </p:scale>
        <p:origin x="66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7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DAB33-BC33-4B41-A6FE-4FEAB265DE74}" type="datetimeFigureOut">
              <a:rPr lang="en-IN" smtClean="0"/>
              <a:pPr/>
              <a:t>17/04/25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1D9EB-4C3D-43BB-BD11-6AC332CFE0B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80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91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872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902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65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620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163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8668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553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00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65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34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558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873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86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72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1D9EB-4C3D-43BB-BD11-6AC332CFE0BF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65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17/04/25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61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17/04/25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60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17/04/25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07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17/04/25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006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17/04/25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5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17/04/25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210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17/04/25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96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17/04/25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37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17/04/25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42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17/04/25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48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50270-92AA-46CA-9B04-D00762019AF9}" type="datetimeFigureOut">
              <a:rPr lang="en-IN" smtClean="0"/>
              <a:pPr/>
              <a:t>17/04/25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95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50270-92AA-46CA-9B04-D00762019AF9}" type="datetimeFigureOut">
              <a:rPr lang="en-IN" smtClean="0"/>
              <a:pPr/>
              <a:t>17/04/25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52873-F312-42B6-B279-C1D73F711B7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89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9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0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280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1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300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2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310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3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300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4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320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5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6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.png"/><Relationship Id="rId5" Type="http://schemas.openxmlformats.org/officeDocument/2006/relationships/image" Target="../media/image14.png"/><Relationship Id="rId15" Type="http://schemas.openxmlformats.org/officeDocument/2006/relationships/image" Target="../media/image7.png"/><Relationship Id="rId10" Type="http://schemas.openxmlformats.org/officeDocument/2006/relationships/image" Target="../media/image2.png"/><Relationship Id="rId19" Type="http://schemas.openxmlformats.org/officeDocument/2006/relationships/image" Target="../media/image11.png"/><Relationship Id="rId4" Type="http://schemas.openxmlformats.org/officeDocument/2006/relationships/image" Target="../media/image13.png"/><Relationship Id="rId9" Type="http://schemas.openxmlformats.org/officeDocument/2006/relationships/image" Target="../media/image1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6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200.png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210.png"/><Relationship Id="rId4" Type="http://schemas.openxmlformats.org/officeDocument/2006/relationships/image" Target="../media/image19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7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35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240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8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../media/image250.png"/><Relationship Id="rId4" Type="http://schemas.openxmlformats.org/officeDocument/2006/relationships/image" Target="../media/image22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1819425"/>
            <a:ext cx="12192001" cy="1609575"/>
          </a:xfrm>
        </p:spPr>
        <p:txBody>
          <a:bodyPr>
            <a:noAutofit/>
          </a:bodyPr>
          <a:lstStyle/>
          <a:p>
            <a:pPr lvl="0" defTabSz="411032">
              <a:lnSpc>
                <a:spcPct val="100000"/>
              </a:lnSpc>
              <a:spcBef>
                <a:spcPts val="0"/>
              </a:spcBef>
            </a:pPr>
            <a:r>
              <a:rPr lang="en-IN" sz="5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Shortest Paths in a</a:t>
            </a:r>
            <a:br>
              <a:rPr lang="en-IN" sz="5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IN" sz="5400" b="1" dirty="0">
                <a:solidFill>
                  <a:srgbClr val="C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Directed Acyclic Graph</a:t>
            </a: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41DC4-B844-72BF-DE09-FA5C8F397B48}"/>
              </a:ext>
            </a:extLst>
          </p:cNvPr>
          <p:cNvSpPr txBox="1"/>
          <p:nvPr/>
        </p:nvSpPr>
        <p:spPr>
          <a:xfrm>
            <a:off x="3189349" y="5038575"/>
            <a:ext cx="58133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000" dirty="0"/>
              <a:t>Instructor: </a:t>
            </a:r>
            <a:r>
              <a:rPr lang="en-IL" sz="2000"/>
              <a:t>Kshitij Gajjar</a:t>
            </a:r>
            <a:endParaRPr lang="en-IN" sz="2000" dirty="0"/>
          </a:p>
          <a:p>
            <a:pPr algn="ctr"/>
            <a:endParaRPr lang="en-IN" dirty="0"/>
          </a:p>
          <a:p>
            <a:pPr algn="ctr" rtl="0"/>
            <a:r>
              <a:rPr lang="en-IN" i="1" dirty="0">
                <a:solidFill>
                  <a:srgbClr val="888888"/>
                </a:solidFill>
                <a:effectLst/>
              </a:rPr>
              <a:t>Centre for Security, Theory </a:t>
            </a:r>
            <a:r>
              <a:rPr lang="en-IN" i="1" dirty="0">
                <a:solidFill>
                  <a:srgbClr val="888888"/>
                </a:solidFill>
              </a:rPr>
              <a:t>and </a:t>
            </a:r>
            <a:r>
              <a:rPr lang="en-IN" i="1" dirty="0">
                <a:solidFill>
                  <a:srgbClr val="888888"/>
                </a:solidFill>
                <a:effectLst/>
              </a:rPr>
              <a:t>Algorithmic Research (CSTAR)</a:t>
            </a:r>
          </a:p>
          <a:p>
            <a:pPr algn="ctr" rtl="0"/>
            <a:r>
              <a:rPr lang="en-IN" i="1" dirty="0">
                <a:solidFill>
                  <a:srgbClr val="888888"/>
                </a:solidFill>
                <a:effectLst/>
              </a:rPr>
              <a:t>International Institute of Information Technology, Hyderabad</a:t>
            </a:r>
          </a:p>
        </p:txBody>
      </p:sp>
    </p:spTree>
    <p:extLst>
      <p:ext uri="{BB962C8B-B14F-4D97-AF65-F5344CB8AC3E}">
        <p14:creationId xmlns:p14="http://schemas.microsoft.com/office/powerpoint/2010/main" val="218209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0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4CC8893F-0C85-D240-B984-C4FCF2D958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4CC8893F-0C85-D240-B984-C4FCF2D95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4448123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3333" r="-4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3333" r="-4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3333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333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3333" r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3333" r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C0C18EE4-79B1-D246-B9F6-6FD3801D6516}"/>
              </a:ext>
            </a:extLst>
          </p:cNvPr>
          <p:cNvSpPr/>
          <p:nvPr/>
        </p:nvSpPr>
        <p:spPr>
          <a:xfrm>
            <a:off x="483325" y="2596811"/>
            <a:ext cx="4793925" cy="3913163"/>
          </a:xfrm>
          <a:custGeom>
            <a:avLst/>
            <a:gdLst>
              <a:gd name="connsiteX0" fmla="*/ 358126 w 5364877"/>
              <a:gd name="connsiteY0" fmla="*/ 80946 h 4671526"/>
              <a:gd name="connsiteX1" fmla="*/ 3898160 w 5364877"/>
              <a:gd name="connsiteY1" fmla="*/ 1465609 h 4671526"/>
              <a:gd name="connsiteX2" fmla="*/ 5217509 w 5364877"/>
              <a:gd name="connsiteY2" fmla="*/ 4535380 h 4671526"/>
              <a:gd name="connsiteX3" fmla="*/ 671634 w 5364877"/>
              <a:gd name="connsiteY3" fmla="*/ 3725483 h 4671526"/>
              <a:gd name="connsiteX4" fmla="*/ 358126 w 5364877"/>
              <a:gd name="connsiteY4" fmla="*/ 80946 h 467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4877" h="4671526">
                <a:moveTo>
                  <a:pt x="358126" y="80946"/>
                </a:moveTo>
                <a:cubicBezTo>
                  <a:pt x="895880" y="-295700"/>
                  <a:pt x="3088263" y="723203"/>
                  <a:pt x="3898160" y="1465609"/>
                </a:cubicBezTo>
                <a:cubicBezTo>
                  <a:pt x="4708057" y="2208015"/>
                  <a:pt x="5755263" y="4158734"/>
                  <a:pt x="5217509" y="4535380"/>
                </a:cubicBezTo>
                <a:cubicBezTo>
                  <a:pt x="4679755" y="4912026"/>
                  <a:pt x="1483708" y="4463534"/>
                  <a:pt x="671634" y="3725483"/>
                </a:cubicBezTo>
                <a:cubicBezTo>
                  <a:pt x="-140440" y="2987432"/>
                  <a:pt x="-179628" y="457592"/>
                  <a:pt x="358126" y="80946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7256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31111" r="-6667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0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CA55778-E253-5F41-9708-C8462F079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5651978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CA55778-E253-5F41-9708-C8462F079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5651978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3333" r="-5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3333" r="-40847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3333" r="-3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3333" r="-2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3333" r="-10508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3333" r="-3333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Freeform 35">
            <a:extLst>
              <a:ext uri="{FF2B5EF4-FFF2-40B4-BE49-F238E27FC236}">
                <a16:creationId xmlns:a16="http://schemas.microsoft.com/office/drawing/2014/main" id="{D0CFC276-84A1-4449-95FA-E80039FE0B3A}"/>
              </a:ext>
            </a:extLst>
          </p:cNvPr>
          <p:cNvSpPr/>
          <p:nvPr/>
        </p:nvSpPr>
        <p:spPr>
          <a:xfrm>
            <a:off x="483325" y="2596811"/>
            <a:ext cx="4793925" cy="3913163"/>
          </a:xfrm>
          <a:custGeom>
            <a:avLst/>
            <a:gdLst>
              <a:gd name="connsiteX0" fmla="*/ 358126 w 5364877"/>
              <a:gd name="connsiteY0" fmla="*/ 80946 h 4671526"/>
              <a:gd name="connsiteX1" fmla="*/ 3898160 w 5364877"/>
              <a:gd name="connsiteY1" fmla="*/ 1465609 h 4671526"/>
              <a:gd name="connsiteX2" fmla="*/ 5217509 w 5364877"/>
              <a:gd name="connsiteY2" fmla="*/ 4535380 h 4671526"/>
              <a:gd name="connsiteX3" fmla="*/ 671634 w 5364877"/>
              <a:gd name="connsiteY3" fmla="*/ 3725483 h 4671526"/>
              <a:gd name="connsiteX4" fmla="*/ 358126 w 5364877"/>
              <a:gd name="connsiteY4" fmla="*/ 80946 h 4671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4877" h="4671526">
                <a:moveTo>
                  <a:pt x="358126" y="80946"/>
                </a:moveTo>
                <a:cubicBezTo>
                  <a:pt x="895880" y="-295700"/>
                  <a:pt x="3088263" y="723203"/>
                  <a:pt x="3898160" y="1465609"/>
                </a:cubicBezTo>
                <a:cubicBezTo>
                  <a:pt x="4708057" y="2208015"/>
                  <a:pt x="5755263" y="4158734"/>
                  <a:pt x="5217509" y="4535380"/>
                </a:cubicBezTo>
                <a:cubicBezTo>
                  <a:pt x="4679755" y="4912026"/>
                  <a:pt x="1483708" y="4463534"/>
                  <a:pt x="671634" y="3725483"/>
                </a:cubicBezTo>
                <a:cubicBezTo>
                  <a:pt x="-140440" y="2987432"/>
                  <a:pt x="-179628" y="457592"/>
                  <a:pt x="358126" y="80946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741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0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4CC8893F-0C85-D240-B984-C4FCF2D958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4CC8893F-0C85-D240-B984-C4FCF2D95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9319668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3333" r="-4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3333" r="-4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3333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333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3333" r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3333" r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52DBCAEB-C111-1543-862B-B7CB17992239}"/>
              </a:ext>
            </a:extLst>
          </p:cNvPr>
          <p:cNvSpPr/>
          <p:nvPr/>
        </p:nvSpPr>
        <p:spPr>
          <a:xfrm>
            <a:off x="1040788" y="3543088"/>
            <a:ext cx="4236462" cy="3014465"/>
          </a:xfrm>
          <a:custGeom>
            <a:avLst/>
            <a:gdLst>
              <a:gd name="connsiteX0" fmla="*/ 258822 w 5093812"/>
              <a:gd name="connsiteY0" fmla="*/ 1668223 h 3158898"/>
              <a:gd name="connsiteX1" fmla="*/ 2910582 w 5093812"/>
              <a:gd name="connsiteY1" fmla="*/ 22303 h 3158898"/>
              <a:gd name="connsiteX2" fmla="*/ 5039828 w 5093812"/>
              <a:gd name="connsiteY2" fmla="*/ 2961446 h 3158898"/>
              <a:gd name="connsiteX3" fmla="*/ 637645 w 5093812"/>
              <a:gd name="connsiteY3" fmla="*/ 2752440 h 3158898"/>
              <a:gd name="connsiteX4" fmla="*/ 258822 w 5093812"/>
              <a:gd name="connsiteY4" fmla="*/ 1668223 h 31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3812" h="3158898">
                <a:moveTo>
                  <a:pt x="258822" y="1668223"/>
                </a:moveTo>
                <a:cubicBezTo>
                  <a:pt x="637645" y="1213200"/>
                  <a:pt x="2113748" y="-193234"/>
                  <a:pt x="2910582" y="22303"/>
                </a:cubicBezTo>
                <a:cubicBezTo>
                  <a:pt x="3707416" y="237840"/>
                  <a:pt x="5418651" y="2506423"/>
                  <a:pt x="5039828" y="2961446"/>
                </a:cubicBezTo>
                <a:cubicBezTo>
                  <a:pt x="4661005" y="3416469"/>
                  <a:pt x="1427948" y="2972332"/>
                  <a:pt x="637645" y="2752440"/>
                </a:cubicBezTo>
                <a:cubicBezTo>
                  <a:pt x="-152658" y="2532548"/>
                  <a:pt x="-120001" y="2123246"/>
                  <a:pt x="258822" y="166822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01300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3333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6818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0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CA55778-E253-5F41-9708-C8462F079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612755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CA55778-E253-5F41-9708-C8462F079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7612755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D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3333" r="-5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3333" r="-40847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3333" r="-3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3333" r="-2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3333" r="-10508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3333" r="-3333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Freeform 31">
            <a:extLst>
              <a:ext uri="{FF2B5EF4-FFF2-40B4-BE49-F238E27FC236}">
                <a16:creationId xmlns:a16="http://schemas.microsoft.com/office/drawing/2014/main" id="{665FF387-92E8-9144-B734-F6CEC37EBDCD}"/>
              </a:ext>
            </a:extLst>
          </p:cNvPr>
          <p:cNvSpPr/>
          <p:nvPr/>
        </p:nvSpPr>
        <p:spPr>
          <a:xfrm>
            <a:off x="1040788" y="3543088"/>
            <a:ext cx="4236462" cy="3014465"/>
          </a:xfrm>
          <a:custGeom>
            <a:avLst/>
            <a:gdLst>
              <a:gd name="connsiteX0" fmla="*/ 258822 w 5093812"/>
              <a:gd name="connsiteY0" fmla="*/ 1668223 h 3158898"/>
              <a:gd name="connsiteX1" fmla="*/ 2910582 w 5093812"/>
              <a:gd name="connsiteY1" fmla="*/ 22303 h 3158898"/>
              <a:gd name="connsiteX2" fmla="*/ 5039828 w 5093812"/>
              <a:gd name="connsiteY2" fmla="*/ 2961446 h 3158898"/>
              <a:gd name="connsiteX3" fmla="*/ 637645 w 5093812"/>
              <a:gd name="connsiteY3" fmla="*/ 2752440 h 3158898"/>
              <a:gd name="connsiteX4" fmla="*/ 258822 w 5093812"/>
              <a:gd name="connsiteY4" fmla="*/ 1668223 h 315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3812" h="3158898">
                <a:moveTo>
                  <a:pt x="258822" y="1668223"/>
                </a:moveTo>
                <a:cubicBezTo>
                  <a:pt x="637645" y="1213200"/>
                  <a:pt x="2113748" y="-193234"/>
                  <a:pt x="2910582" y="22303"/>
                </a:cubicBezTo>
                <a:cubicBezTo>
                  <a:pt x="3707416" y="237840"/>
                  <a:pt x="5418651" y="2506423"/>
                  <a:pt x="5039828" y="2961446"/>
                </a:cubicBezTo>
                <a:cubicBezTo>
                  <a:pt x="4661005" y="3416469"/>
                  <a:pt x="1427948" y="2972332"/>
                  <a:pt x="637645" y="2752440"/>
                </a:cubicBezTo>
                <a:cubicBezTo>
                  <a:pt x="-152658" y="2532548"/>
                  <a:pt x="-120001" y="2123246"/>
                  <a:pt x="258822" y="1668223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7056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0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4CC8893F-0C85-D240-B984-C4FCF2D9586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4CC8893F-0C85-D240-B984-C4FCF2D95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137337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3333" r="-4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3333" r="-4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3333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333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3333" r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3333" r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F86D8109-0F5E-504F-A391-6D4BCC1695BD}"/>
              </a:ext>
            </a:extLst>
          </p:cNvPr>
          <p:cNvSpPr/>
          <p:nvPr/>
        </p:nvSpPr>
        <p:spPr>
          <a:xfrm rot="19493082">
            <a:off x="3555744" y="3256183"/>
            <a:ext cx="1196062" cy="3676684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692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6818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0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CA55778-E253-5F41-9708-C8462F079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4293951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CA55778-E253-5F41-9708-C8462F079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4293951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3333" r="-5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3333" r="-40847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3333" r="-3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3333" r="-2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3333" r="-10508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3333" r="-3333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C933AB2C-8BDD-0D4A-BD89-7983A18F936B}"/>
              </a:ext>
            </a:extLst>
          </p:cNvPr>
          <p:cNvSpPr/>
          <p:nvPr/>
        </p:nvSpPr>
        <p:spPr>
          <a:xfrm rot="19493082">
            <a:off x="3555744" y="3256183"/>
            <a:ext cx="1196062" cy="3676684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5072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0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CA55778-E253-5F41-9708-C8462F07908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CA55778-E253-5F41-9708-C8462F079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2679734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3333" r="-4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3333" r="-4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3333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333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3333" r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3333" r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A48281C7-994D-5A4D-AF0F-362CBB3CCF5A}"/>
              </a:ext>
            </a:extLst>
          </p:cNvPr>
          <p:cNvSpPr/>
          <p:nvPr/>
        </p:nvSpPr>
        <p:spPr>
          <a:xfrm>
            <a:off x="4423042" y="5665207"/>
            <a:ext cx="914400" cy="914400"/>
          </a:xfrm>
          <a:prstGeom prst="ellipse">
            <a:avLst/>
          </a:pr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332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2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34091" r="-4545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13333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0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CA55778-E253-5F41-9708-C8462F07908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8CA55778-E253-5F41-9708-C8462F07908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3333" r="-4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3333" r="-406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3333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3333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3333" r="-103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3333" r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D797FB-DF8B-E944-8F5A-405965D8E61E}"/>
                  </a:ext>
                </a:extLst>
              </p:cNvPr>
              <p:cNvSpPr txBox="1"/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DD797FB-DF8B-E944-8F5A-405965D8E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92" y="1269738"/>
                <a:ext cx="628762" cy="430887"/>
              </a:xfrm>
              <a:prstGeom prst="rect">
                <a:avLst/>
              </a:prstGeom>
              <a:blipFill>
                <a:blip r:embed="rId20"/>
                <a:stretch>
                  <a:fillRect l="-6000" r="-60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391C76-BB93-0749-B8AF-DF80F97461F6}"/>
                  </a:ext>
                </a:extLst>
              </p:cNvPr>
              <p:cNvSpPr txBox="1"/>
              <p:nvPr/>
            </p:nvSpPr>
            <p:spPr>
              <a:xfrm>
                <a:off x="5206525" y="5906963"/>
                <a:ext cx="5999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391C76-BB93-0749-B8AF-DF80F974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525" y="5906963"/>
                <a:ext cx="599908" cy="430887"/>
              </a:xfrm>
              <a:prstGeom prst="rect">
                <a:avLst/>
              </a:prstGeom>
              <a:blipFill>
                <a:blip r:embed="rId21"/>
                <a:stretch>
                  <a:fillRect l="-4167" r="-104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71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972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Another </a:t>
            </a:r>
            <a:r>
              <a:rPr lang="en-IN" b="1" dirty="0">
                <a:solidFill>
                  <a:schemeClr val="accent2"/>
                </a:solidFill>
              </a:rPr>
              <a:t>P</a:t>
            </a:r>
            <a:r>
              <a:rPr lang="en-IN" b="1" dirty="0">
                <a:solidFill>
                  <a:schemeClr val="tx2"/>
                </a:solidFill>
              </a:rPr>
              <a:t>uzzle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89E91FC-9425-5743-AF3F-396190B08AC0}"/>
                  </a:ext>
                </a:extLst>
              </p:cNvPr>
              <p:cNvSpPr txBox="1"/>
              <p:nvPr/>
            </p:nvSpPr>
            <p:spPr>
              <a:xfrm>
                <a:off x="949428" y="1325563"/>
                <a:ext cx="1029314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Q: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What is the 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running time</a:t>
                </a:r>
                <a:r>
                  <a:rPr lang="en-US" sz="2800" dirty="0">
                    <a:ea typeface="Cambria Math" panose="02040503050406030204" pitchFamily="18" charset="0"/>
                  </a:rPr>
                  <a:t> of this algorithm?</a:t>
                </a:r>
              </a:p>
              <a:p>
                <a:pPr algn="just"/>
                <a:endParaRPr lang="en-IN" sz="14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A: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I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I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ea typeface="Cambria Math" panose="02040503050406030204" pitchFamily="18" charset="0"/>
                  </a:rPr>
                  <a:t>.</a:t>
                </a:r>
              </a:p>
              <a:p>
                <a:pPr algn="just"/>
                <a:endParaRPr lang="en-IN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IN" sz="28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Q:</a:t>
                </a:r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Can (a modification of) this algorithm be used to find 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longest paths</a:t>
                </a:r>
                <a:r>
                  <a:rPr lang="en-US" sz="2800" dirty="0">
                    <a:ea typeface="Cambria Math" panose="02040503050406030204" pitchFamily="18" charset="0"/>
                  </a:rPr>
                  <a:t> in directed acyclic graphs?</a:t>
                </a:r>
              </a:p>
              <a:p>
                <a:pPr algn="just"/>
                <a:endParaRPr lang="en-IN" sz="14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IN" sz="2800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A:</a:t>
                </a:r>
                <a:r>
                  <a:rPr lang="en-IN" sz="2800" dirty="0">
                    <a:ea typeface="Cambria Math" panose="02040503050406030204" pitchFamily="18" charset="0"/>
                  </a:rPr>
                  <a:t> Yes!</a:t>
                </a:r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89E91FC-9425-5743-AF3F-396190B08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28" y="1325563"/>
                <a:ext cx="10293144" cy="3539430"/>
              </a:xfrm>
              <a:prstGeom prst="rect">
                <a:avLst/>
              </a:prstGeom>
              <a:blipFill>
                <a:blip r:embed="rId2"/>
                <a:stretch>
                  <a:fillRect l="-1232" t="-1786" r="-1232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0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657600"/>
          </a:xfrm>
        </p:spPr>
        <p:txBody>
          <a:bodyPr>
            <a:normAutofit/>
          </a:bodyPr>
          <a:lstStyle/>
          <a:p>
            <a:pPr algn="ctr"/>
            <a:r>
              <a:rPr lang="en-IN" sz="8000" b="1" dirty="0">
                <a:solidFill>
                  <a:schemeClr val="tx2"/>
                </a:solidFill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95079-D819-F844-B33D-23A51D7411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904565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3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L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L" sz="2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0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C44849-0AF4-5788-E9BD-290F3EC60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504"/>
              </p:ext>
            </p:extLst>
          </p:nvPr>
        </p:nvGraphicFramePr>
        <p:xfrm>
          <a:off x="7061594" y="1714610"/>
          <a:ext cx="4539858" cy="15239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6643">
                  <a:extLst>
                    <a:ext uri="{9D8B030D-6E8A-4147-A177-3AD203B41FA5}">
                      <a16:colId xmlns:a16="http://schemas.microsoft.com/office/drawing/2014/main" val="2916596827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1199278717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1310150178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2959265878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2902730452"/>
                    </a:ext>
                  </a:extLst>
                </a:gridCol>
                <a:gridCol w="756643">
                  <a:extLst>
                    <a:ext uri="{9D8B030D-6E8A-4147-A177-3AD203B41FA5}">
                      <a16:colId xmlns:a16="http://schemas.microsoft.com/office/drawing/2014/main" val="623392075"/>
                    </a:ext>
                  </a:extLst>
                </a:gridCol>
              </a:tblGrid>
              <a:tr h="761982"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A</a:t>
                      </a:r>
                      <a:endParaRPr lang="en-I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B</a:t>
                      </a:r>
                      <a:endParaRPr lang="en-I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C</a:t>
                      </a:r>
                      <a:endParaRPr lang="en-I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D</a:t>
                      </a:r>
                      <a:endParaRPr lang="en-I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E</a:t>
                      </a:r>
                      <a:endParaRPr lang="en-I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sz="3200" dirty="0"/>
                        <a:t>F</a:t>
                      </a:r>
                      <a:endParaRPr lang="en-IL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696236"/>
                  </a:ext>
                </a:extLst>
              </a:tr>
              <a:tr h="761982"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L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35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0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DA3029-4412-E545-84BC-9676005B6619}"/>
              </a:ext>
            </a:extLst>
          </p:cNvPr>
          <p:cNvSpPr>
            <a:spLocks noChangeAspect="1"/>
          </p:cNvSpPr>
          <p:nvPr/>
        </p:nvSpPr>
        <p:spPr>
          <a:xfrm>
            <a:off x="2181645" y="121610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C2519C-EB28-7A41-929B-D5AF77D916B1}"/>
              </a:ext>
            </a:extLst>
          </p:cNvPr>
          <p:cNvSpPr>
            <a:spLocks noChangeAspect="1"/>
          </p:cNvSpPr>
          <p:nvPr/>
        </p:nvSpPr>
        <p:spPr>
          <a:xfrm>
            <a:off x="770788" y="2674036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DA853-6199-4E49-8293-B86C45910E91}"/>
              </a:ext>
            </a:extLst>
          </p:cNvPr>
          <p:cNvSpPr>
            <a:spLocks noChangeAspect="1"/>
          </p:cNvSpPr>
          <p:nvPr/>
        </p:nvSpPr>
        <p:spPr>
          <a:xfrm>
            <a:off x="5157827" y="1905530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E4B079-631F-614E-AC3C-B9BC34BE13A6}"/>
              </a:ext>
            </a:extLst>
          </p:cNvPr>
          <p:cNvSpPr>
            <a:spLocks noChangeAspect="1"/>
          </p:cNvSpPr>
          <p:nvPr/>
        </p:nvSpPr>
        <p:spPr>
          <a:xfrm>
            <a:off x="3201973" y="3819618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74DCC2-AF67-E74B-9811-39B485528A2F}"/>
              </a:ext>
            </a:extLst>
          </p:cNvPr>
          <p:cNvSpPr>
            <a:spLocks noChangeAspect="1"/>
          </p:cNvSpPr>
          <p:nvPr/>
        </p:nvSpPr>
        <p:spPr>
          <a:xfrm>
            <a:off x="4617827" y="5852407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IL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28750D6-E684-C64B-907D-03E3443BDEDE}"/>
              </a:ext>
            </a:extLst>
          </p:cNvPr>
          <p:cNvSpPr>
            <a:spLocks noChangeAspect="1"/>
          </p:cNvSpPr>
          <p:nvPr/>
        </p:nvSpPr>
        <p:spPr>
          <a:xfrm>
            <a:off x="1246120" y="5156119"/>
            <a:ext cx="540000" cy="54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IL" sz="28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3"/>
                <a:stretch>
                  <a:fillRect l="-36842" r="-3157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5"/>
                <a:stretch>
                  <a:fillRect l="-2632" r="-131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6"/>
                <a:stretch>
                  <a:fillRect l="-31579" r="-3157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7"/>
                <a:stretch>
                  <a:fillRect l="-25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8"/>
                <a:stretch>
                  <a:fillRect l="-30000" r="-2500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1579" r="-3157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0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1"/>
                <a:stretch>
                  <a:fillRect l="-30000" r="-2500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2"/>
                <a:stretch>
                  <a:fillRect l="-2632" r="-1578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29E33D1-1A14-18E3-AB25-CE268252F90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29E33D1-1A14-18E3-AB25-CE268252F90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667" t="-103333" r="-5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03390" t="-103333" r="-40847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200000" t="-103333" r="-3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300000" t="-103333" r="-2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406780" t="-103333" r="-10508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498333" t="-103333" r="-3333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873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25000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22222" b="-2045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4444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6842" r="-3157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l="-2632" r="-131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31579" r="-3157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30000" r="-2500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31579" r="-3157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30000" r="-2500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l="-2632" r="-1578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29E33D1-1A14-18E3-AB25-CE268252F90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29E33D1-1A14-18E3-AB25-CE268252F90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3333" r="-5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3333" r="-40847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3333" r="-3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3333" r="-2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3333" r="-10508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3333" r="-3333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3051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25000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22222" b="-2045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4444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6842" r="-3157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l="-2632" r="-1315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31579" r="-31579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30000" r="-2500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31579" r="-3157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500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30000" r="-2500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l="-2632" r="-15789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A7829961-BDFA-8A4A-A905-CABC080EED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ysClr val="windowText" lastClr="0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A7829961-BDFA-8A4A-A905-CABC080EED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ysClr val="windowText" lastClr="000000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C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3333" r="-5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3333" r="-40847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3333" r="-3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3333" r="-2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3333" r="-10508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3333" r="-3333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8369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25000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22222" b="-20455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7273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0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A7829961-BDFA-8A4A-A905-CABC080EED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736210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>
                <a:extLst>
                  <a:ext uri="{FF2B5EF4-FFF2-40B4-BE49-F238E27FC236}">
                    <a16:creationId xmlns:a16="http://schemas.microsoft.com/office/drawing/2014/main" id="{A7829961-BDFA-8A4A-A905-CABC080EED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736210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3333" r="-5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3333" r="-40847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3333" r="-3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3333" r="-2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3333" r="-10508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3333" r="-3333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663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972" y="0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A </a:t>
            </a:r>
            <a:r>
              <a:rPr lang="en-IN" b="1" dirty="0">
                <a:solidFill>
                  <a:schemeClr val="accent2"/>
                </a:solidFill>
              </a:rPr>
              <a:t>P</a:t>
            </a:r>
            <a:r>
              <a:rPr lang="en-IN" b="1" dirty="0">
                <a:solidFill>
                  <a:schemeClr val="tx2"/>
                </a:solidFill>
              </a:rPr>
              <a:t>uzzle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89E91FC-9425-5743-AF3F-396190B08AC0}"/>
              </a:ext>
            </a:extLst>
          </p:cNvPr>
          <p:cNvSpPr txBox="1"/>
          <p:nvPr/>
        </p:nvSpPr>
        <p:spPr>
          <a:xfrm>
            <a:off x="949428" y="1325563"/>
            <a:ext cx="102931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dirty="0">
                <a:solidFill>
                  <a:schemeClr val="accent2"/>
                </a:solidFill>
                <a:ea typeface="Cambria Math" panose="02040503050406030204" pitchFamily="18" charset="0"/>
              </a:rPr>
              <a:t>Q:</a:t>
            </a:r>
            <a:r>
              <a:rPr lang="en-IN" sz="2800" dirty="0">
                <a:ea typeface="Cambria Math" panose="02040503050406030204" pitchFamily="18" charset="0"/>
              </a:rPr>
              <a:t> </a:t>
            </a:r>
            <a:r>
              <a:rPr lang="en-US" sz="2800" dirty="0">
                <a:ea typeface="Cambria Math" panose="02040503050406030204" pitchFamily="18" charset="0"/>
              </a:rPr>
              <a:t>What fact about </a:t>
            </a:r>
            <a:r>
              <a:rPr lang="en-US" sz="2800" dirty="0">
                <a:solidFill>
                  <a:srgbClr val="FF0000"/>
                </a:solidFill>
                <a:ea typeface="Cambria Math" panose="02040503050406030204" pitchFamily="18" charset="0"/>
              </a:rPr>
              <a:t>directed acyclic graphs</a:t>
            </a:r>
            <a:r>
              <a:rPr lang="en-US" sz="2800" dirty="0">
                <a:ea typeface="Cambria Math" panose="02040503050406030204" pitchFamily="18" charset="0"/>
              </a:rPr>
              <a:t> does this algorithm use?</a:t>
            </a:r>
          </a:p>
          <a:p>
            <a:pPr algn="just"/>
            <a:endParaRPr lang="en-IN" sz="1400" dirty="0">
              <a:ea typeface="Cambria Math" panose="02040503050406030204" pitchFamily="18" charset="0"/>
            </a:endParaRPr>
          </a:p>
          <a:p>
            <a:pPr algn="just"/>
            <a:r>
              <a:rPr lang="en-IN" sz="2800" dirty="0">
                <a:solidFill>
                  <a:schemeClr val="accent2"/>
                </a:solidFill>
                <a:ea typeface="Cambria Math" panose="02040503050406030204" pitchFamily="18" charset="0"/>
              </a:rPr>
              <a:t>A:</a:t>
            </a:r>
            <a:r>
              <a:rPr lang="en-IN" sz="2800" dirty="0">
                <a:ea typeface="Cambria Math" panose="02040503050406030204" pitchFamily="18" charset="0"/>
              </a:rPr>
              <a:t> Every directed acyclic graph contains at least one </a:t>
            </a:r>
            <a:r>
              <a:rPr lang="en-IN" sz="2800" dirty="0">
                <a:solidFill>
                  <a:srgbClr val="FF0000"/>
                </a:solidFill>
                <a:ea typeface="Cambria Math" panose="02040503050406030204" pitchFamily="18" charset="0"/>
              </a:rPr>
              <a:t>source</a:t>
            </a:r>
            <a:r>
              <a:rPr lang="en-IN" sz="2800" dirty="0">
                <a:ea typeface="Cambria Math" panose="02040503050406030204" pitchFamily="18" charset="0"/>
              </a:rPr>
              <a:t> (that is, a vertex which has no incoming edges).</a:t>
            </a:r>
          </a:p>
        </p:txBody>
      </p:sp>
    </p:spTree>
    <p:extLst>
      <p:ext uri="{BB962C8B-B14F-4D97-AF65-F5344CB8AC3E}">
        <p14:creationId xmlns:p14="http://schemas.microsoft.com/office/powerpoint/2010/main" val="366189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7273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90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0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A10CAEE0-E8FD-B949-BF74-4E5D2EA896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684375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ysClr val="windowText" lastClr="0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solidFill>
                                      <a:schemeClr val="bg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A10CAEE0-E8FD-B949-BF74-4E5D2EA896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9684375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</a:rPr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B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ysClr val="windowText" lastClr="0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E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F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3333" r="-5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3333" r="-40847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3333" r="-3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3333" r="-2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3333" r="-10508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3333" r="-3333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Freeform 16">
            <a:extLst>
              <a:ext uri="{FF2B5EF4-FFF2-40B4-BE49-F238E27FC236}">
                <a16:creationId xmlns:a16="http://schemas.microsoft.com/office/drawing/2014/main" id="{2699BCC0-C968-6849-89A2-A4BBB481C62D}"/>
              </a:ext>
            </a:extLst>
          </p:cNvPr>
          <p:cNvSpPr/>
          <p:nvPr/>
        </p:nvSpPr>
        <p:spPr>
          <a:xfrm>
            <a:off x="238177" y="1552706"/>
            <a:ext cx="5936201" cy="5057101"/>
          </a:xfrm>
          <a:custGeom>
            <a:avLst/>
            <a:gdLst>
              <a:gd name="connsiteX0" fmla="*/ 558658 w 5947158"/>
              <a:gd name="connsiteY0" fmla="*/ 1281938 h 5919930"/>
              <a:gd name="connsiteX1" fmla="*/ 5339664 w 5947158"/>
              <a:gd name="connsiteY1" fmla="*/ 249972 h 5919930"/>
              <a:gd name="connsiteX2" fmla="*/ 5365790 w 5947158"/>
              <a:gd name="connsiteY2" fmla="*/ 5684121 h 5919930"/>
              <a:gd name="connsiteX3" fmla="*/ 637035 w 5947158"/>
              <a:gd name="connsiteY3" fmla="*/ 4573778 h 5919930"/>
              <a:gd name="connsiteX4" fmla="*/ 558658 w 5947158"/>
              <a:gd name="connsiteY4" fmla="*/ 1281938 h 591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7158" h="5919930">
                <a:moveTo>
                  <a:pt x="558658" y="1281938"/>
                </a:moveTo>
                <a:cubicBezTo>
                  <a:pt x="1342429" y="561304"/>
                  <a:pt x="4538475" y="-483725"/>
                  <a:pt x="5339664" y="249972"/>
                </a:cubicBezTo>
                <a:cubicBezTo>
                  <a:pt x="6140853" y="983669"/>
                  <a:pt x="6149561" y="4963487"/>
                  <a:pt x="5365790" y="5684121"/>
                </a:cubicBezTo>
                <a:cubicBezTo>
                  <a:pt x="4582019" y="6404755"/>
                  <a:pt x="1444755" y="5311830"/>
                  <a:pt x="637035" y="4573778"/>
                </a:cubicBezTo>
                <a:cubicBezTo>
                  <a:pt x="-170685" y="3835727"/>
                  <a:pt x="-225113" y="2002572"/>
                  <a:pt x="558658" y="1281938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99414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Shortest Paths in Directed Acyclic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4DA3029-4412-E545-84BC-9676005B6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645" y="1216106"/>
                <a:ext cx="540000" cy="540000"/>
              </a:xfrm>
              <a:prstGeom prst="ellipse">
                <a:avLst/>
              </a:prstGeom>
              <a:blipFill>
                <a:blip r:embed="rId3"/>
                <a:stretch>
                  <a:fillRect l="-15909" b="-1627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4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8C2519C-EB28-7A41-929B-D5AF77D91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88" y="2674036"/>
                <a:ext cx="540000" cy="540000"/>
              </a:xfrm>
              <a:prstGeom prst="ellipse">
                <a:avLst/>
              </a:prstGeom>
              <a:blipFill>
                <a:blip r:embed="rId4"/>
                <a:stretch>
                  <a:fillRect l="-15909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E9DA853-6199-4E49-8293-B86C45910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27" y="1905530"/>
                <a:ext cx="540000" cy="540000"/>
              </a:xfrm>
              <a:prstGeom prst="ellipse">
                <a:avLst/>
              </a:prstGeom>
              <a:blipFill>
                <a:blip r:embed="rId5"/>
                <a:stretch>
                  <a:fillRect l="-13333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4E4B079-631F-614E-AC3C-B9BC34BE1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973" y="3819618"/>
                <a:ext cx="540000" cy="540000"/>
              </a:xfrm>
              <a:prstGeom prst="ellipse">
                <a:avLst/>
              </a:prstGeom>
              <a:blipFill>
                <a:blip r:embed="rId6"/>
                <a:stretch>
                  <a:fillRect l="-24444" b="-18182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474DCC2-AF67-E74B-9811-39B485528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827" y="5852407"/>
                <a:ext cx="540000" cy="540000"/>
              </a:xfrm>
              <a:prstGeom prst="ellipse">
                <a:avLst/>
              </a:prstGeom>
              <a:blipFill>
                <a:blip r:embed="rId7"/>
                <a:stretch>
                  <a:fillRect l="-25000" b="-1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97A95B-3F59-E147-B171-9F9C784A868C}"/>
              </a:ext>
            </a:extLst>
          </p:cNvPr>
          <p:cNvCxnSpPr>
            <a:stCxn id="3" idx="3"/>
            <a:endCxn id="5" idx="0"/>
          </p:cNvCxnSpPr>
          <p:nvPr/>
        </p:nvCxnSpPr>
        <p:spPr>
          <a:xfrm flipH="1">
            <a:off x="1040788" y="1677025"/>
            <a:ext cx="1219938" cy="99701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2BD41-B2A4-4945-A860-A20EFDD5BE1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310788" y="2175530"/>
            <a:ext cx="3847039" cy="768506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D1AED7-B37A-054D-9730-5DAD088DC614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721645" y="1486106"/>
            <a:ext cx="2515263" cy="49850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DF2F9E-5ED8-4F43-8E08-E8CADA2F093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3662892" y="2366449"/>
            <a:ext cx="1574016" cy="153225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2291C8-C1F3-1B4C-837B-0F932CB3B01F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31707" y="3134955"/>
            <a:ext cx="2049347" cy="7637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F97397-9BE0-904C-AE13-F01F1AD6E501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3662892" y="4280537"/>
            <a:ext cx="1034016" cy="1650951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32814-72F4-DE43-9C40-03FB8B7319C8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V="1">
            <a:off x="4887827" y="2445530"/>
            <a:ext cx="540000" cy="3406877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L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28750D6-E684-C64B-907D-03E3443BD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120" y="5156119"/>
                <a:ext cx="540000" cy="540000"/>
              </a:xfrm>
              <a:prstGeom prst="ellipse">
                <a:avLst/>
              </a:prstGeom>
              <a:blipFill>
                <a:blip r:embed="rId8"/>
                <a:stretch>
                  <a:fillRect l="-24444" b="-13333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68F406-685E-D641-B1F8-2E2563DE90E9}"/>
              </a:ext>
            </a:extLst>
          </p:cNvPr>
          <p:cNvCxnSpPr>
            <a:cxnSpLocks/>
            <a:stCxn id="5" idx="4"/>
            <a:endCxn id="30" idx="0"/>
          </p:cNvCxnSpPr>
          <p:nvPr/>
        </p:nvCxnSpPr>
        <p:spPr>
          <a:xfrm>
            <a:off x="1040788" y="3214036"/>
            <a:ext cx="475332" cy="1942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36B3A-0CD7-F240-8352-A51B321643D6}"/>
              </a:ext>
            </a:extLst>
          </p:cNvPr>
          <p:cNvCxnSpPr>
            <a:cxnSpLocks/>
            <a:stCxn id="30" idx="7"/>
            <a:endCxn id="7" idx="3"/>
          </p:cNvCxnSpPr>
          <p:nvPr/>
        </p:nvCxnSpPr>
        <p:spPr>
          <a:xfrm flipV="1">
            <a:off x="1707039" y="4280537"/>
            <a:ext cx="1574015" cy="95466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/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AD51B1-A3B3-444A-B462-14FDCF25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177" y="3347561"/>
                <a:ext cx="238847" cy="369332"/>
              </a:xfrm>
              <a:prstGeom prst="rect">
                <a:avLst/>
              </a:prstGeom>
              <a:blipFill>
                <a:blip r:embed="rId9"/>
                <a:stretch>
                  <a:fillRect l="-30000" r="-25000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/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564B9E4-D7B2-4947-944E-A1E83B244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291" y="3927177"/>
                <a:ext cx="238847" cy="369332"/>
              </a:xfrm>
              <a:prstGeom prst="rect">
                <a:avLst/>
              </a:prstGeom>
              <a:blipFill>
                <a:blip r:embed="rId10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/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1935A14-7BB1-A646-81F3-2194DD9D9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568" y="4573202"/>
                <a:ext cx="468077" cy="369332"/>
              </a:xfrm>
              <a:prstGeom prst="rect">
                <a:avLst/>
              </a:prstGeom>
              <a:blipFill>
                <a:blip r:embed="rId11"/>
                <a:stretch>
                  <a:fillRect r="-13158" b="-689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14C37E4-70E5-AD46-B2E0-C587DD5190A8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1786120" y="5426119"/>
            <a:ext cx="2831707" cy="696288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/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BB4087E-83EA-2141-B48C-F1E788369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907" y="1877535"/>
                <a:ext cx="238847" cy="369332"/>
              </a:xfrm>
              <a:prstGeom prst="rect">
                <a:avLst/>
              </a:prstGeom>
              <a:blipFill>
                <a:blip r:embed="rId12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/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B5E3BF-8812-0D4A-94EC-8C6F0DA5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1" y="1529945"/>
                <a:ext cx="238847" cy="369332"/>
              </a:xfrm>
              <a:prstGeom prst="rect">
                <a:avLst/>
              </a:prstGeom>
              <a:blipFill>
                <a:blip r:embed="rId13"/>
                <a:stretch>
                  <a:fillRect l="-25000" r="-25000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/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232B5CB-54A7-1F4D-9AB6-D46363F99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65" y="2944036"/>
                <a:ext cx="238847" cy="369332"/>
              </a:xfrm>
              <a:prstGeom prst="rect">
                <a:avLst/>
              </a:prstGeom>
              <a:blipFill>
                <a:blip r:embed="rId14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/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462F057-993A-454F-AE33-ABFFBA73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703" y="5602750"/>
                <a:ext cx="238847" cy="369332"/>
              </a:xfrm>
              <a:prstGeom prst="rect">
                <a:avLst/>
              </a:prstGeom>
              <a:blipFill>
                <a:blip r:embed="rId15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/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CB5C74D-34E8-614E-8FA3-D6F40507D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3975998"/>
                <a:ext cx="238848" cy="369332"/>
              </a:xfrm>
              <a:prstGeom prst="rect">
                <a:avLst/>
              </a:prstGeom>
              <a:blipFill>
                <a:blip r:embed="rId16"/>
                <a:stretch>
                  <a:fillRect l="-25000" r="-20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/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5EF9A10-2883-0B41-B31B-E5DCCE26D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846" y="4786787"/>
                <a:ext cx="238847" cy="369332"/>
              </a:xfrm>
              <a:prstGeom prst="rect">
                <a:avLst/>
              </a:prstGeom>
              <a:blipFill>
                <a:blip r:embed="rId17"/>
                <a:stretch>
                  <a:fillRect l="-25000" r="-25000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/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IN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91E6D80-AFF1-B347-B015-6D50D63C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53" y="2350498"/>
                <a:ext cx="468077" cy="369332"/>
              </a:xfrm>
              <a:prstGeom prst="rect">
                <a:avLst/>
              </a:prstGeom>
              <a:blipFill>
                <a:blip r:embed="rId18"/>
                <a:stretch>
                  <a:fillRect r="-15789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A10CAEE0-E8FD-B949-BF74-4E5D2EA896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552326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ysClr val="windowText" lastClr="0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dirty="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 ∞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IL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>
                <a:extLst>
                  <a:ext uri="{FF2B5EF4-FFF2-40B4-BE49-F238E27FC236}">
                    <a16:creationId xmlns:a16="http://schemas.microsoft.com/office/drawing/2014/main" id="{A10CAEE0-E8FD-B949-BF74-4E5D2EA896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1552326"/>
                  </p:ext>
                </p:extLst>
              </p:nvPr>
            </p:nvGraphicFramePr>
            <p:xfrm>
              <a:off x="7061594" y="1714610"/>
              <a:ext cx="4539858" cy="152396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756643">
                      <a:extLst>
                        <a:ext uri="{9D8B030D-6E8A-4147-A177-3AD203B41FA5}">
                          <a16:colId xmlns:a16="http://schemas.microsoft.com/office/drawing/2014/main" val="291659682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199278717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13101501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59265878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2902730452"/>
                        </a:ext>
                      </a:extLst>
                    </a:gridCol>
                    <a:gridCol w="756643">
                      <a:extLst>
                        <a:ext uri="{9D8B030D-6E8A-4147-A177-3AD203B41FA5}">
                          <a16:colId xmlns:a16="http://schemas.microsoft.com/office/drawing/2014/main" val="623392075"/>
                        </a:ext>
                      </a:extLst>
                    </a:gridCol>
                  </a:tblGrid>
                  <a:tr h="7619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A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ysClr val="windowText" lastClr="000000"/>
                              </a:solidFill>
                            </a:rPr>
                            <a:t>C</a:t>
                          </a:r>
                        </a:p>
                      </a:txBody>
                      <a:tcPr anchor="ctr"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/>
                            <a:t>D</a:t>
                          </a:r>
                          <a:endParaRPr lang="en-IL" sz="3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E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sz="32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anchor="ctr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1696236"/>
                      </a:ext>
                    </a:extLst>
                  </a:tr>
                  <a:tr h="7619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667" t="-103333" r="-500000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03390" t="-103333" r="-40847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200000" t="-103333" r="-3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300000" t="-103333" r="-201667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06780" t="-103333" r="-105085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498333" t="-103333" r="-3333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43536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8" name="Freeform 37">
            <a:extLst>
              <a:ext uri="{FF2B5EF4-FFF2-40B4-BE49-F238E27FC236}">
                <a16:creationId xmlns:a16="http://schemas.microsoft.com/office/drawing/2014/main" id="{C2F9F9A0-5F44-E940-B44E-EBF02757F050}"/>
              </a:ext>
            </a:extLst>
          </p:cNvPr>
          <p:cNvSpPr/>
          <p:nvPr/>
        </p:nvSpPr>
        <p:spPr>
          <a:xfrm>
            <a:off x="238177" y="1552706"/>
            <a:ext cx="5936201" cy="5057101"/>
          </a:xfrm>
          <a:custGeom>
            <a:avLst/>
            <a:gdLst>
              <a:gd name="connsiteX0" fmla="*/ 558658 w 5947158"/>
              <a:gd name="connsiteY0" fmla="*/ 1281938 h 5919930"/>
              <a:gd name="connsiteX1" fmla="*/ 5339664 w 5947158"/>
              <a:gd name="connsiteY1" fmla="*/ 249972 h 5919930"/>
              <a:gd name="connsiteX2" fmla="*/ 5365790 w 5947158"/>
              <a:gd name="connsiteY2" fmla="*/ 5684121 h 5919930"/>
              <a:gd name="connsiteX3" fmla="*/ 637035 w 5947158"/>
              <a:gd name="connsiteY3" fmla="*/ 4573778 h 5919930"/>
              <a:gd name="connsiteX4" fmla="*/ 558658 w 5947158"/>
              <a:gd name="connsiteY4" fmla="*/ 1281938 h 591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7158" h="5919930">
                <a:moveTo>
                  <a:pt x="558658" y="1281938"/>
                </a:moveTo>
                <a:cubicBezTo>
                  <a:pt x="1342429" y="561304"/>
                  <a:pt x="4538475" y="-483725"/>
                  <a:pt x="5339664" y="249972"/>
                </a:cubicBezTo>
                <a:cubicBezTo>
                  <a:pt x="6140853" y="983669"/>
                  <a:pt x="6149561" y="4963487"/>
                  <a:pt x="5365790" y="5684121"/>
                </a:cubicBezTo>
                <a:cubicBezTo>
                  <a:pt x="4582019" y="6404755"/>
                  <a:pt x="1444755" y="5311830"/>
                  <a:pt x="637035" y="4573778"/>
                </a:cubicBezTo>
                <a:cubicBezTo>
                  <a:pt x="-170685" y="3835727"/>
                  <a:pt x="-225113" y="2002572"/>
                  <a:pt x="558658" y="1281938"/>
                </a:cubicBezTo>
                <a:close/>
              </a:path>
            </a:pathLst>
          </a:custGeom>
          <a:noFill/>
          <a:ln w="762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8759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38582</TotalTime>
  <Words>833</Words>
  <Application>Microsoft Macintosh PowerPoint</Application>
  <PresentationFormat>Widescreen</PresentationFormat>
  <Paragraphs>466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Verdana</vt:lpstr>
      <vt:lpstr>Office Theme</vt:lpstr>
      <vt:lpstr>Shortest Paths in a Directed Acyclic Graph</vt:lpstr>
      <vt:lpstr>Shortest Paths in Directed Acyclic Graphs</vt:lpstr>
      <vt:lpstr>Shortest Paths in Directed Acyclic Graphs</vt:lpstr>
      <vt:lpstr>Shortest Paths in Directed Acyclic Graphs</vt:lpstr>
      <vt:lpstr>Shortest Paths in Directed Acyclic Graphs</vt:lpstr>
      <vt:lpstr>Shortest Paths in Directed Acyclic Graphs</vt:lpstr>
      <vt:lpstr>A Puzzle</vt:lpstr>
      <vt:lpstr>Shortest Paths in Directed Acyclic Graphs</vt:lpstr>
      <vt:lpstr>Shortest Paths in Directed Acyclic Graphs</vt:lpstr>
      <vt:lpstr>Shortest Paths in Directed Acyclic Graphs</vt:lpstr>
      <vt:lpstr>Shortest Paths in Directed Acyclic Graphs</vt:lpstr>
      <vt:lpstr>Shortest Paths in Directed Acyclic Graphs</vt:lpstr>
      <vt:lpstr>Shortest Paths in Directed Acyclic Graphs</vt:lpstr>
      <vt:lpstr>Shortest Paths in Directed Acyclic Graphs</vt:lpstr>
      <vt:lpstr>Shortest Paths in Directed Acyclic Graphs</vt:lpstr>
      <vt:lpstr>Shortest Paths in Directed Acyclic Graphs</vt:lpstr>
      <vt:lpstr>Shortest Paths in Directed Acyclic Graphs</vt:lpstr>
      <vt:lpstr>Another Puzzle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Power of 2</dc:title>
  <dc:creator>Kshitij Gajjar</dc:creator>
  <cp:lastModifiedBy>Kshitij Gajjar</cp:lastModifiedBy>
  <cp:revision>1290</cp:revision>
  <dcterms:created xsi:type="dcterms:W3CDTF">2016-10-03T17:37:52Z</dcterms:created>
  <dcterms:modified xsi:type="dcterms:W3CDTF">2025-04-17T11:14:14Z</dcterms:modified>
</cp:coreProperties>
</file>