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932" r:id="rId2"/>
    <p:sldId id="1069" r:id="rId3"/>
    <p:sldId id="1070" r:id="rId4"/>
    <p:sldId id="1071" r:id="rId5"/>
    <p:sldId id="1072" r:id="rId6"/>
    <p:sldId id="1073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3" r:id="rId17"/>
    <p:sldId id="1084" r:id="rId18"/>
    <p:sldId id="1085" r:id="rId19"/>
    <p:sldId id="1086" r:id="rId20"/>
    <p:sldId id="1087" r:id="rId21"/>
    <p:sldId id="1088" r:id="rId22"/>
    <p:sldId id="1089" r:id="rId23"/>
    <p:sldId id="1090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8" r:id="rId32"/>
    <p:sldId id="1099" r:id="rId33"/>
    <p:sldId id="1100" r:id="rId34"/>
    <p:sldId id="1101" r:id="rId35"/>
    <p:sldId id="1102" r:id="rId36"/>
    <p:sldId id="1103" r:id="rId37"/>
    <p:sldId id="1104" r:id="rId38"/>
    <p:sldId id="1105" r:id="rId39"/>
    <p:sldId id="93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ED8"/>
    <a:srgbClr val="0066FF"/>
    <a:srgbClr val="CC3300"/>
    <a:srgbClr val="BDD7EE"/>
    <a:srgbClr val="FF3300"/>
    <a:srgbClr val="9999FF"/>
    <a:srgbClr val="6666FF"/>
    <a:srgbClr val="3366FF"/>
    <a:srgbClr val="FFFFFF"/>
    <a:srgbClr val="9A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3802" autoAdjust="0"/>
  </p:normalViewPr>
  <p:slideViewPr>
    <p:cSldViewPr snapToGrid="0">
      <p:cViewPr varScale="1">
        <p:scale>
          <a:sx n="118" d="100"/>
          <a:sy n="118" d="100"/>
        </p:scale>
        <p:origin x="6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AB33-BC33-4B41-A6FE-4FEAB265DE74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1D9EB-4C3D-43BB-BD11-6AC332CFE0B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0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91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53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97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5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90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961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34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1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9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6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7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26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69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6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02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0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677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32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25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44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10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221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20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34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375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03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83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8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4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8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8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9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4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6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4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48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270-92AA-46CA-9B04-D00762019AF9}" type="datetimeFigureOut">
              <a:rPr lang="en-IN" smtClean="0"/>
              <a:pPr/>
              <a:t>08/04/25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3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8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0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3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7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8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0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3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819425"/>
            <a:ext cx="12192001" cy="1780946"/>
          </a:xfrm>
        </p:spPr>
        <p:txBody>
          <a:bodyPr>
            <a:noAutofit/>
          </a:bodyPr>
          <a:lstStyle/>
          <a:p>
            <a:pPr lvl="0" defTabSz="411032">
              <a:lnSpc>
                <a:spcPct val="100000"/>
              </a:lnSpc>
              <a:spcBef>
                <a:spcPts val="0"/>
              </a:spcBef>
            </a:pPr>
            <a: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Shortest Paths in</a:t>
            </a:r>
            <a:b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Directed Graph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41DC4-B844-72BF-DE09-FA5C8F397B48}"/>
              </a:ext>
            </a:extLst>
          </p:cNvPr>
          <p:cNvSpPr txBox="1"/>
          <p:nvPr/>
        </p:nvSpPr>
        <p:spPr>
          <a:xfrm>
            <a:off x="3189349" y="5038575"/>
            <a:ext cx="5813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dirty="0"/>
              <a:t>Instructor: </a:t>
            </a:r>
            <a:r>
              <a:rPr lang="en-IL" sz="2000"/>
              <a:t>Kshitij Gajjar</a:t>
            </a:r>
            <a:endParaRPr lang="en-IN" sz="2000" dirty="0"/>
          </a:p>
          <a:p>
            <a:pPr algn="ctr"/>
            <a:endParaRPr lang="en-IN" dirty="0"/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Centre for Security, Theory </a:t>
            </a:r>
            <a:r>
              <a:rPr lang="en-IN" i="1" dirty="0">
                <a:solidFill>
                  <a:srgbClr val="888888"/>
                </a:solidFill>
              </a:rPr>
              <a:t>and </a:t>
            </a:r>
            <a:r>
              <a:rPr lang="en-IN" i="1" dirty="0">
                <a:solidFill>
                  <a:srgbClr val="888888"/>
                </a:solidFill>
                <a:effectLst/>
              </a:rPr>
              <a:t>Algorithmic Research (CSTAR)</a:t>
            </a:r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International Institute of Information Technology, Hyderabad</a:t>
            </a:r>
          </a:p>
        </p:txBody>
      </p:sp>
    </p:spTree>
    <p:extLst>
      <p:ext uri="{BB962C8B-B14F-4D97-AF65-F5344CB8AC3E}">
        <p14:creationId xmlns:p14="http://schemas.microsoft.com/office/powerpoint/2010/main" val="218209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7207794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59A98B-924E-5950-D7B8-59A8629F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25748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676264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090A51-3065-F64C-F799-50CECD4E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51904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14318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572A193-6610-40AA-D5C7-D0698388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78740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1261157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D010F80-809E-8798-D6E9-06BEDA6C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2002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43512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664469-593E-3F25-DAD1-7B84D4D8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97118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 </a:t>
            </a:r>
            <a:r>
              <a:rPr lang="en-IN" b="1" dirty="0">
                <a:solidFill>
                  <a:schemeClr val="accent2"/>
                </a:solidFill>
              </a:rPr>
              <a:t>P</a:t>
            </a:r>
            <a:r>
              <a:rPr lang="en-IN" b="1" dirty="0">
                <a:solidFill>
                  <a:schemeClr val="tx2"/>
                </a:solidFill>
              </a:rPr>
              <a:t>uzzle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/>
              <p:nvPr/>
            </p:nvSpPr>
            <p:spPr>
              <a:xfrm>
                <a:off x="949428" y="1325563"/>
                <a:ext cx="1029314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Are we done?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No!</a:t>
                </a: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And why not?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The effect on an update is only reflected in its next round!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rounds</a:t>
                </a:r>
                <a:r>
                  <a:rPr lang="en-IN" sz="2800" dirty="0">
                    <a:ea typeface="Cambria Math" panose="02040503050406030204" pitchFamily="18" charset="0"/>
                  </a:rPr>
                  <a:t> of the Bellman-Ford-Moore algorithm, all of those vertices for which there is a shortest path from the starting vertex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consisting of </a:t>
                </a:r>
                <a:r>
                  <a:rPr lang="en-I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edges</a:t>
                </a:r>
                <a:r>
                  <a:rPr lang="en-IN" sz="2800" dirty="0">
                    <a:ea typeface="Cambria Math" panose="02040503050406030204" pitchFamily="18" charset="0"/>
                  </a:rPr>
                  <a:t> correctly show their distance from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8" y="1325563"/>
                <a:ext cx="10293144" cy="4401205"/>
              </a:xfrm>
              <a:prstGeom prst="rect">
                <a:avLst/>
              </a:prstGeom>
              <a:blipFill>
                <a:blip r:embed="rId2"/>
                <a:stretch>
                  <a:fillRect l="-1232" t="-1441" r="-1232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627311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2CA2118-5ACD-E3AB-C947-AE5D1201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72084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6350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B59A60F-8E5B-628B-F7EB-A52F3781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07448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64349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0FA89E6-9E19-1AF6-8C1C-5DA0A1E1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5996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306389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4011EBC-E95A-BF91-2292-A552AC8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88064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4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5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7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0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4556C215-93B2-024C-9D81-53435AE185BC}"/>
              </a:ext>
            </a:extLst>
          </p:cNvPr>
          <p:cNvGraphicFramePr>
            <a:graphicFrameLocks noGrp="1"/>
          </p:cNvGraphicFramePr>
          <p:nvPr/>
        </p:nvGraphicFramePr>
        <p:xfrm>
          <a:off x="7061594" y="1714610"/>
          <a:ext cx="4539858" cy="45718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643">
                  <a:extLst>
                    <a:ext uri="{9D8B030D-6E8A-4147-A177-3AD203B41FA5}">
                      <a16:colId xmlns:a16="http://schemas.microsoft.com/office/drawing/2014/main" val="291659682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19927871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3101501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592658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0273045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623392075"/>
                    </a:ext>
                  </a:extLst>
                </a:gridCol>
              </a:tblGrid>
              <a:tr h="761982"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A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B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C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D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E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F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96236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353604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238678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86715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89180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382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6000" r="-6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DA1AAC-1E8D-FE4E-A860-79DF6714869F}"/>
                  </a:ext>
                </a:extLst>
              </p:cNvPr>
              <p:cNvSpPr txBox="1"/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DA1AAC-1E8D-FE4E-A860-79DF6714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blipFill>
                <a:blip r:embed="rId14"/>
                <a:stretch>
                  <a:fillRect l="-4167" r="-10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2803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165129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F55725-A9D9-B839-B6CA-FB4B3DC5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034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31111" r="-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86176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EE1EFD9-5058-E514-81A0-8AF5A8D7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48216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343411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E10D73-8D3F-2EFC-54BE-19720218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62156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881597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6E3653F-F888-A70E-1C9F-C25F0EEE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83076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20625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16FEA68-5193-E370-A352-8D83C6E4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97882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586232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77E797-61C4-16D7-E473-F94ECF56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8887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02992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1DD41ED-EE5B-D548-BF79-E7E9CCA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9399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7200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A5B2A4F-5BDA-A702-F85E-FFC11132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8616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16651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B364AD2-45B1-2775-67DE-F54AE5D2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418505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387121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FFED1EF-F22A-71E2-883F-15672272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6021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2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3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4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9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912184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C2B68C-7E54-4249-B42F-FE3544DA8B7E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C2B68C-7E54-4249-B42F-FE3544DA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2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B18093-BE72-554C-8D65-0C7CD773F6A4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B18093-BE72-554C-8D65-0C7CD77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C5B64C-5F30-0245-A5E0-14DEE0EE5ED8}"/>
                  </a:ext>
                </a:extLst>
              </p:cNvPr>
              <p:cNvSpPr txBox="1"/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C5B64C-5F30-0245-A5E0-14DEE0EE5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blipFill>
                <a:blip r:embed="rId14"/>
                <a:stretch>
                  <a:fillRect l="-4167" r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2DBA6C9-8E60-AA8C-5C98-05D06DB2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94632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391556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ADA6F6F-88AE-90B6-04C7-28F96B2E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42995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418887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BFE4825-06F3-12EA-B2D5-1AB5720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677703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9468562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CB3D0DE-C569-2286-EBC6-19AC75DA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203072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FEBB37F-852A-8747-A703-379D8A16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541677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403333" r="-1033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F396D4D-EFFC-1660-541E-071026EC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67589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5482195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403333" r="-1033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52E07C8-ECB8-DEFF-9D0C-0B863873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72570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4F66035-11BD-2A4F-97B3-BA2E48E8A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982273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403333" r="-1033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F1FC868-52E0-CB48-31A4-CEAF60FD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62354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882629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403333" r="-1033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403333" r="-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EA10316-9F71-57C1-E771-3022717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021775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917037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98361" r="-2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98361" r="-10339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98361" r="-1667" b="-2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303333" r="-49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303333" r="-4067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303333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303333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303333" r="-1033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303333" r="-1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403333" r="-4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403333" r="-4067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403333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403333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403333" r="-10339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403333" r="-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5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5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5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5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5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5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165289-A4CB-604D-87C9-CF12E566ED6A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165289-A4CB-604D-87C9-CF12E566E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20"/>
                <a:stretch>
                  <a:fillRect l="-6000" r="-6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9D03D2-A4C4-2849-8D31-957A6E526227}"/>
                  </a:ext>
                </a:extLst>
              </p:cNvPr>
              <p:cNvSpPr txBox="1"/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9D03D2-A4C4-2849-8D31-957A6E526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blipFill>
                <a:blip r:embed="rId21"/>
                <a:stretch>
                  <a:fillRect l="-4167" r="-10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BD47372-B1B6-E11C-985E-D5D3474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542253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Another </a:t>
            </a:r>
            <a:r>
              <a:rPr lang="en-IN" b="1" dirty="0">
                <a:solidFill>
                  <a:schemeClr val="accent2"/>
                </a:solidFill>
              </a:rPr>
              <a:t>P</a:t>
            </a:r>
            <a:r>
              <a:rPr lang="en-IN" b="1" dirty="0">
                <a:solidFill>
                  <a:schemeClr val="tx2"/>
                </a:solidFill>
              </a:rPr>
              <a:t>uzzle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/>
              <p:nvPr/>
            </p:nvSpPr>
            <p:spPr>
              <a:xfrm>
                <a:off x="949428" y="1325563"/>
                <a:ext cx="1029314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What is the running time of the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Bellman-Ford-Moore</a:t>
                </a:r>
                <a:r>
                  <a:rPr lang="en-US" sz="2800" dirty="0">
                    <a:ea typeface="Cambria Math" panose="02040503050406030204" pitchFamily="18" charset="0"/>
                  </a:rPr>
                  <a:t> algorithm?</a:t>
                </a:r>
                <a:endParaRPr lang="en-IN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.</a:t>
                </a:r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What would happen if we run the Bellman-Ford-Moore algorithm for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rounds</a:t>
                </a:r>
                <a:r>
                  <a:rPr lang="en-US" sz="2800" dirty="0">
                    <a:ea typeface="Cambria Math" panose="02040503050406030204" pitchFamily="18" charset="0"/>
                  </a:rPr>
                  <a:t>?</a:t>
                </a:r>
                <a:endParaRPr lang="en-IN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It detects if there is a negative cycle!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8" y="1325563"/>
                <a:ext cx="10293144" cy="3539430"/>
              </a:xfrm>
              <a:prstGeom prst="rect">
                <a:avLst/>
              </a:prstGeom>
              <a:blipFill>
                <a:blip r:embed="rId2"/>
                <a:stretch>
                  <a:fillRect l="-1232" t="-1786" r="-123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576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95079-D819-F844-B33D-23A51D74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90456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1402841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47DF6B-6177-B54B-AA16-44A160B5F242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47DF6B-6177-B54B-AA16-44A160B5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80D367-DCB0-8247-9BAF-EF3476EF05EF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80D367-DCB0-8247-9BAF-EF3476EF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20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A1E73-25A7-444B-90FB-61856AAE3C3F}"/>
                  </a:ext>
                </a:extLst>
              </p:cNvPr>
              <p:cNvSpPr txBox="1"/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A1E73-25A7-444B-90FB-61856AAE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blipFill>
                <a:blip r:embed="rId21"/>
                <a:stretch>
                  <a:fillRect l="-4167" r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67E3B8-6237-143C-445B-1C114282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0755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215941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8241D8-945D-5E4D-841E-54188D3E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83BFEE2-E30F-38C9-29ED-D1A5AFE2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06268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Table 145">
                <a:extLst>
                  <a:ext uri="{FF2B5EF4-FFF2-40B4-BE49-F238E27FC236}">
                    <a16:creationId xmlns:a16="http://schemas.microsoft.com/office/drawing/2014/main" id="{4556C215-93B2-024C-9D81-53435AE18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375845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9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DC0A77E-5347-E814-5674-703E91FA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260911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737854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B99E01-4ABF-AA1E-D6F7-62ECC306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18824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4CAD313-8240-4140-976F-FDE1BBC30D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863274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48D2BC-5767-B647-91F6-7278BB60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0859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468077" cy="369332"/>
              </a:xfrm>
              <a:prstGeom prst="rect">
                <a:avLst/>
              </a:prstGeom>
              <a:blipFill>
                <a:blip r:embed="rId16"/>
                <a:stretch>
                  <a:fillRect l="-2632" r="-1052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064B0F5E-A5FE-2741-8E6D-073DA17291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804149"/>
                  </p:ext>
                </p:extLst>
              </p:nvPr>
            </p:nvGraphicFramePr>
            <p:xfrm>
              <a:off x="7061594" y="1714610"/>
              <a:ext cx="4539858" cy="457189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1667" r="-498333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1667" r="-40678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1667" r="-3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1667" r="-2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1667" r="-10339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1667" r="-1667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98361" r="-498333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98361" r="-40678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98361" r="-300000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AAC0D9-2EA4-C888-43B5-B665E5F1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Bellman-Ford-Moore Algorithm</a:t>
            </a:r>
          </a:p>
        </p:txBody>
      </p:sp>
    </p:spTree>
    <p:extLst>
      <p:ext uri="{BB962C8B-B14F-4D97-AF65-F5344CB8AC3E}">
        <p14:creationId xmlns:p14="http://schemas.microsoft.com/office/powerpoint/2010/main" val="363358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38173</TotalTime>
  <Words>2409</Words>
  <Application>Microsoft Macintosh PowerPoint</Application>
  <PresentationFormat>Widescreen</PresentationFormat>
  <Paragraphs>1402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Verdana</vt:lpstr>
      <vt:lpstr>Office Theme</vt:lpstr>
      <vt:lpstr>Shortest Paths in a Directed Graph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A Puzzle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Bellman-Ford-Moore Algorithm</vt:lpstr>
      <vt:lpstr>Another Puzzle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2</dc:title>
  <dc:creator>Kshitij Gajjar</dc:creator>
  <cp:lastModifiedBy>Kshitij Gajjar</cp:lastModifiedBy>
  <cp:revision>1279</cp:revision>
  <dcterms:created xsi:type="dcterms:W3CDTF">2016-10-03T17:37:52Z</dcterms:created>
  <dcterms:modified xsi:type="dcterms:W3CDTF">2025-04-08T01:50:01Z</dcterms:modified>
</cp:coreProperties>
</file>