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63" r:id="rId7"/>
    <p:sldId id="260" r:id="rId8"/>
    <p:sldId id="261" r:id="rId9"/>
    <p:sldId id="258" r:id="rId10"/>
    <p:sldId id="264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662" autoAdjust="0"/>
  </p:normalViewPr>
  <p:slideViewPr>
    <p:cSldViewPr snapToGrid="0">
      <p:cViewPr varScale="1">
        <p:scale>
          <a:sx n="77" d="100"/>
          <a:sy n="77" d="100"/>
        </p:scale>
        <p:origin x="18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E8A9B-F2C7-4BA5-B4D9-71E77B3A3DA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2D629-867A-4C68-B5D8-1246D140A9D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2D629-867A-4C68-B5D8-1246D140A9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C35E-6FEB-42E2-8CE3-D1A386C3EB3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86FB-F3C5-4902-A1C1-4B17D12F51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C35E-6FEB-42E2-8CE3-D1A386C3EB3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86FB-F3C5-4902-A1C1-4B17D12F51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C35E-6FEB-42E2-8CE3-D1A386C3EB3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86FB-F3C5-4902-A1C1-4B17D12F51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C35E-6FEB-42E2-8CE3-D1A386C3EB3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86FB-F3C5-4902-A1C1-4B17D12F51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C35E-6FEB-42E2-8CE3-D1A386C3EB3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86FB-F3C5-4902-A1C1-4B17D12F51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C35E-6FEB-42E2-8CE3-D1A386C3EB3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86FB-F3C5-4902-A1C1-4B17D12F51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C35E-6FEB-42E2-8CE3-D1A386C3EB3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86FB-F3C5-4902-A1C1-4B17D12F51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C35E-6FEB-42E2-8CE3-D1A386C3EB3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86FB-F3C5-4902-A1C1-4B17D12F51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C35E-6FEB-42E2-8CE3-D1A386C3EB3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86FB-F3C5-4902-A1C1-4B17D12F51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C35E-6FEB-42E2-8CE3-D1A386C3EB3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86FB-F3C5-4902-A1C1-4B17D12F51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C35E-6FEB-42E2-8CE3-D1A386C3EB3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F86FB-F3C5-4902-A1C1-4B17D12F51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C35E-6FEB-42E2-8CE3-D1A386C3EB3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F86FB-F3C5-4902-A1C1-4B17D12F510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8595" y="1122680"/>
            <a:ext cx="9274175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#2 Final Demo:</a:t>
            </a:r>
            <a:br>
              <a:rPr lang="en-US" dirty="0"/>
            </a:br>
            <a:r>
              <a:rPr lang="en-US" sz="4000" dirty="0">
                <a:solidFill>
                  <a:srgbClr val="FF0000"/>
                </a:solidFill>
              </a:rPr>
              <a:t>[$1 + Protractor], [Unistoke and Custom Datasets]</a:t>
            </a:r>
            <a:br>
              <a:rPr lang="en-US" sz="4000" dirty="0"/>
            </a:br>
            <a:r>
              <a:rPr lang="en-US" sz="4000" dirty="0">
                <a:solidFill>
                  <a:srgbClr val="FF0000"/>
                </a:solidFill>
              </a:rPr>
              <a:t>[</a:t>
            </a:r>
            <a:r>
              <a:rPr lang="en-US" sz="4000" dirty="0">
                <a:solidFill>
                  <a:srgbClr val="FF0000"/>
                </a:solidFill>
                <a:sym typeface="+mn-ea"/>
              </a:rPr>
              <a:t>Sri Chaitanya Nulu</a:t>
            </a:r>
            <a:r>
              <a:rPr lang="en-US" sz="4000" dirty="0">
                <a:solidFill>
                  <a:srgbClr val="FF0000"/>
                </a:solidFill>
              </a:rPr>
              <a:t>]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[CIS4930/CIS6930]</a:t>
            </a:r>
            <a:r>
              <a:rPr lang="en-US" dirty="0"/>
              <a:t> Human-Centered Input Recognition Algorithms</a:t>
            </a:r>
            <a:br>
              <a:rPr lang="en-US" dirty="0"/>
            </a:br>
            <a:r>
              <a:rPr lang="en-US" dirty="0"/>
              <a:t>Instructor: Dr. Lisa Anthony</a:t>
            </a:r>
            <a:endParaRPr lang="en-US" dirty="0"/>
          </a:p>
          <a:p>
            <a:r>
              <a:rPr lang="en-US" dirty="0"/>
              <a:t>April 14, 2022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#2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>
                <a:sym typeface="+mn-ea"/>
              </a:rPr>
              <a:t>Project #2:</a:t>
            </a:r>
            <a:endParaRPr lang="en-US" sz="2800" dirty="0">
              <a:solidFill>
                <a:schemeClr val="tx1"/>
              </a:solidFill>
            </a:endParaRPr>
          </a:p>
          <a:p>
            <a:pPr lvl="1" algn="just"/>
            <a:r>
              <a:rPr lang="en-US" sz="2800" u="sng" dirty="0">
                <a:sym typeface="+mn-ea"/>
              </a:rPr>
              <a:t>Algorithm</a:t>
            </a:r>
            <a:r>
              <a:rPr lang="en-US" sz="2800" dirty="0">
                <a:sym typeface="+mn-ea"/>
              </a:rPr>
              <a:t>: Protractor ($1)</a:t>
            </a:r>
            <a:endParaRPr lang="en-US" sz="2800" dirty="0">
              <a:solidFill>
                <a:schemeClr val="tx1"/>
              </a:solidFill>
            </a:endParaRPr>
          </a:p>
          <a:p>
            <a:pPr lvl="1" algn="just"/>
            <a:r>
              <a:rPr lang="en-US" sz="2800" u="sng" dirty="0">
                <a:sym typeface="+mn-ea"/>
              </a:rPr>
              <a:t>Language</a:t>
            </a:r>
            <a:r>
              <a:rPr lang="en-US" sz="2800" dirty="0">
                <a:sym typeface="+mn-ea"/>
              </a:rPr>
              <a:t>: Python</a:t>
            </a:r>
            <a:endParaRPr lang="en-US" sz="2800" dirty="0">
              <a:solidFill>
                <a:schemeClr val="tx1"/>
              </a:solidFill>
            </a:endParaRPr>
          </a:p>
          <a:p>
            <a:pPr lvl="1" algn="just"/>
            <a:r>
              <a:rPr lang="en-US" sz="2800" u="sng" dirty="0">
                <a:sym typeface="+mn-ea"/>
              </a:rPr>
              <a:t>Existing dataset</a:t>
            </a:r>
            <a:r>
              <a:rPr lang="en-US" sz="2800" dirty="0">
                <a:sym typeface="+mn-ea"/>
              </a:rPr>
              <a:t>: </a:t>
            </a:r>
            <a:r>
              <a:rPr lang="en-US" sz="2800" dirty="0">
                <a:sym typeface="+mn-ea"/>
              </a:rPr>
              <a:t>$1 </a:t>
            </a:r>
            <a:r>
              <a:rPr lang="en-US" sz="2800" dirty="0" err="1">
                <a:sym typeface="+mn-ea"/>
              </a:rPr>
              <a:t>Unistroke</a:t>
            </a:r>
            <a:r>
              <a:rPr lang="en-US" sz="2800" dirty="0">
                <a:sym typeface="+mn-ea"/>
              </a:rPr>
              <a:t> gestures [10 people]</a:t>
            </a:r>
            <a:endParaRPr lang="en-US" sz="2800" dirty="0">
              <a:solidFill>
                <a:schemeClr val="tx1"/>
              </a:solidFill>
            </a:endParaRPr>
          </a:p>
          <a:p>
            <a:pPr lvl="1" algn="just"/>
            <a:r>
              <a:rPr lang="en-US" sz="2800" u="sng" dirty="0">
                <a:sym typeface="+mn-ea"/>
              </a:rPr>
              <a:t>New dataset</a:t>
            </a:r>
            <a:r>
              <a:rPr lang="en-US" sz="2800" dirty="0">
                <a:sym typeface="+mn-ea"/>
              </a:rPr>
              <a:t>: </a:t>
            </a:r>
            <a:r>
              <a:rPr lang="en-US" sz="2800" dirty="0">
                <a:sym typeface="+mn-ea"/>
              </a:rPr>
              <a:t>$1 </a:t>
            </a:r>
            <a:r>
              <a:rPr lang="en-US" sz="2800" dirty="0" err="1">
                <a:sym typeface="+mn-ea"/>
              </a:rPr>
              <a:t>Unistroke</a:t>
            </a:r>
            <a:r>
              <a:rPr lang="en-US" sz="2800" dirty="0">
                <a:sym typeface="+mn-ea"/>
              </a:rPr>
              <a:t> gestures [Collected from 6 people]</a:t>
            </a:r>
            <a:endParaRPr lang="en-US" sz="2800" dirty="0">
              <a:solidFill>
                <a:schemeClr val="tx1"/>
              </a:solidFill>
            </a:endParaRPr>
          </a:p>
          <a:p>
            <a:pPr lvl="1" algn="just"/>
            <a:r>
              <a:rPr lang="en-US" sz="2800" u="sng" dirty="0">
                <a:sym typeface="+mn-ea"/>
              </a:rPr>
              <a:t>Analysis</a:t>
            </a:r>
            <a:r>
              <a:rPr lang="en-US" sz="2800" dirty="0">
                <a:sym typeface="+mn-ea"/>
              </a:rPr>
              <a:t>: </a:t>
            </a:r>
            <a:r>
              <a:rPr lang="en-US" sz="2800" dirty="0">
                <a:sym typeface="+mn-ea"/>
              </a:rPr>
              <a:t>user-dependent </a:t>
            </a:r>
            <a:r>
              <a:rPr lang="en-US" sz="2800" dirty="0" err="1">
                <a:sym typeface="+mn-ea"/>
              </a:rPr>
              <a:t>recog</a:t>
            </a:r>
            <a:r>
              <a:rPr lang="en-US" sz="2800">
                <a:sym typeface="+mn-ea"/>
              </a:rPr>
              <a:t>. </a:t>
            </a:r>
            <a:r>
              <a:rPr lang="en-US" sz="2800" dirty="0">
                <a:sym typeface="+mn-ea"/>
              </a:rPr>
              <a:t>accuracy, visualizing major steps and several confusion matrices for gesture mismatches.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/ Live Demo</a:t>
            </a:r>
            <a:endParaRPr lang="en-US" dirty="0"/>
          </a:p>
        </p:txBody>
      </p:sp>
      <p:pic>
        <p:nvPicPr>
          <p:cNvPr id="6" name="Picture 5" descr="Screenshot (29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62455"/>
            <a:ext cx="4190365" cy="3794760"/>
          </a:xfrm>
          <a:prstGeom prst="rect">
            <a:avLst/>
          </a:prstGeom>
        </p:spPr>
      </p:pic>
      <p:pic>
        <p:nvPicPr>
          <p:cNvPr id="7" name="Picture 6" descr="Screenshot (30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345" y="962025"/>
            <a:ext cx="3799840" cy="25330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 descr="Screenshot (3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820" y="3970655"/>
            <a:ext cx="3809365" cy="254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 Box 7"/>
          <p:cNvSpPr txBox="1"/>
          <p:nvPr/>
        </p:nvSpPr>
        <p:spPr>
          <a:xfrm>
            <a:off x="1073150" y="6158865"/>
            <a:ext cx="3655060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300" b="1"/>
              <a:t>Figure 1: $1 and $1+protractor algorithms outputs)</a:t>
            </a:r>
            <a:endParaRPr lang="en-US" sz="1300" b="1"/>
          </a:p>
        </p:txBody>
      </p:sp>
      <p:sp>
        <p:nvSpPr>
          <p:cNvPr id="3" name="Text Box 2"/>
          <p:cNvSpPr txBox="1"/>
          <p:nvPr/>
        </p:nvSpPr>
        <p:spPr>
          <a:xfrm>
            <a:off x="6899910" y="3495040"/>
            <a:ext cx="2887345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300" b="1"/>
              <a:t>Figure 2: $1 Algorithm Steps Visualized)</a:t>
            </a:r>
            <a:endParaRPr lang="en-US" sz="1300" b="1"/>
          </a:p>
        </p:txBody>
      </p:sp>
      <p:sp>
        <p:nvSpPr>
          <p:cNvPr id="4" name="Text Box 3"/>
          <p:cNvSpPr txBox="1"/>
          <p:nvPr/>
        </p:nvSpPr>
        <p:spPr>
          <a:xfrm>
            <a:off x="6443345" y="6510655"/>
            <a:ext cx="3821430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300" b="1"/>
              <a:t>Figure 3: Template Comparison with Candidate for $1</a:t>
            </a:r>
            <a:endParaRPr lang="en-US" sz="13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ym typeface="+mn-ea"/>
              </a:rPr>
              <a:t>Not Applicable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Offline </a:t>
            </a:r>
            <a:r>
              <a:rPr lang="en-US"/>
              <a:t>Recognition Tests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70510" y="1356360"/>
            <a:ext cx="5763260" cy="4145280"/>
            <a:chOff x="426" y="2136"/>
            <a:chExt cx="9076" cy="6528"/>
          </a:xfrm>
        </p:grpSpPr>
        <p:pic>
          <p:nvPicPr>
            <p:cNvPr id="3" name="Picture 2" descr="Recognition Time on Unistroke and Custom Datasets $1 and Protracto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6" y="2136"/>
              <a:ext cx="8704" cy="6528"/>
            </a:xfrm>
            <a:prstGeom prst="rect">
              <a:avLst/>
            </a:prstGeom>
          </p:spPr>
        </p:pic>
        <p:pic>
          <p:nvPicPr>
            <p:cNvPr id="10" name="Picture 9" descr="Recognition Time on Unistroke and Custom Datasets Protractor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60" y="5042"/>
              <a:ext cx="2943" cy="2207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/>
            <p:nvPr/>
          </p:nvCxnSpPr>
          <p:spPr>
            <a:xfrm flipV="1">
              <a:off x="6188" y="7004"/>
              <a:ext cx="650" cy="5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 descr="C:\Users\srich\Documents\_Academics\Project 2\$1+Protractor\Figures\All Graphs\Recognition Error Rate on Unistroke and Custom Datasets $1 and Protractor.pngRecognition Error Rate on Unistroke and Custom Datasets $1 and Protractor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537325" y="1654175"/>
            <a:ext cx="5080000" cy="38100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838200" y="5464175"/>
            <a:ext cx="4232275" cy="6915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300" b="1"/>
              <a:t>Figure 4: The time (ms) needed for recognizing a </a:t>
            </a:r>
            <a:endParaRPr lang="en-US" sz="1300" b="1"/>
          </a:p>
          <a:p>
            <a:pPr algn="ctr"/>
            <a:r>
              <a:rPr lang="en-US" sz="1300" b="1"/>
              <a:t>gesture grows as the number of training samples increases.</a:t>
            </a:r>
            <a:endParaRPr lang="en-US" sz="1300" b="1"/>
          </a:p>
          <a:p>
            <a:pPr algn="ctr"/>
            <a:r>
              <a:rPr lang="en-US" sz="1300" b="1"/>
              <a:t> Protractor runs significantly faster than the $1 recognizer.</a:t>
            </a:r>
            <a:endParaRPr lang="en-US" sz="1300" b="1"/>
          </a:p>
        </p:txBody>
      </p:sp>
      <p:sp>
        <p:nvSpPr>
          <p:cNvPr id="5" name="Text Box 4"/>
          <p:cNvSpPr txBox="1"/>
          <p:nvPr/>
        </p:nvSpPr>
        <p:spPr>
          <a:xfrm>
            <a:off x="6487160" y="5501005"/>
            <a:ext cx="529653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300" b="1"/>
              <a:t>Figure 5: The error rates of both the $1 recognizer and Protractor decrease </a:t>
            </a:r>
            <a:endParaRPr lang="en-US" sz="1300" b="1"/>
          </a:p>
          <a:p>
            <a:pPr algn="ctr"/>
            <a:r>
              <a:rPr lang="en-US" sz="1300" b="1"/>
              <a:t>as more training samples are used.</a:t>
            </a:r>
            <a:endParaRPr lang="en-US" sz="13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Analyses</a:t>
            </a:r>
            <a:endParaRPr lang="en-US" dirty="0"/>
          </a:p>
        </p:txBody>
      </p:sp>
      <p:pic>
        <p:nvPicPr>
          <p:cNvPr id="3" name="Picture 2" descr="mismatches_custom_dataset"/>
          <p:cNvPicPr>
            <a:picLocks noChangeAspect="1"/>
          </p:cNvPicPr>
          <p:nvPr/>
        </p:nvPicPr>
        <p:blipFill>
          <a:blip r:embed="rId1"/>
          <a:srcRect l="5633" t="13234" r="18663" b="16794"/>
          <a:stretch>
            <a:fillRect/>
          </a:stretch>
        </p:blipFill>
        <p:spPr>
          <a:xfrm>
            <a:off x="6956425" y="3775075"/>
            <a:ext cx="4497070" cy="2623185"/>
          </a:xfrm>
          <a:prstGeom prst="rect">
            <a:avLst/>
          </a:prstGeom>
          <a:ln>
            <a:noFill/>
          </a:ln>
        </p:spPr>
      </p:pic>
      <p:pic>
        <p:nvPicPr>
          <p:cNvPr id="4" name="Picture 3" descr="mismatches_per_user_protractor_custom_dataset"/>
          <p:cNvPicPr>
            <a:picLocks noChangeAspect="1"/>
          </p:cNvPicPr>
          <p:nvPr/>
        </p:nvPicPr>
        <p:blipFill>
          <a:blip r:embed="rId2"/>
          <a:srcRect l="8752" t="14747" r="17523" b="18226"/>
          <a:stretch>
            <a:fillRect/>
          </a:stretch>
        </p:blipFill>
        <p:spPr>
          <a:xfrm>
            <a:off x="6955790" y="733425"/>
            <a:ext cx="4608830" cy="264414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mismatches_among_gestures_protractor_custom_dataset"/>
          <p:cNvPicPr>
            <a:picLocks noChangeAspect="1"/>
          </p:cNvPicPr>
          <p:nvPr/>
        </p:nvPicPr>
        <p:blipFill>
          <a:blip r:embed="rId3"/>
          <a:srcRect l="18608" t="13904" r="15007" b="18370"/>
          <a:stretch>
            <a:fillRect/>
          </a:stretch>
        </p:blipFill>
        <p:spPr>
          <a:xfrm>
            <a:off x="0" y="1310640"/>
            <a:ext cx="6580505" cy="423672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350645" y="5674995"/>
            <a:ext cx="465963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300" b="1"/>
              <a:t>Figure 6: All gesture mismatches per gesture for Custom Dataset</a:t>
            </a:r>
            <a:endParaRPr lang="en-US" sz="1300" b="1"/>
          </a:p>
          <a:p>
            <a:pPr algn="ctr"/>
            <a:r>
              <a:rPr lang="en-US" sz="1300" b="1"/>
              <a:t>(each column represents the number of mismatches per gesture.)</a:t>
            </a:r>
            <a:endParaRPr lang="en-US" sz="1300" b="1"/>
          </a:p>
        </p:txBody>
      </p:sp>
      <p:sp>
        <p:nvSpPr>
          <p:cNvPr id="9" name="Text Box 8"/>
          <p:cNvSpPr txBox="1"/>
          <p:nvPr/>
        </p:nvSpPr>
        <p:spPr>
          <a:xfrm>
            <a:off x="6991350" y="3242945"/>
            <a:ext cx="465963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300" b="1"/>
              <a:t>Figure 7: All gesture mismatches per user for Custom Dataset</a:t>
            </a:r>
            <a:endParaRPr lang="en-US" sz="1300" b="1"/>
          </a:p>
          <a:p>
            <a:pPr algn="ctr"/>
            <a:r>
              <a:rPr lang="en-US" sz="1300" b="1"/>
              <a:t>(each column represents the number of mismatches per gesture.)</a:t>
            </a:r>
            <a:endParaRPr lang="en-US" sz="1300" b="1"/>
          </a:p>
        </p:txBody>
      </p:sp>
      <p:sp>
        <p:nvSpPr>
          <p:cNvPr id="10" name="Text Box 9"/>
          <p:cNvSpPr txBox="1"/>
          <p:nvPr/>
        </p:nvSpPr>
        <p:spPr>
          <a:xfrm>
            <a:off x="6250623" y="6282055"/>
            <a:ext cx="607123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300" b="1"/>
              <a:t>Figure 8: All gesture mismatches per gesture for $1 and protractor for Custom Dataset </a:t>
            </a:r>
            <a:endParaRPr lang="en-US" sz="1300" b="1"/>
          </a:p>
          <a:p>
            <a:pPr algn="ctr"/>
            <a:r>
              <a:rPr lang="en-US" sz="1300" b="1"/>
              <a:t>(each column represents the number of mismatches per gesture.)</a:t>
            </a:r>
            <a:endParaRPr lang="en-US" sz="13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335" y="5191125"/>
            <a:ext cx="10705465" cy="1964055"/>
          </a:xfrm>
        </p:spPr>
        <p:txBody>
          <a:bodyPr>
            <a:normAutofit/>
          </a:bodyPr>
          <a:lstStyle/>
          <a:p>
            <a:pPr lvl="1" algn="just"/>
            <a:r>
              <a:rPr lang="en-US" sz="2000" dirty="0">
                <a:sym typeface="+mn-ea"/>
              </a:rPr>
              <a:t>Integrating 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protractor </a:t>
            </a:r>
            <a:r>
              <a:rPr lang="en-US" sz="2000" dirty="0">
                <a:sym typeface="+mn-ea"/>
              </a:rPr>
              <a:t>into existing code. </a:t>
            </a:r>
            <a:endParaRPr lang="en-US" sz="2000" dirty="0">
              <a:sym typeface="+mn-ea"/>
            </a:endParaRPr>
          </a:p>
          <a:p>
            <a:pPr lvl="1" algn="just"/>
            <a:r>
              <a:rPr lang="en-US" sz="2000" dirty="0">
                <a:sym typeface="+mn-ea"/>
              </a:rPr>
              <a:t>Visualization of the steps and process.</a:t>
            </a:r>
            <a:endParaRPr lang="en-US" sz="2000" dirty="0">
              <a:sym typeface="+mn-ea"/>
            </a:endParaRPr>
          </a:p>
          <a:p>
            <a:pPr lvl="1" algn="just"/>
            <a:r>
              <a:rPr lang="en-US" sz="2000" dirty="0">
                <a:sym typeface="+mn-ea"/>
              </a:rPr>
              <a:t>Understanding why the custom dataset has lower accuracy than the Unistroke dataset. </a:t>
            </a:r>
            <a:endParaRPr lang="en-US" sz="2000" dirty="0">
              <a:sym typeface="+mn-ea"/>
            </a:endParaRPr>
          </a:p>
          <a:p>
            <a:pPr lvl="1" algn="just"/>
            <a:r>
              <a:rPr lang="en-US" sz="2000" dirty="0">
                <a:sym typeface="+mn-ea"/>
              </a:rPr>
              <a:t>Understanding why certain gestures have high mismatch count than others.</a:t>
            </a:r>
            <a:endParaRPr lang="en-US" sz="2000" dirty="0">
              <a:sym typeface="+mn-ea"/>
            </a:endParaRPr>
          </a:p>
          <a:p>
            <a:pPr marL="457200" lvl="1" indent="0" algn="just">
              <a:buNone/>
            </a:pP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6" name="Content Placeholder 5" descr="Protractor Accuracy Per User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953260" y="1691005"/>
            <a:ext cx="3267075" cy="24511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177290" y="4281805"/>
            <a:ext cx="465328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300" b="1"/>
              <a:t>Figure 9: Total Average Accuracy per User according to protractor </a:t>
            </a:r>
            <a:endParaRPr lang="en-US" sz="1300" b="1"/>
          </a:p>
          <a:p>
            <a:pPr algn="ctr"/>
            <a:r>
              <a:rPr lang="en-US" sz="1300" b="1"/>
              <a:t>for Custom Dataset.</a:t>
            </a:r>
            <a:endParaRPr lang="en-US" sz="1300" b="1"/>
          </a:p>
        </p:txBody>
      </p:sp>
      <p:pic>
        <p:nvPicPr>
          <p:cNvPr id="4" name="Picture 3" descr="mismatches_unistroke_dataset"/>
          <p:cNvPicPr>
            <a:picLocks noChangeAspect="1"/>
          </p:cNvPicPr>
          <p:nvPr/>
        </p:nvPicPr>
        <p:blipFill>
          <a:blip r:embed="rId2"/>
          <a:srcRect l="5355" t="13739" r="17991" b="14255"/>
          <a:stretch>
            <a:fillRect/>
          </a:stretch>
        </p:blipFill>
        <p:spPr>
          <a:xfrm>
            <a:off x="6662420" y="1290955"/>
            <a:ext cx="5200650" cy="30829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919471" y="4183380"/>
            <a:ext cx="637159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300" b="1"/>
              <a:t>Figure 10: </a:t>
            </a:r>
            <a:r>
              <a:rPr lang="en-US" sz="1300" b="1">
                <a:sym typeface="+mn-ea"/>
              </a:rPr>
              <a:t> All gesture mismatches per gesture for $1 and protractor for Unistroke Dataset  </a:t>
            </a:r>
            <a:endParaRPr lang="en-US" sz="1300" b="1"/>
          </a:p>
          <a:p>
            <a:pPr algn="ctr"/>
            <a:r>
              <a:rPr lang="en-US" sz="1300" b="1">
                <a:sym typeface="+mn-ea"/>
              </a:rPr>
              <a:t>(each column represents the number of mismatches per gesture.)</a:t>
            </a:r>
            <a:endParaRPr lang="en-US" sz="13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Predicted and Actual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728470"/>
            <a:ext cx="5941695" cy="4351655"/>
          </a:xfrm>
        </p:spPr>
        <p:txBody>
          <a:bodyPr>
            <a:normAutofit lnSpcReduction="20000"/>
          </a:bodyPr>
          <a:lstStyle/>
          <a:p>
            <a:pPr marL="457200" lvl="1" indent="0" algn="ctr">
              <a:buNone/>
            </a:pPr>
            <a:r>
              <a:rPr lang="en-US" b="1">
                <a:sym typeface="+mn-ea"/>
              </a:rPr>
              <a:t>Statistics:</a:t>
            </a:r>
            <a:endParaRPr lang="en-US" b="1">
              <a:sym typeface="+mn-ea"/>
            </a:endParaRPr>
          </a:p>
          <a:p>
            <a:pPr marL="457200" lvl="1" indent="0" algn="ctr">
              <a:buNone/>
            </a:pPr>
            <a:endParaRPr lang="en-US" sz="1665">
              <a:sym typeface="+mn-ea"/>
            </a:endParaRPr>
          </a:p>
          <a:p>
            <a:pPr marL="457200" lvl="1" indent="0" algn="ctr">
              <a:buNone/>
            </a:pPr>
            <a:endParaRPr lang="en-US" sz="1665">
              <a:sym typeface="+mn-ea"/>
            </a:endParaRPr>
          </a:p>
          <a:p>
            <a:pPr lvl="1" algn="just">
              <a:lnSpc>
                <a:spcPct val="100000"/>
              </a:lnSpc>
            </a:pPr>
            <a:r>
              <a:rPr lang="en-US" sz="1900">
                <a:sym typeface="+mn-ea"/>
              </a:rPr>
              <a:t>The Total average accuracy for $1 Recognizer for Unistroke data is 0.985 and 0.919 for Unistroke and Custom Datasets respectively.</a:t>
            </a:r>
            <a:endParaRPr lang="en-US" sz="1900">
              <a:sym typeface="+mn-ea"/>
            </a:endParaRPr>
          </a:p>
          <a:p>
            <a:pPr lvl="1" algn="just">
              <a:lnSpc>
                <a:spcPct val="100000"/>
              </a:lnSpc>
            </a:pPr>
            <a:r>
              <a:rPr lang="en-US" sz="1900">
                <a:sym typeface="+mn-ea"/>
              </a:rPr>
              <a:t>Similarly, the Total average accuracy for $1+Protractor for Unistroke data is 0.992 and 0.92 for Unistroke and Custom Datasets respectively.</a:t>
            </a:r>
            <a:endParaRPr lang="en-US" sz="1900">
              <a:sym typeface="+mn-ea"/>
            </a:endParaRPr>
          </a:p>
          <a:p>
            <a:pPr lvl="1" algn="just">
              <a:lnSpc>
                <a:spcPct val="100000"/>
              </a:lnSpc>
            </a:pPr>
            <a:r>
              <a:rPr lang="en-US" sz="1900">
                <a:sym typeface="+mn-ea"/>
              </a:rPr>
              <a:t>The </a:t>
            </a:r>
            <a:r>
              <a:rPr lang="en-US" sz="1900">
                <a:sym typeface="+mn-ea"/>
              </a:rPr>
              <a:t>Total average recognition time for $1+Protractor for Unistroke data is 0.403 ms and 0.432 for Unistroke and Custom Datasets respectively. </a:t>
            </a:r>
            <a:endParaRPr lang="en-US" sz="1900">
              <a:sym typeface="+mn-ea"/>
            </a:endParaRPr>
          </a:p>
          <a:p>
            <a:pPr lvl="1" algn="just">
              <a:lnSpc>
                <a:spcPct val="100000"/>
              </a:lnSpc>
            </a:pPr>
            <a:r>
              <a:rPr lang="en-US" sz="1900">
                <a:sym typeface="+mn-ea"/>
              </a:rPr>
              <a:t>As a comparison, it is 35.759 ms and 38.727 ms for $1 Recognizer for Unistroke and Custom Datasets respectively.</a:t>
            </a:r>
            <a:endParaRPr lang="en-US" sz="1900"/>
          </a:p>
          <a:p>
            <a:pPr lvl="1" algn="just"/>
            <a:endParaRPr lang="en-US" sz="1900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/>
          <p:nvPr>
            <p:ph sz="half" idx="2"/>
          </p:nvPr>
        </p:nvSpPr>
        <p:spPr>
          <a:xfrm>
            <a:off x="5666740" y="1691005"/>
            <a:ext cx="6395085" cy="4351655"/>
          </a:xfrm>
        </p:spPr>
        <p:txBody>
          <a:bodyPr>
            <a:noAutofit/>
          </a:bodyPr>
          <a:p>
            <a:pPr marL="457200" lvl="1" indent="0" algn="ctr">
              <a:buNone/>
            </a:pPr>
            <a:r>
              <a:rPr lang="en-US" b="1">
                <a:sym typeface="+mn-ea"/>
              </a:rPr>
              <a:t>Gesture Predictions and Outcomes:</a:t>
            </a:r>
            <a:endParaRPr lang="en-US" b="1">
              <a:sym typeface="+mn-ea"/>
            </a:endParaRPr>
          </a:p>
          <a:p>
            <a:pPr marL="457200" lvl="1" indent="0" algn="ctr">
              <a:buNone/>
            </a:pPr>
            <a:endParaRPr lang="en-US" sz="1900" b="1">
              <a:sym typeface="+mn-ea"/>
            </a:endParaRPr>
          </a:p>
          <a:p>
            <a:pPr lvl="1" algn="just">
              <a:lnSpc>
                <a:spcPct val="100000"/>
              </a:lnSpc>
            </a:pPr>
            <a:r>
              <a:rPr lang="en-US" sz="1900">
                <a:sym typeface="+mn-ea"/>
              </a:rPr>
              <a:t>For Project 1, a heatmap was generated using GHOST. The results from that heatmap and the gesture mismatches are similar in many cases. For example, triangle, rectangle, star, arrow, zig-zag, left curly brace, etc. have a high deviation in the heatmap. That reflected in the  gesture mismatches matrix(fig.6).</a:t>
            </a:r>
            <a:endParaRPr lang="en-US" sz="1900">
              <a:sym typeface="+mn-ea"/>
            </a:endParaRPr>
          </a:p>
          <a:p>
            <a:pPr lvl="1" algn="just">
              <a:lnSpc>
                <a:spcPct val="100000"/>
              </a:lnSpc>
            </a:pPr>
            <a:r>
              <a:rPr lang="en-US" sz="1900">
                <a:sym typeface="+mn-ea"/>
              </a:rPr>
              <a:t>Even though protractor performs slightly better, there are some gestures, where it creates more mismatches for certain gestures (fig. 8).</a:t>
            </a:r>
            <a:endParaRPr lang="en-US" sz="1900">
              <a:sym typeface="+mn-ea"/>
            </a:endParaRPr>
          </a:p>
          <a:p>
            <a:pPr lvl="1" algn="just">
              <a:lnSpc>
                <a:spcPct val="100000"/>
              </a:lnSpc>
            </a:pPr>
            <a:r>
              <a:rPr lang="en-US" sz="1900">
                <a:sym typeface="+mn-ea"/>
              </a:rPr>
              <a:t>Individidual user accuracies have direct impact on total average accuracy, so some data must be removed for better performance (fig. 9).</a:t>
            </a:r>
            <a:endParaRPr lang="en-US" sz="1900">
              <a:sym typeface="+mn-ea"/>
            </a:endParaRPr>
          </a:p>
          <a:p>
            <a:pPr lvl="1" algn="just">
              <a:lnSpc>
                <a:spcPct val="100000"/>
              </a:lnSpc>
            </a:pPr>
            <a:endParaRPr lang="en-US" sz="1900">
              <a:sym typeface="+mn-ea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endParaRPr lang="en-US" sz="1900" dirty="0">
              <a:solidFill>
                <a:srgbClr val="FF0000"/>
              </a:solidFill>
            </a:endParaRPr>
          </a:p>
          <a:p>
            <a:endParaRPr lang="en-US" sz="1900" dirty="0">
              <a:solidFill>
                <a:srgbClr val="FF0000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38200" y="6177280"/>
            <a:ext cx="1099883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sz="1500" b="1"/>
              <a:t>Note:</a:t>
            </a:r>
            <a:r>
              <a:rPr lang="en-US" sz="1500"/>
              <a:t> Unistroke dataset showed better comparison between $1 and $1 + Protractor. This is because all the users were instructed to draw the gestures in a  certain way (speed for example). This certainly has an impact on the analysis. Look at fig. 10.</a:t>
            </a:r>
            <a:endParaRPr lang="en-US"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3337</Words>
  <Application>WPS Presentation</Application>
  <PresentationFormat>Widescreen</PresentationFormat>
  <Paragraphs>84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Project #2 Final Demo: [$1 + Protractor], [Unistoke and Custom Datasets] [Sri Chaitanya Nulu]</vt:lpstr>
      <vt:lpstr>Project #2 Overview</vt:lpstr>
      <vt:lpstr>Online / Live Demo</vt:lpstr>
      <vt:lpstr>Collecting Data</vt:lpstr>
      <vt:lpstr>Offline Recognition Tests</vt:lpstr>
      <vt:lpstr>Analyses</vt:lpstr>
      <vt:lpstr>Implementation and Challenges</vt:lpstr>
      <vt:lpstr>Predicted and Actual Outcome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#1 Final Demo: $1 Algorithm, Unistroke Data [Student Name(s)]</dc:title>
  <dc:creator>Anthony,Lisa</dc:creator>
  <cp:lastModifiedBy>srich</cp:lastModifiedBy>
  <cp:revision>40</cp:revision>
  <dcterms:created xsi:type="dcterms:W3CDTF">2022-03-02T18:36:00Z</dcterms:created>
  <dcterms:modified xsi:type="dcterms:W3CDTF">2022-04-14T20:46:37Z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9FF6A0B1406346679D811A4B20F1A4F2</vt:lpwstr>
  </property>
  <property fmtid="{D5CDD505-2E9C-101B-9397-08002B2CF9AE}" pid="3" name="KSOProductBuildVer">
    <vt:lpwstr>1033-11.2.0.11074</vt:lpwstr>
  </property>
</Properties>
</file>