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66" r:id="rId3"/>
    <p:sldId id="335" r:id="rId4"/>
    <p:sldId id="336" r:id="rId5"/>
    <p:sldId id="337" r:id="rId6"/>
    <p:sldId id="338" r:id="rId7"/>
    <p:sldId id="33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339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333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291" r:id="rId37"/>
    <p:sldId id="289" r:id="rId38"/>
    <p:sldId id="321" r:id="rId39"/>
    <p:sldId id="293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3" r:id="rId68"/>
    <p:sldId id="324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B692-CF25-4116-91DE-3FF78B2EB86D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4026F-E369-429C-9128-AD1BAEC1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685DF-E9F1-4FFA-A9FE-F03B4C93B1EF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Unlikely to be less than 50% of models IN THIS CURRICULUM</a:t>
            </a:r>
          </a:p>
          <a:p>
            <a:pPr eaLnBrk="1" hangingPunct="1"/>
            <a:r>
              <a:rPr lang="en-GB" smtClean="0"/>
              <a:t>Most likely around 83%</a:t>
            </a:r>
          </a:p>
          <a:p>
            <a:pPr eaLnBrk="1" hangingPunct="1"/>
            <a:r>
              <a:rPr lang="en-GB" smtClean="0"/>
              <a:t>Still not really good enough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4D401-D53A-431B-B834-28C12AA0136F}" type="datetimeFigureOut">
              <a:rPr lang="en-US"/>
              <a:pPr>
                <a:defRPr/>
              </a:pPr>
              <a:t>7/12/2009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C70CF-0B8D-4156-98F4-538A15814C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A3D8-AE48-4C2D-8B94-4C41E278632F}" type="datetimeFigureOut">
              <a:rPr lang="en-US" smtClean="0"/>
              <a:pPr/>
              <a:t>7/12/2009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76B1-DFEB-40A8-8053-67A58D7F2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Knowledge Tracing and </a:t>
            </a:r>
            <a:r>
              <a:rPr lang="en-US" dirty="0" smtClean="0"/>
              <a:t>Discovery </a:t>
            </a:r>
            <a:r>
              <a:rPr lang="en-US" dirty="0" smtClean="0"/>
              <a:t>with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Shaun </a:t>
            </a:r>
            <a:r>
              <a:rPr lang="en-US" dirty="0" err="1" smtClean="0"/>
              <a:t>Joazeiro</a:t>
            </a:r>
            <a:r>
              <a:rPr lang="en-US" dirty="0" smtClean="0"/>
              <a:t> de Baker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3276600" y="3124200"/>
            <a:ext cx="4495800" cy="0"/>
          </a:xfrm>
          <a:prstGeom prst="line">
            <a:avLst/>
          </a:prstGeom>
          <a:noFill/>
          <a:ln w="76200">
            <a:pattFill prst="shingle">
              <a:fgClr>
                <a:schemeClr val="tx1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049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   Corbett and Anderson’s Model</a:t>
            </a:r>
            <a:endParaRPr lang="en-US" altLang="en-US" smtClean="0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276600" y="15240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124200" y="1752600"/>
            <a:ext cx="1676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Not learned</a:t>
            </a:r>
            <a:endParaRPr lang="en-US" altLang="en-US" sz="240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648200" y="2209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28600" y="3581400"/>
            <a:ext cx="8686800" cy="31178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u="sng">
                <a:latin typeface="Times" pitchFamily="18" charset="0"/>
              </a:rPr>
              <a:t>Two Learning Parameters</a:t>
            </a:r>
            <a:endParaRPr lang="en-US" altLang="en-US">
              <a:latin typeface="Times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p(L</a:t>
            </a:r>
            <a:r>
              <a:rPr lang="en-US" altLang="en-US" baseline="-25000">
                <a:latin typeface="Times" pitchFamily="18" charset="0"/>
              </a:rPr>
              <a:t>0</a:t>
            </a:r>
            <a:r>
              <a:rPr lang="en-US" altLang="en-US">
                <a:latin typeface="Times" pitchFamily="18" charset="0"/>
              </a:rPr>
              <a:t>)	Probability the skill is already known before the first opportunity to use the skill in problem solving.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p(T)	Probability the skill will be learned at each opportunity to use the skill.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u="sng">
                <a:latin typeface="Times" pitchFamily="18" charset="0"/>
              </a:rPr>
              <a:t>Two Performance Parameters</a:t>
            </a:r>
            <a:endParaRPr lang="en-US" altLang="en-US">
              <a:latin typeface="Times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p(G)	Probability the student will guess correctly if the skill is not known.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p(S)	Probability the student will slip (make a mistake) if the skill is known.</a:t>
            </a:r>
          </a:p>
          <a:p>
            <a:pPr eaLnBrk="0" hangingPunct="0">
              <a:spcBef>
                <a:spcPct val="50000"/>
              </a:spcBef>
            </a:pPr>
            <a:endParaRPr lang="en-US" altLang="en-US">
              <a:latin typeface="Times" pitchFamily="18" charset="0"/>
            </a:endParaRP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5943600" y="15240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791200" y="1752600"/>
            <a:ext cx="1676400" cy="73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Learned</a:t>
            </a:r>
          </a:p>
          <a:p>
            <a:pPr algn="ctr" eaLnBrk="0" hangingPunct="0"/>
            <a:endParaRPr lang="en-US" altLang="en-US" sz="240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029200" y="1676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p(T)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429000" y="3352800"/>
            <a:ext cx="11430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581400" y="33528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correct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096000" y="3352800"/>
            <a:ext cx="11430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248400" y="33528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correct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962400" y="2895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191000" y="27432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p(G)</a:t>
            </a: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629400" y="2895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934200" y="27432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1-p(S)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324600" y="2362200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p(L</a:t>
            </a:r>
            <a:r>
              <a:rPr lang="en-US" altLang="en-US" baseline="-25000">
                <a:latin typeface="Times" pitchFamily="18" charset="0"/>
              </a:rPr>
              <a:t>0</a:t>
            </a:r>
            <a:r>
              <a:rPr lang="en-US" altLang="en-US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 Bayesian Knowledge Tracing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Whenever the student has an opportunity to use a skill, the probability that the student knows the skill is updated using formulas derived from Bayes’ Theorem.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Formulas</a:t>
            </a:r>
            <a:endParaRPr lang="en-US" smtClean="0"/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22860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22860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26630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87026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352800"/>
            <a:ext cx="8675688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086350"/>
            <a:ext cx="885825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4" name="Rectangle 14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900">
                <a:latin typeface="Times" pitchFamily="18" charset="0"/>
                <a:cs typeface="Times New Roman" pitchFamily="18" charset="0"/>
              </a:rPr>
              <a:t> </a:t>
            </a:r>
            <a:endParaRPr lang="en-US" sz="700"/>
          </a:p>
          <a:p>
            <a:pPr eaLnBrk="0" hangingPunct="0"/>
            <a:endParaRPr lang="en-US"/>
          </a:p>
        </p:txBody>
      </p:sp>
      <p:sp>
        <p:nvSpPr>
          <p:cNvPr id="26635" name="Rectangle 15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6636" name="Rectangle 16"/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Knowledge Tracing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800" smtClean="0"/>
              <a:t>How do we know if a knowledge tracing model is any good?</a:t>
            </a:r>
          </a:p>
          <a:p>
            <a:pPr eaLnBrk="1" hangingPunct="1"/>
            <a:endParaRPr lang="en-GB" sz="2800" smtClean="0"/>
          </a:p>
          <a:p>
            <a:pPr eaLnBrk="1" hangingPunct="1"/>
            <a:r>
              <a:rPr lang="en-GB" sz="2800" smtClean="0"/>
              <a:t>Our primary goal is to predict </a:t>
            </a:r>
            <a:r>
              <a:rPr lang="en-GB" sz="2800" b="1" i="1" smtClean="0"/>
              <a:t>knowledge</a:t>
            </a:r>
          </a:p>
          <a:p>
            <a:pPr eaLnBrk="1" hangingPunct="1"/>
            <a:endParaRPr lang="en-GB" sz="2800" b="1" i="1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Knowledge Tracing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800" smtClean="0"/>
              <a:t>How do we know if a knowledge tracing model is any good?</a:t>
            </a:r>
          </a:p>
          <a:p>
            <a:pPr eaLnBrk="1" hangingPunct="1"/>
            <a:endParaRPr lang="en-GB" sz="2800" smtClean="0"/>
          </a:p>
          <a:p>
            <a:pPr eaLnBrk="1" hangingPunct="1"/>
            <a:r>
              <a:rPr lang="en-GB" sz="2800" smtClean="0"/>
              <a:t>Our primary goal is to predict </a:t>
            </a:r>
            <a:r>
              <a:rPr lang="en-GB" sz="2800" b="1" i="1" smtClean="0"/>
              <a:t>knowledge</a:t>
            </a:r>
          </a:p>
          <a:p>
            <a:pPr eaLnBrk="1" hangingPunct="1"/>
            <a:endParaRPr lang="en-GB" sz="2800" b="1" i="1" smtClean="0"/>
          </a:p>
          <a:p>
            <a:pPr eaLnBrk="1" hangingPunct="1"/>
            <a:r>
              <a:rPr lang="en-GB" sz="2800" smtClean="0"/>
              <a:t>But knowledge is a latent trait</a:t>
            </a:r>
          </a:p>
          <a:p>
            <a:pPr eaLnBrk="1" hangingPunct="1">
              <a:buFont typeface="Arial" pitchFamily="34" charset="0"/>
              <a:buNone/>
            </a:pPr>
            <a:endParaRPr lang="en-GB" sz="2800" b="1" i="1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Knowledge Tracing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sz="2800" smtClean="0"/>
              <a:t>How do we know if a knowledge tracing model is any good?</a:t>
            </a:r>
          </a:p>
          <a:p>
            <a:pPr eaLnBrk="1" hangingPunct="1"/>
            <a:endParaRPr lang="en-GB" sz="2800" smtClean="0"/>
          </a:p>
          <a:p>
            <a:pPr eaLnBrk="1" hangingPunct="1"/>
            <a:r>
              <a:rPr lang="en-GB" sz="2800" smtClean="0"/>
              <a:t>Our primary goal is to predict </a:t>
            </a:r>
            <a:r>
              <a:rPr lang="en-GB" sz="2800" b="1" i="1" smtClean="0"/>
              <a:t>knowledge</a:t>
            </a:r>
          </a:p>
          <a:p>
            <a:pPr eaLnBrk="1" hangingPunct="1"/>
            <a:endParaRPr lang="en-GB" sz="2800" b="1" i="1" smtClean="0"/>
          </a:p>
          <a:p>
            <a:pPr eaLnBrk="1" hangingPunct="1"/>
            <a:r>
              <a:rPr lang="en-GB" sz="2800" smtClean="0"/>
              <a:t>But knowledge is a latent trait</a:t>
            </a:r>
          </a:p>
          <a:p>
            <a:pPr eaLnBrk="1" hangingPunct="1"/>
            <a:endParaRPr lang="en-GB" sz="2800" b="1" i="1" smtClean="0"/>
          </a:p>
          <a:p>
            <a:pPr eaLnBrk="1" hangingPunct="1"/>
            <a:r>
              <a:rPr lang="en-GB" sz="2800" smtClean="0"/>
              <a:t>But we can check those knowledge predictions by checking how well the model predicts </a:t>
            </a:r>
            <a:r>
              <a:rPr lang="en-GB" sz="2800" b="1" i="1" smtClean="0"/>
              <a:t>performance</a:t>
            </a:r>
            <a:endParaRPr lang="en-GB" sz="28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Fitting a Knowledge-Tracing Model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In principle, any set of four parameters can be used by knowledge-tracing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But parameters that predict student performance better are preferred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Knowledge Tracing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sz="2800" dirty="0" smtClean="0"/>
              <a:t>So, we pick the knowledge tracing parameters that best predict performance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Defined as whether a student’s action will be correct or wrong at a given time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Effectively a </a:t>
            </a:r>
            <a:r>
              <a:rPr lang="en-GB" sz="2800" dirty="0" smtClean="0"/>
              <a:t>classifier/prediction model</a:t>
            </a:r>
          </a:p>
          <a:p>
            <a:pPr lvl="1"/>
            <a:r>
              <a:rPr lang="en-GB" sz="2400" dirty="0" smtClean="0"/>
              <a:t>We’ll discuss these more generally during the next lecture in the EDM track</a:t>
            </a:r>
            <a:endParaRPr lang="en-GB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Recent Extension</a:t>
            </a:r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Recently, there has been work towards contextualizing the guess and slip parameters</a:t>
            </a:r>
            <a:br>
              <a:rPr lang="en-US" sz="2800" smtClean="0"/>
            </a:br>
            <a:r>
              <a:rPr lang="en-US" sz="2800" smtClean="0"/>
              <a:t>(Baker, Corbett, &amp; Aleven, 2008a, 2008b)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Do we really think the chance that an incorrect response was a slip is equal when</a:t>
            </a:r>
          </a:p>
          <a:p>
            <a:pPr lvl="1" eaLnBrk="1" hangingPunct="1"/>
            <a:r>
              <a:rPr lang="en-US" sz="2400" smtClean="0"/>
              <a:t>Student has never gotten action right; spends 78 seconds thinking; answers; gets it wrong</a:t>
            </a:r>
          </a:p>
          <a:p>
            <a:pPr lvl="1" eaLnBrk="1" hangingPunct="1"/>
            <a:r>
              <a:rPr lang="en-US" sz="2400" smtClean="0"/>
              <a:t>Student has gotten action right 3 times in a row; spends 1.2 seconds thinking; answers; gets it wrong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Recent Extension</a:t>
            </a:r>
            <a:endParaRPr 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work, P(G) and P(S) are determined by a model that looks at time, previous history, the type of action, etc.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Significantly improves predictive power of method</a:t>
            </a:r>
          </a:p>
          <a:p>
            <a:pPr lvl="1" eaLnBrk="1" hangingPunct="1"/>
            <a:r>
              <a:rPr lang="en-US" smtClean="0"/>
              <a:t>Probability of distinguishing right from wrong increases from around 66% to around 71%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classic method for assessing student knowledge within learning software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Classic articulation of this method (Corbett &amp; Anderson, 1995)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Inspired by work by Atkinson in the 1970s</a:t>
            </a:r>
          </a:p>
          <a:p>
            <a:pPr eaLnBrk="1" hangingPunct="1">
              <a:buNone/>
            </a:pP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Bayesian Knowledge Tracing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Recent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skills per parameter set</a:t>
            </a:r>
            <a:br>
              <a:rPr lang="en-US" dirty="0" smtClean="0"/>
            </a:br>
            <a:r>
              <a:rPr lang="en-US" dirty="0" smtClean="0"/>
              <a:t>(Ritter et al, 2009)</a:t>
            </a:r>
          </a:p>
          <a:p>
            <a:endParaRPr lang="en-US" dirty="0" smtClean="0"/>
          </a:p>
          <a:p>
            <a:r>
              <a:rPr lang="en-US" dirty="0" smtClean="0"/>
              <a:t>Improves predictive power for skills where we don’t have much 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Within educational data mining, there are several things you can do with these models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Outside of EDM, can be used to drive tutorial decisions</a:t>
            </a:r>
          </a:p>
          <a:p>
            <a:pPr eaLnBrk="1" hangingPunct="1"/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Knowledge Tracing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Often key components in models of other constructs</a:t>
            </a:r>
          </a:p>
          <a:p>
            <a:pPr lvl="1" eaLnBrk="1" hangingPunct="1"/>
            <a:r>
              <a:rPr lang="en-US" dirty="0" smtClean="0"/>
              <a:t>Help-Seeking and </a:t>
            </a:r>
            <a:r>
              <a:rPr lang="en-US" dirty="0" err="1" smtClean="0"/>
              <a:t>Metacognition</a:t>
            </a:r>
            <a:r>
              <a:rPr lang="en-US" dirty="0" smtClean="0"/>
              <a:t> (</a:t>
            </a:r>
            <a:r>
              <a:rPr lang="en-US" dirty="0" err="1" smtClean="0"/>
              <a:t>Aleven</a:t>
            </a:r>
            <a:r>
              <a:rPr lang="en-US" dirty="0" smtClean="0"/>
              <a:t> et al, 2004, 2008)</a:t>
            </a:r>
          </a:p>
          <a:p>
            <a:pPr lvl="1" eaLnBrk="1" hangingPunct="1"/>
            <a:r>
              <a:rPr lang="en-US" dirty="0" smtClean="0"/>
              <a:t>Gaming the System (Baker et al, 2004, 2008)</a:t>
            </a:r>
          </a:p>
          <a:p>
            <a:pPr lvl="1" eaLnBrk="1" hangingPunct="1"/>
            <a:r>
              <a:rPr lang="en-US" dirty="0" smtClean="0"/>
              <a:t>Off-Task Behavior (Baker, 2007)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Knowledge Tracing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If you want to understand a student’s strategic/meta-cognitive choices, it is helpful to know whether the student knew the skill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Gaming the system means something different if a student already knows the step, versus if the student doesn’t know it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student who doesn’t know a skill should ask for help; a student who does, shouldn’t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Knowledge Tracing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Can be interpreted to learn about skills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But – note – only if you have a way to trust the parameter values</a:t>
            </a:r>
          </a:p>
          <a:p>
            <a:pPr lvl="1"/>
            <a:r>
              <a:rPr lang="en-US" dirty="0" smtClean="0"/>
              <a:t>In Bayesian KT’s original implementation, many parameter values can fit the same data (Beck &amp; Chang, 2007)</a:t>
            </a:r>
          </a:p>
          <a:p>
            <a:pPr lvl="1"/>
            <a:r>
              <a:rPr lang="en-US" dirty="0" smtClean="0"/>
              <a:t>In later variants (Beck &amp; Chang, 2007; Baker, Corbett, &amp; </a:t>
            </a:r>
            <a:r>
              <a:rPr lang="en-US" dirty="0" err="1" smtClean="0"/>
              <a:t>Aleven</a:t>
            </a:r>
            <a:r>
              <a:rPr lang="en-US" dirty="0" smtClean="0"/>
              <a:t>, 2008; </a:t>
            </a:r>
            <a:r>
              <a:rPr lang="en-US" dirty="0" smtClean="0"/>
              <a:t>Ritter et </a:t>
            </a:r>
            <a:r>
              <a:rPr lang="en-US" dirty="0" smtClean="0"/>
              <a:t>al, 2009) this is less of a problem (though you should still double-check for this)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Skills from the Algebra Tutor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599" cy="4876803"/>
        </p:xfrm>
        <a:graphic>
          <a:graphicData uri="http://schemas.openxmlformats.org/drawingml/2006/table">
            <a:tbl>
              <a:tblPr/>
              <a:tblGrid>
                <a:gridCol w="5589527"/>
                <a:gridCol w="1320036"/>
                <a:gridCol w="1320036"/>
              </a:tblGrid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AddSubtractTypeinSkillIsolatepositiveIso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ApplyExponentExpandExponentsevalradicalE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CalculateEliminateParensTypeinSkillElimi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CalculatenegativecoefficientTypeinSkillM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Changingaxisbounds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Changingaxisintervals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ChooseGraphicala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combineliketermssp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Which skills could probably be removed from the tutor?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599" cy="4876803"/>
        </p:xfrm>
        <a:graphic>
          <a:graphicData uri="http://schemas.openxmlformats.org/drawingml/2006/table">
            <a:tbl>
              <a:tblPr/>
              <a:tblGrid>
                <a:gridCol w="5589527"/>
                <a:gridCol w="1320036"/>
                <a:gridCol w="1320036"/>
              </a:tblGrid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AddSubtractTypeinSkillIsolatepositiveIso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ApplyExponentExpandExponentsevalradicalE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CalculateEliminateParensTypeinSkillElimi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CalculatenegativecoefficientTypeinSkillM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Changingaxisbounds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Changingaxisintervals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ChooseGraphicala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combineliketermssp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Which skills could use better instruction?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599" cy="4876803"/>
        </p:xfrm>
        <a:graphic>
          <a:graphicData uri="http://schemas.openxmlformats.org/drawingml/2006/table">
            <a:tbl>
              <a:tblPr/>
              <a:tblGrid>
                <a:gridCol w="5589527"/>
                <a:gridCol w="1320036"/>
                <a:gridCol w="1320036"/>
              </a:tblGrid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AddSubtractTypeinSkillIsolatepositiveIso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ApplyExponentExpandExponentsevalradicalE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CalculateEliminateParensTypeinSkillElimi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CalculatenegativecoefficientTypeinSkillM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Changingaxisbounds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Changingaxisintervals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ChooseGraphicala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combineliketermssp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was an example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with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the goal is not to create the model</a:t>
            </a:r>
          </a:p>
          <a:p>
            <a:endParaRPr lang="en-US" dirty="0" smtClean="0"/>
          </a:p>
          <a:p>
            <a:r>
              <a:rPr lang="en-US" dirty="0" smtClean="0"/>
              <a:t>But to take an already-created model and use it to make discoveries in the science of learning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 those who care, it is a 2 state hidden </a:t>
            </a:r>
            <a:r>
              <a:rPr lang="en-US" altLang="en-US" dirty="0" err="1" smtClean="0"/>
              <a:t>markov</a:t>
            </a:r>
            <a:r>
              <a:rPr lang="en-US" altLang="en-US" dirty="0" smtClean="0"/>
              <a:t> model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None/>
            </a:pP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Bayesian Knowledge Tracing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 Discovery with Models?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Let’s say you have a model of some construct of interest or importance</a:t>
            </a:r>
          </a:p>
          <a:p>
            <a:pPr lvl="1" eaLnBrk="1" hangingPunct="1"/>
            <a:r>
              <a:rPr lang="en-US" dirty="0" smtClean="0"/>
              <a:t>Knowledge</a:t>
            </a:r>
          </a:p>
          <a:p>
            <a:pPr lvl="2"/>
            <a:r>
              <a:rPr lang="en-US" dirty="0" smtClean="0"/>
              <a:t>Like Bayesian Knowledge Tracing</a:t>
            </a:r>
            <a:endParaRPr lang="en-US" dirty="0" smtClean="0"/>
          </a:p>
          <a:p>
            <a:pPr lvl="1" eaLnBrk="1" hangingPunct="1"/>
            <a:r>
              <a:rPr lang="en-US" dirty="0" smtClean="0"/>
              <a:t>Meta-Cognition</a:t>
            </a:r>
          </a:p>
          <a:p>
            <a:pPr lvl="1" eaLnBrk="1" hangingPunct="1"/>
            <a:r>
              <a:rPr lang="en-US" dirty="0" smtClean="0"/>
              <a:t>Motivation</a:t>
            </a:r>
          </a:p>
          <a:p>
            <a:pPr lvl="1" eaLnBrk="1" hangingPunct="1"/>
            <a:r>
              <a:rPr lang="en-US" dirty="0" smtClean="0"/>
              <a:t>Affect</a:t>
            </a:r>
          </a:p>
          <a:p>
            <a:pPr lvl="1" eaLnBrk="1" hangingPunct="1"/>
            <a:r>
              <a:rPr lang="en-US" dirty="0" smtClean="0"/>
              <a:t>Collaborative Behavior</a:t>
            </a:r>
          </a:p>
          <a:p>
            <a:pPr lvl="2" eaLnBrk="1" hangingPunct="1"/>
            <a:r>
              <a:rPr lang="en-US" dirty="0" smtClean="0"/>
              <a:t>Helping Acts, Insults</a:t>
            </a:r>
          </a:p>
          <a:p>
            <a:pPr lvl="1" eaLnBrk="1" hangingPunct="1"/>
            <a:r>
              <a:rPr lang="en-US" dirty="0" smtClean="0"/>
              <a:t>Etc.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 Discovery with Models?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You can use that model to</a:t>
            </a:r>
          </a:p>
          <a:p>
            <a:pPr lvl="1" eaLnBrk="1" hangingPunct="1"/>
            <a:r>
              <a:rPr lang="en-US" dirty="0" smtClean="0"/>
              <a:t>Find outliers of interest by finding out where the model makes extreme predictions</a:t>
            </a:r>
          </a:p>
          <a:p>
            <a:pPr lvl="1" eaLnBrk="1" hangingPunct="1"/>
            <a:r>
              <a:rPr lang="en-US" dirty="0" smtClean="0"/>
              <a:t>Inspect the model to learn what factors are involved in predicting the construct</a:t>
            </a:r>
          </a:p>
          <a:p>
            <a:pPr lvl="1" eaLnBrk="1" hangingPunct="1"/>
            <a:r>
              <a:rPr lang="en-US" dirty="0" smtClean="0"/>
              <a:t>Find out the construct’s relationship to other constructs of interest, by studying its correlations/associations/causal relationships with data/models on the other constructs</a:t>
            </a:r>
          </a:p>
          <a:p>
            <a:pPr lvl="1" eaLnBrk="1" hangingPunct="1"/>
            <a:r>
              <a:rPr lang="en-US" dirty="0" smtClean="0"/>
              <a:t>Study the construct across contexts or students, by applying the model within data from those contexts or students</a:t>
            </a:r>
          </a:p>
          <a:p>
            <a:pPr lvl="1" eaLnBrk="1" hangingPunct="1"/>
            <a:r>
              <a:rPr lang="en-US" dirty="0" smtClean="0"/>
              <a:t>And more…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Most frequently</a:t>
            </a:r>
            <a:endParaRPr lang="en-US" dirty="0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Done using prediction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Like Bayesian Knowledge Tracing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Though other types of models are amenable to this as well!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 few examples…</a:t>
            </a:r>
            <a:endParaRPr lang="en-US" dirty="0" smtClean="0"/>
          </a:p>
        </p:txBody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 can study the model</a:t>
            </a:r>
            <a:endParaRPr lang="en-US" smtClean="0"/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Baker, Corbett, &amp; Koedinger’s (2004) model of gaming the system/ systematic guessing</a:t>
            </a:r>
            <a:endParaRPr lang="en-US" smtClean="0"/>
          </a:p>
        </p:txBody>
      </p:sp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74988"/>
            <a:ext cx="746760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You can study the context of the model’s predictions</a:t>
            </a:r>
            <a:endParaRPr lang="en-US" sz="4000" smtClean="0"/>
          </a:p>
        </p:txBody>
      </p:sp>
      <p:graphicFrame>
        <p:nvGraphicFramePr>
          <p:cNvPr id="87093" name="Group 53"/>
          <p:cNvGraphicFramePr>
            <a:graphicFrameLocks noGrp="1"/>
          </p:cNvGraphicFramePr>
          <p:nvPr>
            <p:ph idx="1"/>
          </p:nvPr>
        </p:nvGraphicFramePr>
        <p:xfrm>
          <a:off x="1447800" y="1600200"/>
          <a:ext cx="6172200" cy="4690745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159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HARDEST SKILLS (pknow&lt;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EASIEST SKILLS (pknow&gt;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GAMED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HURT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12% of the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2% of the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GAMED NOT HURT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2% of the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4% of the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Boosting</a:t>
            </a:r>
            <a:endParaRPr lang="en-US" smtClean="0"/>
          </a:p>
        </p:txBody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Let’s say that you have 300 </a:t>
            </a:r>
            <a:r>
              <a:rPr lang="en-GB" sz="2400" dirty="0" err="1" smtClean="0"/>
              <a:t>labeled</a:t>
            </a:r>
            <a:r>
              <a:rPr lang="en-GB" sz="2400" dirty="0" smtClean="0"/>
              <a:t> actions randomly sampled from 600,000 overall actions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Not a terribly unusual case, in these days of massive data sets, like those in the PSLC </a:t>
            </a:r>
            <a:r>
              <a:rPr lang="en-GB" sz="2000" dirty="0" err="1" smtClean="0"/>
              <a:t>DataShop</a:t>
            </a: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train the model on the 300, cross-validate it, and then apply it to all 600,000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And then analyze the model across all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Makes it possible to study larger-scale problems than a human could do without computer assistance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Especially nice if you have some unlabeled data set with nice properties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For example, additional data such as questionnaire data</a:t>
            </a:r>
            <a:br>
              <a:rPr lang="en-US" sz="1600" dirty="0" smtClean="0"/>
            </a:br>
            <a:r>
              <a:rPr lang="en-US" sz="1600" dirty="0" smtClean="0"/>
              <a:t>(cf. Baker, 2007; Baker, </a:t>
            </a:r>
            <a:r>
              <a:rPr lang="en-US" sz="1600" dirty="0" err="1" smtClean="0"/>
              <a:t>Walonoski</a:t>
            </a:r>
            <a:r>
              <a:rPr lang="en-US" sz="1600" dirty="0" smtClean="0"/>
              <a:t>, Heffernan, Roll, Corbett, &amp; </a:t>
            </a:r>
            <a:r>
              <a:rPr lang="en-US" sz="1600" dirty="0" err="1" smtClean="0"/>
              <a:t>Koedinger</a:t>
            </a:r>
            <a:r>
              <a:rPr lang="en-US" sz="1600" dirty="0" smtClean="0"/>
              <a:t>, 2008</a:t>
            </a:r>
            <a:endParaRPr lang="en-GB" sz="1600" dirty="0" smtClean="0"/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 and trust the result,</a:t>
            </a:r>
          </a:p>
          <a:p>
            <a:r>
              <a:rPr lang="en-US" dirty="0" smtClean="0"/>
              <a:t>You should validate that the model can </a:t>
            </a:r>
            <a:r>
              <a:rPr lang="en-US" dirty="0" smtClean="0"/>
              <a:t>transfer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Validate the Transfer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You should make sure your model is valid in the new context</a:t>
            </a:r>
            <a:br>
              <a:rPr lang="en-US" smtClean="0"/>
            </a:br>
            <a:r>
              <a:rPr lang="en-US" smtClean="0"/>
              <a:t>(cf. Roll et al, 2005; Baker et al, 2006)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Depending on the type of model, and what features go into it, your model may or may not be valid for data taken</a:t>
            </a:r>
          </a:p>
          <a:p>
            <a:pPr lvl="1" eaLnBrk="1" hangingPunct="1"/>
            <a:r>
              <a:rPr lang="en-US" smtClean="0"/>
              <a:t>From a different system</a:t>
            </a:r>
          </a:p>
          <a:p>
            <a:pPr lvl="1" eaLnBrk="1" hangingPunct="1"/>
            <a:r>
              <a:rPr lang="en-US" smtClean="0"/>
              <a:t>In a different context of use</a:t>
            </a:r>
          </a:p>
          <a:p>
            <a:pPr lvl="1" eaLnBrk="1" hangingPunct="1"/>
            <a:r>
              <a:rPr lang="en-US" smtClean="0"/>
              <a:t>With a different population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 those who care, it is a 2 state hidden </a:t>
            </a:r>
            <a:r>
              <a:rPr lang="en-US" altLang="en-US" dirty="0" err="1" smtClean="0"/>
              <a:t>markov</a:t>
            </a:r>
            <a:r>
              <a:rPr lang="en-US" altLang="en-US" dirty="0" smtClean="0"/>
              <a:t> model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For everyone else, </a:t>
            </a:r>
            <a:r>
              <a:rPr lang="en-US" altLang="en-US" dirty="0" err="1" smtClean="0"/>
              <a:t>nyardely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nyardley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nyoo</a:t>
            </a:r>
            <a:endParaRPr lang="en-US" altLang="en-US" dirty="0" smtClean="0"/>
          </a:p>
          <a:p>
            <a:pPr eaLnBrk="1" hangingPunct="1">
              <a:buNone/>
            </a:pP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Bayesian Knowledge Tracing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Validate the Transfer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mtClean="0"/>
              <a:t>For example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Will an off-task detector trained in schools work in dorm rooms?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Validate the Transfer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mtClean="0"/>
              <a:t>For example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Will a gaming detector trained in a tutor where </a:t>
            </a:r>
            <a:br>
              <a:rPr lang="en-US" smtClean="0"/>
            </a:br>
            <a:r>
              <a:rPr lang="en-US" smtClean="0"/>
              <a:t>{gaming=systematic guessing, hint abuse}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Work in a tutor where</a:t>
            </a:r>
            <a:br>
              <a:rPr lang="en-US" smtClean="0"/>
            </a:br>
            <a:r>
              <a:rPr lang="en-US" smtClean="0"/>
              <a:t>{gaming=point cartels}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Maybe…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Baker, Corbett, Koedinger, &amp; Roll (2006)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smtClean="0"/>
              <a:t>We tested whether</a:t>
            </a:r>
          </a:p>
          <a:p>
            <a:pPr eaLnBrk="1" hangingPunct="1"/>
            <a:r>
              <a:rPr lang="en-US" smtClean="0"/>
              <a:t>A gaming detector trained in a tutor unit where </a:t>
            </a:r>
            <a:br>
              <a:rPr lang="en-US" smtClean="0"/>
            </a:br>
            <a:r>
              <a:rPr lang="en-US" smtClean="0"/>
              <a:t>{gaming=systematic guessing, hint abuse}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Would work in a different tutor unit where</a:t>
            </a:r>
            <a:br>
              <a:rPr lang="en-US" smtClean="0"/>
            </a:br>
            <a:r>
              <a:rPr lang="en-US" smtClean="0"/>
              <a:t> {gaming=systematic guessing, hint abuse}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Scheme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Train on data from three lessons, test on a fourth lesson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For all possible combinations of 4 lessons </a:t>
            </a:r>
            <a:br>
              <a:rPr lang="en-GB" smtClean="0"/>
            </a:br>
            <a:r>
              <a:rPr lang="en-GB" smtClean="0"/>
              <a:t>(4 combinations)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38100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114800" y="3124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4419600" y="3124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724400" y="3124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3810000" y="3733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44196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47244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4038600" y="3352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3962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H="1">
            <a:off x="4038600" y="3352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GB" sz="4000" smtClean="0"/>
              <a:t>Transfer lesson .vs. Training lessons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686800" cy="452596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sz="2800" smtClean="0"/>
              <a:t>Ability to distinguish students who game from non-gaming students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800" smtClean="0"/>
              <a:t>Overall performance in training lessons: A’ = 0.85</a:t>
            </a:r>
          </a:p>
          <a:p>
            <a:pPr eaLnBrk="1" hangingPunct="1"/>
            <a:r>
              <a:rPr lang="en-GB" sz="2800" smtClean="0"/>
              <a:t>Overall performance in test lessons:       A’ = 0.80</a:t>
            </a:r>
          </a:p>
          <a:p>
            <a:pPr eaLnBrk="1" hangingPunct="1"/>
            <a:endParaRPr lang="en-GB" sz="2800" smtClean="0"/>
          </a:p>
          <a:p>
            <a:pPr eaLnBrk="1" hangingPunct="1"/>
            <a:endParaRPr lang="en-GB" sz="2800" smtClean="0"/>
          </a:p>
          <a:p>
            <a:pPr eaLnBrk="1" hangingPunct="1"/>
            <a:r>
              <a:rPr lang="en-GB" sz="2800" smtClean="0"/>
              <a:t>Difference is NOT significant, Z=1.17, p=0.24 </a:t>
            </a:r>
            <a:br>
              <a:rPr lang="en-GB" sz="2800" smtClean="0"/>
            </a:br>
            <a:r>
              <a:rPr lang="en-GB" sz="2800" smtClean="0"/>
              <a:t>(using Strube’s Adjusted Z)</a:t>
            </a:r>
          </a:p>
          <a:p>
            <a:pPr eaLnBrk="1" hangingPunct="1"/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 transfer is possible…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Of course 4 successes over 4 lessons from the same tutor isn’t enough to conclude that any model trained on 3 lessons will transfer to any new lesson</a:t>
            </a:r>
            <a:endParaRPr 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we can say is…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If…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If we posit that these four cases are “successful transfer”, and assume they were randomly sampled from lessons in the middle school tutor…</a:t>
            </a:r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Maximum Likelihood Estimation</a:t>
            </a:r>
            <a:endParaRPr lang="en-US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0" y="1639888"/>
          <a:ext cx="9144000" cy="4379912"/>
        </p:xfrm>
        <a:graphic>
          <a:graphicData uri="http://schemas.openxmlformats.org/presentationml/2006/ole">
            <p:oleObj spid="_x0000_s1026" name="Chart" r:id="rId4" imgW="11039475" imgH="5286375" progId="Excel.Sheet.8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Knowledge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Reigned undisputed until about 2007</a:t>
            </a:r>
          </a:p>
          <a:p>
            <a:endParaRPr lang="en-US" dirty="0" smtClean="0"/>
          </a:p>
          <a:p>
            <a:r>
              <a:rPr lang="en-US" dirty="0" smtClean="0"/>
              <a:t>Now a vigorous battle is ongoing to determine the best replacement/extension</a:t>
            </a:r>
          </a:p>
          <a:p>
            <a:pPr lvl="1"/>
            <a:r>
              <a:rPr lang="en-US" sz="2600" dirty="0" smtClean="0"/>
              <a:t>BKT with </a:t>
            </a:r>
            <a:r>
              <a:rPr lang="en-US" sz="2600" dirty="0" err="1" smtClean="0"/>
              <a:t>Dirichlet</a:t>
            </a:r>
            <a:r>
              <a:rPr lang="en-US" sz="2600" dirty="0" smtClean="0"/>
              <a:t> Priors (Beck &amp; Chang, 2007)</a:t>
            </a:r>
          </a:p>
          <a:p>
            <a:pPr lvl="1"/>
            <a:r>
              <a:rPr lang="en-US" sz="2600" dirty="0" smtClean="0"/>
              <a:t>Fuzzy BKT (</a:t>
            </a:r>
            <a:r>
              <a:rPr lang="en-US" sz="2600" dirty="0" err="1" smtClean="0"/>
              <a:t>Yudelson</a:t>
            </a:r>
            <a:r>
              <a:rPr lang="en-US" sz="2600" dirty="0" smtClean="0"/>
              <a:t> et al, 2008)</a:t>
            </a:r>
          </a:p>
          <a:p>
            <a:pPr lvl="1"/>
            <a:r>
              <a:rPr lang="en-US" sz="2600" dirty="0" smtClean="0"/>
              <a:t>BKT with Contextual-Guess-and-Slip (Baker et al, 2008)</a:t>
            </a:r>
          </a:p>
          <a:p>
            <a:pPr lvl="1"/>
            <a:r>
              <a:rPr lang="en-US" sz="2600" dirty="0" smtClean="0"/>
              <a:t>BKT with Help-Transition Differentiation (Beck et al, 2008)</a:t>
            </a:r>
          </a:p>
          <a:p>
            <a:pPr lvl="1"/>
            <a:r>
              <a:rPr lang="en-US" sz="2600" dirty="0" smtClean="0"/>
              <a:t>Clustered-skills BKT (Ritter et al, 2009)</a:t>
            </a:r>
          </a:p>
          <a:p>
            <a:pPr lvl="1"/>
            <a:r>
              <a:rPr lang="en-US" sz="2600" dirty="0" smtClean="0"/>
              <a:t>Performance Factors Analysis (</a:t>
            </a:r>
            <a:r>
              <a:rPr lang="en-US" sz="2600" dirty="0" err="1" smtClean="0"/>
              <a:t>Pavlik</a:t>
            </a:r>
            <a:r>
              <a:rPr lang="en-US" sz="2600" dirty="0" smtClean="0"/>
              <a:t> et al, 2009)</a:t>
            </a:r>
            <a:endParaRPr lang="en-US" sz="2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Studying a Construct Across Contexts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this detector</a:t>
            </a:r>
            <a:br>
              <a:rPr lang="en-US" smtClean="0"/>
            </a:br>
            <a:r>
              <a:rPr lang="en-US" smtClean="0"/>
              <a:t>(Baker, 2007)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Research Question</a:t>
            </a:r>
            <a:endParaRPr lang="en-US" smtClean="0"/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Do students game the system because of </a:t>
            </a:r>
            <a:r>
              <a:rPr lang="en-GB" sz="2400" b="1" i="1" smtClean="0"/>
              <a:t>state </a:t>
            </a:r>
            <a:r>
              <a:rPr lang="en-GB" sz="2400" smtClean="0"/>
              <a:t>or </a:t>
            </a:r>
            <a:r>
              <a:rPr lang="en-GB" sz="2400" b="1" i="1" smtClean="0"/>
              <a:t>trait </a:t>
            </a:r>
            <a:r>
              <a:rPr lang="en-GB" sz="2400" smtClean="0"/>
              <a:t>factors?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If trait factors are the main explanation, differences between students will explain much of the variance in gaming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If state factors are the main explanation, differences between lessons could account for many (but not all) state factors, and explain much of the variance in gaming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So: is the student or the lesson a better predictor of gaming?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Application of Detector</a:t>
            </a:r>
            <a:endParaRPr lang="en-US" smtClean="0"/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After validating its transfer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We applied the gaming detector across 35 lessons, used by 240 students, from a single Cognitive Tutor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Giving us, for each student in each lesson, a gaming frequency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Model</a:t>
            </a:r>
            <a:endParaRPr lang="en-US" smtClean="0"/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Linear Regression models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mtClean="0"/>
          </a:p>
          <a:p>
            <a:pPr eaLnBrk="1" hangingPunct="1"/>
            <a:r>
              <a:rPr lang="en-GB" smtClean="0"/>
              <a:t>Gaming frequency = Lesson + </a:t>
            </a:r>
            <a:r>
              <a:rPr lang="en-GB" smtClean="0">
                <a:latin typeface="Symbol" pitchFamily="18" charset="2"/>
              </a:rPr>
              <a:t>a</a:t>
            </a:r>
            <a:r>
              <a:rPr lang="en-GB" baseline="-25000" smtClean="0"/>
              <a:t>0</a:t>
            </a: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Gaming frequency = Student + </a:t>
            </a:r>
            <a:r>
              <a:rPr lang="en-GB" smtClean="0">
                <a:latin typeface="Symbol" pitchFamily="18" charset="2"/>
              </a:rPr>
              <a:t>a</a:t>
            </a:r>
            <a:r>
              <a:rPr lang="en-GB" baseline="-25000" smtClean="0"/>
              <a:t>0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Model</a:t>
            </a:r>
            <a:endParaRPr lang="en-US" smtClean="0"/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Categorical variables transformed to a set of binaries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i.e. Lesson = Scatterplot becomes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3DGeometry = 0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Percents = 0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Probability = 0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Scatterplot = 1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Boxplot = 0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Etc…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</a:t>
            </a:r>
            <a:r>
              <a:rPr lang="en-GB" baseline="30000" smtClean="0"/>
              <a:t>2</a:t>
            </a:r>
            <a:endParaRPr 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correlation, squared</a:t>
            </a:r>
          </a:p>
          <a:p>
            <a:pPr eaLnBrk="1" hangingPunct="1"/>
            <a:r>
              <a:rPr lang="en-GB" smtClean="0"/>
              <a:t>The proportion of variability in the data set that is accounted for by a statistical model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</a:t>
            </a:r>
            <a:r>
              <a:rPr lang="en-GB" baseline="30000" smtClean="0"/>
              <a:t>2</a:t>
            </a:r>
            <a:endParaRPr 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GB" smtClean="0"/>
              <a:t>The correlation, squared</a:t>
            </a:r>
          </a:p>
          <a:p>
            <a:pPr eaLnBrk="1" hangingPunct="1"/>
            <a:r>
              <a:rPr lang="en-GB" smtClean="0"/>
              <a:t>The proportion of variability in the data set </a:t>
            </a:r>
            <a:br>
              <a:rPr lang="en-GB" smtClean="0"/>
            </a:br>
            <a:r>
              <a:rPr lang="en-GB" smtClean="0"/>
              <a:t>that is accounted for by a statistical model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  <a:p>
            <a:pPr eaLnBrk="1" hangingPunct="1"/>
            <a:endParaRPr lang="en-GB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</a:t>
            </a:r>
            <a:r>
              <a:rPr lang="en-GB" baseline="30000" smtClean="0"/>
              <a:t>2</a:t>
            </a:r>
            <a:endParaRPr 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GB" smtClean="0"/>
              <a:t>However, a limitation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The more variables you have, the more variance you should be expected to predict, just by chance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</a:t>
            </a:r>
            <a:r>
              <a:rPr lang="en-GB" baseline="30000" smtClean="0"/>
              <a:t>2</a:t>
            </a:r>
            <a:endParaRPr 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We should expect</a:t>
            </a:r>
          </a:p>
          <a:p>
            <a:r>
              <a:rPr lang="en-GB" smtClean="0"/>
              <a:t>240 students </a:t>
            </a:r>
            <a:endParaRPr lang="en-US" smtClean="0"/>
          </a:p>
          <a:p>
            <a:r>
              <a:rPr lang="en-GB" smtClean="0"/>
              <a:t>To predict gaming better than</a:t>
            </a:r>
          </a:p>
          <a:p>
            <a:r>
              <a:rPr lang="en-GB" smtClean="0"/>
              <a:t>35 lessons</a:t>
            </a:r>
          </a:p>
          <a:p>
            <a:endParaRPr lang="en-GB" smtClean="0"/>
          </a:p>
          <a:p>
            <a:r>
              <a:rPr lang="en-GB" smtClean="0"/>
              <a:t>Just by overfitting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worth discussing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main contenders except </a:t>
            </a:r>
            <a:r>
              <a:rPr lang="en-US" dirty="0" err="1" smtClean="0"/>
              <a:t>Pavlik</a:t>
            </a:r>
            <a:r>
              <a:rPr lang="en-US" dirty="0" smtClean="0"/>
              <a:t> et </a:t>
            </a:r>
            <a:r>
              <a:rPr lang="en-US" dirty="0" err="1" smtClean="0"/>
              <a:t>al’s</a:t>
            </a:r>
            <a:r>
              <a:rPr lang="en-US" dirty="0" smtClean="0"/>
              <a:t> approach are direct extensions or modifications of Corbett &amp; Anderson (1995)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what can we do?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BiC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dirty="0" smtClean="0"/>
              <a:t>Bayesian Information Criterion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Raftery</a:t>
            </a:r>
            <a:r>
              <a:rPr lang="en-GB" dirty="0" smtClean="0"/>
              <a:t>, 1995)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Makes trade-off between goodness of fit and flexibility of fit (number of parameters)</a:t>
            </a:r>
          </a:p>
          <a:p>
            <a:pPr eaLnBrk="1" hangingPunct="1">
              <a:buFont typeface="Arial" pitchFamily="34" charset="0"/>
              <a:buNone/>
            </a:pPr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Predictors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The Lesson </a:t>
            </a:r>
            <a:endParaRPr lang="en-US" sz="400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Gaming frequency = Lesson + </a:t>
            </a:r>
            <a:r>
              <a:rPr lang="en-GB" smtClean="0">
                <a:latin typeface="Symbol" pitchFamily="18" charset="2"/>
              </a:rPr>
              <a:t>a</a:t>
            </a:r>
            <a:r>
              <a:rPr lang="en-GB" baseline="-25000" smtClean="0"/>
              <a:t>0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35 parameters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r</a:t>
            </a:r>
            <a:r>
              <a:rPr lang="en-GB" baseline="30000" smtClean="0"/>
              <a:t>2</a:t>
            </a:r>
            <a:r>
              <a:rPr lang="en-GB" smtClean="0"/>
              <a:t> = 0.55</a:t>
            </a:r>
          </a:p>
          <a:p>
            <a:pPr eaLnBrk="1" hangingPunct="1"/>
            <a:r>
              <a:rPr lang="en-GB" smtClean="0"/>
              <a:t>BiC’ = -2370</a:t>
            </a:r>
          </a:p>
          <a:p>
            <a:pPr lvl="1" eaLnBrk="1" hangingPunct="1"/>
            <a:r>
              <a:rPr lang="en-GB" smtClean="0"/>
              <a:t>Model is significantly better than chance would predict given model size &amp; data set size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The Student</a:t>
            </a:r>
            <a:endParaRPr lang="en-US" sz="40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Gaming frequency = Student + </a:t>
            </a:r>
            <a:r>
              <a:rPr lang="en-GB" smtClean="0">
                <a:latin typeface="Symbol" pitchFamily="18" charset="2"/>
              </a:rPr>
              <a:t>a</a:t>
            </a:r>
            <a:r>
              <a:rPr lang="en-GB" baseline="-25000" smtClean="0"/>
              <a:t>0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240 parameters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r</a:t>
            </a:r>
            <a:r>
              <a:rPr lang="en-GB" baseline="30000" smtClean="0"/>
              <a:t>2</a:t>
            </a:r>
            <a:r>
              <a:rPr lang="en-GB" smtClean="0"/>
              <a:t> = 0.16</a:t>
            </a:r>
          </a:p>
          <a:p>
            <a:pPr eaLnBrk="1" hangingPunct="1"/>
            <a:r>
              <a:rPr lang="en-GB" smtClean="0"/>
              <a:t>BiC’ = 1382</a:t>
            </a:r>
          </a:p>
          <a:p>
            <a:pPr lvl="1" eaLnBrk="1" hangingPunct="1"/>
            <a:r>
              <a:rPr lang="en-GB" smtClean="0"/>
              <a:t>Model is worse than chance would predict given model size &amp; data set size!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 descr="lesson-stdde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875" y="787400"/>
            <a:ext cx="94329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2051050" y="6302375"/>
            <a:ext cx="5113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Standard deviation bars, not standard error bars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talk…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Discovery with Models to</a:t>
            </a:r>
          </a:p>
          <a:p>
            <a:pPr lvl="1" eaLnBrk="1" hangingPunct="1"/>
            <a:r>
              <a:rPr lang="en-US" dirty="0" smtClean="0"/>
              <a:t>Find outliers of interest by finding out where the model makes extreme predictions</a:t>
            </a:r>
          </a:p>
          <a:p>
            <a:pPr lvl="1" eaLnBrk="1" hangingPunct="1"/>
            <a:r>
              <a:rPr lang="en-US" dirty="0" smtClean="0"/>
              <a:t>Inspect the model to learn what factors are involved in predicting the construct</a:t>
            </a:r>
          </a:p>
          <a:p>
            <a:pPr lvl="1" eaLnBrk="1" hangingPunct="1"/>
            <a:r>
              <a:rPr lang="en-US" dirty="0" smtClean="0"/>
              <a:t>Find out the construct’s relationship to other constructs of interest, by studying its correlations/associations/causal relationships with data/models on the other constructs</a:t>
            </a:r>
          </a:p>
          <a:p>
            <a:pPr lvl="1" eaLnBrk="1" hangingPunct="1"/>
            <a:r>
              <a:rPr lang="en-US" dirty="0" smtClean="0"/>
              <a:t>Study the construct across contexts or students, by applying the model within data from those contexts or students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Necessarily…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mtClean="0"/>
              <a:t>Only a few examples given in this talk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area of increasing importance within EDM…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Goal:  For each knowledge component (KC), infer the student’s knowledge state from performance.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Suppose a student has six opportunities to apply a KC and makes the following sequence of correct (1) and incorrect (0) responses.  Has the student has learned the rule?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Bayesian Knowledge Tracing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828800" y="6172200"/>
            <a:ext cx="66294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b="1">
                <a:latin typeface="Times" pitchFamily="18" charset="0"/>
              </a:rPr>
              <a:t>0 0 1 0 1 1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Learning Assumptions</a:t>
            </a:r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 smtClean="0"/>
              <a:t>Two-state learning model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Each skill is either </a:t>
            </a:r>
            <a:r>
              <a:rPr lang="en-US" altLang="en-US" u="sng" dirty="0" smtClean="0"/>
              <a:t>learned</a:t>
            </a:r>
            <a:r>
              <a:rPr lang="en-US" altLang="en-US" dirty="0" smtClean="0"/>
              <a:t> or </a:t>
            </a:r>
            <a:r>
              <a:rPr lang="en-US" altLang="en-US" u="sng" dirty="0" smtClean="0"/>
              <a:t>unlearned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3200" u="sng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 smtClean="0"/>
              <a:t>In problem-solving, the student can learn a skill at each opportunity to apply the skill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 smtClean="0"/>
              <a:t>A student does not forget a skill, once he or she knows it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 smtClean="0"/>
              <a:t>Only one skill per action</a:t>
            </a:r>
            <a:endParaRPr lang="en-US" altLang="en-US" sz="3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Performance Assumptions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the student knows a skill, there is still some chance the student will </a:t>
            </a:r>
            <a:r>
              <a:rPr lang="en-US" altLang="en-US" u="sng" smtClean="0"/>
              <a:t>slip</a:t>
            </a:r>
            <a:r>
              <a:rPr lang="en-US" altLang="en-US" smtClean="0"/>
              <a:t> and make a mistake.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the student does not know a skill, there is still some chance the student will </a:t>
            </a:r>
            <a:r>
              <a:rPr lang="en-US" altLang="en-US" u="sng" smtClean="0"/>
              <a:t>guess</a:t>
            </a:r>
            <a:r>
              <a:rPr lang="en-US" altLang="en-US" smtClean="0"/>
              <a:t> correctly</a:t>
            </a:r>
            <a:r>
              <a:rPr lang="en-US" altLang="en-US" sz="400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1983</Words>
  <Application>Microsoft Office PowerPoint</Application>
  <PresentationFormat>On-screen Show (4:3)</PresentationFormat>
  <Paragraphs>405</Paragraphs>
  <Slides>68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Office Theme</vt:lpstr>
      <vt:lpstr>Chart</vt:lpstr>
      <vt:lpstr>Bayesian Knowledge Tracing and Discovery with Models</vt:lpstr>
      <vt:lpstr>Bayesian Knowledge Tracing</vt:lpstr>
      <vt:lpstr>Bayesian Knowledge Tracing</vt:lpstr>
      <vt:lpstr>Bayesian Knowledge Tracing</vt:lpstr>
      <vt:lpstr>Bayesian Knowledge Tracing</vt:lpstr>
      <vt:lpstr>Still worth discussing</vt:lpstr>
      <vt:lpstr>Bayesian Knowledge Tracing</vt:lpstr>
      <vt:lpstr>Model Learning Assumptions</vt:lpstr>
      <vt:lpstr>Model Performance Assumptions</vt:lpstr>
      <vt:lpstr>   Corbett and Anderson’s Model</vt:lpstr>
      <vt:lpstr>   Bayesian Knowledge Tracing</vt:lpstr>
      <vt:lpstr>Formulas</vt:lpstr>
      <vt:lpstr>  Knowledge Tracing</vt:lpstr>
      <vt:lpstr>  Knowledge Tracing</vt:lpstr>
      <vt:lpstr>  Knowledge Tracing</vt:lpstr>
      <vt:lpstr>  Fitting a Knowledge-Tracing Model</vt:lpstr>
      <vt:lpstr>  Knowledge Tracing</vt:lpstr>
      <vt:lpstr>One Recent Extension</vt:lpstr>
      <vt:lpstr>One Recent Extension</vt:lpstr>
      <vt:lpstr>Other Recent Extensions</vt:lpstr>
      <vt:lpstr>Uses</vt:lpstr>
      <vt:lpstr>Uses of Knowledge Tracing</vt:lpstr>
      <vt:lpstr>Uses of Knowledge Tracing</vt:lpstr>
      <vt:lpstr>Uses of Knowledge Tracing</vt:lpstr>
      <vt:lpstr>Skills from the Algebra Tutor</vt:lpstr>
      <vt:lpstr>Which skills could probably be removed from the tutor?</vt:lpstr>
      <vt:lpstr>Which skills could use better instruction?</vt:lpstr>
      <vt:lpstr>This was an example of</vt:lpstr>
      <vt:lpstr>Discovery with Models</vt:lpstr>
      <vt:lpstr>Why do Discovery with Models?</vt:lpstr>
      <vt:lpstr>Why do Discovery with Models?</vt:lpstr>
      <vt:lpstr>Most frequently</vt:lpstr>
      <vt:lpstr>A few examples…</vt:lpstr>
      <vt:lpstr>You can study the model</vt:lpstr>
      <vt:lpstr>You can study the context of the model’s predictions</vt:lpstr>
      <vt:lpstr>Boosting</vt:lpstr>
      <vt:lpstr>Boosting</vt:lpstr>
      <vt:lpstr>However…</vt:lpstr>
      <vt:lpstr>Validate the Transfer</vt:lpstr>
      <vt:lpstr>Validate the Transfer</vt:lpstr>
      <vt:lpstr>Validate the Transfer</vt:lpstr>
      <vt:lpstr>Maybe…</vt:lpstr>
      <vt:lpstr>Baker, Corbett, Koedinger, &amp; Roll (2006)</vt:lpstr>
      <vt:lpstr>Scheme</vt:lpstr>
      <vt:lpstr>Transfer lesson .vs. Training lessons</vt:lpstr>
      <vt:lpstr>So transfer is possible…</vt:lpstr>
      <vt:lpstr>What we can say is…</vt:lpstr>
      <vt:lpstr>If…</vt:lpstr>
      <vt:lpstr>Maximum Likelihood Estimation</vt:lpstr>
      <vt:lpstr>Studying a Construct Across Contexts</vt:lpstr>
      <vt:lpstr>Research Question</vt:lpstr>
      <vt:lpstr>Application of Detector</vt:lpstr>
      <vt:lpstr>Model</vt:lpstr>
      <vt:lpstr>Model</vt:lpstr>
      <vt:lpstr>Metrics</vt:lpstr>
      <vt:lpstr>r2</vt:lpstr>
      <vt:lpstr>r2</vt:lpstr>
      <vt:lpstr>r2</vt:lpstr>
      <vt:lpstr>r2</vt:lpstr>
      <vt:lpstr>So what can we do?</vt:lpstr>
      <vt:lpstr>BiC</vt:lpstr>
      <vt:lpstr>Predictors</vt:lpstr>
      <vt:lpstr>The Lesson </vt:lpstr>
      <vt:lpstr>The Student</vt:lpstr>
      <vt:lpstr>Slide 65</vt:lpstr>
      <vt:lpstr>In this talk…</vt:lpstr>
      <vt:lpstr>Necessarily…</vt:lpstr>
      <vt:lpstr>An area of increasing importance within EDM…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with Models</dc:title>
  <dc:creator>Ryan Baker</dc:creator>
  <cp:lastModifiedBy>Ryan Baker</cp:lastModifiedBy>
  <cp:revision>45</cp:revision>
  <dcterms:created xsi:type="dcterms:W3CDTF">2009-06-26T17:15:16Z</dcterms:created>
  <dcterms:modified xsi:type="dcterms:W3CDTF">2009-07-12T06:54:12Z</dcterms:modified>
</cp:coreProperties>
</file>