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32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24" r:id="rId28"/>
    <p:sldId id="325" r:id="rId29"/>
    <p:sldId id="292" r:id="rId30"/>
    <p:sldId id="326" r:id="rId31"/>
    <p:sldId id="311" r:id="rId32"/>
    <p:sldId id="312" r:id="rId33"/>
    <p:sldId id="318" r:id="rId34"/>
    <p:sldId id="319" r:id="rId35"/>
    <p:sldId id="322" r:id="rId36"/>
    <p:sldId id="437" r:id="rId37"/>
    <p:sldId id="328" r:id="rId38"/>
    <p:sldId id="330" r:id="rId39"/>
    <p:sldId id="331" r:id="rId40"/>
    <p:sldId id="332" r:id="rId41"/>
    <p:sldId id="333" r:id="rId42"/>
    <p:sldId id="336" r:id="rId43"/>
    <p:sldId id="337" r:id="rId44"/>
    <p:sldId id="338" r:id="rId45"/>
    <p:sldId id="339" r:id="rId46"/>
    <p:sldId id="347" r:id="rId47"/>
    <p:sldId id="348" r:id="rId48"/>
    <p:sldId id="440" r:id="rId49"/>
    <p:sldId id="439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4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441" r:id="rId80"/>
    <p:sldId id="404" r:id="rId81"/>
    <p:sldId id="405" r:id="rId82"/>
    <p:sldId id="406" r:id="rId83"/>
    <p:sldId id="407" r:id="rId84"/>
    <p:sldId id="408" r:id="rId85"/>
    <p:sldId id="409" r:id="rId86"/>
    <p:sldId id="410" r:id="rId87"/>
    <p:sldId id="411" r:id="rId88"/>
    <p:sldId id="412" r:id="rId89"/>
    <p:sldId id="413" r:id="rId90"/>
    <p:sldId id="414" r:id="rId91"/>
    <p:sldId id="415" r:id="rId92"/>
    <p:sldId id="416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5" r:id="rId102"/>
    <p:sldId id="426" r:id="rId103"/>
    <p:sldId id="427" r:id="rId104"/>
    <p:sldId id="428" r:id="rId105"/>
    <p:sldId id="429" r:id="rId106"/>
    <p:sldId id="430" r:id="rId107"/>
    <p:sldId id="431" r:id="rId108"/>
    <p:sldId id="432" r:id="rId109"/>
    <p:sldId id="433" r:id="rId110"/>
    <p:sldId id="434" r:id="rId111"/>
    <p:sldId id="435" r:id="rId112"/>
    <p:sldId id="436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2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Sheet1!$F$4</c:f>
              <c:strCache>
                <c:ptCount val="1"/>
              </c:strCache>
            </c:strRef>
          </c:tx>
          <c:xVal>
            <c:numRef>
              <c:f>Sheet1!$E$5:$E$14</c:f>
              <c:numCache>
                <c:formatCode>General</c:formatCode>
                <c:ptCount val="10"/>
              </c:numCache>
            </c:numRef>
          </c:xVal>
          <c:yVal>
            <c:numRef>
              <c:f>Sheet1!$F$5:$F$14</c:f>
              <c:numCache>
                <c:formatCode>General</c:formatCode>
                <c:ptCount val="10"/>
              </c:numCache>
            </c:numRef>
          </c:yVal>
          <c:smooth val="1"/>
        </c:ser>
        <c:axId val="151949696"/>
        <c:axId val="151951616"/>
      </c:scatterChart>
      <c:valAx>
        <c:axId val="151949696"/>
        <c:scaling>
          <c:orientation val="minMax"/>
          <c:max val="1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drinks of prune nog</a:t>
                </a:r>
              </a:p>
            </c:rich>
          </c:tx>
          <c:layout/>
        </c:title>
        <c:numFmt formatCode="General" sourceLinked="1"/>
        <c:tickLblPos val="nextTo"/>
        <c:crossAx val="151951616"/>
        <c:crosses val="autoZero"/>
        <c:crossBetween val="midCat"/>
      </c:valAx>
      <c:valAx>
        <c:axId val="1519516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emergencies</a:t>
                </a:r>
              </a:p>
            </c:rich>
          </c:tx>
          <c:layout/>
        </c:title>
        <c:numFmt formatCode="General" sourceLinked="1"/>
        <c:tickLblPos val="nextTo"/>
        <c:crossAx val="151949696"/>
        <c:crosses val="autoZero"/>
        <c:crossBetween val="midCat"/>
      </c:valAx>
      <c:spPr>
        <a:noFill/>
        <a:ln w="25400">
          <a:noFill/>
        </a:ln>
      </c:spPr>
    </c:plotArea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Sheet1!$F$4</c:f>
              <c:strCache>
                <c:ptCount val="1"/>
              </c:strCache>
            </c:strRef>
          </c:tx>
          <c:xVal>
            <c:numRef>
              <c:f>Sheet1!$E$5:$E$14</c:f>
              <c:numCache>
                <c:formatCode>General</c:formatCode>
                <c:ptCount val="10"/>
              </c:numCache>
            </c:numRef>
          </c:xVal>
          <c:yVal>
            <c:numRef>
              <c:f>Sheet1!$F$5:$F$14</c:f>
              <c:numCache>
                <c:formatCode>General</c:formatCode>
                <c:ptCount val="10"/>
              </c:numCache>
            </c:numRef>
          </c:yVal>
          <c:smooth val="1"/>
        </c:ser>
        <c:axId val="143599872"/>
        <c:axId val="143630720"/>
      </c:scatterChart>
      <c:valAx>
        <c:axId val="143599872"/>
        <c:scaling>
          <c:orientation val="minMax"/>
          <c:max val="1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drinks of prune nog</a:t>
                </a:r>
              </a:p>
            </c:rich>
          </c:tx>
          <c:layout/>
        </c:title>
        <c:numFmt formatCode="General" sourceLinked="1"/>
        <c:tickLblPos val="nextTo"/>
        <c:crossAx val="143630720"/>
        <c:crosses val="autoZero"/>
        <c:crossBetween val="midCat"/>
      </c:valAx>
      <c:valAx>
        <c:axId val="1436307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emergencies</a:t>
                </a:r>
              </a:p>
            </c:rich>
          </c:tx>
          <c:layout/>
        </c:title>
        <c:numFmt formatCode="General" sourceLinked="1"/>
        <c:tickLblPos val="nextTo"/>
        <c:crossAx val="143599872"/>
        <c:crosses val="autoZero"/>
        <c:crossBetween val="midCat"/>
      </c:valAx>
    </c:plotArea>
    <c:plotVisOnly val="1"/>
  </c:chart>
  <c:externalData r:id="rId1"/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/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 cstate="print"/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0" y="0"/>
          <a:ext cx="7239000" cy="448537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 cstate="print"/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0" y="0"/>
          <a:ext cx="7239000" cy="448537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5DB4-229E-4021-B9BE-FD4BADC892F1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70BAA-6AB7-4D87-8332-CC61ACAAEB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D7C5E-16BD-4C99-AD9F-AA213F7FDC1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35EB-18BB-4F64-A326-7D5D7DDBFCD5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E511-2B71-4BE6-9D32-3BDCF4A3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35EB-18BB-4F64-A326-7D5D7DDBFCD5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E511-2B71-4BE6-9D32-3BDCF4A3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35EB-18BB-4F64-A326-7D5D7DDBFCD5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E511-2B71-4BE6-9D32-3BDCF4A3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35EB-18BB-4F64-A326-7D5D7DDBFCD5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E511-2B71-4BE6-9D32-3BDCF4A3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35EB-18BB-4F64-A326-7D5D7DDBFCD5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E511-2B71-4BE6-9D32-3BDCF4A3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35EB-18BB-4F64-A326-7D5D7DDBFCD5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E511-2B71-4BE6-9D32-3BDCF4A3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35EB-18BB-4F64-A326-7D5D7DDBFCD5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E511-2B71-4BE6-9D32-3BDCF4A3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35EB-18BB-4F64-A326-7D5D7DDBFCD5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E511-2B71-4BE6-9D32-3BDCF4A3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35EB-18BB-4F64-A326-7D5D7DDBFCD5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E511-2B71-4BE6-9D32-3BDCF4A3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35EB-18BB-4F64-A326-7D5D7DDBFCD5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E511-2B71-4BE6-9D32-3BDCF4A3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35EB-18BB-4F64-A326-7D5D7DDBFCD5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E511-2B71-4BE6-9D32-3BDCF4A3B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35EB-18BB-4F64-A326-7D5D7DDBFCD5}" type="datetimeFigureOut">
              <a:rPr lang="en-US" smtClean="0"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E511-2B71-4BE6-9D32-3BDCF4A3BE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wpi.edu/~rsbaker/edmtools.html" TargetMode="External"/><Relationship Id="rId2" Type="http://schemas.openxmlformats.org/officeDocument/2006/relationships/hyperlink" Target="http://www.cs.cmu.edu/~listen/BNT-S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Knowledge Tracing</a:t>
            </a:r>
            <a:br>
              <a:rPr lang="en-US" dirty="0" smtClean="0"/>
            </a:br>
            <a:r>
              <a:rPr lang="en-US" dirty="0" smtClean="0"/>
              <a:t>Prediction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Goal:  For each knowledge component (KC), infer the student’s knowledge state from performance.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Suppose a student has six opportunities to apply a KC and makes the following sequence of correct (1) and incorrect (0) responses.  Has the student has learned the rule?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Bayesian Knowledge Tracing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828800" y="6172200"/>
            <a:ext cx="66294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b="1">
                <a:latin typeface="Times" pitchFamily="18" charset="0"/>
              </a:rPr>
              <a:t>0 0 1 0 1 1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Soller</a:t>
            </a:r>
            <a:r>
              <a:rPr lang="en-US" dirty="0" smtClean="0"/>
              <a:t> &amp; Stevens (2007)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4809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difficulty of interpreting non-linear models is so well known, that New York City put up a road sign about it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16fuhgeddaboudi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6400800" cy="682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And of course…</a:t>
            </a:r>
            <a:endParaRPr lang="en-US" smtClean="0"/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There are lots of fancy </a:t>
            </a:r>
            <a:r>
              <a:rPr lang="en-GB" dirty="0" err="1" smtClean="0"/>
              <a:t>regressors</a:t>
            </a:r>
            <a:r>
              <a:rPr lang="en-GB" dirty="0" smtClean="0"/>
              <a:t> in any Data Mining package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err="1" smtClean="0"/>
              <a:t>SMOReg</a:t>
            </a:r>
            <a:r>
              <a:rPr lang="en-GB" dirty="0" smtClean="0"/>
              <a:t> (support vector machine)</a:t>
            </a:r>
          </a:p>
          <a:p>
            <a:pPr eaLnBrk="1" hangingPunct="1"/>
            <a:r>
              <a:rPr lang="en-GB" dirty="0" smtClean="0"/>
              <a:t>Poisson Regression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And so on</a:t>
            </a:r>
            <a:endParaRPr lang="en-US" dirty="0" smtClean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/>
              <a:t>How can you tell if </a:t>
            </a:r>
            <a:br>
              <a:rPr lang="en-GB" sz="4000" dirty="0" smtClean="0"/>
            </a:br>
            <a:r>
              <a:rPr lang="en-GB" sz="4000" dirty="0" smtClean="0"/>
              <a:t>a regression model is any good?</a:t>
            </a:r>
            <a:endParaRPr lang="en-US" sz="4000" dirty="0" smtClean="0"/>
          </a:p>
        </p:txBody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How can you tell if </a:t>
            </a:r>
            <a:br>
              <a:rPr lang="en-GB" sz="4000" dirty="0" smtClean="0"/>
            </a:br>
            <a:r>
              <a:rPr lang="en-GB" sz="4000" dirty="0" smtClean="0"/>
              <a:t>a regression model is any good?</a:t>
            </a:r>
            <a:endParaRPr lang="en-US" sz="4000" dirty="0" smtClean="0"/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Correlation is a classic method</a:t>
            </a:r>
          </a:p>
          <a:p>
            <a:pPr eaLnBrk="1" hangingPunct="1"/>
            <a:r>
              <a:rPr lang="en-GB" dirty="0" smtClean="0"/>
              <a:t>(Or its cousin r</a:t>
            </a:r>
            <a:r>
              <a:rPr lang="en-GB" baseline="30000" dirty="0" smtClean="0"/>
              <a:t>2</a:t>
            </a:r>
            <a:r>
              <a:rPr lang="en-GB" dirty="0" smtClean="0"/>
              <a:t>)</a:t>
            </a:r>
          </a:p>
          <a:p>
            <a:pPr eaLnBrk="1" hangingPunct="1">
              <a:buFont typeface="Arial" charset="0"/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What data set should you generally test on?</a:t>
            </a:r>
            <a:endParaRPr lang="en-US" sz="4000" smtClean="0"/>
          </a:p>
        </p:txBody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data set you trained your classifier on</a:t>
            </a:r>
          </a:p>
          <a:p>
            <a:pPr eaLnBrk="1" hangingPunct="1"/>
            <a:r>
              <a:rPr lang="en-GB" smtClean="0"/>
              <a:t>A data set from a different tutor</a:t>
            </a:r>
          </a:p>
          <a:p>
            <a:pPr eaLnBrk="1" hangingPunct="1"/>
            <a:r>
              <a:rPr lang="en-GB" smtClean="0"/>
              <a:t>Split your data set in half, train on one half, test on the other half</a:t>
            </a:r>
          </a:p>
          <a:p>
            <a:pPr eaLnBrk="1" hangingPunct="1"/>
            <a:r>
              <a:rPr lang="en-GB" smtClean="0"/>
              <a:t>Split your data set in ten. Train on each set of 9 sets, test on the tenth. Do this ten times. 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b="1" smtClean="0"/>
              <a:t>Any differences from classifiers?</a:t>
            </a:r>
            <a:endParaRPr lang="en-US" b="1" smtClean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What are some  stat tests </a:t>
            </a:r>
            <a:br>
              <a:rPr lang="en-GB" sz="4000" smtClean="0"/>
            </a:br>
            <a:r>
              <a:rPr lang="en-GB" sz="4000" smtClean="0"/>
              <a:t>you could use?</a:t>
            </a:r>
            <a:endParaRPr lang="en-US" sz="4000" smtClean="0"/>
          </a:p>
        </p:txBody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about?</a:t>
            </a:r>
            <a:endParaRPr lang="en-US" smtClean="0"/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Take the correlation between your prediction and your label</a:t>
            </a:r>
          </a:p>
          <a:p>
            <a:pPr eaLnBrk="1" hangingPunct="1"/>
            <a:r>
              <a:rPr lang="en-GB" smtClean="0"/>
              <a:t>Run an F test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So</a:t>
            </a:r>
            <a:br>
              <a:rPr lang="en-GB" smtClean="0"/>
            </a:br>
            <a:r>
              <a:rPr lang="en-GB" smtClean="0"/>
              <a:t>F(1,9998)=50.00, p&lt;0.00000000001</a:t>
            </a:r>
            <a:endParaRPr lang="en-US" smtClean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about?</a:t>
            </a:r>
            <a:endParaRPr lang="en-US" smtClean="0"/>
          </a:p>
        </p:txBody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Take the correlation between your prediction and your label</a:t>
            </a:r>
          </a:p>
          <a:p>
            <a:pPr eaLnBrk="1" hangingPunct="1"/>
            <a:r>
              <a:rPr lang="en-GB" smtClean="0"/>
              <a:t>Run an F test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So</a:t>
            </a:r>
            <a:br>
              <a:rPr lang="en-GB" smtClean="0"/>
            </a:br>
            <a:r>
              <a:rPr lang="en-GB" smtClean="0"/>
              <a:t>F(1,9998)=50.00, p&lt;0.00000000001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All cool, right?</a:t>
            </a: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Learning Assumptions</a:t>
            </a:r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 smtClean="0"/>
              <a:t>Two-state learning model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Each skill is either </a:t>
            </a:r>
            <a:r>
              <a:rPr lang="en-US" altLang="en-US" u="sng" dirty="0" smtClean="0"/>
              <a:t>learned</a:t>
            </a:r>
            <a:r>
              <a:rPr lang="en-US" altLang="en-US" dirty="0" smtClean="0"/>
              <a:t> or </a:t>
            </a:r>
            <a:r>
              <a:rPr lang="en-US" altLang="en-US" u="sng" dirty="0" smtClean="0"/>
              <a:t>unlearned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3200" u="sng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 smtClean="0"/>
              <a:t>In problem-solving, the student can learn a skill at each opportunity to apply the skill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 smtClean="0"/>
              <a:t>A student does not forget a skill, once he or she knows it</a:t>
            </a:r>
          </a:p>
          <a:p>
            <a:pPr lvl="1">
              <a:defRPr/>
            </a:pPr>
            <a:r>
              <a:rPr lang="en-US" altLang="en-US" sz="2400" dirty="0" smtClean="0"/>
              <a:t>Studied in </a:t>
            </a:r>
            <a:r>
              <a:rPr lang="en-US" altLang="en-US" sz="2400" dirty="0" err="1" smtClean="0"/>
              <a:t>Pavlik’s</a:t>
            </a:r>
            <a:r>
              <a:rPr lang="en-US" altLang="en-US" sz="2400" dirty="0" smtClean="0"/>
              <a:t> models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8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 smtClean="0"/>
              <a:t>Only one skill per action</a:t>
            </a:r>
            <a:endParaRPr lang="en-US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 before…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want to make sure to account for the non-independence between students when you test significance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 F test is fine, just include a student term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 before…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You want to make sure to account for the non-independence between students when you test significance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 F test is fine, just include a student term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(but note, your regressor itself should not predict using student as a variable… unless you want it to only work in your original population)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Bayesian Information Criterion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Raftery</a:t>
            </a:r>
            <a:r>
              <a:rPr lang="en-GB" dirty="0" smtClean="0"/>
              <a:t>, 1995)</a:t>
            </a:r>
          </a:p>
          <a:p>
            <a:endParaRPr lang="en-GB" dirty="0" smtClean="0"/>
          </a:p>
          <a:p>
            <a:r>
              <a:rPr lang="en-GB" dirty="0" smtClean="0"/>
              <a:t>Makes trade-off between goodness of fit and flexibility of fit (number of parameters)</a:t>
            </a:r>
          </a:p>
          <a:p>
            <a:endParaRPr lang="en-US" dirty="0" smtClean="0"/>
          </a:p>
          <a:p>
            <a:r>
              <a:rPr lang="en-US" dirty="0" smtClean="0"/>
              <a:t>i.e. Can control for the number of parameters you used and thus adjust for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Said to be statistically equivalent to k-fold cross-validation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Addressing Noise and Error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the student knows a skill, there is still some chance the student will </a:t>
            </a:r>
            <a:r>
              <a:rPr lang="en-US" altLang="en-US" u="sng" smtClean="0"/>
              <a:t>slip</a:t>
            </a:r>
            <a:r>
              <a:rPr lang="en-US" altLang="en-US" smtClean="0"/>
              <a:t> and make a mistake.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the student does not know a skill, there is still some chance the student will </a:t>
            </a:r>
            <a:r>
              <a:rPr lang="en-US" altLang="en-US" u="sng" smtClean="0"/>
              <a:t>guess</a:t>
            </a:r>
            <a:r>
              <a:rPr lang="en-US" altLang="en-US" smtClean="0"/>
              <a:t> correctly</a:t>
            </a:r>
            <a:r>
              <a:rPr lang="en-US" altLang="en-US" sz="4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3276600" y="3124200"/>
            <a:ext cx="4495800" cy="0"/>
          </a:xfrm>
          <a:prstGeom prst="line">
            <a:avLst/>
          </a:prstGeom>
          <a:noFill/>
          <a:ln w="76200">
            <a:pattFill prst="shingle">
              <a:fgClr>
                <a:schemeClr val="tx1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049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   Corbett and Anderson’s Model</a:t>
            </a:r>
            <a:endParaRPr lang="en-US" altLang="en-US" smtClean="0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276600" y="15240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124200" y="1752600"/>
            <a:ext cx="1676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Not learned</a:t>
            </a:r>
            <a:endParaRPr lang="en-US" altLang="en-US" sz="240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648200" y="2209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28600" y="3581400"/>
            <a:ext cx="8686800" cy="31178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u="sng">
                <a:latin typeface="Times" pitchFamily="18" charset="0"/>
              </a:rPr>
              <a:t>Two Learning Parameters</a:t>
            </a:r>
            <a:endParaRPr lang="en-US" altLang="en-US">
              <a:latin typeface="Times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p(L</a:t>
            </a:r>
            <a:r>
              <a:rPr lang="en-US" altLang="en-US" baseline="-25000">
                <a:latin typeface="Times" pitchFamily="18" charset="0"/>
              </a:rPr>
              <a:t>0</a:t>
            </a:r>
            <a:r>
              <a:rPr lang="en-US" altLang="en-US">
                <a:latin typeface="Times" pitchFamily="18" charset="0"/>
              </a:rPr>
              <a:t>)	Probability the skill is already known before the first opportunity to use the skill in problem solving.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p(T)	Probability the skill will be learned at each opportunity to use the skill.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u="sng">
                <a:latin typeface="Times" pitchFamily="18" charset="0"/>
              </a:rPr>
              <a:t>Two Performance Parameters</a:t>
            </a:r>
            <a:endParaRPr lang="en-US" altLang="en-US">
              <a:latin typeface="Times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p(G)	Probability the student will guess correctly if the skill is not known.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p(S)	Probability the student will slip (make a mistake) if the skill is known.</a:t>
            </a:r>
          </a:p>
          <a:p>
            <a:pPr eaLnBrk="0" hangingPunct="0">
              <a:spcBef>
                <a:spcPct val="50000"/>
              </a:spcBef>
            </a:pPr>
            <a:endParaRPr lang="en-US" altLang="en-US">
              <a:latin typeface="Times" pitchFamily="18" charset="0"/>
            </a:endParaRP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5943600" y="15240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791200" y="1752600"/>
            <a:ext cx="1676400" cy="73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Learned</a:t>
            </a:r>
          </a:p>
          <a:p>
            <a:pPr algn="ctr" eaLnBrk="0" hangingPunct="0"/>
            <a:endParaRPr lang="en-US" altLang="en-US" sz="240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029200" y="1676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p(T)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429000" y="3352800"/>
            <a:ext cx="1143000" cy="381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581400" y="33528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correct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096000" y="3352800"/>
            <a:ext cx="1143000" cy="381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248400" y="33528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correct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962400" y="2895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191000" y="27432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p(G)</a:t>
            </a: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6629400" y="2895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934200" y="27432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1-p(S)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324600" y="2362200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p(L</a:t>
            </a:r>
            <a:r>
              <a:rPr lang="en-US" altLang="en-US" baseline="-25000">
                <a:latin typeface="Times" pitchFamily="18" charset="0"/>
              </a:rPr>
              <a:t>0</a:t>
            </a:r>
            <a:r>
              <a:rPr lang="en-US" altLang="en-US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 Bayesian Knowledge Tracing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Whenever the student has an opportunity to use a skill, the probability that the student knows the skill is updated using formulas derived from Bayes’ Theorem.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Formulas</a:t>
            </a:r>
            <a:endParaRPr lang="en-US" smtClean="0"/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22860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6629" name="Rectangle 9"/>
          <p:cNvSpPr>
            <a:spLocks noChangeArrowheads="1"/>
          </p:cNvSpPr>
          <p:nvPr/>
        </p:nvSpPr>
        <p:spPr bwMode="auto">
          <a:xfrm>
            <a:off x="22860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26630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87026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352800"/>
            <a:ext cx="8675688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086350"/>
            <a:ext cx="885825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4" name="Rectangle 14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900">
                <a:latin typeface="Times" pitchFamily="18" charset="0"/>
                <a:cs typeface="Times New Roman" pitchFamily="18" charset="0"/>
              </a:rPr>
              <a:t> </a:t>
            </a:r>
            <a:endParaRPr lang="en-US" sz="700"/>
          </a:p>
          <a:p>
            <a:pPr eaLnBrk="0" hangingPunct="0"/>
            <a:endParaRPr lang="en-US"/>
          </a:p>
        </p:txBody>
      </p:sp>
      <p:sp>
        <p:nvSpPr>
          <p:cNvPr id="26635" name="Rectangle 15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6636" name="Rectangle 16"/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Knowledge Tracing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800" smtClean="0"/>
              <a:t>How do we know if a knowledge tracing model is any good?</a:t>
            </a:r>
          </a:p>
          <a:p>
            <a:pPr eaLnBrk="1" hangingPunct="1"/>
            <a:endParaRPr lang="en-GB" sz="2800" smtClean="0"/>
          </a:p>
          <a:p>
            <a:pPr eaLnBrk="1" hangingPunct="1"/>
            <a:r>
              <a:rPr lang="en-GB" sz="2800" smtClean="0"/>
              <a:t>Our primary goal is to predict </a:t>
            </a:r>
            <a:r>
              <a:rPr lang="en-GB" sz="2800" b="1" i="1" smtClean="0"/>
              <a:t>knowledge</a:t>
            </a:r>
          </a:p>
          <a:p>
            <a:pPr eaLnBrk="1" hangingPunct="1"/>
            <a:endParaRPr lang="en-GB" sz="28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Knowledge Tracing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800" smtClean="0"/>
              <a:t>How do we know if a knowledge tracing model is any good?</a:t>
            </a:r>
          </a:p>
          <a:p>
            <a:pPr eaLnBrk="1" hangingPunct="1"/>
            <a:endParaRPr lang="en-GB" sz="2800" smtClean="0"/>
          </a:p>
          <a:p>
            <a:pPr eaLnBrk="1" hangingPunct="1"/>
            <a:r>
              <a:rPr lang="en-GB" sz="2800" smtClean="0"/>
              <a:t>Our primary goal is to predict </a:t>
            </a:r>
            <a:r>
              <a:rPr lang="en-GB" sz="2800" b="1" i="1" smtClean="0"/>
              <a:t>knowledge</a:t>
            </a:r>
          </a:p>
          <a:p>
            <a:pPr eaLnBrk="1" hangingPunct="1"/>
            <a:endParaRPr lang="en-GB" sz="2800" b="1" i="1" smtClean="0"/>
          </a:p>
          <a:p>
            <a:pPr eaLnBrk="1" hangingPunct="1"/>
            <a:r>
              <a:rPr lang="en-GB" sz="2800" smtClean="0"/>
              <a:t>But knowledge is a latent trait</a:t>
            </a:r>
          </a:p>
          <a:p>
            <a:pPr eaLnBrk="1" hangingPunct="1">
              <a:buFont typeface="Arial" pitchFamily="34" charset="0"/>
              <a:buNone/>
            </a:pPr>
            <a:endParaRPr lang="en-GB" sz="28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Knowledge Tracing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sz="2800" dirty="0" smtClean="0"/>
              <a:t>How do we know if a knowledge tracing model is any good?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Our primary goal is to predict </a:t>
            </a:r>
            <a:r>
              <a:rPr lang="en-GB" sz="2800" b="1" i="1" dirty="0" smtClean="0"/>
              <a:t>knowledge</a:t>
            </a:r>
          </a:p>
          <a:p>
            <a:pPr eaLnBrk="1" hangingPunct="1"/>
            <a:endParaRPr lang="en-GB" sz="2800" b="1" i="1" dirty="0" smtClean="0"/>
          </a:p>
          <a:p>
            <a:pPr eaLnBrk="1" hangingPunct="1"/>
            <a:r>
              <a:rPr lang="en-GB" sz="2800" dirty="0" smtClean="0"/>
              <a:t>But knowledge is a latent trait</a:t>
            </a:r>
          </a:p>
          <a:p>
            <a:pPr eaLnBrk="1" hangingPunct="1"/>
            <a:endParaRPr lang="en-GB" sz="2800" b="1" i="1" dirty="0" smtClean="0"/>
          </a:p>
          <a:p>
            <a:pPr eaLnBrk="1" hangingPunct="1"/>
            <a:r>
              <a:rPr lang="en-GB" sz="2800" dirty="0" smtClean="0"/>
              <a:t>We can check our knowledge predictions by checking how well the model predicts </a:t>
            </a:r>
            <a:r>
              <a:rPr lang="en-GB" sz="2800" b="1" i="1" dirty="0" smtClean="0"/>
              <a:t>performance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Knowledge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Fitting a Knowledge-Tracing Model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In principle, any set of four parameters can be used by knowledge-tracing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But parameters that predict student performance better are 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 Knowledge Tracing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sz="2800" dirty="0" smtClean="0"/>
              <a:t>So, we pick the knowledge tracing parameters that best predict performance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Defined as whether a student’s action will be correct or wrong at a given time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Effectively a </a:t>
            </a:r>
            <a:r>
              <a:rPr lang="en-GB" sz="2800" dirty="0" smtClean="0"/>
              <a:t>classifier (which we’ll talk about in a few minutes)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Recent Extensions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Recently, there has been work towards contextualizing the guess and slip parameters</a:t>
            </a:r>
            <a:br>
              <a:rPr lang="en-US" sz="2800" smtClean="0"/>
            </a:br>
            <a:r>
              <a:rPr lang="en-US" sz="2800" smtClean="0"/>
              <a:t>(Baker, Corbett, &amp; Aleven, 2008a, 2008b)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Do we really think the chance that an incorrect response was a slip is equal when</a:t>
            </a:r>
          </a:p>
          <a:p>
            <a:pPr lvl="1" eaLnBrk="1" hangingPunct="1"/>
            <a:r>
              <a:rPr lang="en-US" sz="2400" smtClean="0"/>
              <a:t>Student has never gotten action right; spends 78 seconds thinking; answers; gets it wrong</a:t>
            </a:r>
          </a:p>
          <a:p>
            <a:pPr lvl="1" eaLnBrk="1" hangingPunct="1"/>
            <a:r>
              <a:rPr lang="en-US" sz="2400" smtClean="0"/>
              <a:t>Student has gotten action right 3 times in a row; spends 1.2 seconds thinking; answers; gets it wrong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jury’s still 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Initial reports showed that CG BKT predicted performance in the tutor much better than existing approaches to fitting BKT</a:t>
            </a:r>
            <a:br>
              <a:rPr lang="en-US" dirty="0" smtClean="0"/>
            </a:br>
            <a:r>
              <a:rPr lang="en-US" dirty="0" smtClean="0"/>
              <a:t>(Baker, Corbett, &amp; </a:t>
            </a:r>
            <a:r>
              <a:rPr lang="en-US" dirty="0" err="1" smtClean="0"/>
              <a:t>Aleven</a:t>
            </a:r>
            <a:r>
              <a:rPr lang="en-US" dirty="0" smtClean="0"/>
              <a:t>, 2008a, 2008b)</a:t>
            </a:r>
          </a:p>
          <a:p>
            <a:endParaRPr lang="en-US" dirty="0" smtClean="0"/>
          </a:p>
          <a:p>
            <a:r>
              <a:rPr lang="en-US" dirty="0" smtClean="0"/>
              <a:t>But a new “brute force” approach, which tries all possible parameter values for the 4-parameter model performs equally well as CG BKT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Baker, Corbett, </a:t>
            </a:r>
            <a:r>
              <a:rPr lang="en-US" dirty="0" err="1" smtClean="0"/>
              <a:t>Gowda</a:t>
            </a:r>
            <a:r>
              <a:rPr lang="en-US" dirty="0" smtClean="0"/>
              <a:t>, 2010)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jury’s still 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CG BKT predicts post-test performance worse than existing approaches to fitting BKT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Baker, Corbett, </a:t>
            </a:r>
            <a:r>
              <a:rPr lang="en-US" dirty="0" err="1" smtClean="0"/>
              <a:t>Gowda</a:t>
            </a:r>
            <a:r>
              <a:rPr lang="en-US" dirty="0" smtClean="0"/>
              <a:t>, </a:t>
            </a:r>
            <a:r>
              <a:rPr lang="en-US" dirty="0" smtClean="0"/>
              <a:t>et al, </a:t>
            </a:r>
            <a:r>
              <a:rPr lang="en-US" dirty="0" smtClean="0"/>
              <a:t>2010)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P(S) predicts post-test above and beyond BKT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Baker, Corbett, </a:t>
            </a:r>
            <a:r>
              <a:rPr lang="en-US" dirty="0" err="1" smtClean="0"/>
              <a:t>Gowda</a:t>
            </a:r>
            <a:r>
              <a:rPr lang="en-US" dirty="0" smtClean="0"/>
              <a:t>, </a:t>
            </a:r>
            <a:r>
              <a:rPr lang="en-US" dirty="0" smtClean="0"/>
              <a:t>et al, </a:t>
            </a:r>
            <a:r>
              <a:rPr lang="en-US" dirty="0" smtClean="0"/>
              <a:t>2010)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there is </a:t>
            </a:r>
            <a:r>
              <a:rPr lang="en-US" b="1" i="1" dirty="0" smtClean="0"/>
              <a:t>some </a:t>
            </a:r>
            <a:r>
              <a:rPr lang="en-US" dirty="0" smtClean="0"/>
              <a:t>way that contextual G and S are useful – we just don’t know what it is yet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BKT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Net Toolkit – Student Modeling</a:t>
            </a:r>
          </a:p>
          <a:p>
            <a:pPr lvl="1"/>
            <a:r>
              <a:rPr lang="en-US" dirty="0" smtClean="0"/>
              <a:t>Expectation Maximization</a:t>
            </a:r>
          </a:p>
          <a:p>
            <a:pPr lvl="1"/>
            <a:r>
              <a:rPr lang="en-US" dirty="0" smtClean="0">
                <a:hlinkClick r:id="rId2"/>
              </a:rPr>
              <a:t>http://www.cs.cmu.edu/~listen/BNT-SM/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Java Code</a:t>
            </a:r>
          </a:p>
          <a:p>
            <a:pPr lvl="1"/>
            <a:r>
              <a:rPr lang="en-US" dirty="0" smtClean="0"/>
              <a:t>Grid Search/Brute Force</a:t>
            </a:r>
          </a:p>
          <a:p>
            <a:pPr lvl="1"/>
            <a:r>
              <a:rPr lang="en-US" dirty="0" smtClean="0">
                <a:hlinkClick r:id="rId3"/>
              </a:rPr>
              <a:t>http://users.wpi.edu/~rsbaker/edmtools.html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Conflicting results as to which is best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models can achieve the same predictive power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(Beck &amp; Chang, 2007; </a:t>
            </a:r>
            <a:r>
              <a:rPr lang="en-US" dirty="0" err="1" smtClean="0"/>
              <a:t>Pardos</a:t>
            </a:r>
            <a:r>
              <a:rPr lang="en-US" dirty="0" smtClean="0"/>
              <a:t> et al, 2010)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smtClean="0"/>
              <a:t>Degeneracy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model parameter values, typically where P(S) or P(G) is greater than 0.5</a:t>
            </a:r>
          </a:p>
          <a:p>
            <a:endParaRPr lang="en-US" dirty="0"/>
          </a:p>
          <a:p>
            <a:r>
              <a:rPr lang="en-US" dirty="0" smtClean="0"/>
              <a:t>Infer that knowledge leads to poorer performance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(Baker, Corbett, &amp; </a:t>
            </a:r>
            <a:r>
              <a:rPr lang="en-US" dirty="0" err="1" smtClean="0"/>
              <a:t>Aleven</a:t>
            </a:r>
            <a:r>
              <a:rPr lang="en-US" dirty="0" smtClean="0"/>
              <a:t>, 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the latent construct</a:t>
            </a:r>
          </a:p>
          <a:p>
            <a:pPr lvl="1"/>
            <a:r>
              <a:rPr lang="en-US" dirty="0" smtClean="0"/>
              <a:t>Does a student know skill X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Corbett &amp; Anderson (1995) bounded P(S) and P(G) to maximum values below 0.5 to avoid this</a:t>
            </a:r>
          </a:p>
          <a:p>
            <a:pPr lvl="1"/>
            <a:r>
              <a:rPr lang="en-US" dirty="0" smtClean="0"/>
              <a:t>P(S)&lt;0.1</a:t>
            </a:r>
          </a:p>
          <a:p>
            <a:pPr lvl="1"/>
            <a:r>
              <a:rPr lang="en-US" dirty="0" smtClean="0"/>
              <a:t>P(G)&lt;0.3</a:t>
            </a:r>
          </a:p>
          <a:p>
            <a:pPr lvl="1"/>
            <a:endParaRPr lang="en-US" dirty="0"/>
          </a:p>
          <a:p>
            <a:r>
              <a:rPr lang="en-US" dirty="0" smtClean="0"/>
              <a:t>Fancier approaches have not yet solved this problem in a way that clearly avoids model degeneracy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Knowledge Tracing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Often key components in models of other constructs</a:t>
            </a:r>
          </a:p>
          <a:p>
            <a:pPr lvl="1" eaLnBrk="1" hangingPunct="1"/>
            <a:r>
              <a:rPr lang="en-US" dirty="0" smtClean="0"/>
              <a:t>Help-Seeking and </a:t>
            </a:r>
            <a:r>
              <a:rPr lang="en-US" dirty="0" err="1" smtClean="0"/>
              <a:t>Metacognition</a:t>
            </a:r>
            <a:r>
              <a:rPr lang="en-US" dirty="0" smtClean="0"/>
              <a:t> (</a:t>
            </a:r>
            <a:r>
              <a:rPr lang="en-US" dirty="0" err="1" smtClean="0"/>
              <a:t>Aleven</a:t>
            </a:r>
            <a:r>
              <a:rPr lang="en-US" dirty="0" smtClean="0"/>
              <a:t> et al, 2004, 2008)</a:t>
            </a:r>
          </a:p>
          <a:p>
            <a:pPr lvl="1" eaLnBrk="1" hangingPunct="1"/>
            <a:r>
              <a:rPr lang="en-US" dirty="0" smtClean="0"/>
              <a:t>Gaming the System (Baker et al, 2004, 2008)</a:t>
            </a:r>
          </a:p>
          <a:p>
            <a:pPr lvl="1" eaLnBrk="1" hangingPunct="1"/>
            <a:r>
              <a:rPr lang="en-US" dirty="0" smtClean="0"/>
              <a:t>Off-Task Behavior (Baker, 2007)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Knowledge Tracing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If you want to understand a student’s strategic/meta-cognitive choices, it is helpful to know whether the student knew the skill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Gaming the system means something different if a student already knows the step, versus if the student doesn’t know it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student who doesn’t know a skill should ask for help; a student who does, shouldn’t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Mastery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way that Bayesian Knowledge Tracing is frequently used is to drive Cognitive Mastery Learning (Corbett &amp; Anderson, 2001)</a:t>
            </a:r>
          </a:p>
          <a:p>
            <a:endParaRPr lang="en-US" dirty="0" smtClean="0"/>
          </a:p>
          <a:p>
            <a:r>
              <a:rPr lang="en-US" dirty="0" smtClean="0"/>
              <a:t>Essentially, a student is given more practice on a skill until P(</a:t>
            </a:r>
            <a:r>
              <a:rPr lang="en-US" dirty="0" err="1" smtClean="0"/>
              <a:t>Ln</a:t>
            </a:r>
            <a:r>
              <a:rPr lang="en-US" dirty="0" smtClean="0"/>
              <a:t>)&gt;=0.95</a:t>
            </a:r>
          </a:p>
          <a:p>
            <a:pPr lvl="1"/>
            <a:r>
              <a:rPr lang="en-US" dirty="0" smtClean="0"/>
              <a:t>Note that other skills are often interspersed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Mastery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Leads to comparable learning in less time</a:t>
            </a:r>
          </a:p>
          <a:p>
            <a:endParaRPr lang="en-US" dirty="0" smtClean="0"/>
          </a:p>
          <a:p>
            <a:r>
              <a:rPr lang="en-US" dirty="0" smtClean="0"/>
              <a:t>“Over-practice” – continuing after mastery has been reached – does not lead to better post-test performance</a:t>
            </a:r>
            <a:br>
              <a:rPr lang="en-US" dirty="0" smtClean="0"/>
            </a:br>
            <a:r>
              <a:rPr lang="en-US" dirty="0" smtClean="0"/>
              <a:t>(cf. </a:t>
            </a:r>
            <a:r>
              <a:rPr lang="en-US" dirty="0" err="1" smtClean="0"/>
              <a:t>Cen</a:t>
            </a:r>
            <a:r>
              <a:rPr lang="en-US" dirty="0" smtClean="0"/>
              <a:t>, </a:t>
            </a:r>
            <a:r>
              <a:rPr lang="en-US" dirty="0" err="1" smtClean="0"/>
              <a:t>Koedinger</a:t>
            </a:r>
            <a:r>
              <a:rPr lang="en-US" dirty="0" smtClean="0"/>
              <a:t>, &amp; Junker, 2006)</a:t>
            </a:r>
          </a:p>
          <a:p>
            <a:endParaRPr lang="en-US" dirty="0" smtClean="0"/>
          </a:p>
          <a:p>
            <a:r>
              <a:rPr lang="en-US" dirty="0" smtClean="0"/>
              <a:t>Though it may lead to greater speed and fluency (</a:t>
            </a:r>
            <a:r>
              <a:rPr lang="en-US" dirty="0" err="1" smtClean="0"/>
              <a:t>Pavlik</a:t>
            </a:r>
            <a:r>
              <a:rPr lang="en-US" dirty="0" smtClean="0"/>
              <a:t> et al, 2008)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Prediction:</a:t>
            </a:r>
            <a:br>
              <a:rPr lang="en-US" dirty="0" smtClean="0"/>
            </a:br>
            <a:r>
              <a:rPr lang="en-US" dirty="0" smtClean="0"/>
              <a:t>Classification and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Pretty much what it says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student is using a tutor right now.</a:t>
            </a:r>
            <a:br>
              <a:rPr lang="en-US" dirty="0" smtClean="0"/>
            </a:br>
            <a:r>
              <a:rPr lang="en-US" b="1" dirty="0" smtClean="0"/>
              <a:t>Is he gaming the system or not?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student has used the tutor for the last half hour.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	How likely is it that she knows the skill in the next step?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student has completed three years of high school.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	What will be her score on the college entrance exam?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</a:p>
          <a:p>
            <a:r>
              <a:rPr lang="en-US" dirty="0" smtClean="0"/>
              <a:t>Canonical Methods</a:t>
            </a:r>
          </a:p>
          <a:p>
            <a:r>
              <a:rPr lang="en-US" dirty="0" smtClean="0"/>
              <a:t>Assessment</a:t>
            </a:r>
          </a:p>
          <a:p>
            <a:r>
              <a:rPr lang="en-US" dirty="0" smtClean="0"/>
              <a:t>Ways to do assessment wrong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There is something you want to predict (“the label”)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thing you want to predict is categorical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answer is one of a set of categories, not a number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CORRECT/WRONG (sometimes expressed as 0,1)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HELP REQUEST/WORKED EXAMPLE REQUEST/ATTEMPT TO SOLVE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WILL DROP OUT/WON’T DROP OUT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WILL SELECT PROBLEM A,B,C,D,E,F, or 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the latent construct</a:t>
            </a:r>
          </a:p>
          <a:p>
            <a:pPr lvl="1"/>
            <a:r>
              <a:rPr lang="en-US" dirty="0" smtClean="0"/>
              <a:t>Does a student know skill 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From their pattern of correct and incorrect responses on problems or problem steps involving skill 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1676400"/>
          </a:xfrm>
        </p:spPr>
        <p:txBody>
          <a:bodyPr/>
          <a:lstStyle/>
          <a:p>
            <a:pPr eaLnBrk="1" hangingPunct="1"/>
            <a:r>
              <a:rPr lang="en-US" smtClean="0"/>
              <a:t>Associated with each label are a set of “features”, which maybe you can use to predict the label</a:t>
            </a:r>
          </a:p>
          <a:p>
            <a:pPr eaLnBrk="1" hangingPunct="1"/>
            <a:endParaRPr lang="en-US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3886200"/>
            <a:ext cx="9144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Skill	</a:t>
            </a:r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pknow</a:t>
            </a:r>
            <a:r>
              <a:rPr lang="en-US" dirty="0">
                <a:latin typeface="Calibri" pitchFamily="34" charset="0"/>
              </a:rPr>
              <a:t>		time		</a:t>
            </a:r>
            <a:r>
              <a:rPr lang="en-US" dirty="0" err="1">
                <a:latin typeface="Calibri" pitchFamily="34" charset="0"/>
              </a:rPr>
              <a:t>totalactions</a:t>
            </a:r>
            <a:r>
              <a:rPr lang="en-US" dirty="0">
                <a:latin typeface="Calibri" pitchFamily="34" charset="0"/>
              </a:rPr>
              <a:t>	right</a:t>
            </a:r>
          </a:p>
          <a:p>
            <a:r>
              <a:rPr lang="en-US" dirty="0">
                <a:latin typeface="Calibri" pitchFamily="34" charset="0"/>
              </a:rPr>
              <a:t>ENTERINGGIVEN	0.704		9		1		WRONG</a:t>
            </a:r>
          </a:p>
          <a:p>
            <a:r>
              <a:rPr lang="en-US" dirty="0">
                <a:latin typeface="Calibri" pitchFamily="34" charset="0"/>
              </a:rPr>
              <a:t>ENTERINGGIVEN	0.502		10		2		RIGHT	</a:t>
            </a:r>
          </a:p>
          <a:p>
            <a:r>
              <a:rPr lang="en-US" dirty="0">
                <a:latin typeface="Calibri" pitchFamily="34" charset="0"/>
              </a:rPr>
              <a:t>USEDIFFNUM	0.049		6		1		WRONG	</a:t>
            </a:r>
          </a:p>
          <a:p>
            <a:r>
              <a:rPr lang="en-US" dirty="0">
                <a:latin typeface="Calibri" pitchFamily="34" charset="0"/>
              </a:rPr>
              <a:t>ENTERINGGIVEN	0.967		7		3		RIGHT	</a:t>
            </a:r>
          </a:p>
          <a:p>
            <a:r>
              <a:rPr lang="en-US" dirty="0">
                <a:latin typeface="Calibri" pitchFamily="34" charset="0"/>
              </a:rPr>
              <a:t>REMOVECOEFF	0.792		16		1		WRONG	</a:t>
            </a:r>
          </a:p>
          <a:p>
            <a:r>
              <a:rPr lang="en-US" dirty="0">
                <a:latin typeface="Calibri" pitchFamily="34" charset="0"/>
              </a:rPr>
              <a:t>REMOVECOEFF	0.792		13		2		RIGHT	</a:t>
            </a:r>
          </a:p>
          <a:p>
            <a:r>
              <a:rPr lang="en-US" dirty="0">
                <a:latin typeface="Calibri" pitchFamily="34" charset="0"/>
              </a:rPr>
              <a:t>USEDIFFNUM	0.073		5		2		RIGHT	</a:t>
            </a:r>
          </a:p>
          <a:p>
            <a:r>
              <a:rPr lang="en-US" dirty="0">
                <a:latin typeface="Calibri" pitchFamily="34" charset="0"/>
              </a:rPr>
              <a:t>….	</a:t>
            </a:r>
          </a:p>
          <a:p>
            <a:r>
              <a:rPr lang="en-US" dirty="0">
                <a:latin typeface="Calibri" pitchFamily="34" charset="0"/>
              </a:rPr>
              <a:t>	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1676400"/>
          </a:xfrm>
        </p:spPr>
        <p:txBody>
          <a:bodyPr/>
          <a:lstStyle/>
          <a:p>
            <a:pPr eaLnBrk="1" hangingPunct="1"/>
            <a:r>
              <a:rPr lang="en-US" smtClean="0"/>
              <a:t>The basic idea of a classifier is to determine which features, in which combination, can predict the label</a:t>
            </a:r>
          </a:p>
          <a:p>
            <a:pPr eaLnBrk="1" hangingPunct="1"/>
            <a:endParaRPr lang="en-US" smtClean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0" y="3886200"/>
            <a:ext cx="9144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Skill		pknow		time		totalactions	right</a:t>
            </a:r>
          </a:p>
          <a:p>
            <a:r>
              <a:rPr lang="en-US">
                <a:latin typeface="Calibri" pitchFamily="34" charset="0"/>
              </a:rPr>
              <a:t>ENTERINGGIVEN	0.704		9		1		WRONG</a:t>
            </a:r>
          </a:p>
          <a:p>
            <a:r>
              <a:rPr lang="en-US">
                <a:latin typeface="Calibri" pitchFamily="34" charset="0"/>
              </a:rPr>
              <a:t>ENTERINGGIVEN	0.502		10		2		RIGHT	</a:t>
            </a:r>
          </a:p>
          <a:p>
            <a:r>
              <a:rPr lang="en-US">
                <a:latin typeface="Calibri" pitchFamily="34" charset="0"/>
              </a:rPr>
              <a:t>USEDIFFNUM	0.049		6		1		WRONG	</a:t>
            </a:r>
          </a:p>
          <a:p>
            <a:r>
              <a:rPr lang="en-US">
                <a:latin typeface="Calibri" pitchFamily="34" charset="0"/>
              </a:rPr>
              <a:t>ENTERINGGIVEN	0.967		7		3		RIGHT	</a:t>
            </a:r>
          </a:p>
          <a:p>
            <a:r>
              <a:rPr lang="en-US">
                <a:latin typeface="Calibri" pitchFamily="34" charset="0"/>
              </a:rPr>
              <a:t>REMOVECOEFF	0.792		16		1		WRONG	</a:t>
            </a:r>
          </a:p>
          <a:p>
            <a:r>
              <a:rPr lang="en-US">
                <a:latin typeface="Calibri" pitchFamily="34" charset="0"/>
              </a:rPr>
              <a:t>REMOVECOEFF	0.792		13		2		RIGHT	</a:t>
            </a:r>
          </a:p>
          <a:p>
            <a:r>
              <a:rPr lang="en-US">
                <a:latin typeface="Calibri" pitchFamily="34" charset="0"/>
              </a:rPr>
              <a:t>USEDIFFNUM	0.073		5		2		RIGHT	</a:t>
            </a:r>
          </a:p>
          <a:p>
            <a:r>
              <a:rPr lang="en-US">
                <a:latin typeface="Calibri" pitchFamily="34" charset="0"/>
              </a:rPr>
              <a:t>….	</a:t>
            </a:r>
          </a:p>
          <a:p>
            <a:r>
              <a:rPr lang="en-US">
                <a:latin typeface="Calibri" pitchFamily="34" charset="0"/>
              </a:rPr>
              <a:t>	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105400"/>
          </a:xfrm>
        </p:spPr>
        <p:txBody>
          <a:bodyPr/>
          <a:lstStyle/>
          <a:p>
            <a:pPr eaLnBrk="1" hangingPunct="1"/>
            <a:r>
              <a:rPr lang="en-US" smtClean="0"/>
              <a:t>One way to classify is with a Decision Tree (like J48)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3962400" y="3124200"/>
            <a:ext cx="9906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PKNOW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4191000"/>
            <a:ext cx="685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4191000"/>
            <a:ext cx="16764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TOTALACTIONS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5410200"/>
            <a:ext cx="838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5410200"/>
            <a:ext cx="838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RIGHT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0" y="5410200"/>
            <a:ext cx="1066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WRONG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7000" y="5410200"/>
            <a:ext cx="1066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WRONG</a:t>
            </a: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rot="5400000">
            <a:off x="3499644" y="3232944"/>
            <a:ext cx="696912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rot="16200000" flipH="1">
            <a:off x="4928394" y="3023394"/>
            <a:ext cx="696912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9" idx="0"/>
          </p:cNvCxnSpPr>
          <p:nvPr/>
        </p:nvCxnSpPr>
        <p:spPr>
          <a:xfrm rot="5400000">
            <a:off x="2509044" y="4680744"/>
            <a:ext cx="849312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 rot="16200000" flipH="1">
            <a:off x="3137694" y="4661694"/>
            <a:ext cx="849312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0" idx="0"/>
          </p:cNvCxnSpPr>
          <p:nvPr/>
        </p:nvCxnSpPr>
        <p:spPr>
          <a:xfrm rot="5400000">
            <a:off x="5156994" y="4471194"/>
            <a:ext cx="849312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>
          <a:xfrm rot="16200000" flipH="1">
            <a:off x="6128544" y="4528344"/>
            <a:ext cx="849312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352800" y="3581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&lt;0.5</a:t>
            </a:r>
            <a:endParaRPr lang="en-US"/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181600" y="3581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&gt;=0.5</a:t>
            </a:r>
            <a:endParaRPr 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2286000" y="4724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&lt;6s.</a:t>
            </a:r>
            <a:endParaRPr lang="en-US"/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3505200" y="4724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&gt;=6s.</a:t>
            </a:r>
            <a:endParaRPr lang="en-US"/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5105400" y="4724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&lt;4</a:t>
            </a:r>
            <a:endParaRPr lang="en-US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6477000" y="4724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&gt;=4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105400"/>
          </a:xfrm>
        </p:spPr>
        <p:txBody>
          <a:bodyPr/>
          <a:lstStyle/>
          <a:p>
            <a:pPr eaLnBrk="1" hangingPunct="1"/>
            <a:r>
              <a:rPr lang="en-US" smtClean="0"/>
              <a:t>One way to classify is with a Decision Tree (like J48)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3962400" y="3124200"/>
            <a:ext cx="9906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PKNOW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4191000"/>
            <a:ext cx="685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4191000"/>
            <a:ext cx="16764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TOTALACTIONS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5410200"/>
            <a:ext cx="838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5410200"/>
            <a:ext cx="8382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RIGHT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0" y="5410200"/>
            <a:ext cx="1066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WRONG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7000" y="5410200"/>
            <a:ext cx="1066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WRONG</a:t>
            </a: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rot="5400000">
            <a:off x="3499644" y="3232944"/>
            <a:ext cx="696912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rot="16200000" flipH="1">
            <a:off x="4928394" y="3023394"/>
            <a:ext cx="696912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9" idx="0"/>
          </p:cNvCxnSpPr>
          <p:nvPr/>
        </p:nvCxnSpPr>
        <p:spPr>
          <a:xfrm rot="5400000">
            <a:off x="2509044" y="4680744"/>
            <a:ext cx="849312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 rot="16200000" flipH="1">
            <a:off x="3137694" y="4661694"/>
            <a:ext cx="849312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0" idx="0"/>
          </p:cNvCxnSpPr>
          <p:nvPr/>
        </p:nvCxnSpPr>
        <p:spPr>
          <a:xfrm rot="5400000">
            <a:off x="5156994" y="4471194"/>
            <a:ext cx="849312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>
          <a:xfrm rot="16200000" flipH="1">
            <a:off x="6128544" y="4528344"/>
            <a:ext cx="849312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3352800" y="3581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&lt;0.5</a:t>
            </a:r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181600" y="3581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&gt;=0.5</a:t>
            </a:r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286000" y="4724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&lt;6s.</a:t>
            </a:r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3505200" y="4724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&gt;=6s.</a:t>
            </a:r>
            <a:endParaRPr lang="en-US"/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5105400" y="4724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&lt;4</a:t>
            </a:r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477000" y="4724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&gt;=4</a:t>
            </a:r>
            <a:endParaRPr lang="en-US"/>
          </a:p>
        </p:txBody>
      </p:sp>
      <p:sp>
        <p:nvSpPr>
          <p:cNvPr id="28695" name="Rectangle 22"/>
          <p:cNvSpPr>
            <a:spLocks noChangeArrowheads="1"/>
          </p:cNvSpPr>
          <p:nvPr/>
        </p:nvSpPr>
        <p:spPr bwMode="auto">
          <a:xfrm>
            <a:off x="304800" y="6211888"/>
            <a:ext cx="8610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Skill		pknow		time		totalactions	right</a:t>
            </a:r>
          </a:p>
          <a:p>
            <a:r>
              <a:rPr lang="en-US">
                <a:latin typeface="Calibri" pitchFamily="34" charset="0"/>
              </a:rPr>
              <a:t>COMPUTESLOPE	0.544		9		1		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772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Another way to classify is with step </a:t>
            </a:r>
            <a:r>
              <a:rPr lang="en-US" dirty="0" smtClean="0"/>
              <a:t>regression</a:t>
            </a:r>
          </a:p>
          <a:p>
            <a:pPr lvl="1">
              <a:buNone/>
            </a:pPr>
            <a:r>
              <a:rPr lang="en-US" dirty="0" smtClean="0"/>
              <a:t>(used in </a:t>
            </a:r>
            <a:r>
              <a:rPr lang="en-US" dirty="0" err="1" smtClean="0"/>
              <a:t>Cetintas</a:t>
            </a:r>
            <a:r>
              <a:rPr lang="en-US" dirty="0" smtClean="0"/>
              <a:t> et al, 2009; Baker, </a:t>
            </a:r>
            <a:r>
              <a:rPr lang="en-US" dirty="0" err="1" smtClean="0"/>
              <a:t>Mitrovic</a:t>
            </a:r>
            <a:r>
              <a:rPr lang="en-US" dirty="0" smtClean="0"/>
              <a:t>, &amp; Mathews, 2010)</a:t>
            </a:r>
            <a:endParaRPr lang="en-US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US" dirty="0" smtClean="0"/>
              <a:t>Linear regression (discussed later), with a </a:t>
            </a:r>
            <a:r>
              <a:rPr lang="en-US" dirty="0" smtClean="0"/>
              <a:t>cut-off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And of course…</a:t>
            </a:r>
            <a:endParaRPr lang="en-US" smtClean="0"/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There are lots of other classification algorithms you can use...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SMO (support vector machine)</a:t>
            </a:r>
          </a:p>
          <a:p>
            <a:pPr eaLnBrk="1" hangingPunct="1"/>
            <a:endParaRPr lang="en-GB" dirty="0" smtClean="0"/>
          </a:p>
          <a:p>
            <a:endParaRPr lang="en-US" dirty="0" smtClean="0"/>
          </a:p>
          <a:p>
            <a:r>
              <a:rPr lang="en-US" dirty="0" smtClean="0"/>
              <a:t>In your favorite Machine Learning package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How can you tell if </a:t>
            </a:r>
            <a:br>
              <a:rPr lang="en-GB" sz="4000" smtClean="0"/>
            </a:br>
            <a:r>
              <a:rPr lang="en-GB" sz="4000" smtClean="0"/>
              <a:t>a classifier is any good?</a:t>
            </a:r>
            <a:endParaRPr lang="en-US" sz="4000" smtClean="0"/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How can you tell if </a:t>
            </a:r>
            <a:br>
              <a:rPr lang="en-GB" sz="4000" smtClean="0"/>
            </a:br>
            <a:r>
              <a:rPr lang="en-GB" sz="4000" smtClean="0"/>
              <a:t>a classifier is any good?</a:t>
            </a:r>
            <a:endParaRPr lang="en-US" sz="4000" smtClean="0"/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about accuracy?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     # correct classifications </a:t>
            </a:r>
          </a:p>
          <a:p>
            <a:pPr eaLnBrk="1" hangingPunct="1">
              <a:buFont typeface="Arial" charset="0"/>
              <a:buNone/>
            </a:pPr>
            <a:r>
              <a:rPr lang="en-GB" smtClean="0"/>
              <a:t>	total number of classifications</a:t>
            </a:r>
          </a:p>
          <a:p>
            <a:pPr eaLnBrk="1" hangingPunct="1">
              <a:buFont typeface="Arial" charset="0"/>
              <a:buNone/>
            </a:pPr>
            <a:endParaRPr lang="en-GB" smtClean="0"/>
          </a:p>
          <a:p>
            <a:pPr eaLnBrk="1" hangingPunct="1"/>
            <a:r>
              <a:rPr lang="en-GB" smtClean="0"/>
              <a:t>9200 actions were classified correctly, out of 10000 actions = 92% accuracy, and we declare victory.</a:t>
            </a:r>
            <a:endParaRPr lang="en-US" smtClean="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914400" y="3352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How can you tell if </a:t>
            </a:r>
            <a:br>
              <a:rPr lang="en-GB" sz="4000" smtClean="0"/>
            </a:br>
            <a:r>
              <a:rPr lang="en-GB" sz="4000" smtClean="0"/>
              <a:t>a classifier is any good?</a:t>
            </a:r>
            <a:endParaRPr lang="en-US" sz="4000" smtClean="0"/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 smtClean="0"/>
              <a:t>What about accuracy?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     # correct classifications </a:t>
            </a:r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	total number of classifications</a:t>
            </a:r>
          </a:p>
          <a:p>
            <a:pPr eaLnBrk="1" hangingPunct="1">
              <a:buFont typeface="Arial" charset="0"/>
              <a:buNone/>
            </a:pPr>
            <a:endParaRPr lang="en-GB" dirty="0" smtClean="0"/>
          </a:p>
          <a:p>
            <a:pPr eaLnBrk="1" hangingPunct="1"/>
            <a:r>
              <a:rPr lang="en-GB" dirty="0" smtClean="0"/>
              <a:t>9200 actions were classified correctly, out of 10000 actions = 92% accuracy, and we declare victory</a:t>
            </a:r>
            <a:r>
              <a:rPr lang="en-GB" dirty="0" smtClean="0"/>
              <a:t>.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smtClean="0"/>
              <a:t>Any issues?</a:t>
            </a:r>
            <a:endParaRPr lang="en-US" dirty="0" smtClean="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914400" y="3352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Non-even assignment to categories</a:t>
            </a:r>
            <a:endParaRPr lang="en-US" dirty="0" smtClean="0"/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Percent Agreement does poorly when there is non-even assignment to categories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Which is almost always the case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Imagine an extreme case</a:t>
            </a:r>
          </a:p>
          <a:p>
            <a:pPr lvl="1">
              <a:lnSpc>
                <a:spcPct val="90000"/>
              </a:lnSpc>
            </a:pPr>
            <a:r>
              <a:rPr lang="en-GB" dirty="0" err="1" smtClean="0"/>
              <a:t>Uniqua</a:t>
            </a:r>
            <a:r>
              <a:rPr lang="en-GB" dirty="0" smtClean="0"/>
              <a:t> (correctly) picks category A 92% of the time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Tasha </a:t>
            </a:r>
            <a:r>
              <a:rPr lang="en-GB" b="1" i="1" dirty="0" smtClean="0"/>
              <a:t>always </a:t>
            </a:r>
            <a:r>
              <a:rPr lang="en-GB" dirty="0" smtClean="0"/>
              <a:t>picks category A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Agreement/accuracy of 92%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But essentially no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of future correctness within the educational software</a:t>
            </a:r>
          </a:p>
          <a:p>
            <a:endParaRPr lang="en-US" dirty="0" smtClean="0"/>
          </a:p>
          <a:p>
            <a:r>
              <a:rPr lang="en-US" dirty="0" smtClean="0"/>
              <a:t>Prediction of future correctness outside the educational software</a:t>
            </a:r>
          </a:p>
          <a:p>
            <a:pPr lvl="1"/>
            <a:r>
              <a:rPr lang="en-US" dirty="0" smtClean="0"/>
              <a:t>e.g. on a post-test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What are some  alternate metrics </a:t>
            </a:r>
            <a:br>
              <a:rPr lang="en-GB" sz="4000" smtClean="0"/>
            </a:br>
            <a:r>
              <a:rPr lang="en-GB" sz="4000" smtClean="0"/>
              <a:t>you could use?</a:t>
            </a:r>
            <a:endParaRPr lang="en-US" sz="4000" smtClean="0"/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What are some  alternate metrics </a:t>
            </a:r>
            <a:br>
              <a:rPr lang="en-GB" sz="4000" smtClean="0"/>
            </a:br>
            <a:r>
              <a:rPr lang="en-GB" sz="4000" smtClean="0"/>
              <a:t>you could use?</a:t>
            </a:r>
            <a:endParaRPr lang="en-US" sz="4000" smtClean="0"/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Kappa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(Accuracy – Expected Accuracy) </a:t>
            </a:r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       (1 – Expected Accuracy)</a:t>
            </a:r>
          </a:p>
          <a:p>
            <a:pPr eaLnBrk="1" hangingPunct="1">
              <a:buFont typeface="Arial" charset="0"/>
              <a:buNone/>
            </a:pPr>
            <a:endParaRPr lang="en-GB" dirty="0" smtClean="0"/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4494212"/>
            <a:ext cx="5105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What are some  alternate metrics </a:t>
            </a:r>
            <a:br>
              <a:rPr lang="en-GB" sz="4000" smtClean="0"/>
            </a:br>
            <a:r>
              <a:rPr lang="en-GB" sz="4000" smtClean="0"/>
              <a:t>you could use?</a:t>
            </a:r>
            <a:endParaRPr lang="en-US" sz="4000" smtClean="0"/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A’</a:t>
            </a:r>
            <a:br>
              <a:rPr lang="en-GB" dirty="0" smtClean="0"/>
            </a:br>
            <a:r>
              <a:rPr lang="en-GB" dirty="0" smtClean="0"/>
              <a:t>(Hanley &amp; McNeil, </a:t>
            </a:r>
            <a:r>
              <a:rPr lang="en-GB" dirty="0" smtClean="0"/>
              <a:t>1982)</a:t>
            </a:r>
            <a:endParaRPr lang="en-GB" dirty="0" smtClean="0"/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The probability that if the model is given an example from each category, it will accurately identify which is which</a:t>
            </a:r>
            <a:endParaRPr lang="en-U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Kappa</a:t>
            </a:r>
          </a:p>
          <a:p>
            <a:pPr lvl="1" eaLnBrk="1" hangingPunct="1"/>
            <a:r>
              <a:rPr lang="en-US" smtClean="0"/>
              <a:t>easier to compute</a:t>
            </a:r>
          </a:p>
          <a:p>
            <a:pPr lvl="1" eaLnBrk="1" hangingPunct="1"/>
            <a:r>
              <a:rPr lang="en-US" smtClean="0"/>
              <a:t>works for an unlimited number of categories</a:t>
            </a:r>
          </a:p>
          <a:p>
            <a:pPr lvl="1" eaLnBrk="1" hangingPunct="1"/>
            <a:r>
              <a:rPr lang="en-US" smtClean="0"/>
              <a:t>wacky behavior when things are worse than chance</a:t>
            </a:r>
          </a:p>
          <a:p>
            <a:pPr lvl="1" eaLnBrk="1" hangingPunct="1"/>
            <a:r>
              <a:rPr lang="en-US" smtClean="0"/>
              <a:t>difficult to compare two kappas in different data sets (K=0.6 is not always better than K=0.5)</a:t>
            </a:r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A’</a:t>
            </a:r>
          </a:p>
          <a:p>
            <a:pPr lvl="1" eaLnBrk="1" hangingPunct="1"/>
            <a:r>
              <a:rPr lang="en-US" dirty="0" smtClean="0"/>
              <a:t>more difficult to compute</a:t>
            </a:r>
          </a:p>
          <a:p>
            <a:pPr lvl="1" eaLnBrk="1" hangingPunct="1"/>
            <a:r>
              <a:rPr lang="en-US" dirty="0" smtClean="0"/>
              <a:t>only works for two categories (without complicated extensions)</a:t>
            </a:r>
          </a:p>
          <a:p>
            <a:pPr lvl="1" eaLnBrk="1" hangingPunct="1"/>
            <a:r>
              <a:rPr lang="en-US" dirty="0" smtClean="0"/>
              <a:t>meaning is invariant across data sets (A’=0.6 is always better than A’=0.55)</a:t>
            </a:r>
          </a:p>
          <a:p>
            <a:pPr lvl="1" eaLnBrk="1" hangingPunct="1"/>
            <a:r>
              <a:rPr lang="en-US" dirty="0" smtClean="0"/>
              <a:t>very easy to interpret statistically</a:t>
            </a:r>
          </a:p>
          <a:p>
            <a:pPr lvl="1"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Comments?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What data set should you generally test on?</a:t>
            </a:r>
            <a:endParaRPr lang="en-US" sz="4000" smtClean="0"/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vote…</a:t>
            </a:r>
          </a:p>
          <a:p>
            <a:pPr lvl="1"/>
            <a:r>
              <a:rPr lang="en-US" dirty="0" smtClean="0"/>
              <a:t>Raise your hands as many times as you like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What data set should you generally test on?</a:t>
            </a:r>
            <a:endParaRPr lang="en-US" sz="4000" smtClean="0"/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 smtClean="0"/>
              <a:t>The data set you trained your classifier on</a:t>
            </a:r>
          </a:p>
          <a:p>
            <a:pPr eaLnBrk="1" hangingPunct="1"/>
            <a:r>
              <a:rPr lang="en-GB" dirty="0" smtClean="0"/>
              <a:t>A data set from a different tutor</a:t>
            </a:r>
          </a:p>
          <a:p>
            <a:pPr eaLnBrk="1" hangingPunct="1"/>
            <a:r>
              <a:rPr lang="en-GB" dirty="0" smtClean="0"/>
              <a:t>Split your data set in half (by students), train on one half, test on the other half</a:t>
            </a:r>
          </a:p>
          <a:p>
            <a:pPr eaLnBrk="1" hangingPunct="1"/>
            <a:r>
              <a:rPr lang="en-GB" dirty="0" smtClean="0"/>
              <a:t>Split your data set in ten (by actions). Train on each set of 9 sets, test on the tenth. Do this ten times. 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Votes?</a:t>
            </a:r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What data set should you generally test on?</a:t>
            </a:r>
            <a:endParaRPr lang="en-US" sz="4000" smtClean="0"/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data set you trained your classifier on</a:t>
            </a:r>
          </a:p>
          <a:p>
            <a:r>
              <a:rPr lang="en-GB" dirty="0" smtClean="0"/>
              <a:t>A data set from a different tutor</a:t>
            </a:r>
          </a:p>
          <a:p>
            <a:r>
              <a:rPr lang="en-GB" dirty="0" smtClean="0"/>
              <a:t>Split your data set in half (by students), train on one half, test on the other half</a:t>
            </a:r>
          </a:p>
          <a:p>
            <a:r>
              <a:rPr lang="en-GB" dirty="0" smtClean="0"/>
              <a:t>Split your data set in ten (by actions). Train on each set of 9 sets, test on the tenth. Do this ten times. 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What are the benefits and drawbacks of each?</a:t>
            </a:r>
            <a:endParaRPr 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The dangerous </a:t>
            </a:r>
            <a:r>
              <a:rPr lang="en-GB" dirty="0" smtClean="0"/>
              <a:t>one</a:t>
            </a:r>
            <a:endParaRPr lang="en-US" dirty="0" smtClean="0"/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data set you trained your classifier on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If you do this, there is serious danger of over-fitting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Only acceptable in rare situations</a:t>
            </a:r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behavior can be assessed as correct or not correct</a:t>
            </a:r>
          </a:p>
          <a:p>
            <a:endParaRPr lang="en-US" dirty="0" smtClean="0"/>
          </a:p>
          <a:p>
            <a:r>
              <a:rPr lang="en-US" dirty="0" smtClean="0"/>
              <a:t>Each problem step/problem is associated with one skill/knowledge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The dangerous </a:t>
            </a:r>
            <a:r>
              <a:rPr lang="en-GB" dirty="0" smtClean="0"/>
              <a:t>one</a:t>
            </a:r>
            <a:endParaRPr lang="en-US" dirty="0" smtClean="0"/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You have ten thousand data points.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You fit a parameter for each data point.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“If data point 1, RIGHT. If data point 78, WRONG…”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Your accuracy is 100%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Your kappa is 1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Your model will neither work on new data, nor will it tell you anything.</a:t>
            </a:r>
            <a:endParaRPr lang="en-US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 smtClean="0"/>
              <a:t>K-fold cross validation (standard)</a:t>
            </a:r>
            <a:endParaRPr lang="en-US" sz="4000" dirty="0" smtClean="0"/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Split your data set in ten (by action). Train on each set of 9 sets, test on the tenth. Do this ten times. 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What can you infer from this?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 smtClean="0"/>
              <a:t>K-fold cross validation (standard)</a:t>
            </a:r>
            <a:endParaRPr lang="en-US" sz="4000" dirty="0" smtClean="0"/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Split your data set in ten (by action). Train on each set of 9 sets, test on the tenth. Do this ten times. 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What can you infer from this?</a:t>
            </a:r>
          </a:p>
          <a:p>
            <a:pPr lvl="1"/>
            <a:r>
              <a:rPr lang="en-GB" dirty="0" smtClean="0"/>
              <a:t>Your detector will work with new data from the same students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 smtClean="0"/>
              <a:t>K-fold cross validation (standard)</a:t>
            </a:r>
            <a:endParaRPr lang="en-US" sz="4000" dirty="0" smtClean="0"/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dirty="0" smtClean="0"/>
              <a:t>Split your data set in ten (by action). Train on each set of 9 sets, test on the tenth. Do this ten times. 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What can you infer from this?</a:t>
            </a:r>
          </a:p>
          <a:p>
            <a:pPr lvl="1"/>
            <a:r>
              <a:rPr lang="en-GB" dirty="0" smtClean="0"/>
              <a:t>Your detector will work with new data from the same students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How often do we really care about this?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 smtClean="0"/>
              <a:t>K-fold cross validation (student-level)</a:t>
            </a:r>
            <a:endParaRPr lang="en-US" sz="4000" dirty="0" smtClean="0"/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Split your data set in half (by student), train on one half, test on the other half</a:t>
            </a:r>
          </a:p>
          <a:p>
            <a:pPr eaLnBrk="1" hangingPunct="1"/>
            <a:endParaRPr lang="en-GB" dirty="0" smtClean="0"/>
          </a:p>
          <a:p>
            <a:r>
              <a:rPr lang="en-GB" dirty="0" smtClean="0"/>
              <a:t>What can you infer from this?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 smtClean="0"/>
              <a:t>K-fold cross validation (student-level)</a:t>
            </a:r>
            <a:endParaRPr lang="en-US" sz="4000" dirty="0" smtClean="0"/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dirty="0" smtClean="0"/>
              <a:t>Split your data set in half (by student), train on one half, test on the other half</a:t>
            </a:r>
          </a:p>
          <a:p>
            <a:pPr eaLnBrk="1" hangingPunct="1"/>
            <a:endParaRPr lang="en-GB" dirty="0" smtClean="0"/>
          </a:p>
          <a:p>
            <a:r>
              <a:rPr lang="en-GB" dirty="0" smtClean="0"/>
              <a:t>What can you infer from this?</a:t>
            </a:r>
          </a:p>
          <a:p>
            <a:pPr lvl="1"/>
            <a:r>
              <a:rPr lang="en-GB" dirty="0" smtClean="0"/>
              <a:t>Your detector will work with data from new students from the same population (whatever it was)</a:t>
            </a:r>
          </a:p>
          <a:p>
            <a:pPr lvl="1"/>
            <a:r>
              <a:rPr lang="en-GB" dirty="0" smtClean="0"/>
              <a:t>Possible to do in </a:t>
            </a:r>
            <a:r>
              <a:rPr lang="en-GB" dirty="0" err="1" smtClean="0"/>
              <a:t>RapidMiner</a:t>
            </a:r>
            <a:endParaRPr lang="en-GB" dirty="0" smtClean="0"/>
          </a:p>
          <a:p>
            <a:pPr lvl="1"/>
            <a:r>
              <a:rPr lang="en-GB" dirty="0" smtClean="0"/>
              <a:t>Not possible to do in </a:t>
            </a:r>
            <a:r>
              <a:rPr lang="en-GB" dirty="0" err="1" smtClean="0"/>
              <a:t>Weka</a:t>
            </a:r>
            <a:r>
              <a:rPr lang="en-GB" dirty="0" smtClean="0"/>
              <a:t> GUI</a:t>
            </a:r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 data set from a different tutor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most stringent test</a:t>
            </a:r>
          </a:p>
          <a:p>
            <a:pPr eaLnBrk="1" hangingPunct="1"/>
            <a:r>
              <a:rPr lang="en-US" dirty="0" smtClean="0"/>
              <a:t>When your model succeeds at this test, you know you have a good/general model</a:t>
            </a:r>
          </a:p>
          <a:p>
            <a:pPr eaLnBrk="1" hangingPunct="1"/>
            <a:r>
              <a:rPr lang="en-US" dirty="0" smtClean="0"/>
              <a:t>When it fails, it’s sometimes hard to know why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An interesting alternative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Leave-out-one-tutor-cross-validation </a:t>
            </a:r>
            <a:br>
              <a:rPr lang="en-US" dirty="0" smtClean="0"/>
            </a:br>
            <a:r>
              <a:rPr lang="en-US" dirty="0" smtClean="0"/>
              <a:t>(cf. Baker, Corbett, &amp; </a:t>
            </a:r>
            <a:r>
              <a:rPr lang="en-US" dirty="0" err="1" smtClean="0"/>
              <a:t>Koedinger</a:t>
            </a:r>
            <a:r>
              <a:rPr lang="en-US" dirty="0" smtClean="0"/>
              <a:t>, 2006)</a:t>
            </a:r>
          </a:p>
          <a:p>
            <a:pPr lvl="1"/>
            <a:r>
              <a:rPr lang="en-US" dirty="0" smtClean="0"/>
              <a:t>Train on data from 3 or more tutors</a:t>
            </a:r>
          </a:p>
          <a:p>
            <a:pPr lvl="1"/>
            <a:r>
              <a:rPr lang="en-US" dirty="0" smtClean="0"/>
              <a:t>Test on data from a different tutor</a:t>
            </a:r>
          </a:p>
          <a:p>
            <a:pPr lvl="1"/>
            <a:r>
              <a:rPr lang="en-US" dirty="0" smtClean="0"/>
              <a:t>(Repeat for all possible combinations)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Good for giving a picture of how well your model will perform in new lessons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Comments?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Statistical testing</a:t>
            </a:r>
            <a:endParaRPr lang="en-US" dirty="0" smtClean="0"/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behavior can be assessed as correct or not correct</a:t>
            </a:r>
          </a:p>
          <a:p>
            <a:endParaRPr lang="en-US" dirty="0" smtClean="0"/>
          </a:p>
          <a:p>
            <a:r>
              <a:rPr lang="en-US" dirty="0" smtClean="0"/>
              <a:t>Each problem step/problem is associated with one skill/knowledge component</a:t>
            </a:r>
          </a:p>
          <a:p>
            <a:pPr lvl="1"/>
            <a:r>
              <a:rPr lang="en-US" dirty="0" smtClean="0"/>
              <a:t>And this mapping is defined reasonably accurately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testing</a:t>
            </a:r>
            <a:endParaRPr lang="en-US" dirty="0" smtClean="0"/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Let’s say you have a classifier A. It gets kappa = 0.3. Is it actually better than chance?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Let’s say you have two classifiers, A and B. A gets kappa = 0.3. B gets kappa = 0.4. Is B actually better than A?</a:t>
            </a:r>
            <a:endParaRPr lang="en-US" dirty="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Kappa can generally be converted to a chi-squared test</a:t>
            </a:r>
          </a:p>
          <a:p>
            <a:pPr lvl="1"/>
            <a:r>
              <a:rPr lang="en-US" dirty="0" smtClean="0"/>
              <a:t>Just plug in the same table you used to compute kappa, into a statistical package</a:t>
            </a:r>
          </a:p>
          <a:p>
            <a:pPr lvl="1"/>
            <a:r>
              <a:rPr lang="en-US" dirty="0" smtClean="0"/>
              <a:t>Or I have an Excel spreadsheet I can share w/ you</a:t>
            </a:r>
          </a:p>
          <a:p>
            <a:endParaRPr lang="en-US" dirty="0" smtClean="0"/>
          </a:p>
          <a:p>
            <a:r>
              <a:rPr lang="en-US" dirty="0" smtClean="0"/>
              <a:t>A’ can generally be converted to a Z test</a:t>
            </a:r>
          </a:p>
          <a:p>
            <a:pPr lvl="1"/>
            <a:r>
              <a:rPr lang="en-US" dirty="0" smtClean="0"/>
              <a:t>I also have an Excel spreadsheet for this</a:t>
            </a:r>
            <a:br>
              <a:rPr lang="en-US" dirty="0" smtClean="0"/>
            </a:br>
            <a:r>
              <a:rPr lang="en-US" dirty="0" smtClean="0"/>
              <a:t>(or see Fogarty, Baker, &amp; Hudson, 2005)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say you have a classifier A. It gets kappa = 0.3. Is it actually better than chance?</a:t>
            </a:r>
          </a:p>
          <a:p>
            <a:endParaRPr lang="en-GB" dirty="0" smtClean="0"/>
          </a:p>
          <a:p>
            <a:r>
              <a:rPr lang="en-GB" dirty="0" smtClean="0"/>
              <a:t>10,000 data points from 50 students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Example</a:t>
            </a:r>
            <a:endParaRPr lang="en-US" dirty="0" smtClean="0"/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 smtClean="0"/>
              <a:t>Kappa -&gt; Chi-squared test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You plug in your 10,000 cases, and you get </a:t>
            </a:r>
          </a:p>
          <a:p>
            <a:pPr eaLnBrk="1" hangingPunct="1">
              <a:buFont typeface="Arial" charset="0"/>
              <a:buNone/>
            </a:pPr>
            <a:endParaRPr lang="en-GB" dirty="0" smtClean="0"/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Chi-sq(1,df=10,000)=3.84, two-tailed p=0.05</a:t>
            </a:r>
          </a:p>
          <a:p>
            <a:pPr eaLnBrk="1" hangingPunct="1">
              <a:buFont typeface="Arial" charset="0"/>
              <a:buNone/>
            </a:pPr>
            <a:endParaRPr lang="en-GB" dirty="0" smtClean="0"/>
          </a:p>
          <a:p>
            <a:r>
              <a:rPr lang="en-GB" dirty="0" smtClean="0"/>
              <a:t>Time to declare victory?</a:t>
            </a:r>
          </a:p>
          <a:p>
            <a:pPr eaLnBrk="1" hangingPunct="1">
              <a:buFont typeface="Arial" charset="0"/>
              <a:buNone/>
            </a:pPr>
            <a:endParaRPr lang="en-GB" dirty="0" smtClean="0"/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Example</a:t>
            </a:r>
            <a:endParaRPr lang="en-US" dirty="0" smtClean="0"/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Kappa -&gt; Chi-squared test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You plug in your 10,000 cases, and you get </a:t>
            </a:r>
          </a:p>
          <a:p>
            <a:pPr eaLnBrk="1" hangingPunct="1">
              <a:buFont typeface="Arial" charset="0"/>
              <a:buNone/>
            </a:pPr>
            <a:endParaRPr lang="en-GB" dirty="0" smtClean="0"/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Chi-sq(1,df=10,000)=3.84, two-tailed p=0.05</a:t>
            </a:r>
          </a:p>
          <a:p>
            <a:pPr eaLnBrk="1" hangingPunct="1">
              <a:buFont typeface="Arial" charset="0"/>
              <a:buNone/>
            </a:pPr>
            <a:endParaRPr lang="en-GB" dirty="0" smtClean="0"/>
          </a:p>
          <a:p>
            <a:pPr eaLnBrk="1" hangingPunct="1"/>
            <a:r>
              <a:rPr lang="en-GB" dirty="0" smtClean="0"/>
              <a:t>No, I did something wrong here</a:t>
            </a:r>
          </a:p>
          <a:p>
            <a:pPr eaLnBrk="1" hangingPunct="1">
              <a:buFont typeface="Arial" charset="0"/>
              <a:buNone/>
            </a:pPr>
            <a:endParaRPr lang="en-GB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GB" smtClean="0"/>
              <a:t>Non-independence of the data</a:t>
            </a:r>
            <a:endParaRPr lang="en-US" smtClean="0"/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If you have 50 students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It is a violation of the statistical assumptions of the test to act like their 10,000 actions are independent from one another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For student A, action 6 and 7 are not independent from one another (actions 6 and 48 aren’t independent either)</a:t>
            </a:r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Why does this matter?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Because treating the actions like they are independent is likely to make differences seem more statistically significant than they are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 what can you do?</a:t>
            </a:r>
            <a:endParaRPr lang="en-US" smtClean="0"/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 what can you do?</a:t>
            </a:r>
            <a:endParaRPr lang="en-US" smtClean="0"/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90000"/>
              </a:lnSpc>
            </a:pPr>
            <a:r>
              <a:rPr lang="en-GB" dirty="0" smtClean="0"/>
              <a:t>Compute statistical significance test for each student, and then use meta-analysis statistical techniques to aggregate across students </a:t>
            </a:r>
            <a:endParaRPr lang="en-US" dirty="0" smtClean="0"/>
          </a:p>
          <a:p>
            <a:pPr marL="514350" indent="-514350" eaLnBrk="1" hangingPunct="1">
              <a:lnSpc>
                <a:spcPct val="90000"/>
              </a:lnSpc>
              <a:buNone/>
            </a:pPr>
            <a:r>
              <a:rPr lang="en-US" dirty="0" smtClean="0"/>
              <a:t>	(hard to do but does not violate any statistical assumptions)</a:t>
            </a:r>
          </a:p>
          <a:p>
            <a:pPr marL="514350" indent="-51435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90000"/>
              </a:lnSpc>
            </a:pPr>
            <a:r>
              <a:rPr lang="en-US" dirty="0" smtClean="0"/>
              <a:t>I have java code which does this for A’, which I’m glad to share with whoever would like to use this later</a:t>
            </a:r>
            <a:endParaRPr lang="en-GB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Comments?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11:45…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behavior can be assessed as correct or not correct</a:t>
            </a:r>
          </a:p>
          <a:p>
            <a:endParaRPr lang="en-US" dirty="0" smtClean="0"/>
          </a:p>
          <a:p>
            <a:r>
              <a:rPr lang="en-US" dirty="0" smtClean="0"/>
              <a:t>Each problem step/problem is associated with one skill/knowledge component</a:t>
            </a:r>
          </a:p>
          <a:p>
            <a:pPr lvl="1"/>
            <a:r>
              <a:rPr lang="en-US" dirty="0" smtClean="0"/>
              <a:t>And this mapping is defined reasonably accurately </a:t>
            </a:r>
            <a:br>
              <a:rPr lang="en-US" dirty="0" smtClean="0"/>
            </a:br>
            <a:r>
              <a:rPr lang="en-US" dirty="0" smtClean="0"/>
              <a:t>(though extensions such as Contextual Guess and Slip </a:t>
            </a:r>
            <a:r>
              <a:rPr lang="en-US" dirty="0" smtClean="0"/>
              <a:t>may be robust </a:t>
            </a:r>
            <a:r>
              <a:rPr lang="en-US" dirty="0" smtClean="0"/>
              <a:t>to violation of this constraint)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Regression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There is something you want to predict (“the label”)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thing you want to predict is numerical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Number of hints student requests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How long student takes to answer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What will the student’s test score be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Regression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77200" cy="1676400"/>
          </a:xfrm>
        </p:spPr>
        <p:txBody>
          <a:bodyPr/>
          <a:lstStyle/>
          <a:p>
            <a:pPr eaLnBrk="1" hangingPunct="1"/>
            <a:r>
              <a:rPr lang="en-US" smtClean="0"/>
              <a:t>Associated with each label are a set of “features”, which maybe you can use to predict the label</a:t>
            </a:r>
          </a:p>
          <a:p>
            <a:pPr eaLnBrk="1" hangingPunct="1"/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3886200"/>
            <a:ext cx="9144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Skill	</a:t>
            </a:r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pknow</a:t>
            </a:r>
            <a:r>
              <a:rPr lang="en-US" dirty="0">
                <a:latin typeface="Calibri" pitchFamily="34" charset="0"/>
              </a:rPr>
              <a:t>		time		</a:t>
            </a:r>
            <a:r>
              <a:rPr lang="en-US" dirty="0" err="1">
                <a:latin typeface="Calibri" pitchFamily="34" charset="0"/>
              </a:rPr>
              <a:t>totalactions</a:t>
            </a:r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numhints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ENTERINGGIVEN	0.704		9		1		0</a:t>
            </a:r>
          </a:p>
          <a:p>
            <a:r>
              <a:rPr lang="en-US" dirty="0">
                <a:latin typeface="Calibri" pitchFamily="34" charset="0"/>
              </a:rPr>
              <a:t>ENTERINGGIVEN	0.502		10		2		0	</a:t>
            </a:r>
          </a:p>
          <a:p>
            <a:r>
              <a:rPr lang="en-US" dirty="0">
                <a:latin typeface="Calibri" pitchFamily="34" charset="0"/>
              </a:rPr>
              <a:t>USEDIFFNUM	0.049		6		1		3	</a:t>
            </a:r>
          </a:p>
          <a:p>
            <a:r>
              <a:rPr lang="en-US" dirty="0">
                <a:latin typeface="Calibri" pitchFamily="34" charset="0"/>
              </a:rPr>
              <a:t>ENTERINGGIVEN	0.967		7		3		0	</a:t>
            </a:r>
          </a:p>
          <a:p>
            <a:r>
              <a:rPr lang="en-US" dirty="0">
                <a:latin typeface="Calibri" pitchFamily="34" charset="0"/>
              </a:rPr>
              <a:t>REMOVECOEFF	0.792		16		1		1	</a:t>
            </a:r>
          </a:p>
          <a:p>
            <a:r>
              <a:rPr lang="en-US" dirty="0">
                <a:latin typeface="Calibri" pitchFamily="34" charset="0"/>
              </a:rPr>
              <a:t>REMOVECOEFF	0.792		13		2		0	</a:t>
            </a:r>
          </a:p>
          <a:p>
            <a:r>
              <a:rPr lang="en-US" dirty="0">
                <a:latin typeface="Calibri" pitchFamily="34" charset="0"/>
              </a:rPr>
              <a:t>USEDIFFNUM	0.073		5		2		0	</a:t>
            </a:r>
          </a:p>
          <a:p>
            <a:r>
              <a:rPr lang="en-US" dirty="0">
                <a:latin typeface="Calibri" pitchFamily="34" charset="0"/>
              </a:rPr>
              <a:t>….	</a:t>
            </a:r>
          </a:p>
          <a:p>
            <a:r>
              <a:rPr lang="en-US" dirty="0">
                <a:latin typeface="Calibri" pitchFamily="34" charset="0"/>
              </a:rPr>
              <a:t>	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Regression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77200" cy="1676400"/>
          </a:xfrm>
        </p:spPr>
        <p:txBody>
          <a:bodyPr/>
          <a:lstStyle/>
          <a:p>
            <a:pPr eaLnBrk="1" hangingPunct="1"/>
            <a:r>
              <a:rPr lang="en-US" smtClean="0"/>
              <a:t>The basic idea of regression is to determine which features, in which combination, can predict the label’s value</a:t>
            </a:r>
          </a:p>
          <a:p>
            <a:pPr eaLnBrk="1" hangingPunct="1"/>
            <a:endParaRPr lang="en-US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3886200"/>
            <a:ext cx="9144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Skill	</a:t>
            </a:r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pknow</a:t>
            </a:r>
            <a:r>
              <a:rPr lang="en-US" dirty="0">
                <a:latin typeface="Calibri" pitchFamily="34" charset="0"/>
              </a:rPr>
              <a:t>		time		</a:t>
            </a:r>
            <a:r>
              <a:rPr lang="en-US" dirty="0" err="1">
                <a:latin typeface="Calibri" pitchFamily="34" charset="0"/>
              </a:rPr>
              <a:t>totalactions</a:t>
            </a:r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numhints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ENTERINGGIVEN	0.704		9		1		0</a:t>
            </a:r>
          </a:p>
          <a:p>
            <a:r>
              <a:rPr lang="en-US" dirty="0">
                <a:latin typeface="Calibri" pitchFamily="34" charset="0"/>
              </a:rPr>
              <a:t>ENTERINGGIVEN	0.502		10		2		0	</a:t>
            </a:r>
          </a:p>
          <a:p>
            <a:r>
              <a:rPr lang="en-US" dirty="0">
                <a:latin typeface="Calibri" pitchFamily="34" charset="0"/>
              </a:rPr>
              <a:t>USEDIFFNUM	0.049		6		1		3	</a:t>
            </a:r>
          </a:p>
          <a:p>
            <a:r>
              <a:rPr lang="en-US" dirty="0">
                <a:latin typeface="Calibri" pitchFamily="34" charset="0"/>
              </a:rPr>
              <a:t>ENTERINGGIVEN	0.967		7		3		0	</a:t>
            </a:r>
          </a:p>
          <a:p>
            <a:r>
              <a:rPr lang="en-US" dirty="0">
                <a:latin typeface="Calibri" pitchFamily="34" charset="0"/>
              </a:rPr>
              <a:t>REMOVECOEFF	0.792		16		1		1	</a:t>
            </a:r>
          </a:p>
          <a:p>
            <a:r>
              <a:rPr lang="en-US" dirty="0">
                <a:latin typeface="Calibri" pitchFamily="34" charset="0"/>
              </a:rPr>
              <a:t>REMOVECOEFF	0.792		13		2		0	</a:t>
            </a:r>
          </a:p>
          <a:p>
            <a:r>
              <a:rPr lang="en-US" dirty="0">
                <a:latin typeface="Calibri" pitchFamily="34" charset="0"/>
              </a:rPr>
              <a:t>USEDIFFNUM	0.073		5		2		0	</a:t>
            </a:r>
          </a:p>
          <a:p>
            <a:r>
              <a:rPr lang="en-US" dirty="0">
                <a:latin typeface="Calibri" pitchFamily="34" charset="0"/>
              </a:rPr>
              <a:t>….	</a:t>
            </a:r>
          </a:p>
          <a:p>
            <a:r>
              <a:rPr lang="en-US" dirty="0">
                <a:latin typeface="Calibri" pitchFamily="34" charset="0"/>
              </a:rPr>
              <a:t>	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Linear Regression</a:t>
            </a:r>
            <a:endParaRPr lang="en-US" smtClean="0"/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most classic form of regression is linear regression</a:t>
            </a:r>
          </a:p>
          <a:p>
            <a:pPr lvl="1"/>
            <a:r>
              <a:rPr lang="en-GB" dirty="0" smtClean="0"/>
              <a:t>Alternatives include Poisson regression, Neural Networks...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Linear Regression</a:t>
            </a:r>
            <a:endParaRPr lang="en-US" smtClean="0"/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most classic form of regression is linear regression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err="1" smtClean="0"/>
              <a:t>Numhints</a:t>
            </a:r>
            <a:r>
              <a:rPr lang="en-GB" dirty="0" smtClean="0"/>
              <a:t> = 0.12*</a:t>
            </a:r>
            <a:r>
              <a:rPr lang="en-GB" dirty="0" err="1" smtClean="0"/>
              <a:t>Pknow</a:t>
            </a:r>
            <a:r>
              <a:rPr lang="en-GB" dirty="0" smtClean="0"/>
              <a:t> + 0.932*Time – </a:t>
            </a:r>
            <a:br>
              <a:rPr lang="en-GB" dirty="0" smtClean="0"/>
            </a:br>
            <a:r>
              <a:rPr lang="en-GB" dirty="0" smtClean="0"/>
              <a:t>		      0.11*</a:t>
            </a:r>
            <a:r>
              <a:rPr lang="en-GB" dirty="0" err="1" smtClean="0"/>
              <a:t>Totalactions</a:t>
            </a:r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6059488"/>
            <a:ext cx="8991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Skill		</a:t>
            </a:r>
            <a:r>
              <a:rPr lang="en-US" dirty="0" err="1">
                <a:latin typeface="Calibri" pitchFamily="34" charset="0"/>
              </a:rPr>
              <a:t>pknow</a:t>
            </a:r>
            <a:r>
              <a:rPr lang="en-US" dirty="0">
                <a:latin typeface="Calibri" pitchFamily="34" charset="0"/>
              </a:rPr>
              <a:t>		time		</a:t>
            </a:r>
            <a:r>
              <a:rPr lang="en-US" dirty="0" err="1">
                <a:latin typeface="Calibri" pitchFamily="34" charset="0"/>
              </a:rPr>
              <a:t>totalactions</a:t>
            </a:r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numhints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COMPUTESLOPE	0.544		9		1		?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Linear Regression</a:t>
            </a:r>
            <a:endParaRPr lang="en-US" smtClean="0"/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Linear regression only fits linear functions (except when you apply transforms to the input variables, which </a:t>
            </a:r>
            <a:r>
              <a:rPr lang="en-GB" dirty="0" err="1" smtClean="0"/>
              <a:t>RapidMiner</a:t>
            </a:r>
            <a:r>
              <a:rPr lang="en-GB" dirty="0" smtClean="0"/>
              <a:t> can do for you…)</a:t>
            </a:r>
          </a:p>
          <a:p>
            <a:pPr eaLnBrk="1" hangingPunct="1">
              <a:buFont typeface="Arial" charset="0"/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Linear Regression</a:t>
            </a:r>
            <a:endParaRPr lang="en-US" smtClean="0"/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GB" dirty="0" smtClean="0"/>
              <a:t>However…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It is blazing fast</a:t>
            </a:r>
          </a:p>
          <a:p>
            <a:endParaRPr lang="en-GB" dirty="0" smtClean="0"/>
          </a:p>
          <a:p>
            <a:r>
              <a:rPr lang="en-GB" dirty="0" smtClean="0"/>
              <a:t>It is often more accurate than more complex models, particularly once you cross-validate</a:t>
            </a:r>
          </a:p>
          <a:p>
            <a:pPr lvl="1"/>
            <a:r>
              <a:rPr lang="en-GB" dirty="0" smtClean="0"/>
              <a:t>Data Mining’s “Dirty Little Secret”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It is feasible to understand your model</a:t>
            </a:r>
            <a:br>
              <a:rPr lang="en-GB" dirty="0" smtClean="0"/>
            </a:br>
            <a:r>
              <a:rPr lang="en-GB" dirty="0" smtClean="0"/>
              <a:t>(with the caveat that the second feature in your model is in the context of the first feature, and so on)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study a classic example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study a classic </a:t>
            </a:r>
            <a:r>
              <a:rPr lang="en-US" dirty="0" smtClean="0"/>
              <a:t>example</a:t>
            </a:r>
            <a:endParaRPr lang="en-US" dirty="0" smtClean="0"/>
          </a:p>
          <a:p>
            <a:r>
              <a:rPr lang="en-US" dirty="0" smtClean="0"/>
              <a:t>Drinking too much prune </a:t>
            </a:r>
            <a:r>
              <a:rPr lang="en-US" dirty="0" err="1" smtClean="0"/>
              <a:t>nog</a:t>
            </a:r>
            <a:r>
              <a:rPr lang="en-US" dirty="0" smtClean="0"/>
              <a:t> at a party, and having to make an emergency trip to the Little Researcher’s Room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skills on one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alternate approaches which can handle this</a:t>
            </a:r>
            <a:br>
              <a:rPr lang="en-US" dirty="0" smtClean="0"/>
            </a:br>
            <a:r>
              <a:rPr lang="en-US" dirty="0" smtClean="0"/>
              <a:t>(cf. </a:t>
            </a:r>
            <a:r>
              <a:rPr lang="en-US" dirty="0" err="1" smtClean="0"/>
              <a:t>Conati</a:t>
            </a:r>
            <a:r>
              <a:rPr lang="en-US" dirty="0" smtClean="0"/>
              <a:t>, </a:t>
            </a:r>
            <a:r>
              <a:rPr lang="en-US" dirty="0" err="1" smtClean="0"/>
              <a:t>Gertner</a:t>
            </a:r>
            <a:r>
              <a:rPr lang="en-US" dirty="0" smtClean="0"/>
              <a:t>, &amp; </a:t>
            </a:r>
            <a:r>
              <a:rPr lang="en-US" dirty="0" err="1" smtClean="0"/>
              <a:t>VanLehn</a:t>
            </a:r>
            <a:r>
              <a:rPr lang="en-US" dirty="0" smtClean="0"/>
              <a:t>, 2002; Ayers &amp; Junker, 2006; </a:t>
            </a:r>
            <a:r>
              <a:rPr lang="en-US" dirty="0" err="1" smtClean="0"/>
              <a:t>Pardos</a:t>
            </a:r>
            <a:r>
              <a:rPr lang="en-US" dirty="0" smtClean="0"/>
              <a:t>, Beck, Ruiz, &amp; Heffernan, 2008)</a:t>
            </a:r>
          </a:p>
          <a:p>
            <a:endParaRPr lang="en-US" dirty="0" smtClean="0"/>
          </a:p>
          <a:p>
            <a:r>
              <a:rPr lang="en-US" dirty="0" smtClean="0"/>
              <a:t>Bayesian Knowledge-Tracing is simpler (and should produce comparable performance) when there is one primary skill per step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7239000" cy="448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7239000" cy="448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2438400"/>
            <a:ext cx="152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people are </a:t>
            </a:r>
            <a:r>
              <a:rPr lang="en-US" dirty="0" err="1" smtClean="0"/>
              <a:t>resistent</a:t>
            </a:r>
            <a:r>
              <a:rPr lang="en-US" dirty="0" smtClean="0"/>
              <a:t> to the </a:t>
            </a:r>
            <a:r>
              <a:rPr lang="en-US" dirty="0" err="1" smtClean="0"/>
              <a:t>deletrious</a:t>
            </a:r>
            <a:r>
              <a:rPr lang="en-US" dirty="0" smtClean="0"/>
              <a:t> effects of prunes and can safely enjoy high quantities of prune </a:t>
            </a:r>
            <a:r>
              <a:rPr lang="en-US" dirty="0" err="1" smtClean="0"/>
              <a:t>nog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>
            <a:off x="7239000" y="2819401"/>
            <a:ext cx="381000" cy="10501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of “emergency”=</a:t>
            </a:r>
            <a:br>
              <a:rPr lang="en-US" dirty="0" smtClean="0"/>
            </a:br>
            <a:r>
              <a:rPr lang="en-US" dirty="0" smtClean="0"/>
              <a:t>	0.25 * # Drinks of </a:t>
            </a:r>
            <a:r>
              <a:rPr lang="en-US" dirty="0" err="1" smtClean="0"/>
              <a:t>nog</a:t>
            </a:r>
            <a:r>
              <a:rPr lang="en-US" dirty="0" smtClean="0"/>
              <a:t> last 3 hours</a:t>
            </a:r>
            <a:br>
              <a:rPr lang="en-US" dirty="0" smtClean="0"/>
            </a:br>
            <a:r>
              <a:rPr lang="en-US" dirty="0" smtClean="0"/>
              <a:t>	- 0.018 * (Drinks of </a:t>
            </a:r>
            <a:r>
              <a:rPr lang="en-US" dirty="0" err="1" smtClean="0"/>
              <a:t>nog</a:t>
            </a:r>
            <a:r>
              <a:rPr lang="en-US" dirty="0" smtClean="0"/>
              <a:t> last 3 hours)</a:t>
            </a:r>
            <a:r>
              <a:rPr lang="en-US" baseline="30000" dirty="0" smtClean="0"/>
              <a:t>2</a:t>
            </a:r>
          </a:p>
          <a:p>
            <a:endParaRPr lang="en-US" baseline="30000" dirty="0" smtClean="0"/>
          </a:p>
          <a:p>
            <a:r>
              <a:rPr lang="en-US" dirty="0" smtClean="0"/>
              <a:t>But does that actually mean that </a:t>
            </a:r>
            <a:br>
              <a:rPr lang="en-US" dirty="0" smtClean="0"/>
            </a:br>
            <a:r>
              <a:rPr lang="en-US" dirty="0" smtClean="0"/>
              <a:t> (Drinks of </a:t>
            </a:r>
            <a:r>
              <a:rPr lang="en-US" dirty="0" err="1" smtClean="0"/>
              <a:t>nog</a:t>
            </a:r>
            <a:r>
              <a:rPr lang="en-US" dirty="0" smtClean="0"/>
              <a:t> last 3 hours)</a:t>
            </a:r>
            <a:r>
              <a:rPr lang="en-US" baseline="30000" dirty="0" smtClean="0"/>
              <a:t>2</a:t>
            </a:r>
            <a:r>
              <a:rPr lang="en-US" dirty="0" smtClean="0"/>
              <a:t> is associated with less “emergencies”?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Probability of “emergency”=</a:t>
            </a:r>
            <a:br>
              <a:rPr lang="en-US" dirty="0" smtClean="0"/>
            </a:br>
            <a:r>
              <a:rPr lang="en-US" dirty="0" smtClean="0"/>
              <a:t>	0.25 * # Drinks of </a:t>
            </a:r>
            <a:r>
              <a:rPr lang="en-US" dirty="0" err="1" smtClean="0"/>
              <a:t>nog</a:t>
            </a:r>
            <a:r>
              <a:rPr lang="en-US" dirty="0" smtClean="0"/>
              <a:t> last 3 hours</a:t>
            </a:r>
            <a:br>
              <a:rPr lang="en-US" dirty="0" smtClean="0"/>
            </a:br>
            <a:r>
              <a:rPr lang="en-US" dirty="0" smtClean="0"/>
              <a:t>	- 0.018 * (Drinks of </a:t>
            </a:r>
            <a:r>
              <a:rPr lang="en-US" dirty="0" err="1" smtClean="0"/>
              <a:t>nog</a:t>
            </a:r>
            <a:r>
              <a:rPr lang="en-US" dirty="0" smtClean="0"/>
              <a:t> last 3 hours)</a:t>
            </a:r>
            <a:r>
              <a:rPr lang="en-US" baseline="30000" dirty="0" smtClean="0"/>
              <a:t>2</a:t>
            </a:r>
          </a:p>
          <a:p>
            <a:endParaRPr lang="en-US" baseline="30000" dirty="0" smtClean="0"/>
          </a:p>
          <a:p>
            <a:r>
              <a:rPr lang="en-US" dirty="0" smtClean="0"/>
              <a:t>But does that actually mean that </a:t>
            </a:r>
            <a:br>
              <a:rPr lang="en-US" dirty="0" smtClean="0"/>
            </a:br>
            <a:r>
              <a:rPr lang="en-US" dirty="0" smtClean="0"/>
              <a:t> (Drinks of </a:t>
            </a:r>
            <a:r>
              <a:rPr lang="en-US" dirty="0" err="1" smtClean="0"/>
              <a:t>nog</a:t>
            </a:r>
            <a:r>
              <a:rPr lang="en-US" dirty="0" smtClean="0"/>
              <a:t> last 3 hours)</a:t>
            </a:r>
            <a:r>
              <a:rPr lang="en-US" baseline="30000" dirty="0" smtClean="0"/>
              <a:t>2</a:t>
            </a:r>
            <a:r>
              <a:rPr lang="en-US" dirty="0" smtClean="0"/>
              <a:t> is associated with less “emergencies”?</a:t>
            </a:r>
          </a:p>
          <a:p>
            <a:endParaRPr lang="en-US" dirty="0" smtClean="0"/>
          </a:p>
          <a:p>
            <a:r>
              <a:rPr lang="en-US" dirty="0" smtClean="0"/>
              <a:t>No!</a:t>
            </a: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(Drinks of </a:t>
            </a:r>
            <a:r>
              <a:rPr lang="en-US" dirty="0" err="1" smtClean="0"/>
              <a:t>nog</a:t>
            </a:r>
            <a:r>
              <a:rPr lang="en-US" dirty="0" smtClean="0"/>
              <a:t> last 3 hours)</a:t>
            </a:r>
            <a:r>
              <a:rPr lang="en-US" baseline="30000" dirty="0" smtClean="0"/>
              <a:t>2 </a:t>
            </a:r>
            <a:r>
              <a:rPr lang="en-US" dirty="0" smtClean="0"/>
              <a:t>is actually positively correlated with emergencies!</a:t>
            </a:r>
          </a:p>
          <a:p>
            <a:pPr lvl="1"/>
            <a:r>
              <a:rPr lang="en-US" dirty="0" smtClean="0"/>
              <a:t>r=0.59</a:t>
            </a:r>
          </a:p>
          <a:p>
            <a:endParaRPr lang="en-US" dirty="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1447800" y="1447800"/>
          <a:ext cx="5867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relationship is only in the negative direction when (Drinks of </a:t>
            </a:r>
            <a:r>
              <a:rPr lang="en-US" dirty="0" err="1" smtClean="0"/>
              <a:t>nog</a:t>
            </a:r>
            <a:r>
              <a:rPr lang="en-US" dirty="0" smtClean="0"/>
              <a:t> last 3 hours) is already in the model…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447800" y="1447800"/>
          <a:ext cx="5867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be careful when interpreting linear regression models (or almost any other type of model)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Comments?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Neural Networks</a:t>
            </a:r>
            <a:endParaRPr lang="en-US" smtClean="0"/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Another popular form of regression is neural networks </a:t>
            </a:r>
            <a:br>
              <a:rPr lang="en-GB" dirty="0" smtClean="0"/>
            </a:br>
            <a:r>
              <a:rPr lang="en-GB" dirty="0" smtClean="0"/>
              <a:t>(also called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Multilayer</a:t>
            </a:r>
            <a:br>
              <a:rPr lang="en-GB" dirty="0" smtClean="0"/>
            </a:br>
            <a:r>
              <a:rPr lang="en-GB" dirty="0" err="1" smtClean="0"/>
              <a:t>Perceptron</a:t>
            </a:r>
            <a:r>
              <a:rPr lang="en-GB" dirty="0" smtClean="0"/>
              <a:t>)</a:t>
            </a:r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286000"/>
            <a:ext cx="466090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TextBox 4"/>
          <p:cNvSpPr txBox="1">
            <a:spLocks noChangeArrowheads="1"/>
          </p:cNvSpPr>
          <p:nvPr/>
        </p:nvSpPr>
        <p:spPr bwMode="auto">
          <a:xfrm>
            <a:off x="0" y="6019800"/>
            <a:ext cx="510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This image courtesy of Andrew W. Moore, Google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 http://www.cs.cmu.edu/~awm/tutorials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Neural Networks</a:t>
            </a:r>
            <a:endParaRPr lang="en-US" smtClean="0"/>
          </a:p>
        </p:txBody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Neural networks can fit more complex functions than linear regression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It is usually near-to-impossible to understand what the heck is going on inside one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2890</Words>
  <Application>Microsoft Office PowerPoint</Application>
  <PresentationFormat>On-screen Show (4:3)</PresentationFormat>
  <Paragraphs>593</Paragraphs>
  <Slides>112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Bayesian Knowledge Tracing Prediction Models</vt:lpstr>
      <vt:lpstr>Bayesian Knowledge Tracing</vt:lpstr>
      <vt:lpstr>Goal</vt:lpstr>
      <vt:lpstr>Goal</vt:lpstr>
      <vt:lpstr>Enabling</vt:lpstr>
      <vt:lpstr>Assumptions</vt:lpstr>
      <vt:lpstr>Assumptions</vt:lpstr>
      <vt:lpstr>Assumptions</vt:lpstr>
      <vt:lpstr>Multiple skills on one step</vt:lpstr>
      <vt:lpstr>Bayesian Knowledge Tracing</vt:lpstr>
      <vt:lpstr>Model Learning Assumptions</vt:lpstr>
      <vt:lpstr>Addressing Noise and Error</vt:lpstr>
      <vt:lpstr>   Corbett and Anderson’s Model</vt:lpstr>
      <vt:lpstr>   Bayesian Knowledge Tracing</vt:lpstr>
      <vt:lpstr>Formulas</vt:lpstr>
      <vt:lpstr>Questions? Comments?</vt:lpstr>
      <vt:lpstr>  Knowledge Tracing</vt:lpstr>
      <vt:lpstr>  Knowledge Tracing</vt:lpstr>
      <vt:lpstr>  Knowledge Tracing</vt:lpstr>
      <vt:lpstr>  Fitting a Knowledge-Tracing Model</vt:lpstr>
      <vt:lpstr>  Knowledge Tracing</vt:lpstr>
      <vt:lpstr>Questions? Comments?</vt:lpstr>
      <vt:lpstr>Recent Extensions</vt:lpstr>
      <vt:lpstr>The jury’s still out…</vt:lpstr>
      <vt:lpstr>The jury’s still out…</vt:lpstr>
      <vt:lpstr>Questions? Comments?</vt:lpstr>
      <vt:lpstr>Fitting BKT models</vt:lpstr>
      <vt:lpstr>Identifiability</vt:lpstr>
      <vt:lpstr>Model Degeneracy</vt:lpstr>
      <vt:lpstr>Bounding</vt:lpstr>
      <vt:lpstr>Uses of Knowledge Tracing</vt:lpstr>
      <vt:lpstr>Uses of Knowledge Tracing</vt:lpstr>
      <vt:lpstr>Cognitive Mastery</vt:lpstr>
      <vt:lpstr>Cognitive Mastery</vt:lpstr>
      <vt:lpstr>Questions? Comments?</vt:lpstr>
      <vt:lpstr>Prediction: Classification and Regression</vt:lpstr>
      <vt:lpstr>Prediction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And of course…</vt:lpstr>
      <vt:lpstr>How can you tell if  a classifier is any good?</vt:lpstr>
      <vt:lpstr>How can you tell if  a classifier is any good?</vt:lpstr>
      <vt:lpstr>How can you tell if  a classifier is any good?</vt:lpstr>
      <vt:lpstr>Non-even assignment to categories</vt:lpstr>
      <vt:lpstr>What are some  alternate metrics  you could use?</vt:lpstr>
      <vt:lpstr>What are some  alternate metrics  you could use?</vt:lpstr>
      <vt:lpstr>What are some  alternate metrics  you could use?</vt:lpstr>
      <vt:lpstr>Comparison</vt:lpstr>
      <vt:lpstr>Comparison</vt:lpstr>
      <vt:lpstr>Comments? Questions?</vt:lpstr>
      <vt:lpstr>What data set should you generally test on?</vt:lpstr>
      <vt:lpstr>What data set should you generally test on?</vt:lpstr>
      <vt:lpstr>What data set should you generally test on?</vt:lpstr>
      <vt:lpstr>The dangerous one</vt:lpstr>
      <vt:lpstr>The dangerous one</vt:lpstr>
      <vt:lpstr>K-fold cross validation (standard)</vt:lpstr>
      <vt:lpstr>K-fold cross validation (standard)</vt:lpstr>
      <vt:lpstr>K-fold cross validation (standard)</vt:lpstr>
      <vt:lpstr>K-fold cross validation (student-level)</vt:lpstr>
      <vt:lpstr>K-fold cross validation (student-level)</vt:lpstr>
      <vt:lpstr>A data set from a different tutor</vt:lpstr>
      <vt:lpstr>An interesting alternative</vt:lpstr>
      <vt:lpstr>Comments? Questions?</vt:lpstr>
      <vt:lpstr>Statistical testing</vt:lpstr>
      <vt:lpstr>Statistical testing</vt:lpstr>
      <vt:lpstr>Statistical tests</vt:lpstr>
      <vt:lpstr>A quick example</vt:lpstr>
      <vt:lpstr>Example</vt:lpstr>
      <vt:lpstr>Example</vt:lpstr>
      <vt:lpstr>Non-independence of the data</vt:lpstr>
      <vt:lpstr>So what can you do?</vt:lpstr>
      <vt:lpstr>So what can you do?</vt:lpstr>
      <vt:lpstr>Comments? Questions?</vt:lpstr>
      <vt:lpstr>Hands-on Activity</vt:lpstr>
      <vt:lpstr>Regression</vt:lpstr>
      <vt:lpstr>Regression</vt:lpstr>
      <vt:lpstr>Regression</vt:lpstr>
      <vt:lpstr>Regression</vt:lpstr>
      <vt:lpstr>Linear Regression</vt:lpstr>
      <vt:lpstr>Linear Regression</vt:lpstr>
      <vt:lpstr>Linear Regression</vt:lpstr>
      <vt:lpstr>Linear Regression</vt:lpstr>
      <vt:lpstr>Example of Caveat</vt:lpstr>
      <vt:lpstr>Example of Caveat</vt:lpstr>
      <vt:lpstr>Data</vt:lpstr>
      <vt:lpstr>Data</vt:lpstr>
      <vt:lpstr>Learned Function</vt:lpstr>
      <vt:lpstr>Learned Function</vt:lpstr>
      <vt:lpstr>Example of Caveat</vt:lpstr>
      <vt:lpstr>Example of Caveat</vt:lpstr>
      <vt:lpstr>Example of Caveat</vt:lpstr>
      <vt:lpstr>Comments? Questions?</vt:lpstr>
      <vt:lpstr>Neural Networks</vt:lpstr>
      <vt:lpstr>Neural Networks</vt:lpstr>
      <vt:lpstr>Soller &amp; Stevens (2007)</vt:lpstr>
      <vt:lpstr>In fact</vt:lpstr>
      <vt:lpstr>Slide 102</vt:lpstr>
      <vt:lpstr>And of course…</vt:lpstr>
      <vt:lpstr>How can you tell if  a regression model is any good?</vt:lpstr>
      <vt:lpstr>How can you tell if  a regression model is any good?</vt:lpstr>
      <vt:lpstr>What data set should you generally test on?</vt:lpstr>
      <vt:lpstr>What are some  stat tests  you could use?</vt:lpstr>
      <vt:lpstr>What about?</vt:lpstr>
      <vt:lpstr>What about?</vt:lpstr>
      <vt:lpstr>As before…</vt:lpstr>
      <vt:lpstr>As before…</vt:lpstr>
      <vt:lpstr>Alternatives</vt:lpstr>
    </vt:vector>
  </TitlesOfParts>
  <Company>Worcester Polytechnic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Knowledge Tracing Prediction Models</dc:title>
  <dc:creator>rsbaker</dc:creator>
  <cp:lastModifiedBy>rsbaker</cp:lastModifiedBy>
  <cp:revision>30</cp:revision>
  <dcterms:created xsi:type="dcterms:W3CDTF">2010-07-09T17:21:49Z</dcterms:created>
  <dcterms:modified xsi:type="dcterms:W3CDTF">2010-07-09T17:41:19Z</dcterms:modified>
</cp:coreProperties>
</file>