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72" r:id="rId6"/>
    <p:sldId id="261" r:id="rId7"/>
    <p:sldId id="262" r:id="rId8"/>
    <p:sldId id="263" r:id="rId9"/>
    <p:sldId id="264" r:id="rId10"/>
    <p:sldId id="265" r:id="rId11"/>
    <p:sldId id="266" r:id="rId12"/>
    <p:sldId id="268" r:id="rId13"/>
    <p:sldId id="269" r:id="rId14"/>
    <p:sldId id="270" r:id="rId15"/>
    <p:sldId id="271"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E4E5907-1A20-4A10-B655-6702018A919C}" type="datetimeFigureOut">
              <a:rPr lang="en-IN" smtClean="0"/>
              <a:t>02-09-2023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FC1681-6F23-4430-863B-027EF040FBCD}" type="slidenum">
              <a:rPr lang="en-IN" smtClean="0"/>
              <a:t>‹#›</a:t>
            </a:fld>
            <a:endParaRPr lang="en-IN"/>
          </a:p>
        </p:txBody>
      </p:sp>
    </p:spTree>
    <p:extLst>
      <p:ext uri="{BB962C8B-B14F-4D97-AF65-F5344CB8AC3E}">
        <p14:creationId xmlns:p14="http://schemas.microsoft.com/office/powerpoint/2010/main" val="149421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4E5907-1A20-4A10-B655-6702018A919C}"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FC1681-6F23-4430-863B-027EF040FBCD}" type="slidenum">
              <a:rPr lang="en-IN" smtClean="0"/>
              <a:t>‹#›</a:t>
            </a:fld>
            <a:endParaRPr lang="en-IN"/>
          </a:p>
        </p:txBody>
      </p:sp>
    </p:spTree>
    <p:extLst>
      <p:ext uri="{BB962C8B-B14F-4D97-AF65-F5344CB8AC3E}">
        <p14:creationId xmlns:p14="http://schemas.microsoft.com/office/powerpoint/2010/main" val="57418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4E5907-1A20-4A10-B655-6702018A919C}"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FC1681-6F23-4430-863B-027EF040FBCD}" type="slidenum">
              <a:rPr lang="en-IN" smtClean="0"/>
              <a:t>‹#›</a:t>
            </a:fld>
            <a:endParaRPr lang="en-IN"/>
          </a:p>
        </p:txBody>
      </p:sp>
    </p:spTree>
    <p:extLst>
      <p:ext uri="{BB962C8B-B14F-4D97-AF65-F5344CB8AC3E}">
        <p14:creationId xmlns:p14="http://schemas.microsoft.com/office/powerpoint/2010/main" val="1902457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4E5907-1A20-4A10-B655-6702018A919C}"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FC1681-6F23-4430-863B-027EF040FBCD}"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7142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4E5907-1A20-4A10-B655-6702018A919C}"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FC1681-6F23-4430-863B-027EF040FBCD}" type="slidenum">
              <a:rPr lang="en-IN" smtClean="0"/>
              <a:t>‹#›</a:t>
            </a:fld>
            <a:endParaRPr lang="en-IN"/>
          </a:p>
        </p:txBody>
      </p:sp>
    </p:spTree>
    <p:extLst>
      <p:ext uri="{BB962C8B-B14F-4D97-AF65-F5344CB8AC3E}">
        <p14:creationId xmlns:p14="http://schemas.microsoft.com/office/powerpoint/2010/main" val="2624021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4E5907-1A20-4A10-B655-6702018A919C}" type="datetimeFigureOut">
              <a:rPr lang="en-IN" smtClean="0"/>
              <a:t>02-09-2023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FC1681-6F23-4430-863B-027EF040FBCD}" type="slidenum">
              <a:rPr lang="en-IN" smtClean="0"/>
              <a:t>‹#›</a:t>
            </a:fld>
            <a:endParaRPr lang="en-IN"/>
          </a:p>
        </p:txBody>
      </p:sp>
    </p:spTree>
    <p:extLst>
      <p:ext uri="{BB962C8B-B14F-4D97-AF65-F5344CB8AC3E}">
        <p14:creationId xmlns:p14="http://schemas.microsoft.com/office/powerpoint/2010/main" val="725467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4E5907-1A20-4A10-B655-6702018A919C}" type="datetimeFigureOut">
              <a:rPr lang="en-IN" smtClean="0"/>
              <a:t>02-09-2023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FC1681-6F23-4430-863B-027EF040FBCD}" type="slidenum">
              <a:rPr lang="en-IN" smtClean="0"/>
              <a:t>‹#›</a:t>
            </a:fld>
            <a:endParaRPr lang="en-IN"/>
          </a:p>
        </p:txBody>
      </p:sp>
    </p:spTree>
    <p:extLst>
      <p:ext uri="{BB962C8B-B14F-4D97-AF65-F5344CB8AC3E}">
        <p14:creationId xmlns:p14="http://schemas.microsoft.com/office/powerpoint/2010/main" val="326821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E5907-1A20-4A10-B655-6702018A919C}"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C1681-6F23-4430-863B-027EF040FBCD}" type="slidenum">
              <a:rPr lang="en-IN" smtClean="0"/>
              <a:t>‹#›</a:t>
            </a:fld>
            <a:endParaRPr lang="en-IN"/>
          </a:p>
        </p:txBody>
      </p:sp>
    </p:spTree>
    <p:extLst>
      <p:ext uri="{BB962C8B-B14F-4D97-AF65-F5344CB8AC3E}">
        <p14:creationId xmlns:p14="http://schemas.microsoft.com/office/powerpoint/2010/main" val="73711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E5907-1A20-4A10-B655-6702018A919C}"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C1681-6F23-4430-863B-027EF040FBCD}" type="slidenum">
              <a:rPr lang="en-IN" smtClean="0"/>
              <a:t>‹#›</a:t>
            </a:fld>
            <a:endParaRPr lang="en-IN"/>
          </a:p>
        </p:txBody>
      </p:sp>
    </p:spTree>
    <p:extLst>
      <p:ext uri="{BB962C8B-B14F-4D97-AF65-F5344CB8AC3E}">
        <p14:creationId xmlns:p14="http://schemas.microsoft.com/office/powerpoint/2010/main" val="371096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E5907-1A20-4A10-B655-6702018A919C}"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C1681-6F23-4430-863B-027EF040FBCD}" type="slidenum">
              <a:rPr lang="en-IN" smtClean="0"/>
              <a:t>‹#›</a:t>
            </a:fld>
            <a:endParaRPr lang="en-IN"/>
          </a:p>
        </p:txBody>
      </p:sp>
    </p:spTree>
    <p:extLst>
      <p:ext uri="{BB962C8B-B14F-4D97-AF65-F5344CB8AC3E}">
        <p14:creationId xmlns:p14="http://schemas.microsoft.com/office/powerpoint/2010/main" val="251026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4E5907-1A20-4A10-B655-6702018A919C}"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C1681-6F23-4430-863B-027EF040FBCD}" type="slidenum">
              <a:rPr lang="en-IN" smtClean="0"/>
              <a:t>‹#›</a:t>
            </a:fld>
            <a:endParaRPr lang="en-IN"/>
          </a:p>
        </p:txBody>
      </p:sp>
    </p:spTree>
    <p:extLst>
      <p:ext uri="{BB962C8B-B14F-4D97-AF65-F5344CB8AC3E}">
        <p14:creationId xmlns:p14="http://schemas.microsoft.com/office/powerpoint/2010/main" val="3518326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4E5907-1A20-4A10-B655-6702018A919C}"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FC1681-6F23-4430-863B-027EF040FBCD}" type="slidenum">
              <a:rPr lang="en-IN" smtClean="0"/>
              <a:t>‹#›</a:t>
            </a:fld>
            <a:endParaRPr lang="en-IN"/>
          </a:p>
        </p:txBody>
      </p:sp>
    </p:spTree>
    <p:extLst>
      <p:ext uri="{BB962C8B-B14F-4D97-AF65-F5344CB8AC3E}">
        <p14:creationId xmlns:p14="http://schemas.microsoft.com/office/powerpoint/2010/main" val="170510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4E5907-1A20-4A10-B655-6702018A919C}" type="datetimeFigureOut">
              <a:rPr lang="en-IN" smtClean="0"/>
              <a:t>02-09-2023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FC1681-6F23-4430-863B-027EF040FBCD}" type="slidenum">
              <a:rPr lang="en-IN" smtClean="0"/>
              <a:t>‹#›</a:t>
            </a:fld>
            <a:endParaRPr lang="en-IN"/>
          </a:p>
        </p:txBody>
      </p:sp>
    </p:spTree>
    <p:extLst>
      <p:ext uri="{BB962C8B-B14F-4D97-AF65-F5344CB8AC3E}">
        <p14:creationId xmlns:p14="http://schemas.microsoft.com/office/powerpoint/2010/main" val="2991020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4E5907-1A20-4A10-B655-6702018A919C}" type="datetimeFigureOut">
              <a:rPr lang="en-IN" smtClean="0"/>
              <a:t>02-09-2023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FC1681-6F23-4430-863B-027EF040FBCD}" type="slidenum">
              <a:rPr lang="en-IN" smtClean="0"/>
              <a:t>‹#›</a:t>
            </a:fld>
            <a:endParaRPr lang="en-IN"/>
          </a:p>
        </p:txBody>
      </p:sp>
    </p:spTree>
    <p:extLst>
      <p:ext uri="{BB962C8B-B14F-4D97-AF65-F5344CB8AC3E}">
        <p14:creationId xmlns:p14="http://schemas.microsoft.com/office/powerpoint/2010/main" val="305987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E5907-1A20-4A10-B655-6702018A919C}" type="datetimeFigureOut">
              <a:rPr lang="en-IN" smtClean="0"/>
              <a:t>02-09-2023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FC1681-6F23-4430-863B-027EF040FBCD}" type="slidenum">
              <a:rPr lang="en-IN" smtClean="0"/>
              <a:t>‹#›</a:t>
            </a:fld>
            <a:endParaRPr lang="en-IN"/>
          </a:p>
        </p:txBody>
      </p:sp>
    </p:spTree>
    <p:extLst>
      <p:ext uri="{BB962C8B-B14F-4D97-AF65-F5344CB8AC3E}">
        <p14:creationId xmlns:p14="http://schemas.microsoft.com/office/powerpoint/2010/main" val="269834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4E5907-1A20-4A10-B655-6702018A919C}"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FC1681-6F23-4430-863B-027EF040FBCD}" type="slidenum">
              <a:rPr lang="en-IN" smtClean="0"/>
              <a:t>‹#›</a:t>
            </a:fld>
            <a:endParaRPr lang="en-IN"/>
          </a:p>
        </p:txBody>
      </p:sp>
    </p:spTree>
    <p:extLst>
      <p:ext uri="{BB962C8B-B14F-4D97-AF65-F5344CB8AC3E}">
        <p14:creationId xmlns:p14="http://schemas.microsoft.com/office/powerpoint/2010/main" val="800118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4E5907-1A20-4A10-B655-6702018A919C}"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FC1681-6F23-4430-863B-027EF040FBCD}" type="slidenum">
              <a:rPr lang="en-IN" smtClean="0"/>
              <a:t>‹#›</a:t>
            </a:fld>
            <a:endParaRPr lang="en-IN"/>
          </a:p>
        </p:txBody>
      </p:sp>
    </p:spTree>
    <p:extLst>
      <p:ext uri="{BB962C8B-B14F-4D97-AF65-F5344CB8AC3E}">
        <p14:creationId xmlns:p14="http://schemas.microsoft.com/office/powerpoint/2010/main" val="125187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E4E5907-1A20-4A10-B655-6702018A919C}" type="datetimeFigureOut">
              <a:rPr lang="en-IN" smtClean="0"/>
              <a:t>02-09-2023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2FC1681-6F23-4430-863B-027EF040FBCD}" type="slidenum">
              <a:rPr lang="en-IN" smtClean="0"/>
              <a:t>‹#›</a:t>
            </a:fld>
            <a:endParaRPr lang="en-IN"/>
          </a:p>
        </p:txBody>
      </p:sp>
    </p:spTree>
    <p:extLst>
      <p:ext uri="{BB962C8B-B14F-4D97-AF65-F5344CB8AC3E}">
        <p14:creationId xmlns:p14="http://schemas.microsoft.com/office/powerpoint/2010/main" val="167062783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7189C-A8D7-AEAA-74AB-24C468C8D3F4}"/>
              </a:ext>
            </a:extLst>
          </p:cNvPr>
          <p:cNvSpPr>
            <a:spLocks noGrp="1"/>
          </p:cNvSpPr>
          <p:nvPr>
            <p:ph type="title"/>
          </p:nvPr>
        </p:nvSpPr>
        <p:spPr>
          <a:xfrm>
            <a:off x="1210864" y="2058865"/>
            <a:ext cx="11089356" cy="2357306"/>
          </a:xfrm>
        </p:spPr>
        <p:txBody>
          <a:bodyPr/>
          <a:lstStyle/>
          <a:p>
            <a:r>
              <a:rPr lang="en-IN" b="1" dirty="0">
                <a:solidFill>
                  <a:schemeClr val="bg1"/>
                </a:solidFill>
              </a:rPr>
              <a:t>E-SURVEY WEB APPLICATION</a:t>
            </a:r>
          </a:p>
        </p:txBody>
      </p:sp>
    </p:spTree>
    <p:extLst>
      <p:ext uri="{BB962C8B-B14F-4D97-AF65-F5344CB8AC3E}">
        <p14:creationId xmlns:p14="http://schemas.microsoft.com/office/powerpoint/2010/main" val="1400787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93DB-50D2-FEC5-31BF-4ED0720BB21B}"/>
              </a:ext>
            </a:extLst>
          </p:cNvPr>
          <p:cNvSpPr>
            <a:spLocks noGrp="1"/>
          </p:cNvSpPr>
          <p:nvPr>
            <p:ph type="title"/>
          </p:nvPr>
        </p:nvSpPr>
        <p:spPr/>
        <p:txBody>
          <a:bodyPr>
            <a:normAutofit/>
          </a:bodyPr>
          <a:lstStyle/>
          <a:p>
            <a:r>
              <a:rPr lang="en-IN" sz="3600" b="1" u="sng" dirty="0">
                <a:solidFill>
                  <a:schemeClr val="bg1"/>
                </a:solidFill>
              </a:rPr>
              <a:t>USER SURVEY</a:t>
            </a:r>
            <a:endParaRPr lang="en-IN" sz="3600" dirty="0"/>
          </a:p>
        </p:txBody>
      </p:sp>
      <p:pic>
        <p:nvPicPr>
          <p:cNvPr id="4" name="Picture 3">
            <a:extLst>
              <a:ext uri="{FF2B5EF4-FFF2-40B4-BE49-F238E27FC236}">
                <a16:creationId xmlns:a16="http://schemas.microsoft.com/office/drawing/2014/main" id="{E050A6BC-449C-D3EC-2D25-7B8162136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488" y="2011557"/>
            <a:ext cx="6279424" cy="2834886"/>
          </a:xfrm>
          <a:prstGeom prst="rect">
            <a:avLst/>
          </a:prstGeom>
        </p:spPr>
      </p:pic>
    </p:spTree>
    <p:extLst>
      <p:ext uri="{BB962C8B-B14F-4D97-AF65-F5344CB8AC3E}">
        <p14:creationId xmlns:p14="http://schemas.microsoft.com/office/powerpoint/2010/main" val="1046492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648B-D269-E3B8-2208-4DDAA0383272}"/>
              </a:ext>
            </a:extLst>
          </p:cNvPr>
          <p:cNvSpPr>
            <a:spLocks noGrp="1"/>
          </p:cNvSpPr>
          <p:nvPr>
            <p:ph type="title"/>
          </p:nvPr>
        </p:nvSpPr>
        <p:spPr/>
        <p:txBody>
          <a:bodyPr>
            <a:normAutofit/>
          </a:bodyPr>
          <a:lstStyle/>
          <a:p>
            <a:r>
              <a:rPr lang="en-IN" sz="3600" b="1" u="sng" dirty="0">
                <a:solidFill>
                  <a:schemeClr val="bg1"/>
                </a:solidFill>
              </a:rPr>
              <a:t>USER SURVEY</a:t>
            </a:r>
            <a:endParaRPr lang="en-IN" sz="3600" dirty="0"/>
          </a:p>
        </p:txBody>
      </p:sp>
      <p:pic>
        <p:nvPicPr>
          <p:cNvPr id="4" name="Picture 3">
            <a:extLst>
              <a:ext uri="{FF2B5EF4-FFF2-40B4-BE49-F238E27FC236}">
                <a16:creationId xmlns:a16="http://schemas.microsoft.com/office/drawing/2014/main" id="{DFB74166-892C-C527-68BE-07B94CBB2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225" y="1992505"/>
            <a:ext cx="6119390" cy="2872989"/>
          </a:xfrm>
          <a:prstGeom prst="rect">
            <a:avLst/>
          </a:prstGeom>
        </p:spPr>
      </p:pic>
    </p:spTree>
    <p:extLst>
      <p:ext uri="{BB962C8B-B14F-4D97-AF65-F5344CB8AC3E}">
        <p14:creationId xmlns:p14="http://schemas.microsoft.com/office/powerpoint/2010/main" val="272783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D8EA-BD8B-3AF4-4EC8-43E94A30077F}"/>
              </a:ext>
            </a:extLst>
          </p:cNvPr>
          <p:cNvSpPr>
            <a:spLocks noGrp="1"/>
          </p:cNvSpPr>
          <p:nvPr>
            <p:ph type="title"/>
          </p:nvPr>
        </p:nvSpPr>
        <p:spPr>
          <a:xfrm>
            <a:off x="193836" y="608405"/>
            <a:ext cx="5762348" cy="1102948"/>
          </a:xfrm>
        </p:spPr>
        <p:txBody>
          <a:bodyPr/>
          <a:lstStyle/>
          <a:p>
            <a:r>
              <a:rPr lang="en-IN" b="1" u="sng" dirty="0">
                <a:solidFill>
                  <a:schemeClr val="bg1"/>
                </a:solidFill>
              </a:rPr>
              <a:t>CUSTOMER SUCCESS STORIES</a:t>
            </a:r>
          </a:p>
        </p:txBody>
      </p:sp>
      <p:sp>
        <p:nvSpPr>
          <p:cNvPr id="3" name="Text Placeholder 2">
            <a:extLst>
              <a:ext uri="{FF2B5EF4-FFF2-40B4-BE49-F238E27FC236}">
                <a16:creationId xmlns:a16="http://schemas.microsoft.com/office/drawing/2014/main" id="{9AF39BEB-7EF5-E486-A615-C2C414DA6E94}"/>
              </a:ext>
            </a:extLst>
          </p:cNvPr>
          <p:cNvSpPr>
            <a:spLocks noGrp="1"/>
          </p:cNvSpPr>
          <p:nvPr>
            <p:ph type="body" sz="half" idx="2"/>
          </p:nvPr>
        </p:nvSpPr>
        <p:spPr>
          <a:xfrm>
            <a:off x="193836" y="1845578"/>
            <a:ext cx="7029085" cy="4211070"/>
          </a:xfrm>
        </p:spPr>
        <p:txBody>
          <a:bodyPr>
            <a:normAutofit/>
          </a:bodyPr>
          <a:lstStyle/>
          <a:p>
            <a:r>
              <a:rPr lang="en-US" sz="2800" dirty="0"/>
              <a:t>One of our clients, a non-profit organization, used E-Survey to conduct a survey on public opinion about their cause.</a:t>
            </a:r>
          </a:p>
          <a:p>
            <a:r>
              <a:rPr lang="en-US" sz="2800" dirty="0"/>
              <a:t>With E-Survey's customizable templates and user-friendly interface, they were able to create a professional-looking</a:t>
            </a:r>
          </a:p>
          <a:p>
            <a:r>
              <a:rPr lang="en-US" sz="2800" dirty="0"/>
              <a:t>survey in no time. They received an overwhelming response from the public and were able to use the data collected to further their cause.</a:t>
            </a:r>
            <a:endParaRPr lang="en-IN" sz="2800" dirty="0"/>
          </a:p>
        </p:txBody>
      </p:sp>
      <p:pic>
        <p:nvPicPr>
          <p:cNvPr id="5" name="Picture 4">
            <a:extLst>
              <a:ext uri="{FF2B5EF4-FFF2-40B4-BE49-F238E27FC236}">
                <a16:creationId xmlns:a16="http://schemas.microsoft.com/office/drawing/2014/main" id="{3CD9E777-BB49-C08C-1ED1-4491ACB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702" y="2080468"/>
            <a:ext cx="4309276" cy="2885813"/>
          </a:xfrm>
          <a:prstGeom prst="rect">
            <a:avLst/>
          </a:prstGeom>
        </p:spPr>
      </p:pic>
    </p:spTree>
    <p:extLst>
      <p:ext uri="{BB962C8B-B14F-4D97-AF65-F5344CB8AC3E}">
        <p14:creationId xmlns:p14="http://schemas.microsoft.com/office/powerpoint/2010/main" val="4095826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849B-EEF0-2568-D3A9-F251EF445671}"/>
              </a:ext>
            </a:extLst>
          </p:cNvPr>
          <p:cNvSpPr>
            <a:spLocks noGrp="1"/>
          </p:cNvSpPr>
          <p:nvPr>
            <p:ph type="title"/>
          </p:nvPr>
        </p:nvSpPr>
        <p:spPr>
          <a:xfrm>
            <a:off x="2341418" y="641962"/>
            <a:ext cx="7171698" cy="1153282"/>
          </a:xfrm>
        </p:spPr>
        <p:txBody>
          <a:bodyPr/>
          <a:lstStyle/>
          <a:p>
            <a:r>
              <a:rPr lang="en-US" b="1" u="sng" dirty="0">
                <a:solidFill>
                  <a:schemeClr val="bg1"/>
                </a:solidFill>
              </a:rPr>
              <a:t>GET STARTED WITH E-SURVEY TODAY</a:t>
            </a:r>
            <a:endParaRPr lang="en-IN" b="1" u="sng" dirty="0">
              <a:solidFill>
                <a:schemeClr val="bg1"/>
              </a:solidFill>
            </a:endParaRPr>
          </a:p>
        </p:txBody>
      </p:sp>
      <p:sp>
        <p:nvSpPr>
          <p:cNvPr id="3" name="Text Placeholder 2">
            <a:extLst>
              <a:ext uri="{FF2B5EF4-FFF2-40B4-BE49-F238E27FC236}">
                <a16:creationId xmlns:a16="http://schemas.microsoft.com/office/drawing/2014/main" id="{EBFAAB64-A1ED-1D5F-880F-ECE39B5DB8A7}"/>
              </a:ext>
            </a:extLst>
          </p:cNvPr>
          <p:cNvSpPr>
            <a:spLocks noGrp="1"/>
          </p:cNvSpPr>
          <p:nvPr>
            <p:ph type="body" sz="half" idx="2"/>
          </p:nvPr>
        </p:nvSpPr>
        <p:spPr>
          <a:xfrm>
            <a:off x="2987368" y="1442906"/>
            <a:ext cx="6022407" cy="4144161"/>
          </a:xfrm>
        </p:spPr>
        <p:txBody>
          <a:bodyPr>
            <a:noAutofit/>
          </a:bodyPr>
          <a:lstStyle/>
          <a:p>
            <a:r>
              <a:rPr lang="en-US" sz="2400" dirty="0"/>
              <a:t>Don't miss out on the opportunity to streamline your survey process and gather valuable insights with E-Survey. Sign up today to start creating surveys that deliver results.</a:t>
            </a:r>
          </a:p>
          <a:p>
            <a:r>
              <a:rPr lang="en-US" sz="2400" dirty="0"/>
              <a:t>With E-Survey, you'll have access to a comprehensive suite of features designed to make survey creation and analysis easier than ever before. From customizable templates to real-time reporting, our platform has everything you need to get the job done.</a:t>
            </a:r>
            <a:endParaRPr lang="en-IN" sz="2400" dirty="0"/>
          </a:p>
        </p:txBody>
      </p:sp>
    </p:spTree>
    <p:extLst>
      <p:ext uri="{BB962C8B-B14F-4D97-AF65-F5344CB8AC3E}">
        <p14:creationId xmlns:p14="http://schemas.microsoft.com/office/powerpoint/2010/main" val="1450040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C44D-0725-4051-BA1D-C525E08E9EAC}"/>
              </a:ext>
            </a:extLst>
          </p:cNvPr>
          <p:cNvSpPr>
            <a:spLocks noGrp="1"/>
          </p:cNvSpPr>
          <p:nvPr>
            <p:ph type="title"/>
          </p:nvPr>
        </p:nvSpPr>
        <p:spPr>
          <a:xfrm>
            <a:off x="269337" y="558071"/>
            <a:ext cx="6341188" cy="935169"/>
          </a:xfrm>
        </p:spPr>
        <p:txBody>
          <a:bodyPr/>
          <a:lstStyle/>
          <a:p>
            <a:r>
              <a:rPr lang="en-IN" b="1" u="sng" dirty="0">
                <a:solidFill>
                  <a:schemeClr val="bg1"/>
                </a:solidFill>
              </a:rPr>
              <a:t>DATA ANALYSIS AND REPORTING</a:t>
            </a:r>
          </a:p>
        </p:txBody>
      </p:sp>
      <p:sp>
        <p:nvSpPr>
          <p:cNvPr id="3" name="Text Placeholder 2">
            <a:extLst>
              <a:ext uri="{FF2B5EF4-FFF2-40B4-BE49-F238E27FC236}">
                <a16:creationId xmlns:a16="http://schemas.microsoft.com/office/drawing/2014/main" id="{86598422-BFD5-A70A-2C58-00B36F7ADE18}"/>
              </a:ext>
            </a:extLst>
          </p:cNvPr>
          <p:cNvSpPr>
            <a:spLocks noGrp="1"/>
          </p:cNvSpPr>
          <p:nvPr>
            <p:ph type="body" sz="half" idx="2"/>
          </p:nvPr>
        </p:nvSpPr>
        <p:spPr>
          <a:xfrm>
            <a:off x="269337" y="1493240"/>
            <a:ext cx="6592857" cy="4672667"/>
          </a:xfrm>
        </p:spPr>
        <p:txBody>
          <a:bodyPr>
            <a:normAutofit lnSpcReduction="10000"/>
          </a:bodyPr>
          <a:lstStyle/>
          <a:p>
            <a:r>
              <a:rPr lang="en-US" sz="2800" dirty="0"/>
              <a:t>Data analysis and reporting are crucial components of e-surveys. By analyzing the data collected through </a:t>
            </a:r>
            <a:r>
              <a:rPr lang="en-US" sz="2800" dirty="0" err="1"/>
              <a:t>surveys,businesses</a:t>
            </a:r>
            <a:r>
              <a:rPr lang="en-US" sz="2800" dirty="0"/>
              <a:t> can gain valuable insights into customer preferences, behavior, and satisfaction levels.</a:t>
            </a:r>
          </a:p>
          <a:p>
            <a:r>
              <a:rPr lang="en-US" sz="2800" dirty="0"/>
              <a:t>Through data analysis, businesses can identify trends and patterns in customer feedback, which can help them make informed decisions about product development, marketing strategies, and customer service initiatives.</a:t>
            </a:r>
            <a:endParaRPr lang="en-IN" sz="2800" dirty="0"/>
          </a:p>
        </p:txBody>
      </p:sp>
      <p:pic>
        <p:nvPicPr>
          <p:cNvPr id="5" name="Picture 4">
            <a:extLst>
              <a:ext uri="{FF2B5EF4-FFF2-40B4-BE49-F238E27FC236}">
                <a16:creationId xmlns:a16="http://schemas.microsoft.com/office/drawing/2014/main" id="{68275174-E321-6BF2-C022-1D5803808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1368" y="1642550"/>
            <a:ext cx="3884103" cy="3572900"/>
          </a:xfrm>
          <a:prstGeom prst="rect">
            <a:avLst/>
          </a:prstGeom>
        </p:spPr>
      </p:pic>
    </p:spTree>
    <p:extLst>
      <p:ext uri="{BB962C8B-B14F-4D97-AF65-F5344CB8AC3E}">
        <p14:creationId xmlns:p14="http://schemas.microsoft.com/office/powerpoint/2010/main" val="3621263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4C2E-8EFF-B6BA-F1DC-C4FE7C8DB208}"/>
              </a:ext>
            </a:extLst>
          </p:cNvPr>
          <p:cNvSpPr>
            <a:spLocks noGrp="1"/>
          </p:cNvSpPr>
          <p:nvPr>
            <p:ph type="title"/>
          </p:nvPr>
        </p:nvSpPr>
        <p:spPr>
          <a:xfrm>
            <a:off x="378393" y="860075"/>
            <a:ext cx="3044315" cy="826112"/>
          </a:xfrm>
        </p:spPr>
        <p:txBody>
          <a:bodyPr/>
          <a:lstStyle/>
          <a:p>
            <a:r>
              <a:rPr lang="en-IN" b="1" u="sng" dirty="0">
                <a:solidFill>
                  <a:schemeClr val="bg1"/>
                </a:solidFill>
              </a:rPr>
              <a:t>CONCLUSION</a:t>
            </a:r>
          </a:p>
        </p:txBody>
      </p:sp>
      <p:sp>
        <p:nvSpPr>
          <p:cNvPr id="3" name="Text Placeholder 2">
            <a:extLst>
              <a:ext uri="{FF2B5EF4-FFF2-40B4-BE49-F238E27FC236}">
                <a16:creationId xmlns:a16="http://schemas.microsoft.com/office/drawing/2014/main" id="{95CF8D03-B782-6D41-D766-6A6488A41A10}"/>
              </a:ext>
            </a:extLst>
          </p:cNvPr>
          <p:cNvSpPr>
            <a:spLocks noGrp="1"/>
          </p:cNvSpPr>
          <p:nvPr>
            <p:ph type="body" sz="half" idx="2"/>
          </p:nvPr>
        </p:nvSpPr>
        <p:spPr>
          <a:xfrm>
            <a:off x="294504" y="792758"/>
            <a:ext cx="5963683" cy="6065242"/>
          </a:xfrm>
        </p:spPr>
        <p:txBody>
          <a:bodyPr>
            <a:normAutofit/>
          </a:bodyPr>
          <a:lstStyle/>
          <a:p>
            <a:r>
              <a:rPr lang="en-US" sz="2800" dirty="0"/>
              <a:t>In conclusion, e-surveys offer numerous benefits over traditional survey methods. They are cost effective, convenient , and can reach a larger audience in a shorter amount of time. By using e-survey web applications , businesses can create customized surveys with ease and analyze data quickly and efficiently.</a:t>
            </a:r>
            <a:endParaRPr lang="en-IN" sz="2800" dirty="0"/>
          </a:p>
        </p:txBody>
      </p:sp>
      <p:pic>
        <p:nvPicPr>
          <p:cNvPr id="5" name="Picture 4">
            <a:extLst>
              <a:ext uri="{FF2B5EF4-FFF2-40B4-BE49-F238E27FC236}">
                <a16:creationId xmlns:a16="http://schemas.microsoft.com/office/drawing/2014/main" id="{EBAD1981-A154-EA4B-D970-9E1310E4C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2008" y="1828538"/>
            <a:ext cx="3804014" cy="3322303"/>
          </a:xfrm>
          <a:prstGeom prst="rect">
            <a:avLst/>
          </a:prstGeom>
        </p:spPr>
      </p:pic>
    </p:spTree>
    <p:extLst>
      <p:ext uri="{BB962C8B-B14F-4D97-AF65-F5344CB8AC3E}">
        <p14:creationId xmlns:p14="http://schemas.microsoft.com/office/powerpoint/2010/main" val="3468514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72CC5C-3D48-EF25-A303-60C949B97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560" y="1447801"/>
            <a:ext cx="5181600" cy="2827972"/>
          </a:xfrm>
          <a:prstGeom prst="rect">
            <a:avLst/>
          </a:prstGeom>
        </p:spPr>
      </p:pic>
    </p:spTree>
    <p:extLst>
      <p:ext uri="{BB962C8B-B14F-4D97-AF65-F5344CB8AC3E}">
        <p14:creationId xmlns:p14="http://schemas.microsoft.com/office/powerpoint/2010/main" val="164788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97C0-A3E2-86DF-EACD-6B4EC0DD00B0}"/>
              </a:ext>
            </a:extLst>
          </p:cNvPr>
          <p:cNvSpPr>
            <a:spLocks noGrp="1"/>
          </p:cNvSpPr>
          <p:nvPr>
            <p:ph type="ctrTitle"/>
          </p:nvPr>
        </p:nvSpPr>
        <p:spPr>
          <a:xfrm>
            <a:off x="1238710" y="1987322"/>
            <a:ext cx="1269598" cy="1196758"/>
          </a:xfrm>
        </p:spPr>
        <p:txBody>
          <a:bodyPr>
            <a:normAutofit/>
          </a:bodyPr>
          <a:lstStyle/>
          <a:p>
            <a:r>
              <a:rPr lang="en-IN" sz="4000" b="1" u="sng" dirty="0">
                <a:solidFill>
                  <a:schemeClr val="bg1"/>
                </a:solidFill>
              </a:rPr>
              <a:t>TEAM</a:t>
            </a:r>
          </a:p>
        </p:txBody>
      </p:sp>
      <p:sp>
        <p:nvSpPr>
          <p:cNvPr id="3" name="Subtitle 2">
            <a:extLst>
              <a:ext uri="{FF2B5EF4-FFF2-40B4-BE49-F238E27FC236}">
                <a16:creationId xmlns:a16="http://schemas.microsoft.com/office/drawing/2014/main" id="{45ADD2E1-2DD2-E86A-1C45-0C36F233E107}"/>
              </a:ext>
            </a:extLst>
          </p:cNvPr>
          <p:cNvSpPr>
            <a:spLocks noGrp="1"/>
          </p:cNvSpPr>
          <p:nvPr>
            <p:ph type="subTitle" idx="1"/>
          </p:nvPr>
        </p:nvSpPr>
        <p:spPr>
          <a:xfrm>
            <a:off x="550812" y="2591741"/>
            <a:ext cx="5486465" cy="2164360"/>
          </a:xfrm>
        </p:spPr>
        <p:txBody>
          <a:bodyPr>
            <a:noAutofit/>
          </a:bodyPr>
          <a:lstStyle/>
          <a:p>
            <a:r>
              <a:rPr lang="en-IN" b="1" dirty="0">
                <a:solidFill>
                  <a:schemeClr val="tx1"/>
                </a:solidFill>
              </a:rPr>
              <a:t>2200090255 - P.MOKSHITHA</a:t>
            </a:r>
          </a:p>
          <a:p>
            <a:r>
              <a:rPr lang="en-IN" b="1" dirty="0">
                <a:solidFill>
                  <a:schemeClr val="tx1"/>
                </a:solidFill>
              </a:rPr>
              <a:t>2200032191 - C.SRI CHARAN</a:t>
            </a:r>
          </a:p>
          <a:p>
            <a:r>
              <a:rPr lang="en-IN" b="1" dirty="0">
                <a:solidFill>
                  <a:schemeClr val="tx1"/>
                </a:solidFill>
              </a:rPr>
              <a:t>2200032615 -  R.SHASHANK</a:t>
            </a:r>
          </a:p>
        </p:txBody>
      </p:sp>
      <p:pic>
        <p:nvPicPr>
          <p:cNvPr id="5" name="Picture 4">
            <a:extLst>
              <a:ext uri="{FF2B5EF4-FFF2-40B4-BE49-F238E27FC236}">
                <a16:creationId xmlns:a16="http://schemas.microsoft.com/office/drawing/2014/main" id="{1659C884-4642-E109-5140-D55A1E874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6576" y="0"/>
            <a:ext cx="5925424" cy="6857999"/>
          </a:xfrm>
          <a:prstGeom prst="rect">
            <a:avLst/>
          </a:prstGeom>
        </p:spPr>
      </p:pic>
    </p:spTree>
    <p:extLst>
      <p:ext uri="{BB962C8B-B14F-4D97-AF65-F5344CB8AC3E}">
        <p14:creationId xmlns:p14="http://schemas.microsoft.com/office/powerpoint/2010/main" val="282819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684D-3B28-C9A9-6FDB-94737BAADF9F}"/>
              </a:ext>
            </a:extLst>
          </p:cNvPr>
          <p:cNvSpPr>
            <a:spLocks noGrp="1"/>
          </p:cNvSpPr>
          <p:nvPr>
            <p:ph type="title"/>
          </p:nvPr>
        </p:nvSpPr>
        <p:spPr>
          <a:xfrm>
            <a:off x="321505" y="1102256"/>
            <a:ext cx="9905955" cy="1038045"/>
          </a:xfrm>
        </p:spPr>
        <p:txBody>
          <a:bodyPr>
            <a:normAutofit/>
          </a:bodyPr>
          <a:lstStyle/>
          <a:p>
            <a:r>
              <a:rPr lang="en-IN" sz="2800" b="1" u="sng" dirty="0">
                <a:solidFill>
                  <a:schemeClr val="bg1"/>
                </a:solidFill>
              </a:rPr>
              <a:t>INTRODUCTION</a:t>
            </a:r>
          </a:p>
        </p:txBody>
      </p:sp>
      <p:sp>
        <p:nvSpPr>
          <p:cNvPr id="3" name="Text Placeholder 2">
            <a:extLst>
              <a:ext uri="{FF2B5EF4-FFF2-40B4-BE49-F238E27FC236}">
                <a16:creationId xmlns:a16="http://schemas.microsoft.com/office/drawing/2014/main" id="{5EF00F98-A877-3B5E-7C12-118ED027B61D}"/>
              </a:ext>
            </a:extLst>
          </p:cNvPr>
          <p:cNvSpPr>
            <a:spLocks noGrp="1"/>
          </p:cNvSpPr>
          <p:nvPr>
            <p:ph type="body" sz="half" idx="2"/>
          </p:nvPr>
        </p:nvSpPr>
        <p:spPr>
          <a:xfrm>
            <a:off x="321505" y="3060162"/>
            <a:ext cx="8270010" cy="1371599"/>
          </a:xfrm>
        </p:spPr>
        <p:txBody>
          <a:bodyPr>
            <a:noAutofit/>
          </a:bodyPr>
          <a:lstStyle/>
          <a:p>
            <a:r>
              <a:rPr lang="en-US" sz="2400" dirty="0">
                <a:solidFill>
                  <a:schemeClr val="tx1"/>
                </a:solidFill>
                <a:latin typeface="Arial" panose="020B0604020202020204" pitchFamily="34" charset="0"/>
                <a:cs typeface="Arial" panose="020B0604020202020204" pitchFamily="34" charset="0"/>
              </a:rPr>
              <a:t>Welcome to E-Survey, the ultimate web application for</a:t>
            </a:r>
          </a:p>
          <a:p>
            <a:r>
              <a:rPr lang="en-US" sz="2400" dirty="0">
                <a:solidFill>
                  <a:schemeClr val="tx1"/>
                </a:solidFill>
                <a:latin typeface="Arial" panose="020B0604020202020204" pitchFamily="34" charset="0"/>
                <a:cs typeface="Arial" panose="020B0604020202020204" pitchFamily="34" charset="0"/>
              </a:rPr>
              <a:t>all your survey needs! With E-Survey, you can easily</a:t>
            </a:r>
          </a:p>
          <a:p>
            <a:r>
              <a:rPr lang="en-US" sz="2400" dirty="0">
                <a:solidFill>
                  <a:schemeClr val="tx1"/>
                </a:solidFill>
                <a:latin typeface="Arial" panose="020B0604020202020204" pitchFamily="34" charset="0"/>
                <a:cs typeface="Arial" panose="020B0604020202020204" pitchFamily="34" charset="0"/>
              </a:rPr>
              <a:t>create and conduct surveys with just a few clicks.</a:t>
            </a:r>
          </a:p>
          <a:p>
            <a:r>
              <a:rPr lang="en-US" sz="2400" dirty="0">
                <a:solidFill>
                  <a:schemeClr val="tx1"/>
                </a:solidFill>
                <a:latin typeface="Arial" panose="020B0604020202020204" pitchFamily="34" charset="0"/>
                <a:cs typeface="Arial" panose="020B0604020202020204" pitchFamily="34" charset="0"/>
              </a:rPr>
              <a:t>Whether you're conducting market research, gathering</a:t>
            </a:r>
          </a:p>
          <a:p>
            <a:r>
              <a:rPr lang="en-US" sz="2400" dirty="0">
                <a:solidFill>
                  <a:schemeClr val="tx1"/>
                </a:solidFill>
                <a:latin typeface="Arial" panose="020B0604020202020204" pitchFamily="34" charset="0"/>
                <a:cs typeface="Arial" panose="020B0604020202020204" pitchFamily="34" charset="0"/>
              </a:rPr>
              <a:t>customer feedback, or organizing an event, E-Survey</a:t>
            </a:r>
          </a:p>
          <a:p>
            <a:r>
              <a:rPr lang="en-US" sz="2400" dirty="0">
                <a:solidFill>
                  <a:schemeClr val="tx1"/>
                </a:solidFill>
                <a:latin typeface="Arial" panose="020B0604020202020204" pitchFamily="34" charset="0"/>
                <a:cs typeface="Arial" panose="020B0604020202020204" pitchFamily="34" charset="0"/>
              </a:rPr>
              <a:t>has got you covered.</a:t>
            </a:r>
            <a:endParaRPr lang="en-IN" sz="24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51D878A-D866-8979-3A69-659C94CC7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436" y="1323363"/>
            <a:ext cx="3280095" cy="4211274"/>
          </a:xfrm>
          <a:prstGeom prst="rect">
            <a:avLst/>
          </a:prstGeom>
        </p:spPr>
      </p:pic>
    </p:spTree>
    <p:extLst>
      <p:ext uri="{BB962C8B-B14F-4D97-AF65-F5344CB8AC3E}">
        <p14:creationId xmlns:p14="http://schemas.microsoft.com/office/powerpoint/2010/main" val="70052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7943-856D-99F4-381E-767E673372BE}"/>
              </a:ext>
            </a:extLst>
          </p:cNvPr>
          <p:cNvSpPr>
            <a:spLocks noGrp="1"/>
          </p:cNvSpPr>
          <p:nvPr>
            <p:ph type="title"/>
          </p:nvPr>
        </p:nvSpPr>
        <p:spPr>
          <a:xfrm>
            <a:off x="210232" y="941995"/>
            <a:ext cx="6001216" cy="1529749"/>
          </a:xfrm>
        </p:spPr>
        <p:txBody>
          <a:bodyPr>
            <a:normAutofit/>
          </a:bodyPr>
          <a:lstStyle/>
          <a:p>
            <a:r>
              <a:rPr lang="en-US" sz="2800" b="1" u="sng" dirty="0">
                <a:solidFill>
                  <a:schemeClr val="bg1"/>
                </a:solidFill>
              </a:rPr>
              <a:t>WHY E-SURVEY IS THE BEST CHOICE FOR YOUR SURVEY NEEDS</a:t>
            </a:r>
            <a:endParaRPr lang="en-IN" sz="2800" b="1" u="sng" dirty="0">
              <a:solidFill>
                <a:schemeClr val="bg1"/>
              </a:solidFill>
            </a:endParaRPr>
          </a:p>
        </p:txBody>
      </p:sp>
      <p:sp>
        <p:nvSpPr>
          <p:cNvPr id="3" name="Text Placeholder 2">
            <a:extLst>
              <a:ext uri="{FF2B5EF4-FFF2-40B4-BE49-F238E27FC236}">
                <a16:creationId xmlns:a16="http://schemas.microsoft.com/office/drawing/2014/main" id="{5348ECB5-AA34-5F01-FAC3-643EFE95841B}"/>
              </a:ext>
            </a:extLst>
          </p:cNvPr>
          <p:cNvSpPr>
            <a:spLocks noGrp="1"/>
          </p:cNvSpPr>
          <p:nvPr>
            <p:ph type="body" sz="half" idx="2"/>
          </p:nvPr>
        </p:nvSpPr>
        <p:spPr>
          <a:xfrm>
            <a:off x="210232" y="1819168"/>
            <a:ext cx="6668739" cy="4096837"/>
          </a:xfrm>
        </p:spPr>
        <p:txBody>
          <a:bodyPr>
            <a:noAutofit/>
          </a:bodyPr>
          <a:lstStyle/>
          <a:p>
            <a:r>
              <a:rPr lang="en-US" sz="2400" dirty="0">
                <a:solidFill>
                  <a:schemeClr val="tx1"/>
                </a:solidFill>
              </a:rPr>
              <a:t>E-Survey is not your average survey tool. With its advanced analytics and reporting capabilities, you can gain valuable insights into your data like never before. Our intuitive interface makes it easy to create and distribute surveys, and our customizable templates ensure that your surveys look professional and on-brand.</a:t>
            </a:r>
            <a:endParaRPr lang="en-IN" sz="2400" dirty="0">
              <a:solidFill>
                <a:schemeClr val="tx1"/>
              </a:solidFill>
            </a:endParaRPr>
          </a:p>
        </p:txBody>
      </p:sp>
      <p:pic>
        <p:nvPicPr>
          <p:cNvPr id="5" name="Picture 4">
            <a:extLst>
              <a:ext uri="{FF2B5EF4-FFF2-40B4-BE49-F238E27FC236}">
                <a16:creationId xmlns:a16="http://schemas.microsoft.com/office/drawing/2014/main" id="{245F9B2D-F955-041C-E35D-1A2E099C4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431" y="1411778"/>
            <a:ext cx="3271706" cy="3462225"/>
          </a:xfrm>
          <a:prstGeom prst="rect">
            <a:avLst/>
          </a:prstGeom>
        </p:spPr>
      </p:pic>
    </p:spTree>
    <p:extLst>
      <p:ext uri="{BB962C8B-B14F-4D97-AF65-F5344CB8AC3E}">
        <p14:creationId xmlns:p14="http://schemas.microsoft.com/office/powerpoint/2010/main" val="153528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51AC-C754-378E-788A-5CF00FF40EDC}"/>
              </a:ext>
            </a:extLst>
          </p:cNvPr>
          <p:cNvSpPr>
            <a:spLocks noGrp="1"/>
          </p:cNvSpPr>
          <p:nvPr>
            <p:ph type="title"/>
          </p:nvPr>
        </p:nvSpPr>
        <p:spPr>
          <a:xfrm>
            <a:off x="244169" y="1222695"/>
            <a:ext cx="10515600" cy="470469"/>
          </a:xfrm>
        </p:spPr>
        <p:txBody>
          <a:bodyPr>
            <a:normAutofit/>
          </a:bodyPr>
          <a:lstStyle/>
          <a:p>
            <a:r>
              <a:rPr lang="en-US" sz="2400" b="1" u="sng" dirty="0">
                <a:solidFill>
                  <a:schemeClr val="bg1"/>
                </a:solidFill>
              </a:rPr>
              <a:t>WHAT LANGUAGES REQUIRED TO CREATE E-SURVEY WEB APPLICATION</a:t>
            </a:r>
            <a:endParaRPr lang="en-IN" sz="2400" b="1" u="sng" dirty="0">
              <a:solidFill>
                <a:schemeClr val="bg1"/>
              </a:solidFill>
            </a:endParaRPr>
          </a:p>
        </p:txBody>
      </p:sp>
      <p:sp>
        <p:nvSpPr>
          <p:cNvPr id="3" name="Text Placeholder 2">
            <a:extLst>
              <a:ext uri="{FF2B5EF4-FFF2-40B4-BE49-F238E27FC236}">
                <a16:creationId xmlns:a16="http://schemas.microsoft.com/office/drawing/2014/main" id="{6076B77D-9FCB-605E-B105-66879B33CD0E}"/>
              </a:ext>
            </a:extLst>
          </p:cNvPr>
          <p:cNvSpPr>
            <a:spLocks noGrp="1"/>
          </p:cNvSpPr>
          <p:nvPr>
            <p:ph type="body" sz="half" idx="2"/>
          </p:nvPr>
        </p:nvSpPr>
        <p:spPr>
          <a:xfrm>
            <a:off x="336448" y="2181138"/>
            <a:ext cx="10514012" cy="3935922"/>
          </a:xfrm>
        </p:spPr>
        <p:txBody>
          <a:bodyPr>
            <a:noAutofit/>
          </a:bodyPr>
          <a:lstStyle/>
          <a:p>
            <a:pPr algn="l">
              <a:buFont typeface="+mj-lt"/>
              <a:buAutoNum type="arabicPeriod"/>
            </a:pPr>
            <a:r>
              <a:rPr lang="en-US" sz="2000" b="1" i="0" dirty="0">
                <a:solidFill>
                  <a:srgbClr val="D1D5DB"/>
                </a:solidFill>
                <a:effectLst/>
                <a:latin typeface="Söhne"/>
              </a:rPr>
              <a:t>HTML/CSS:</a:t>
            </a:r>
            <a:r>
              <a:rPr lang="en-US" sz="2000" b="0" i="0" dirty="0">
                <a:solidFill>
                  <a:srgbClr val="D1D5DB"/>
                </a:solidFill>
                <a:effectLst/>
                <a:latin typeface="Söhne"/>
              </a:rPr>
              <a:t> These are essential for creating the structure and styling of your web pages. HTML is used for structuring the survey questions and forms, while CSS is used for styling and layout.</a:t>
            </a:r>
          </a:p>
          <a:p>
            <a:pPr algn="l">
              <a:buFont typeface="+mj-lt"/>
              <a:buAutoNum type="arabicPeriod"/>
            </a:pPr>
            <a:r>
              <a:rPr lang="en-US" sz="2000" b="1" i="0" dirty="0">
                <a:solidFill>
                  <a:srgbClr val="D1D5DB"/>
                </a:solidFill>
                <a:effectLst/>
                <a:latin typeface="Söhne"/>
              </a:rPr>
              <a:t>JavaScript:</a:t>
            </a:r>
            <a:r>
              <a:rPr lang="en-US" sz="2000" b="0" i="0" dirty="0">
                <a:solidFill>
                  <a:srgbClr val="D1D5DB"/>
                </a:solidFill>
                <a:effectLst/>
                <a:latin typeface="Söhne"/>
              </a:rPr>
              <a:t> JavaScript is crucial for adding interactivity to your survey application. You'll use it for tasks like validating user input, showing/hiding questions based on responses, and submitting data without refreshing the page (AJAX).</a:t>
            </a:r>
          </a:p>
          <a:p>
            <a:pPr algn="l">
              <a:buFont typeface="+mj-lt"/>
              <a:buAutoNum type="arabicPeriod"/>
            </a:pPr>
            <a:r>
              <a:rPr lang="en-US" sz="2000" b="1" i="0" dirty="0">
                <a:solidFill>
                  <a:srgbClr val="D1D5DB"/>
                </a:solidFill>
                <a:effectLst/>
                <a:latin typeface="Söhne"/>
              </a:rPr>
              <a:t>Backend Language:</a:t>
            </a:r>
            <a:r>
              <a:rPr lang="en-US" sz="2000" b="0" i="0" dirty="0">
                <a:solidFill>
                  <a:srgbClr val="D1D5DB"/>
                </a:solidFill>
                <a:effectLst/>
                <a:latin typeface="Söhne"/>
              </a:rPr>
              <a:t> You need a server-side programming language to handle data storage, user authentication, and the business logic of your survey application. Common choices include:</a:t>
            </a:r>
          </a:p>
          <a:p>
            <a:pPr marL="742950" lvl="1" indent="-285750" algn="l">
              <a:buFont typeface="+mj-lt"/>
              <a:buAutoNum type="arabicPeriod"/>
            </a:pPr>
            <a:r>
              <a:rPr lang="en-US" sz="2000" b="1" i="0" dirty="0">
                <a:solidFill>
                  <a:srgbClr val="D1D5DB"/>
                </a:solidFill>
                <a:effectLst/>
                <a:latin typeface="Söhne"/>
              </a:rPr>
              <a:t>Python:</a:t>
            </a:r>
            <a:r>
              <a:rPr lang="en-US" sz="2000" b="0" i="0" dirty="0">
                <a:solidFill>
                  <a:srgbClr val="D1D5DB"/>
                </a:solidFill>
                <a:effectLst/>
                <a:latin typeface="Söhne"/>
              </a:rPr>
              <a:t> Using frameworks like Django or Flask.</a:t>
            </a:r>
          </a:p>
          <a:p>
            <a:pPr marL="742950" lvl="1" indent="-285750" algn="l">
              <a:buFont typeface="+mj-lt"/>
              <a:buAutoNum type="arabicPeriod"/>
            </a:pPr>
            <a:r>
              <a:rPr lang="en-US" sz="2000" b="1" i="0" dirty="0">
                <a:solidFill>
                  <a:srgbClr val="D1D5DB"/>
                </a:solidFill>
                <a:effectLst/>
                <a:latin typeface="Söhne"/>
              </a:rPr>
              <a:t>Ruby:</a:t>
            </a:r>
            <a:r>
              <a:rPr lang="en-US" sz="2000" b="0" i="0" dirty="0">
                <a:solidFill>
                  <a:srgbClr val="D1D5DB"/>
                </a:solidFill>
                <a:effectLst/>
                <a:latin typeface="Söhne"/>
              </a:rPr>
              <a:t> Using Ruby on Rails.</a:t>
            </a:r>
          </a:p>
          <a:p>
            <a:pPr marL="742950" lvl="1" indent="-285750" algn="l">
              <a:buFont typeface="+mj-lt"/>
              <a:buAutoNum type="arabicPeriod"/>
            </a:pPr>
            <a:r>
              <a:rPr lang="en-US" sz="2000" b="1" i="0" dirty="0">
                <a:solidFill>
                  <a:srgbClr val="D1D5DB"/>
                </a:solidFill>
                <a:effectLst/>
                <a:latin typeface="Söhne"/>
              </a:rPr>
              <a:t>Node.js:</a:t>
            </a:r>
            <a:r>
              <a:rPr lang="en-US" sz="2000" b="0" i="0" dirty="0">
                <a:solidFill>
                  <a:srgbClr val="D1D5DB"/>
                </a:solidFill>
                <a:effectLst/>
                <a:latin typeface="Söhne"/>
              </a:rPr>
              <a:t> Using frameworks like Express.js.</a:t>
            </a:r>
          </a:p>
          <a:p>
            <a:pPr marL="742950" lvl="1" indent="-285750" algn="l">
              <a:buFont typeface="+mj-lt"/>
              <a:buAutoNum type="arabicPeriod"/>
            </a:pPr>
            <a:r>
              <a:rPr lang="en-US" sz="2000" b="1" i="0" dirty="0">
                <a:solidFill>
                  <a:srgbClr val="D1D5DB"/>
                </a:solidFill>
                <a:effectLst/>
                <a:latin typeface="Söhne"/>
              </a:rPr>
              <a:t>PHP:</a:t>
            </a:r>
            <a:r>
              <a:rPr lang="en-US" sz="2000" b="0" i="0" dirty="0">
                <a:solidFill>
                  <a:srgbClr val="D1D5DB"/>
                </a:solidFill>
                <a:effectLst/>
                <a:latin typeface="Söhne"/>
              </a:rPr>
              <a:t> Using frameworks like Laravel or Symfony.</a:t>
            </a:r>
          </a:p>
          <a:p>
            <a:pPr marL="742950" lvl="1" indent="-285750" algn="l">
              <a:buFont typeface="+mj-lt"/>
              <a:buAutoNum type="arabicPeriod"/>
            </a:pPr>
            <a:r>
              <a:rPr lang="en-US" sz="2000" b="1" i="0" dirty="0">
                <a:solidFill>
                  <a:srgbClr val="D1D5DB"/>
                </a:solidFill>
                <a:effectLst/>
                <a:latin typeface="Söhne"/>
              </a:rPr>
              <a:t>Java:</a:t>
            </a:r>
            <a:r>
              <a:rPr lang="en-US" sz="2000" b="0" i="0" dirty="0">
                <a:solidFill>
                  <a:srgbClr val="D1D5DB"/>
                </a:solidFill>
                <a:effectLst/>
                <a:latin typeface="Söhne"/>
              </a:rPr>
              <a:t> Using frameworks like Spring.</a:t>
            </a:r>
          </a:p>
          <a:p>
            <a:endParaRPr lang="en-IN" sz="2000" dirty="0"/>
          </a:p>
        </p:txBody>
      </p:sp>
    </p:spTree>
    <p:extLst>
      <p:ext uri="{BB962C8B-B14F-4D97-AF65-F5344CB8AC3E}">
        <p14:creationId xmlns:p14="http://schemas.microsoft.com/office/powerpoint/2010/main" val="133981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A371-0786-34DB-8D22-71FC8B2A3B20}"/>
              </a:ext>
            </a:extLst>
          </p:cNvPr>
          <p:cNvSpPr>
            <a:spLocks noGrp="1"/>
          </p:cNvSpPr>
          <p:nvPr>
            <p:ph type="title"/>
          </p:nvPr>
        </p:nvSpPr>
        <p:spPr>
          <a:xfrm>
            <a:off x="151892" y="360726"/>
            <a:ext cx="10515600" cy="1038823"/>
          </a:xfrm>
        </p:spPr>
        <p:txBody>
          <a:bodyPr/>
          <a:lstStyle/>
          <a:p>
            <a:r>
              <a:rPr lang="en-IN" b="1" u="sng" dirty="0">
                <a:solidFill>
                  <a:schemeClr val="bg1"/>
                </a:solidFill>
              </a:rPr>
              <a:t>HOW E-SURVEY WORKS</a:t>
            </a:r>
          </a:p>
        </p:txBody>
      </p:sp>
      <p:sp>
        <p:nvSpPr>
          <p:cNvPr id="3" name="Text Placeholder 2">
            <a:extLst>
              <a:ext uri="{FF2B5EF4-FFF2-40B4-BE49-F238E27FC236}">
                <a16:creationId xmlns:a16="http://schemas.microsoft.com/office/drawing/2014/main" id="{76ACE15F-8A1E-D844-EF5A-87815A173C8C}"/>
              </a:ext>
            </a:extLst>
          </p:cNvPr>
          <p:cNvSpPr>
            <a:spLocks noGrp="1"/>
          </p:cNvSpPr>
          <p:nvPr>
            <p:ph type="body" sz="half" idx="2"/>
          </p:nvPr>
        </p:nvSpPr>
        <p:spPr>
          <a:xfrm>
            <a:off x="153480" y="1679152"/>
            <a:ext cx="10514012" cy="3499695"/>
          </a:xfrm>
        </p:spPr>
        <p:txBody>
          <a:bodyPr>
            <a:noAutofit/>
          </a:bodyPr>
          <a:lstStyle/>
          <a:p>
            <a:r>
              <a:rPr lang="en-US" sz="2400" b="1" dirty="0">
                <a:solidFill>
                  <a:schemeClr val="tx1"/>
                </a:solidFill>
              </a:rPr>
              <a:t>E-Survey is a user-friendly web application that simplifies the process of conducting surveys. Here's how it works:</a:t>
            </a:r>
          </a:p>
          <a:p>
            <a:r>
              <a:rPr lang="en-US" sz="2400" b="1" dirty="0">
                <a:solidFill>
                  <a:schemeClr val="tx1"/>
                </a:solidFill>
              </a:rPr>
              <a:t>Step 1: Create your survey by selecting from a variety of question types and customizing the design to match your brand.</a:t>
            </a:r>
          </a:p>
          <a:p>
            <a:r>
              <a:rPr lang="en-US" sz="2400" b="1" dirty="0">
                <a:solidFill>
                  <a:schemeClr val="tx1"/>
                </a:solidFill>
              </a:rPr>
              <a:t>Step 2: Share your survey with your target audience via email, social media, or embed it on your website.</a:t>
            </a:r>
          </a:p>
          <a:p>
            <a:r>
              <a:rPr lang="en-US" sz="2400" b="1" dirty="0">
                <a:solidFill>
                  <a:schemeClr val="tx1"/>
                </a:solidFill>
              </a:rPr>
              <a:t>Step 3: Collect responses in real-time and analyze the results using E-Survey's powerful reporting tools.</a:t>
            </a:r>
          </a:p>
          <a:p>
            <a:r>
              <a:rPr lang="en-US" sz="2400" b="1" dirty="0">
                <a:solidFill>
                  <a:schemeClr val="tx1"/>
                </a:solidFill>
              </a:rPr>
              <a:t>Step 4: Use the insights gained from your survey to make data-driven decisions and improve your business strategy.</a:t>
            </a:r>
            <a:endParaRPr lang="en-IN" sz="2400" b="1" dirty="0">
              <a:solidFill>
                <a:schemeClr val="tx1"/>
              </a:solidFill>
            </a:endParaRPr>
          </a:p>
        </p:txBody>
      </p:sp>
    </p:spTree>
    <p:extLst>
      <p:ext uri="{BB962C8B-B14F-4D97-AF65-F5344CB8AC3E}">
        <p14:creationId xmlns:p14="http://schemas.microsoft.com/office/powerpoint/2010/main" val="1384728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0026-1431-5D55-BA84-0351E3BBFFD6}"/>
              </a:ext>
            </a:extLst>
          </p:cNvPr>
          <p:cNvSpPr>
            <a:spLocks noGrp="1"/>
          </p:cNvSpPr>
          <p:nvPr>
            <p:ph type="title"/>
          </p:nvPr>
        </p:nvSpPr>
        <p:spPr>
          <a:xfrm>
            <a:off x="286114" y="407070"/>
            <a:ext cx="6467023" cy="1396563"/>
          </a:xfrm>
        </p:spPr>
        <p:txBody>
          <a:bodyPr/>
          <a:lstStyle/>
          <a:p>
            <a:r>
              <a:rPr lang="en-IN" b="1" u="sng" dirty="0">
                <a:solidFill>
                  <a:schemeClr val="bg1"/>
                </a:solidFill>
              </a:rPr>
              <a:t>BENEFITS OF USING E-SURVEY</a:t>
            </a:r>
          </a:p>
        </p:txBody>
      </p:sp>
      <p:sp>
        <p:nvSpPr>
          <p:cNvPr id="3" name="Text Placeholder 2">
            <a:extLst>
              <a:ext uri="{FF2B5EF4-FFF2-40B4-BE49-F238E27FC236}">
                <a16:creationId xmlns:a16="http://schemas.microsoft.com/office/drawing/2014/main" id="{2DCF55F1-4784-755A-D66E-8C988BB09FEB}"/>
              </a:ext>
            </a:extLst>
          </p:cNvPr>
          <p:cNvSpPr>
            <a:spLocks noGrp="1"/>
          </p:cNvSpPr>
          <p:nvPr>
            <p:ph type="body" sz="half" idx="2"/>
          </p:nvPr>
        </p:nvSpPr>
        <p:spPr>
          <a:xfrm>
            <a:off x="350430" y="1627464"/>
            <a:ext cx="5745570" cy="4362275"/>
          </a:xfrm>
        </p:spPr>
        <p:txBody>
          <a:bodyPr>
            <a:normAutofit/>
          </a:bodyPr>
          <a:lstStyle/>
          <a:p>
            <a:r>
              <a:rPr lang="en-US" sz="2800" dirty="0"/>
              <a:t>E-Survey offers a range of benefits for conducting surveys.</a:t>
            </a:r>
          </a:p>
          <a:p>
            <a:r>
              <a:rPr lang="en-US" sz="2800" dirty="0"/>
              <a:t>Firstly, it provides a user-friendly interface that makes survey creation and management easy and intuitive. With E-Survey, you can create custom surveys in minutes, without any coding or technical knowledge required.</a:t>
            </a:r>
            <a:endParaRPr lang="en-IN" sz="2800" dirty="0"/>
          </a:p>
        </p:txBody>
      </p:sp>
      <p:pic>
        <p:nvPicPr>
          <p:cNvPr id="5" name="Picture 4">
            <a:extLst>
              <a:ext uri="{FF2B5EF4-FFF2-40B4-BE49-F238E27FC236}">
                <a16:creationId xmlns:a16="http://schemas.microsoft.com/office/drawing/2014/main" id="{317975CF-5E0E-8B0E-EADA-453889F1A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5194" y="1803633"/>
            <a:ext cx="5186376" cy="3334099"/>
          </a:xfrm>
          <a:prstGeom prst="rect">
            <a:avLst/>
          </a:prstGeom>
        </p:spPr>
      </p:pic>
    </p:spTree>
    <p:extLst>
      <p:ext uri="{BB962C8B-B14F-4D97-AF65-F5344CB8AC3E}">
        <p14:creationId xmlns:p14="http://schemas.microsoft.com/office/powerpoint/2010/main" val="2277790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0620-4A9E-6244-8FFC-9900BB90A5A9}"/>
              </a:ext>
            </a:extLst>
          </p:cNvPr>
          <p:cNvSpPr>
            <a:spLocks noGrp="1"/>
          </p:cNvSpPr>
          <p:nvPr>
            <p:ph type="title"/>
          </p:nvPr>
        </p:nvSpPr>
        <p:spPr/>
        <p:txBody>
          <a:bodyPr>
            <a:normAutofit/>
          </a:bodyPr>
          <a:lstStyle/>
          <a:p>
            <a:r>
              <a:rPr lang="en-IN" sz="3600" b="1" u="sng" dirty="0">
                <a:solidFill>
                  <a:schemeClr val="bg1"/>
                </a:solidFill>
              </a:rPr>
              <a:t>USER SURVEY</a:t>
            </a:r>
          </a:p>
        </p:txBody>
      </p:sp>
      <p:pic>
        <p:nvPicPr>
          <p:cNvPr id="4" name="Picture 3">
            <a:extLst>
              <a:ext uri="{FF2B5EF4-FFF2-40B4-BE49-F238E27FC236}">
                <a16:creationId xmlns:a16="http://schemas.microsoft.com/office/drawing/2014/main" id="{E141754E-8A92-E408-2A48-1682E523A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924" y="2183147"/>
            <a:ext cx="5570703" cy="2827265"/>
          </a:xfrm>
          <a:prstGeom prst="rect">
            <a:avLst/>
          </a:prstGeom>
        </p:spPr>
      </p:pic>
    </p:spTree>
    <p:extLst>
      <p:ext uri="{BB962C8B-B14F-4D97-AF65-F5344CB8AC3E}">
        <p14:creationId xmlns:p14="http://schemas.microsoft.com/office/powerpoint/2010/main" val="185366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CB40-4A55-B2E2-814F-DF3F6D5577CF}"/>
              </a:ext>
            </a:extLst>
          </p:cNvPr>
          <p:cNvSpPr>
            <a:spLocks noGrp="1"/>
          </p:cNvSpPr>
          <p:nvPr>
            <p:ph type="title"/>
          </p:nvPr>
        </p:nvSpPr>
        <p:spPr/>
        <p:txBody>
          <a:bodyPr>
            <a:normAutofit/>
          </a:bodyPr>
          <a:lstStyle/>
          <a:p>
            <a:r>
              <a:rPr lang="en-IN" sz="3600" b="1" u="sng" dirty="0">
                <a:solidFill>
                  <a:schemeClr val="bg1"/>
                </a:solidFill>
              </a:rPr>
              <a:t>USER SURVEY</a:t>
            </a:r>
            <a:endParaRPr lang="en-IN" sz="3600" dirty="0"/>
          </a:p>
        </p:txBody>
      </p:sp>
      <p:pic>
        <p:nvPicPr>
          <p:cNvPr id="4" name="Picture 3">
            <a:extLst>
              <a:ext uri="{FF2B5EF4-FFF2-40B4-BE49-F238E27FC236}">
                <a16:creationId xmlns:a16="http://schemas.microsoft.com/office/drawing/2014/main" id="{56EA89BD-6CA4-981F-9F49-382C0714A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790" y="1882016"/>
            <a:ext cx="6233700" cy="2865368"/>
          </a:xfrm>
          <a:prstGeom prst="rect">
            <a:avLst/>
          </a:prstGeom>
        </p:spPr>
      </p:pic>
    </p:spTree>
    <p:extLst>
      <p:ext uri="{BB962C8B-B14F-4D97-AF65-F5344CB8AC3E}">
        <p14:creationId xmlns:p14="http://schemas.microsoft.com/office/powerpoint/2010/main" val="31177625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100</TotalTime>
  <Words>724</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Corbel</vt:lpstr>
      <vt:lpstr>Söhne</vt:lpstr>
      <vt:lpstr>Depth</vt:lpstr>
      <vt:lpstr>E-SURVEY WEB APPLICATION</vt:lpstr>
      <vt:lpstr>TEAM</vt:lpstr>
      <vt:lpstr>INTRODUCTION</vt:lpstr>
      <vt:lpstr>WHY E-SURVEY IS THE BEST CHOICE FOR YOUR SURVEY NEEDS</vt:lpstr>
      <vt:lpstr>WHAT LANGUAGES REQUIRED TO CREATE E-SURVEY WEB APPLICATION</vt:lpstr>
      <vt:lpstr>HOW E-SURVEY WORKS</vt:lpstr>
      <vt:lpstr>BENEFITS OF USING E-SURVEY</vt:lpstr>
      <vt:lpstr>USER SURVEY</vt:lpstr>
      <vt:lpstr>USER SURVEY</vt:lpstr>
      <vt:lpstr>USER SURVEY</vt:lpstr>
      <vt:lpstr>USER SURVEY</vt:lpstr>
      <vt:lpstr>CUSTOMER SUCCESS STORIES</vt:lpstr>
      <vt:lpstr>GET STARTED WITH E-SURVEY TODAY</vt:lpstr>
      <vt:lpstr>DATA ANALYSIS AND REPORTING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E-SURVEY WEB APPLICATION</dc:title>
  <dc:creator>RAJAGIRI SHASHANK</dc:creator>
  <cp:lastModifiedBy>RAJAGIRI SHASHANK</cp:lastModifiedBy>
  <cp:revision>3</cp:revision>
  <dcterms:created xsi:type="dcterms:W3CDTF">2023-09-01T15:57:04Z</dcterms:created>
  <dcterms:modified xsi:type="dcterms:W3CDTF">2023-09-02T05:45:00Z</dcterms:modified>
</cp:coreProperties>
</file>