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83" r:id="rId6"/>
    <p:sldId id="261" r:id="rId7"/>
    <p:sldId id="280" r:id="rId8"/>
    <p:sldId id="262" r:id="rId9"/>
    <p:sldId id="260" r:id="rId10"/>
    <p:sldId id="272" r:id="rId11"/>
    <p:sldId id="273" r:id="rId12"/>
    <p:sldId id="281" r:id="rId13"/>
    <p:sldId id="274" r:id="rId14"/>
    <p:sldId id="277" r:id="rId15"/>
    <p:sldId id="282" r:id="rId16"/>
    <p:sldId id="276" r:id="rId17"/>
    <p:sldId id="275" r:id="rId18"/>
    <p:sldId id="263" r:id="rId19"/>
    <p:sldId id="264" r:id="rId20"/>
    <p:sldId id="265" r:id="rId21"/>
    <p:sldId id="269" r:id="rId22"/>
    <p:sldId id="267" r:id="rId23"/>
    <p:sldId id="270" r:id="rId24"/>
    <p:sldId id="271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E133D-4066-9B4B-BBB3-C2242AE3A746}" type="datetimeFigureOut">
              <a:rPr lang="en-US" smtClean="0"/>
              <a:t>5/11/23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F5F71-090F-474A-AA09-3C64EBDE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7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F5F71-090F-474A-AA09-3C64EBDE24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5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9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7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4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0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0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0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9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0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8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06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03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of an electromagnetic radiation">
            <a:extLst>
              <a:ext uri="{FF2B5EF4-FFF2-40B4-BE49-F238E27FC236}">
                <a16:creationId xmlns:a16="http://schemas.microsoft.com/office/drawing/2014/main" id="{0FE4ACC4-D766-5A51-5FFE-1B911C090F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53" b="6292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51" y="1066800"/>
            <a:ext cx="56994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0419" y="5780876"/>
            <a:ext cx="57025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651647C-3D99-EAC9-3697-D571E6DD3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256" y="1562101"/>
            <a:ext cx="4359744" cy="2738530"/>
          </a:xfrm>
        </p:spPr>
        <p:txBody>
          <a:bodyPr anchor="t">
            <a:normAutofit/>
          </a:bodyPr>
          <a:lstStyle/>
          <a:p>
            <a:r>
              <a:rPr lang="en-US" dirty="0"/>
              <a:t>Heart Attack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D4950-F942-E6EB-BE1C-254F96484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7792" y="3341917"/>
            <a:ext cx="4358208" cy="189247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60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9DEBE-0E61-970B-DC62-24CF9092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D19702-A216-6D8B-0178-2AACA8DCB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1745" y="2607348"/>
            <a:ext cx="4711984" cy="3382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382700-7163-314A-B296-61A0D7CAD304}"/>
              </a:ext>
            </a:extLst>
          </p:cNvPr>
          <p:cNvSpPr txBox="1"/>
          <p:nvPr/>
        </p:nvSpPr>
        <p:spPr>
          <a:xfrm>
            <a:off x="914400" y="2884714"/>
            <a:ext cx="45066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modifying the data type of target variable named “output”</a:t>
            </a:r>
          </a:p>
          <a:p>
            <a:endParaRPr lang="en-US" dirty="0"/>
          </a:p>
          <a:p>
            <a:r>
              <a:rPr lang="en-US" dirty="0"/>
              <a:t>Using info() function, we can see not null entries and data type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2" descr="Data Processing Icon 10926479 Vector Art at Vecteezy">
            <a:extLst>
              <a:ext uri="{FF2B5EF4-FFF2-40B4-BE49-F238E27FC236}">
                <a16:creationId xmlns:a16="http://schemas.microsoft.com/office/drawing/2014/main" id="{069CB0EB-156D-48B9-0756-B8023E660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483" y="777816"/>
            <a:ext cx="1113347" cy="118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37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9DEBE-0E61-970B-DC62-24CF9092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2F18B7-3036-32DA-7F3E-217A393B3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7346" y="2559171"/>
            <a:ext cx="5160089" cy="3382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15EF1A-60E7-E5B9-AFCA-50BA7484A6CA}"/>
              </a:ext>
            </a:extLst>
          </p:cNvPr>
          <p:cNvSpPr txBox="1"/>
          <p:nvPr/>
        </p:nvSpPr>
        <p:spPr>
          <a:xfrm>
            <a:off x="1055914" y="2830286"/>
            <a:ext cx="5040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are checking null values in each column of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observe there are no null values in the data</a:t>
            </a:r>
          </a:p>
        </p:txBody>
      </p:sp>
      <p:pic>
        <p:nvPicPr>
          <p:cNvPr id="6" name="Picture 2" descr="Data Processing Icon 10926479 Vector Art at Vecteezy">
            <a:extLst>
              <a:ext uri="{FF2B5EF4-FFF2-40B4-BE49-F238E27FC236}">
                <a16:creationId xmlns:a16="http://schemas.microsoft.com/office/drawing/2014/main" id="{590FC6C1-C64E-6137-3F54-A3430A586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483" y="777816"/>
            <a:ext cx="1113347" cy="118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591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9DEBE-0E61-970B-DC62-24CF9092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BE1A54-3FE2-07DE-1C78-0EA66CA54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4125687" cy="3382658"/>
          </a:xfrm>
        </p:spPr>
        <p:txBody>
          <a:bodyPr/>
          <a:lstStyle/>
          <a:p>
            <a:r>
              <a:rPr lang="en-US" dirty="0"/>
              <a:t>In this step, we are checking for duplicates in the data. Duplicate records may mislead the results</a:t>
            </a:r>
          </a:p>
          <a:p>
            <a:r>
              <a:rPr lang="en-US" dirty="0"/>
              <a:t>We found 1 duplicate record</a:t>
            </a:r>
          </a:p>
          <a:p>
            <a:r>
              <a:rPr lang="en-US" dirty="0"/>
              <a:t>In the next step, we are dropping duplicate record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003D36-B6EB-39C2-BA50-A97F2C434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474" y="2559171"/>
            <a:ext cx="6776357" cy="3922183"/>
          </a:xfrm>
          <a:prstGeom prst="rect">
            <a:avLst/>
          </a:prstGeom>
        </p:spPr>
      </p:pic>
      <p:pic>
        <p:nvPicPr>
          <p:cNvPr id="14338" name="Picture 2" descr="Data Processing Icon 10926479 Vector Art at Vecteezy">
            <a:extLst>
              <a:ext uri="{FF2B5EF4-FFF2-40B4-BE49-F238E27FC236}">
                <a16:creationId xmlns:a16="http://schemas.microsoft.com/office/drawing/2014/main" id="{FD65B730-6B42-82E8-8631-2E015FFE9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483" y="777816"/>
            <a:ext cx="1113347" cy="118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565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8E20-8B8F-8F06-B6F6-DDB35CE8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3252D-AC8E-3222-F05E-32016C10A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4876802" cy="3382658"/>
          </a:xfrm>
        </p:spPr>
        <p:txBody>
          <a:bodyPr/>
          <a:lstStyle/>
          <a:p>
            <a:r>
              <a:rPr lang="en-US" dirty="0"/>
              <a:t>We are plotting histograms for each column in the data</a:t>
            </a:r>
          </a:p>
          <a:p>
            <a:r>
              <a:rPr lang="en-US" dirty="0"/>
              <a:t>These histograms tell about column distribution in the data set</a:t>
            </a:r>
          </a:p>
          <a:p>
            <a:r>
              <a:rPr lang="en-US" dirty="0"/>
              <a:t>We can see charts individually for each column in the data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DEAC5-0715-DF1A-B566-59514C6F6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149457"/>
            <a:ext cx="5534025" cy="4449424"/>
          </a:xfrm>
          <a:prstGeom prst="rect">
            <a:avLst/>
          </a:prstGeom>
        </p:spPr>
      </p:pic>
      <p:pic>
        <p:nvPicPr>
          <p:cNvPr id="5" name="Picture 2" descr="Chart, data, pie, presentation, report, visualization icon - Download on  Iconfinder">
            <a:extLst>
              <a:ext uri="{FF2B5EF4-FFF2-40B4-BE49-F238E27FC236}">
                <a16:creationId xmlns:a16="http://schemas.microsoft.com/office/drawing/2014/main" id="{E4F8DEEA-C31E-FEFD-5D68-176CB297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731" y="477672"/>
            <a:ext cx="1487714" cy="148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016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8E20-8B8F-8F06-B6F6-DDB35CE8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3252D-AC8E-3222-F05E-32016C10A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5181601" cy="3382658"/>
          </a:xfrm>
        </p:spPr>
        <p:txBody>
          <a:bodyPr/>
          <a:lstStyle/>
          <a:p>
            <a:r>
              <a:rPr lang="en-US" dirty="0"/>
              <a:t>We have plotted scatter matrix to see relationship between the columns.</a:t>
            </a:r>
          </a:p>
          <a:p>
            <a:r>
              <a:rPr lang="en-US" dirty="0"/>
              <a:t>This plot can be used to draw conclusions whether any redundant columns present in the dataset.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66E107-45D3-8042-426B-95F2C838A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24" y="2157412"/>
            <a:ext cx="5181601" cy="4554537"/>
          </a:xfrm>
          <a:prstGeom prst="rect">
            <a:avLst/>
          </a:prstGeom>
        </p:spPr>
      </p:pic>
      <p:pic>
        <p:nvPicPr>
          <p:cNvPr id="5" name="Picture 2" descr="Chart, data, pie, presentation, report, visualization icon - Download on  Iconfinder">
            <a:extLst>
              <a:ext uri="{FF2B5EF4-FFF2-40B4-BE49-F238E27FC236}">
                <a16:creationId xmlns:a16="http://schemas.microsoft.com/office/drawing/2014/main" id="{C4FA947B-F8B6-EFFA-10D8-BC15F8CAF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731" y="477672"/>
            <a:ext cx="1487714" cy="148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273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F489-5023-C489-9185-084783DD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34EAE-CD84-F4C5-1F4A-F3F176306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4741249" cy="3382658"/>
          </a:xfrm>
        </p:spPr>
        <p:txBody>
          <a:bodyPr/>
          <a:lstStyle/>
          <a:p>
            <a:r>
              <a:rPr lang="en-US" dirty="0"/>
              <a:t>Here, we plot correlation matrix plot and see which columns are correlated with each other in the data set</a:t>
            </a:r>
          </a:p>
          <a:p>
            <a:r>
              <a:rPr lang="en-US" dirty="0"/>
              <a:t>Correlation matrix plot is helpful to interpret co-</a:t>
            </a:r>
            <a:r>
              <a:rPr lang="en-US" dirty="0" err="1"/>
              <a:t>efficients</a:t>
            </a:r>
            <a:r>
              <a:rPr lang="en-US" dirty="0"/>
              <a:t> between any 2 columns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C5185-EFCF-C1DB-E51D-E1137F8FD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648" y="2559171"/>
            <a:ext cx="6045813" cy="4030542"/>
          </a:xfrm>
          <a:prstGeom prst="rect">
            <a:avLst/>
          </a:prstGeom>
        </p:spPr>
      </p:pic>
      <p:pic>
        <p:nvPicPr>
          <p:cNvPr id="5" name="Picture 2" descr="Chart, data, pie, presentation, report, visualization icon - Download on  Iconfinder">
            <a:extLst>
              <a:ext uri="{FF2B5EF4-FFF2-40B4-BE49-F238E27FC236}">
                <a16:creationId xmlns:a16="http://schemas.microsoft.com/office/drawing/2014/main" id="{B39C09C0-9AA4-63B1-8C30-11A23CC5E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731" y="477672"/>
            <a:ext cx="1487714" cy="148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572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8E20-8B8F-8F06-B6F6-DDB35CE8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3252D-AC8E-3222-F05E-32016C10A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4241801" cy="3382658"/>
          </a:xfrm>
        </p:spPr>
        <p:txBody>
          <a:bodyPr/>
          <a:lstStyle/>
          <a:p>
            <a:r>
              <a:rPr lang="en-US" dirty="0"/>
              <a:t>A box plot is drawn for the data to see whether there are any outliers in the data</a:t>
            </a:r>
          </a:p>
          <a:p>
            <a:r>
              <a:rPr lang="en-US" dirty="0"/>
              <a:t>We found outliers in the data. In the next step we will be removing them.</a:t>
            </a:r>
          </a:p>
          <a:p>
            <a:r>
              <a:rPr lang="en-US" dirty="0"/>
              <a:t>We removed outliers only for the nominal columns of the dataset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3F0BDC-100E-0AB2-3693-7702DB0B8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00" y="2285880"/>
            <a:ext cx="6121400" cy="4025900"/>
          </a:xfrm>
          <a:prstGeom prst="rect">
            <a:avLst/>
          </a:prstGeom>
        </p:spPr>
      </p:pic>
      <p:pic>
        <p:nvPicPr>
          <p:cNvPr id="5" name="Picture 2" descr="Chart, data, pie, presentation, report, visualization icon - Download on  Iconfinder">
            <a:extLst>
              <a:ext uri="{FF2B5EF4-FFF2-40B4-BE49-F238E27FC236}">
                <a16:creationId xmlns:a16="http://schemas.microsoft.com/office/drawing/2014/main" id="{72C5E9D4-14B4-61CB-CD07-E30DF6947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731" y="477672"/>
            <a:ext cx="1487714" cy="148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298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8E20-8B8F-8F06-B6F6-DDB35CE8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3252D-AC8E-3222-F05E-32016C10A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4691744" cy="3382658"/>
          </a:xfrm>
        </p:spPr>
        <p:txBody>
          <a:bodyPr/>
          <a:lstStyle/>
          <a:p>
            <a:r>
              <a:rPr lang="en-US" dirty="0"/>
              <a:t>We can see box plot in this slide, there are no outliers now. </a:t>
            </a:r>
          </a:p>
          <a:p>
            <a:r>
              <a:rPr lang="en-US" dirty="0"/>
              <a:t>We removed outliers which are outside Inter Quartile Range (IQR)</a:t>
            </a:r>
          </a:p>
          <a:p>
            <a:r>
              <a:rPr lang="en-US" dirty="0"/>
              <a:t>We can ignore outliers for qualitative columns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D168FB-5CBC-72D5-B82C-F7DCEAD07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863" y="2262950"/>
            <a:ext cx="6045426" cy="3975100"/>
          </a:xfrm>
          <a:prstGeom prst="rect">
            <a:avLst/>
          </a:prstGeom>
        </p:spPr>
      </p:pic>
      <p:pic>
        <p:nvPicPr>
          <p:cNvPr id="9218" name="Picture 2" descr="Chart, data, pie, presentation, report, visualization icon - Download on  Iconfinder">
            <a:extLst>
              <a:ext uri="{FF2B5EF4-FFF2-40B4-BE49-F238E27FC236}">
                <a16:creationId xmlns:a16="http://schemas.microsoft.com/office/drawing/2014/main" id="{217D84D5-6D2D-3384-48E8-00A9FC442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731" y="477672"/>
            <a:ext cx="1487714" cy="148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385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D5AA-475D-74C2-AE18-BB0EA969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Separating independent and dependent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E3926-36C4-1B1D-35C7-0CC02558B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4049487" cy="33826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are dividing the data in to independent and dependent subsets,</a:t>
            </a:r>
          </a:p>
          <a:p>
            <a:r>
              <a:rPr lang="en-US" dirty="0"/>
              <a:t>We have chosen all columns except output as an independent variables</a:t>
            </a:r>
          </a:p>
          <a:p>
            <a:r>
              <a:rPr lang="en-US" dirty="0"/>
              <a:t>We choose output as target variable, which has values 1, 0 (yes, no)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E12565-B408-4B7D-9450-FD25473B9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030" y="2357437"/>
            <a:ext cx="6624170" cy="3128962"/>
          </a:xfrm>
          <a:prstGeom prst="rect">
            <a:avLst/>
          </a:prstGeom>
        </p:spPr>
      </p:pic>
      <p:pic>
        <p:nvPicPr>
          <p:cNvPr id="5" name="Picture 2" descr="Split - Free arrows icons">
            <a:extLst>
              <a:ext uri="{FF2B5EF4-FFF2-40B4-BE49-F238E27FC236}">
                <a16:creationId xmlns:a16="http://schemas.microsoft.com/office/drawing/2014/main" id="{47B28642-B858-4A93-A050-9399D1924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485" y="580006"/>
            <a:ext cx="1284513" cy="128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94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FCB4-F9EA-FB01-9C69-E5FB1BA40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9CEA-4632-3C6E-44C4-0CF93DADC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4107972" cy="3874286"/>
          </a:xfrm>
        </p:spPr>
        <p:txBody>
          <a:bodyPr/>
          <a:lstStyle/>
          <a:p>
            <a:r>
              <a:rPr lang="en-US" dirty="0"/>
              <a:t>In this step, we are splitting the data in training and test subsets.</a:t>
            </a:r>
          </a:p>
          <a:p>
            <a:r>
              <a:rPr lang="en-US" dirty="0"/>
              <a:t>Training set will be used for training the models </a:t>
            </a:r>
          </a:p>
          <a:p>
            <a:r>
              <a:rPr lang="en-US" dirty="0"/>
              <a:t>Test set will be used for testing and evaluation of the models developed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F0D740-1FFA-4B65-6BA4-C42EE05B0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372" y="2439987"/>
            <a:ext cx="6255227" cy="2746376"/>
          </a:xfrm>
          <a:prstGeom prst="rect">
            <a:avLst/>
          </a:prstGeom>
        </p:spPr>
      </p:pic>
      <p:pic>
        <p:nvPicPr>
          <p:cNvPr id="7170" name="Picture 2" descr="Split - Free arrows icons">
            <a:extLst>
              <a:ext uri="{FF2B5EF4-FFF2-40B4-BE49-F238E27FC236}">
                <a16:creationId xmlns:a16="http://schemas.microsoft.com/office/drawing/2014/main" id="{2B259E46-593E-ECFB-E0BE-1F450F3EB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3085" y="680872"/>
            <a:ext cx="1284513" cy="128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25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7644-1E10-2677-D59C-1F0E45E5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F5E4-89E5-939D-C535-27CE408C0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One person dies every 34 seconds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in the United States from cardiovascular disease.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Heart disease cost the United States about 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$229 billion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each year from 2017 to 2018.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1CE62B-41ED-3635-D657-4E9E4A562524}"/>
              </a:ext>
            </a:extLst>
          </p:cNvPr>
          <p:cNvSpPr txBox="1"/>
          <p:nvPr/>
        </p:nvSpPr>
        <p:spPr>
          <a:xfrm>
            <a:off x="10580914" y="64886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91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E7C4-E211-CF1D-00B3-65C29A1F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10FFE-2898-2A91-7B4D-192565A2A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0"/>
            <a:ext cx="4060372" cy="3536829"/>
          </a:xfrm>
        </p:spPr>
        <p:txBody>
          <a:bodyPr>
            <a:normAutofit/>
          </a:bodyPr>
          <a:lstStyle/>
          <a:p>
            <a:r>
              <a:rPr lang="en-US" dirty="0"/>
              <a:t>Logistic Regression is a classification algorithm which works on principle of linearity</a:t>
            </a:r>
          </a:p>
          <a:p>
            <a:r>
              <a:rPr lang="en-US" dirty="0"/>
              <a:t>We are creating Logistic Regression model and assigning it to </a:t>
            </a:r>
            <a:r>
              <a:rPr lang="en-US" dirty="0" err="1"/>
              <a:t>logit_model</a:t>
            </a:r>
            <a:r>
              <a:rPr lang="en-US" dirty="0"/>
              <a:t> variable</a:t>
            </a:r>
          </a:p>
          <a:p>
            <a:r>
              <a:rPr lang="en-US" dirty="0"/>
              <a:t>We are training the model using fit function with training data 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3949A9-6A99-232B-6FC4-CE9DD135B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814" y="2560198"/>
            <a:ext cx="6278393" cy="2545202"/>
          </a:xfrm>
          <a:prstGeom prst="rect">
            <a:avLst/>
          </a:prstGeom>
        </p:spPr>
      </p:pic>
      <p:pic>
        <p:nvPicPr>
          <p:cNvPr id="3074" name="Picture 2" descr="Conclusion - Free technology icons">
            <a:extLst>
              <a:ext uri="{FF2B5EF4-FFF2-40B4-BE49-F238E27FC236}">
                <a16:creationId xmlns:a16="http://schemas.microsoft.com/office/drawing/2014/main" id="{2350DF96-2D05-4279-46B7-FFC987AD9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788549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792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E7C4-E211-CF1D-00B3-65C29A1F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9CFC2-CE12-F707-ABF0-FCF9623FE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4985658" cy="3079629"/>
          </a:xfrm>
        </p:spPr>
        <p:txBody>
          <a:bodyPr/>
          <a:lstStyle/>
          <a:p>
            <a:r>
              <a:rPr lang="en-US" dirty="0"/>
              <a:t>Decision Tree classifier has been used as a second model in this project. This will work based on tree topology</a:t>
            </a:r>
          </a:p>
          <a:p>
            <a:r>
              <a:rPr lang="en-US" dirty="0"/>
              <a:t>We are using few configurations like </a:t>
            </a:r>
            <a:r>
              <a:rPr lang="en-US" dirty="0" err="1"/>
              <a:t>max_depth</a:t>
            </a:r>
            <a:r>
              <a:rPr lang="en-US" dirty="0"/>
              <a:t> and </a:t>
            </a:r>
            <a:r>
              <a:rPr lang="en-US" dirty="0" err="1"/>
              <a:t>random_state</a:t>
            </a:r>
            <a:endParaRPr lang="en-US" dirty="0"/>
          </a:p>
          <a:p>
            <a:r>
              <a:rPr lang="en-US" dirty="0"/>
              <a:t>Training the model with training subset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64E17-09E4-F698-3EE3-A2310A30A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143" y="2603741"/>
            <a:ext cx="5290457" cy="2022688"/>
          </a:xfrm>
          <a:prstGeom prst="rect">
            <a:avLst/>
          </a:prstGeom>
        </p:spPr>
      </p:pic>
      <p:pic>
        <p:nvPicPr>
          <p:cNvPr id="4098" name="Picture 2" descr="Conclusion - Free technology icons">
            <a:extLst>
              <a:ext uri="{FF2B5EF4-FFF2-40B4-BE49-F238E27FC236}">
                <a16:creationId xmlns:a16="http://schemas.microsoft.com/office/drawing/2014/main" id="{2EE0216B-E125-5C29-F404-F20017840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545981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138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141C-58FA-3139-29CC-7E860F32E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642937"/>
          </a:xfrm>
        </p:spPr>
        <p:txBody>
          <a:bodyPr>
            <a:normAutofit fontScale="90000"/>
          </a:bodyPr>
          <a:lstStyle/>
          <a:p>
            <a:r>
              <a:rPr lang="en-US" dirty="0"/>
              <a:t>Testing and Evaluation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A887C8-EE6F-27F5-905C-27AC95FB4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750168"/>
            <a:ext cx="4286433" cy="41078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A64608-9782-B0B6-91B1-C5B76B2BD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102" y="2709669"/>
            <a:ext cx="4174898" cy="3929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074EAB-98D0-7D1B-C1EB-CFEC7B3B742F}"/>
              </a:ext>
            </a:extLst>
          </p:cNvPr>
          <p:cNvSpPr txBox="1"/>
          <p:nvPr/>
        </p:nvSpPr>
        <p:spPr>
          <a:xfrm>
            <a:off x="4286433" y="2709669"/>
            <a:ext cx="37306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see classification report of both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see accuracy, precision, recall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also plotted confusion matrix for these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CC4406-5BAF-3A61-1196-D80E71CA2B02}"/>
              </a:ext>
            </a:extLst>
          </p:cNvPr>
          <p:cNvSpPr txBox="1"/>
          <p:nvPr/>
        </p:nvSpPr>
        <p:spPr>
          <a:xfrm>
            <a:off x="428626" y="2380836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Logistic Regression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3B62AD-03BC-E87D-61EF-6C28AF32A638}"/>
              </a:ext>
            </a:extLst>
          </p:cNvPr>
          <p:cNvSpPr txBox="1"/>
          <p:nvPr/>
        </p:nvSpPr>
        <p:spPr>
          <a:xfrm>
            <a:off x="8680924" y="2356702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Decision Tree Model</a:t>
            </a:r>
          </a:p>
        </p:txBody>
      </p:sp>
      <p:pic>
        <p:nvPicPr>
          <p:cNvPr id="5124" name="Picture 4" descr="Test Icon Vector Art, Icons, and Graphics for Free Download">
            <a:extLst>
              <a:ext uri="{FF2B5EF4-FFF2-40B4-BE49-F238E27FC236}">
                <a16:creationId xmlns:a16="http://schemas.microsoft.com/office/drawing/2014/main" id="{0F94FB17-316B-C697-64B2-ECA1EA83A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143" y="485412"/>
            <a:ext cx="1480457" cy="124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63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08963-A0B3-FC15-E9DB-7B2EB794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10-Fold Cross Validation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2E7449-9295-4C6D-4BD0-5B155AE6C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9125" y="2414589"/>
            <a:ext cx="7762876" cy="411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D1B513-FADD-5839-1ADF-E39F69D612AC}"/>
              </a:ext>
            </a:extLst>
          </p:cNvPr>
          <p:cNvSpPr txBox="1"/>
          <p:nvPr/>
        </p:nvSpPr>
        <p:spPr>
          <a:xfrm>
            <a:off x="342901" y="3113119"/>
            <a:ext cx="39862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also done 10-fold cross validation for decision tree model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used </a:t>
            </a:r>
            <a:r>
              <a:rPr lang="en-US" dirty="0" err="1"/>
              <a:t>cross_val_score</a:t>
            </a:r>
            <a:r>
              <a:rPr lang="en-US" dirty="0"/>
              <a:t> function of scikit-learn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 validation is for finding the highest accuracy that can be achieved using this model for this data</a:t>
            </a:r>
          </a:p>
        </p:txBody>
      </p:sp>
      <p:pic>
        <p:nvPicPr>
          <p:cNvPr id="6146" name="Picture 2" descr="Testing - Free computer icons">
            <a:extLst>
              <a:ext uri="{FF2B5EF4-FFF2-40B4-BE49-F238E27FC236}">
                <a16:creationId xmlns:a16="http://schemas.microsoft.com/office/drawing/2014/main" id="{F4569C7F-C700-58E6-1D36-9B6D7953B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113" y="482887"/>
            <a:ext cx="1482499" cy="148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507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FEE6-DD47-CB9D-D310-20A1D9CF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25D82-5D71-9044-58B9-2DE7FEC23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predictive analysis, we have taken Logistic Regression and Decision Tree classifier for prediction. </a:t>
            </a:r>
          </a:p>
          <a:p>
            <a:pPr lvl="1"/>
            <a:r>
              <a:rPr lang="en-US" dirty="0"/>
              <a:t>We achieved same Accuracy score of </a:t>
            </a:r>
            <a:r>
              <a:rPr lang="en-US" b="1" dirty="0"/>
              <a:t>81%</a:t>
            </a:r>
            <a:r>
              <a:rPr lang="en-US" dirty="0"/>
              <a:t> for both models. Which is interesting to see, that both models performed similar for this data even their underlying architecture is different.</a:t>
            </a:r>
          </a:p>
          <a:p>
            <a:pPr lvl="1"/>
            <a:r>
              <a:rPr lang="en-US" dirty="0"/>
              <a:t>We can see precision and recall score are differing though</a:t>
            </a:r>
          </a:p>
          <a:p>
            <a:r>
              <a:rPr lang="en-US" dirty="0"/>
              <a:t>Cross validation is implemented based on decision tree model using 10 folds of test data. </a:t>
            </a:r>
          </a:p>
          <a:p>
            <a:pPr lvl="1"/>
            <a:r>
              <a:rPr lang="en-US" dirty="0"/>
              <a:t>We could achieve accuracies of maximum at </a:t>
            </a:r>
            <a:r>
              <a:rPr lang="en-US" b="1" dirty="0"/>
              <a:t>85.71%</a:t>
            </a:r>
            <a:r>
              <a:rPr lang="en-US" dirty="0"/>
              <a:t>, minimum at </a:t>
            </a:r>
            <a:r>
              <a:rPr lang="en-US" b="1" dirty="0"/>
              <a:t>53.57%</a:t>
            </a:r>
            <a:r>
              <a:rPr lang="en-US" dirty="0"/>
              <a:t> and Average is </a:t>
            </a:r>
            <a:r>
              <a:rPr lang="en-US" b="1" dirty="0"/>
              <a:t>75.62%</a:t>
            </a:r>
          </a:p>
        </p:txBody>
      </p:sp>
      <p:pic>
        <p:nvPicPr>
          <p:cNvPr id="2050" name="Picture 2" descr="Conclusion - Free technology icons">
            <a:extLst>
              <a:ext uri="{FF2B5EF4-FFF2-40B4-BE49-F238E27FC236}">
                <a16:creationId xmlns:a16="http://schemas.microsoft.com/office/drawing/2014/main" id="{C556E395-37A4-7164-ADFE-39EFCD150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499" y="916171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714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3D49-9639-6885-54E4-11A5018E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9F121-2C26-1F4D-A381-C0359C306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9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B6B7-F017-1042-BF2A-D3B66E31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91544"/>
            <a:ext cx="10363200" cy="1187570"/>
          </a:xfrm>
        </p:spPr>
        <p:txBody>
          <a:bodyPr/>
          <a:lstStyle/>
          <a:p>
            <a:pPr algn="ctr"/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4128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D5AA-475D-74C2-AE18-BB0EA969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E3926-36C4-1B1D-35C7-0CC02558B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project, we are building the predictive machine learning model which can predict whether a patient have chance getting heart attack.</a:t>
            </a:r>
          </a:p>
          <a:p>
            <a:r>
              <a:rPr lang="en-US" dirty="0"/>
              <a:t>Doctors and research analysts can use this model as precautionary measures for their patient and provide appropriate treatments and actions.</a:t>
            </a:r>
          </a:p>
        </p:txBody>
      </p:sp>
      <p:pic>
        <p:nvPicPr>
          <p:cNvPr id="21506" name="Picture 2" descr="Problem Solving Icon Vector Art, Icons, and Graphics for ...">
            <a:extLst>
              <a:ext uri="{FF2B5EF4-FFF2-40B4-BE49-F238E27FC236}">
                <a16:creationId xmlns:a16="http://schemas.microsoft.com/office/drawing/2014/main" id="{C69BA557-FB20-B8B8-FFBD-5BDDA9FDB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669857"/>
            <a:ext cx="1219199" cy="123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1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D5AA-475D-74C2-AE18-BB0EA969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E3926-36C4-1B1D-35C7-0CC02558B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downloaded the data from Kaggle website</a:t>
            </a:r>
          </a:p>
          <a:p>
            <a:r>
              <a:rPr lang="en-US" dirty="0"/>
              <a:t>Our data consists of various attributes which explains about whether a patient have chance of getting cardiac arrest. </a:t>
            </a:r>
          </a:p>
          <a:p>
            <a:r>
              <a:rPr lang="en-US" dirty="0"/>
              <a:t>We have data columns namely, </a:t>
            </a:r>
          </a:p>
        </p:txBody>
      </p:sp>
      <p:pic>
        <p:nvPicPr>
          <p:cNvPr id="20482" name="Picture 2" descr="Data - Free business icons">
            <a:extLst>
              <a:ext uri="{FF2B5EF4-FFF2-40B4-BE49-F238E27FC236}">
                <a16:creationId xmlns:a16="http://schemas.microsoft.com/office/drawing/2014/main" id="{44A67DC9-8583-E688-5D3A-901949184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083798" y="771585"/>
            <a:ext cx="1193801" cy="119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46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40DF-84A5-220E-3891-7E61FA28A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Attributes in the dataset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105CC8B-F13F-F401-225F-5B6216DADC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426647"/>
              </p:ext>
            </p:extLst>
          </p:nvPr>
        </p:nvGraphicFramePr>
        <p:xfrm>
          <a:off x="3124200" y="2376998"/>
          <a:ext cx="5353049" cy="4002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762500" imgH="4546600" progId="Excel.Sheet.12">
                  <p:embed/>
                </p:oleObj>
              </mc:Choice>
              <mc:Fallback>
                <p:oleObj name="Worksheet" r:id="rId2" imgW="4762500" imgH="4546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24200" y="2376998"/>
                        <a:ext cx="5353049" cy="4002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0" name="Picture 2" descr="IconExperience » G-Collection » Table Selection Column Icon">
            <a:extLst>
              <a:ext uri="{FF2B5EF4-FFF2-40B4-BE49-F238E27FC236}">
                <a16:creationId xmlns:a16="http://schemas.microsoft.com/office/drawing/2014/main" id="{CB1E8015-7FC1-8179-F518-E5C33861F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4343" y="69538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022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D5AA-475D-74C2-AE18-BB0EA969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E3926-36C4-1B1D-35C7-0CC02558B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Python Programming Language: </a:t>
            </a:r>
            <a:r>
              <a:rPr lang="en-US" dirty="0"/>
              <a:t>Python is a most powerful tool which can be used for predictive analysis. It makes developers job easy because of easy syntax and interpreter.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/>
              <a:t>Jupyter</a:t>
            </a:r>
            <a:r>
              <a:rPr lang="en-US" b="1" dirty="0"/>
              <a:t> Notebook: </a:t>
            </a:r>
            <a:r>
              <a:rPr lang="en-US" dirty="0" err="1"/>
              <a:t>Jupyter</a:t>
            </a:r>
            <a:r>
              <a:rPr lang="en-US" dirty="0"/>
              <a:t> Notebooks which is part of Anaconda software is an integrated development environment for python coding. It provides easy user interface and better reliability while programming.</a:t>
            </a:r>
          </a:p>
          <a:p>
            <a:endParaRPr lang="en-US" b="1" dirty="0"/>
          </a:p>
          <a:p>
            <a:r>
              <a:rPr lang="en-US" dirty="0"/>
              <a:t>We are used Python libraries in analysis, which are described in next slide</a:t>
            </a:r>
          </a:p>
        </p:txBody>
      </p:sp>
      <p:pic>
        <p:nvPicPr>
          <p:cNvPr id="1026" name="Picture 2" descr="Python icon - Free download on Iconfinder">
            <a:extLst>
              <a:ext uri="{FF2B5EF4-FFF2-40B4-BE49-F238E27FC236}">
                <a16:creationId xmlns:a16="http://schemas.microsoft.com/office/drawing/2014/main" id="{A643C500-7C26-8C1F-D8CC-4A8E4ACA4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934" y="1131950"/>
            <a:ext cx="1058981" cy="105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ject Jupyter | Home">
            <a:extLst>
              <a:ext uri="{FF2B5EF4-FFF2-40B4-BE49-F238E27FC236}">
                <a16:creationId xmlns:a16="http://schemas.microsoft.com/office/drawing/2014/main" id="{838C1FF8-4090-4617-383E-FF45FE863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915" y="1043687"/>
            <a:ext cx="2262038" cy="118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556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D5AA-475D-74C2-AE18-BB0EA969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required libraries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5BED5E-EF6D-6607-B811-BB0BD89BC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51010" y="2733343"/>
            <a:ext cx="6023454" cy="3382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90E2B4-C5F1-0C97-247C-CFB2CBB2B74A}"/>
              </a:ext>
            </a:extLst>
          </p:cNvPr>
          <p:cNvSpPr txBox="1"/>
          <p:nvPr/>
        </p:nvSpPr>
        <p:spPr>
          <a:xfrm>
            <a:off x="914400" y="3079812"/>
            <a:ext cx="46148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are importing libraries like,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Pandas</a:t>
            </a:r>
            <a:r>
              <a:rPr lang="en-US" dirty="0"/>
              <a:t>, </a:t>
            </a:r>
            <a:r>
              <a:rPr lang="en-US" b="1" dirty="0" err="1"/>
              <a:t>Numpy</a:t>
            </a:r>
            <a:r>
              <a:rPr lang="en-US" dirty="0"/>
              <a:t> for </a:t>
            </a:r>
            <a:r>
              <a:rPr lang="en-US" b="1" dirty="0"/>
              <a:t>data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Matplotlib</a:t>
            </a:r>
            <a:r>
              <a:rPr lang="en-US" dirty="0"/>
              <a:t> and </a:t>
            </a:r>
            <a:r>
              <a:rPr lang="en-US" b="1" dirty="0"/>
              <a:t>Seaborn </a:t>
            </a:r>
            <a:r>
              <a:rPr lang="en-US" dirty="0"/>
              <a:t>for</a:t>
            </a:r>
            <a:r>
              <a:rPr lang="en-US" b="1" dirty="0"/>
              <a:t> data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Logistic Regression</a:t>
            </a:r>
            <a:r>
              <a:rPr lang="en-US" dirty="0"/>
              <a:t> and </a:t>
            </a:r>
            <a:r>
              <a:rPr lang="en-US" b="1" dirty="0"/>
              <a:t>Decision Tree </a:t>
            </a:r>
            <a:r>
              <a:rPr lang="en-US" dirty="0"/>
              <a:t>algorithms for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Classification Report, Confusion Matrix</a:t>
            </a:r>
            <a:r>
              <a:rPr lang="en-US" dirty="0"/>
              <a:t> and </a:t>
            </a:r>
            <a:r>
              <a:rPr lang="en-US" b="1" dirty="0"/>
              <a:t>Confusion Matrix Display </a:t>
            </a:r>
            <a:r>
              <a:rPr lang="en-US" dirty="0"/>
              <a:t>for evaluating the models</a:t>
            </a:r>
          </a:p>
          <a:p>
            <a:endParaRPr lang="en-US" b="1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BDC9E8C6-C1C3-A558-4523-CB48F6B41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150" y="757072"/>
            <a:ext cx="1208314" cy="120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474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D5AA-475D-74C2-AE18-BB0EA969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DCDF51-CD3C-1174-1509-6E74F21D4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2671" y="2797855"/>
            <a:ext cx="6462974" cy="3382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3F4D52-84A1-CE73-5F2E-E3BCBC492574}"/>
              </a:ext>
            </a:extLst>
          </p:cNvPr>
          <p:cNvSpPr txBox="1"/>
          <p:nvPr/>
        </p:nvSpPr>
        <p:spPr>
          <a:xfrm>
            <a:off x="914400" y="3098501"/>
            <a:ext cx="34147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used the data downloaded from 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are using pandas library to read data from csv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shape attribute we can understand the size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head() we can see rows in data. Default row count is 5.</a:t>
            </a:r>
          </a:p>
        </p:txBody>
      </p:sp>
      <p:pic>
        <p:nvPicPr>
          <p:cNvPr id="18446" name="Picture 14" descr="Data analysis - Free seo and web icons">
            <a:extLst>
              <a:ext uri="{FF2B5EF4-FFF2-40B4-BE49-F238E27FC236}">
                <a16:creationId xmlns:a16="http://schemas.microsoft.com/office/drawing/2014/main" id="{55773CBE-8AC6-F834-57D5-AA185FDD8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502" y="423243"/>
            <a:ext cx="1542143" cy="154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90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9DEBE-0E61-970B-DC62-24CF9092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3B459-625B-9AA8-459A-5A094D3CC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680684"/>
            <a:ext cx="3820887" cy="3024104"/>
          </a:xfrm>
        </p:spPr>
        <p:txBody>
          <a:bodyPr/>
          <a:lstStyle/>
          <a:p>
            <a:r>
              <a:rPr lang="en-US" dirty="0"/>
              <a:t>Preprocessing is important step predictive modelling</a:t>
            </a:r>
          </a:p>
          <a:p>
            <a:r>
              <a:rPr lang="en-US" dirty="0"/>
              <a:t>We are understanding the occurrence of data each variable</a:t>
            </a:r>
          </a:p>
          <a:p>
            <a:r>
              <a:rPr lang="en-US" dirty="0"/>
              <a:t>There are 8 qualitative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6958C7-C3B4-0C8B-1ADE-31142BAC1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905" y="2331456"/>
            <a:ext cx="7005637" cy="3024104"/>
          </a:xfrm>
          <a:prstGeom prst="rect">
            <a:avLst/>
          </a:prstGeom>
        </p:spPr>
      </p:pic>
      <p:pic>
        <p:nvPicPr>
          <p:cNvPr id="5" name="Picture 2" descr="Data Processing Icon 10926479 Vector Art at Vecteezy">
            <a:extLst>
              <a:ext uri="{FF2B5EF4-FFF2-40B4-BE49-F238E27FC236}">
                <a16:creationId xmlns:a16="http://schemas.microsoft.com/office/drawing/2014/main" id="{77CD67D6-D516-D3DC-12AC-298C5F69B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483" y="777816"/>
            <a:ext cx="1113347" cy="118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011106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LeftStep">
      <a:dk1>
        <a:srgbClr val="000000"/>
      </a:dk1>
      <a:lt1>
        <a:srgbClr val="FFFFFF"/>
      </a:lt1>
      <a:dk2>
        <a:srgbClr val="412426"/>
      </a:dk2>
      <a:lt2>
        <a:srgbClr val="E2E3E8"/>
      </a:lt2>
      <a:accent1>
        <a:srgbClr val="AAA081"/>
      </a:accent1>
      <a:accent2>
        <a:srgbClr val="BA947F"/>
      </a:accent2>
      <a:accent3>
        <a:srgbClr val="C59396"/>
      </a:accent3>
      <a:accent4>
        <a:srgbClr val="BA7F9B"/>
      </a:accent4>
      <a:accent5>
        <a:srgbClr val="C38FBD"/>
      </a:accent5>
      <a:accent6>
        <a:srgbClr val="A87FBA"/>
      </a:accent6>
      <a:hlink>
        <a:srgbClr val="6979AE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937</Words>
  <Application>Microsoft Macintosh PowerPoint</Application>
  <PresentationFormat>Widescreen</PresentationFormat>
  <Paragraphs>102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Grandview Display</vt:lpstr>
      <vt:lpstr>Open Sans</vt:lpstr>
      <vt:lpstr>DashVTI</vt:lpstr>
      <vt:lpstr>Microsoft Excel Worksheet</vt:lpstr>
      <vt:lpstr>Heart Attack Prediction</vt:lpstr>
      <vt:lpstr>Introduction</vt:lpstr>
      <vt:lpstr>Problem Understanding</vt:lpstr>
      <vt:lpstr>Data Understanding</vt:lpstr>
      <vt:lpstr>Data Attributes in the dataset</vt:lpstr>
      <vt:lpstr>Tools Used</vt:lpstr>
      <vt:lpstr>Importing required libraries</vt:lpstr>
      <vt:lpstr>Data Load</vt:lpstr>
      <vt:lpstr>Data Preprocessing</vt:lpstr>
      <vt:lpstr>Data Preprocessing</vt:lpstr>
      <vt:lpstr>Data Preprocessing</vt:lpstr>
      <vt:lpstr>Data Preprocessing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Separating independent and dependent variable</vt:lpstr>
      <vt:lpstr>Train Test Split</vt:lpstr>
      <vt:lpstr>Developing a Model</vt:lpstr>
      <vt:lpstr>Developing a Model</vt:lpstr>
      <vt:lpstr>Testing and Evaluation</vt:lpstr>
      <vt:lpstr>10-Fold Cross Validation</vt:lpstr>
      <vt:lpstr>Conclusions</vt:lpstr>
      <vt:lpstr>Team Members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Attack Prediction</dc:title>
  <dc:creator>Bodduna, Sri Charan</dc:creator>
  <cp:lastModifiedBy>Bodduna, Sri Charan</cp:lastModifiedBy>
  <cp:revision>2</cp:revision>
  <dcterms:created xsi:type="dcterms:W3CDTF">2023-05-11T18:09:02Z</dcterms:created>
  <dcterms:modified xsi:type="dcterms:W3CDTF">2023-05-11T22:08:01Z</dcterms:modified>
</cp:coreProperties>
</file>