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notesSlides/notesSlide6.xml" ContentType="application/vnd.openxmlformats-officedocument.presentationml.notesSlide+xml"/>
  <Override PartName="/ppt/slides/slide11.xml" ContentType="application/vnd.openxmlformats-officedocument.presentationml.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8.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9.xml" ContentType="application/vnd.openxmlformats-officedocument.presentationml.notesSlide+xml"/>
  <Override PartName="/ppt/slides/slide15.xml" ContentType="application/vnd.openxmlformats-officedocument.presentationml.slide+xml"/>
  <Override PartName="/ppt/notesSlides/notesSlide10.xml" ContentType="application/vnd.openxmlformats-officedocument.presentationml.notesSlide+xml"/>
  <Override PartName="/ppt/slides/slide16.xml" ContentType="application/vnd.openxmlformats-officedocument.presentationml.slide+xml"/>
  <Override PartName="/ppt/notesSlides/notesSlide11.xml" ContentType="application/vnd.openxmlformats-officedocument.presentationml.notesSlide+xml"/>
  <Override PartName="/ppt/slides/slide17.xml" ContentType="application/vnd.openxmlformats-officedocument.presentationml.slide+xml"/>
  <Override PartName="/ppt/notesSlides/notesSlide12.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notesSlides/notesSlide13.xml" ContentType="application/vnd.openxmlformats-officedocument.presentationml.notesSlide+xml"/>
  <Override PartName="/ppt/slides/slide20.xml" ContentType="application/vnd.openxmlformats-officedocument.presentationml.slide+xml"/>
  <Override PartName="/ppt/notesSlides/notesSlide14.xml" ContentType="application/vnd.openxmlformats-officedocument.presentationml.notesSlide+xml"/>
  <Override PartName="/ppt/slides/slide21.xml" ContentType="application/vnd.openxmlformats-officedocument.presentationml.slide+xml"/>
  <Override PartName="/ppt/notesSlides/notesSlide15.xml" ContentType="application/vnd.openxmlformats-officedocument.presentationml.notesSlide+xml"/>
  <Override PartName="/ppt/slides/slide22.xml" ContentType="application/vnd.openxmlformats-officedocument.presentationml.slide+xml"/>
  <Override PartName="/ppt/notesSlides/notesSlide16.xml" ContentType="application/vnd.openxmlformats-officedocument.presentationml.notesSlide+xml"/>
  <Override PartName="/ppt/slides/slide23.xml" ContentType="application/vnd.openxmlformats-officedocument.presentationml.slide+xml"/>
  <Override PartName="/ppt/notesSlides/notesSlide17.xml" ContentType="application/vnd.openxmlformats-officedocument.presentationml.notesSlide+xml"/>
  <Override PartName="/ppt/slides/slide24.xml" ContentType="application/vnd.openxmlformats-officedocument.presentationml.slide+xml"/>
  <Override PartName="/ppt/notesSlides/notesSlide18.xml" ContentType="application/vnd.openxmlformats-officedocument.presentationml.notesSlide+xml"/>
  <Override PartName="/ppt/slides/slide25.xml" ContentType="application/vnd.openxmlformats-officedocument.presentationml.slide+xml"/>
  <Override PartName="/ppt/slides/slide26.xml" ContentType="application/vnd.openxmlformats-officedocument.presentationml.slide+xml"/>
  <Override PartName="/ppt/notesSlides/notesSlide19.xml" ContentType="application/vnd.openxmlformats-officedocument.presentationml.notesSlide+xml"/>
  <Override PartName="/ppt/slides/slide27.xml" ContentType="application/vnd.openxmlformats-officedocument.presentationml.slide+xml"/>
  <Override PartName="/ppt/notesSlides/notesSlide20.xml" ContentType="application/vnd.openxmlformats-officedocument.presentationml.notesSlide+xml"/>
  <Override PartName="/ppt/slides/slide28.xml" ContentType="application/vnd.openxmlformats-officedocument.presentationml.slide+xml"/>
  <Override PartName="/ppt/notesSlides/notesSlide21.xml" ContentType="application/vnd.openxmlformats-officedocument.presentationml.notesSlide+xml"/>
  <Override PartName="/ppt/slides/slide29.xml" ContentType="application/vnd.openxmlformats-officedocument.presentationml.slide+xml"/>
  <Override PartName="/ppt/notesSlides/notesSlide22.xml" ContentType="application/vnd.openxmlformats-officedocument.presentationml.notesSlide+xml"/>
  <Override PartName="/ppt/slides/slide30.xml" ContentType="application/vnd.openxmlformats-officedocument.presentationml.slide+xml"/>
  <Override PartName="/ppt/notesSlides/notesSlide23.xml" ContentType="application/vnd.openxmlformats-officedocument.presentationml.notesSlide+xml"/>
  <Override PartName="/ppt/slides/slide31.xml" ContentType="application/vnd.openxmlformats-officedocument.presentationml.slide+xml"/>
  <Override PartName="/ppt/slides/slide32.xml" ContentType="application/vnd.openxmlformats-officedocument.presentationml.slide+xml"/>
  <Override PartName="/ppt/notesSlides/notesSlide24.xml" ContentType="application/vnd.openxmlformats-officedocument.presentationml.notesSlide+xml"/>
  <Override PartName="/ppt/slides/slide33.xml" ContentType="application/vnd.openxmlformats-officedocument.presentationml.slide+xml"/>
  <Override PartName="/ppt/notesSlides/notesSlide25.xml" ContentType="application/vnd.openxmlformats-officedocument.presentationml.notesSlide+xml"/>
  <Override PartName="/ppt/slides/slide34.xml" ContentType="application/vnd.openxmlformats-officedocument.presentationml.slide+xml"/>
  <Override PartName="/ppt/slides/slide35.xml" ContentType="application/vnd.openxmlformats-officedocument.presentationml.slide+xml"/>
  <Override PartName="/ppt/notesSlides/notesSlide26.xml" ContentType="application/vnd.openxmlformats-officedocument.presentationml.notesSlide+xml"/>
  <Override PartName="/ppt/slides/slide36.xml" ContentType="application/vnd.openxmlformats-officedocument.presentationml.slide+xml"/>
  <Override PartName="/ppt/notesSlides/notesSlide27.xml" ContentType="application/vnd.openxmlformats-officedocument.presentationml.notesSlide+xml"/>
  <Override PartName="/ppt/slides/slide37.xml" ContentType="application/vnd.openxmlformats-officedocument.presentationml.slide+xml"/>
  <Override PartName="/ppt/notesSlides/notesSlide28.xml" ContentType="application/vnd.openxmlformats-officedocument.presentationml.notesSlide+xml"/>
  <Override PartName="/ppt/slides/slide38.xml" ContentType="application/vnd.openxmlformats-officedocument.presentationml.slide+xml"/>
  <Override PartName="/ppt/notesSlides/notesSlide29.xml" ContentType="application/vnd.openxmlformats-officedocument.presentationml.notesSlide+xml"/>
  <Override PartName="/ppt/slides/slide39.xml" ContentType="application/vnd.openxmlformats-officedocument.presentationml.slide+xml"/>
  <Override PartName="/ppt/notesSlides/notesSlide30.xml" ContentType="application/vnd.openxmlformats-officedocument.presentationml.notesSlide+xml"/>
  <Override PartName="/ppt/slides/slide40.xml" ContentType="application/vnd.openxmlformats-officedocument.presentationml.slide+xml"/>
  <Override PartName="/ppt/notesSlides/notesSlide31.xml" ContentType="application/vnd.openxmlformats-officedocument.presentationml.notesSlide+xml"/>
  <Override PartName="/ppt/slides/slide41.xml" ContentType="application/vnd.openxmlformats-officedocument.presentationml.slide+xml"/>
  <Override PartName="/ppt/notesSlides/notesSlide32.xml" ContentType="application/vnd.openxmlformats-officedocument.presentationml.notesSlide+xml"/>
  <Override PartName="/ppt/slides/slide42.xml" ContentType="application/vnd.openxmlformats-officedocument.presentationml.slide+xml"/>
  <Override PartName="/ppt/notesSlides/notesSlide33.xml" ContentType="application/vnd.openxmlformats-officedocument.presentationml.notesSlide+xml"/>
  <Override PartName="/ppt/slides/slide43.xml" ContentType="application/vnd.openxmlformats-officedocument.presentationml.slide+xml"/>
  <Override PartName="/ppt/notesSlides/notesSlide34.xml" ContentType="application/vnd.openxmlformats-officedocument.presentationml.notesSlide+xml"/>
  <Override PartName="/ppt/slides/slide44.xml" ContentType="application/vnd.openxmlformats-officedocument.presentationml.slide+xml"/>
  <Override PartName="/ppt/notesSlides/notesSlide35.xml" ContentType="application/vnd.openxmlformats-officedocument.presentationml.notesSlide+xml"/>
  <Override PartName="/ppt/slides/slide45.xml" ContentType="application/vnd.openxmlformats-officedocument.presentationml.slide+xml"/>
  <Override PartName="/ppt/notesSlides/notesSlide36.xml" ContentType="application/vnd.openxmlformats-officedocument.presentationml.notesSlide+xml"/>
  <Override PartName="/ppt/slides/slide46.xml" ContentType="application/vnd.openxmlformats-officedocument.presentationml.slide+xml"/>
  <Override PartName="/ppt/notesSlides/notesSlide37.xml" ContentType="application/vnd.openxmlformats-officedocument.presentationml.notesSlide+xml"/>
  <Override PartName="/ppt/slides/slide47.xml" ContentType="application/vnd.openxmlformats-officedocument.presentationml.slide+xml"/>
  <Override PartName="/ppt/notesSlides/notesSlide38.xml" ContentType="application/vnd.openxmlformats-officedocument.presentationml.notesSlide+xml"/>
  <Override PartName="/ppt/slides/slide48.xml" ContentType="application/vnd.openxmlformats-officedocument.presentationml.slide+xml"/>
  <Override PartName="/ppt/notesSlides/notesSlide39.xml" ContentType="application/vnd.openxmlformats-officedocument.presentationml.notesSlide+xml"/>
  <Override PartName="/ppt/slides/slide49.xml" ContentType="application/vnd.openxmlformats-officedocument.presentationml.slide+xml"/>
  <Override PartName="/ppt/notesSlides/notesSlide40.xml" ContentType="application/vnd.openxmlformats-officedocument.presentationml.notesSlide+xml"/>
  <Override PartName="/ppt/slides/slide50.xml" ContentType="application/vnd.openxmlformats-officedocument.presentationml.slide+xml"/>
  <Override PartName="/ppt/notesSlides/notesSlide41.xml" ContentType="application/vnd.openxmlformats-officedocument.presentationml.notesSlide+xml"/>
  <Override PartName="/ppt/slides/slide51.xml" ContentType="application/vnd.openxmlformats-officedocument.presentationml.slide+xml"/>
  <Override PartName="/ppt/notesSlides/notesSlide42.xml" ContentType="application/vnd.openxmlformats-officedocument.presentationml.notesSlide+xml"/>
  <Override PartName="/ppt/slides/slide52.xml" ContentType="application/vnd.openxmlformats-officedocument.presentationml.slide+xml"/>
  <Override PartName="/ppt/notesSlides/notesSlide43.xml" ContentType="application/vnd.openxmlformats-officedocument.presentationml.notesSlide+xml"/>
  <Override PartName="/ppt/slides/slide53.xml" ContentType="application/vnd.openxmlformats-officedocument.presentationml.slide+xml"/>
  <Override PartName="/ppt/notesSlides/notesSlide44.xml" ContentType="application/vnd.openxmlformats-officedocument.presentationml.notesSlide+xml"/>
  <Override PartName="/ppt/slides/slide54.xml" ContentType="application/vnd.openxmlformats-officedocument.presentationml.slide+xml"/>
  <Override PartName="/ppt/slides/slide55.xml" ContentType="application/vnd.openxmlformats-officedocument.presentationml.slide+xml"/>
  <Override PartName="/ppt/tableStyles.xml" ContentType="application/vnd.openxmlformats-officedocument.presentationml.tableStyle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lvl1pPr>
    <a:lvl2pPr marL="0" marR="0" indent="34290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lvl2pPr>
    <a:lvl3pPr marL="0" marR="0" indent="68580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lvl3pPr>
    <a:lvl4pPr marL="0" marR="0" indent="102870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lvl4pPr>
    <a:lvl5pPr marL="0" marR="0" indent="137160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lvl5pPr>
    <a:lvl6pPr marL="0" marR="0" indent="171450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lvl6pPr>
    <a:lvl7pPr marL="0" marR="0" indent="205740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lvl7pPr>
    <a:lvl8pPr marL="0" marR="0" indent="240030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lvl8pPr>
    <a:lvl9pPr marL="0" marR="0" indent="274320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rebuchet MS"/>
          <a:ea typeface="Trebuchet MS"/>
          <a:cs typeface="Trebuchet MS"/>
        </a:font>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EC"/>
          </a:solidFill>
        </a:fill>
      </a:tcStyle>
    </a:wholeTbl>
    <a:band2H>
      <a:tcTxStyle b="def" i="def"/>
      <a:tcStyle>
        <a:tcBdr/>
        <a:fill>
          <a:solidFill>
            <a:srgbClr val="F6F6F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ADF"/>
          </a:solidFill>
        </a:fill>
      </a:tcStyle>
    </a:wholeTbl>
    <a:band2H>
      <a:tcTxStyle b="def" i="def"/>
      <a:tcStyle>
        <a:tcBdr/>
        <a:fill>
          <a:solidFill>
            <a:srgbClr val="E7EDF0"/>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BCE"/>
          </a:solidFill>
        </a:fill>
      </a:tcStyle>
    </a:wholeTbl>
    <a:band2H>
      <a:tcTxStyle b="def" i="def"/>
      <a:tcStyle>
        <a:tcBdr/>
        <a:fill>
          <a:solidFill>
            <a:srgbClr val="F2E7E8"/>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46454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464547"/>
      </a:tcTxStyle>
      <a:tcStyle>
        <a:tcBdr>
          <a:left>
            <a:ln w="12700" cap="flat">
              <a:noFill/>
              <a:miter lim="400000"/>
            </a:ln>
          </a:left>
          <a:right>
            <a:ln w="12700" cap="flat">
              <a:noFill/>
              <a:miter lim="400000"/>
            </a:ln>
          </a:right>
          <a:top>
            <a:ln w="50800" cap="flat">
              <a:solidFill>
                <a:srgbClr val="464547"/>
              </a:solidFill>
              <a:prstDash val="solid"/>
              <a:round/>
            </a:ln>
          </a:top>
          <a:bottom>
            <a:ln w="25400" cap="flat">
              <a:solidFill>
                <a:srgbClr val="464547"/>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464547"/>
              </a:solidFill>
              <a:prstDash val="solid"/>
              <a:round/>
            </a:ln>
          </a:top>
          <a:bottom>
            <a:ln w="25400" cap="flat">
              <a:solidFill>
                <a:srgbClr val="464547"/>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b="def" i="def"/>
      <a:tcStyle>
        <a:tcBdr/>
        <a:fill>
          <a:solidFill>
            <a:srgbClr val="E8E8E8"/>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547"/>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547"/>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547"/>
          </a:solidFill>
        </a:fill>
      </a:tcStyle>
    </a:firstRow>
  </a:tblStyle>
  <a:tblStyle styleId="{2708684C-4D16-4618-839F-0558EEFCDFE6}" styleName="">
    <a:tblBg/>
    <a:wholeTbl>
      <a:tcTxStyle b="off" i="off">
        <a:font>
          <a:latin typeface="Trebuchet MS"/>
          <a:ea typeface="Trebuchet MS"/>
          <a:cs typeface="Trebuchet MS"/>
        </a:font>
        <a:srgbClr val="464547"/>
      </a:tcTxStyle>
      <a:tcStyle>
        <a:tcBdr>
          <a:left>
            <a:ln w="12700" cap="flat">
              <a:solidFill>
                <a:srgbClr val="464547"/>
              </a:solidFill>
              <a:prstDash val="solid"/>
              <a:round/>
            </a:ln>
          </a:left>
          <a:right>
            <a:ln w="12700" cap="flat">
              <a:solidFill>
                <a:srgbClr val="464547"/>
              </a:solidFill>
              <a:prstDash val="solid"/>
              <a:round/>
            </a:ln>
          </a:right>
          <a:top>
            <a:ln w="12700" cap="flat">
              <a:solidFill>
                <a:srgbClr val="464547"/>
              </a:solidFill>
              <a:prstDash val="solid"/>
              <a:round/>
            </a:ln>
          </a:top>
          <a:bottom>
            <a:ln w="127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solidFill>
            <a:srgbClr val="464547">
              <a:alpha val="20000"/>
            </a:srgbClr>
          </a:solidFill>
        </a:fill>
      </a:tcStyle>
    </a:wholeTbl>
    <a:band2H>
      <a:tcTxStyle b="def" i="def"/>
      <a:tcStyle>
        <a:tcBdr/>
        <a:fill>
          <a:solidFill>
            <a:srgbClr val="FFFFFF"/>
          </a:solidFill>
        </a:fill>
      </a:tcStyle>
    </a:band2H>
    <a:firstCol>
      <a:tcTxStyle b="on" i="off">
        <a:font>
          <a:latin typeface="Trebuchet MS"/>
          <a:ea typeface="Trebuchet MS"/>
          <a:cs typeface="Trebuchet MS"/>
        </a:font>
        <a:srgbClr val="464547"/>
      </a:tcTxStyle>
      <a:tcStyle>
        <a:tcBdr>
          <a:left>
            <a:ln w="12700" cap="flat">
              <a:solidFill>
                <a:srgbClr val="464547"/>
              </a:solidFill>
              <a:prstDash val="solid"/>
              <a:round/>
            </a:ln>
          </a:left>
          <a:right>
            <a:ln w="12700" cap="flat">
              <a:solidFill>
                <a:srgbClr val="464547"/>
              </a:solidFill>
              <a:prstDash val="solid"/>
              <a:round/>
            </a:ln>
          </a:right>
          <a:top>
            <a:ln w="12700" cap="flat">
              <a:solidFill>
                <a:srgbClr val="464547"/>
              </a:solidFill>
              <a:prstDash val="solid"/>
              <a:round/>
            </a:ln>
          </a:top>
          <a:bottom>
            <a:ln w="127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solidFill>
            <a:srgbClr val="464547">
              <a:alpha val="20000"/>
            </a:srgbClr>
          </a:solidFill>
        </a:fill>
      </a:tcStyle>
    </a:firstCol>
    <a:lastRow>
      <a:tcTxStyle b="on" i="off">
        <a:font>
          <a:latin typeface="Trebuchet MS"/>
          <a:ea typeface="Trebuchet MS"/>
          <a:cs typeface="Trebuchet MS"/>
        </a:font>
        <a:srgbClr val="464547"/>
      </a:tcTxStyle>
      <a:tcStyle>
        <a:tcBdr>
          <a:left>
            <a:ln w="12700" cap="flat">
              <a:solidFill>
                <a:srgbClr val="464547"/>
              </a:solidFill>
              <a:prstDash val="solid"/>
              <a:round/>
            </a:ln>
          </a:left>
          <a:right>
            <a:ln w="12700" cap="flat">
              <a:solidFill>
                <a:srgbClr val="464547"/>
              </a:solidFill>
              <a:prstDash val="solid"/>
              <a:round/>
            </a:ln>
          </a:right>
          <a:top>
            <a:ln w="50800" cap="flat">
              <a:solidFill>
                <a:srgbClr val="464547"/>
              </a:solidFill>
              <a:prstDash val="solid"/>
              <a:round/>
            </a:ln>
          </a:top>
          <a:bottom>
            <a:ln w="127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noFill/>
        </a:fill>
      </a:tcStyle>
    </a:lastRow>
    <a:firstRow>
      <a:tcTxStyle b="on" i="off">
        <a:font>
          <a:latin typeface="Trebuchet MS"/>
          <a:ea typeface="Trebuchet MS"/>
          <a:cs typeface="Trebuchet MS"/>
        </a:font>
        <a:srgbClr val="464547"/>
      </a:tcTxStyle>
      <a:tcStyle>
        <a:tcBdr>
          <a:left>
            <a:ln w="12700" cap="flat">
              <a:solidFill>
                <a:srgbClr val="464547"/>
              </a:solidFill>
              <a:prstDash val="solid"/>
              <a:round/>
            </a:ln>
          </a:left>
          <a:right>
            <a:ln w="12700" cap="flat">
              <a:solidFill>
                <a:srgbClr val="464547"/>
              </a:solidFill>
              <a:prstDash val="solid"/>
              <a:round/>
            </a:ln>
          </a:right>
          <a:top>
            <a:ln w="12700" cap="flat">
              <a:solidFill>
                <a:srgbClr val="464547"/>
              </a:solidFill>
              <a:prstDash val="solid"/>
              <a:round/>
            </a:ln>
          </a:top>
          <a:bottom>
            <a:ln w="254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customXml" Target="../customXml/item1.xml"/><Relationship Id="rId7" Type="http://schemas.openxmlformats.org/officeDocument/2006/relationships/notesMaster" Target="notesMasters/notesMaster1.xml"/><Relationship Id="rId2" Type="http://schemas.openxmlformats.org/officeDocument/2006/relationships/viewProps" Target="viewProps.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customXml" Target="../customXml/item4.xml"/><Relationship Id="rId5" Type="http://schemas.openxmlformats.org/officeDocument/2006/relationships/slideMaster" Target="slideMasters/slideMaster1.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customXml" Target="../customXml/item2.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ommentAuthors" Target="commentAuthors.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1" Type="http://schemas.openxmlformats.org/officeDocument/2006/relationships/presProps" Target="presProps.xml"/><Relationship Id="rId6" Type="http://schemas.openxmlformats.org/officeDocument/2006/relationships/theme" Target="theme/theme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customXml" Target="../customXml/item3.xml"/><Relationship Id="rId4" Type="http://schemas.openxmlformats.org/officeDocument/2006/relationships/tableStyles" Target="tableStyles.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sldImg"/>
          </p:nvPr>
        </p:nvSpPr>
        <p:spPr>
          <a:xfrm>
            <a:off x="1143000" y="685800"/>
            <a:ext cx="4572000" cy="3429000"/>
          </a:xfrm>
          <a:prstGeom prst="rect">
            <a:avLst/>
          </a:prstGeom>
        </p:spPr>
        <p:txBody>
          <a:bodyPr/>
          <a:lstStyle/>
          <a:p>
            <a:pPr/>
          </a:p>
        </p:txBody>
      </p:sp>
      <p:sp>
        <p:nvSpPr>
          <p:cNvPr id="186" name="Shape 1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42900" latinLnBrk="0">
      <a:defRPr sz="900">
        <a:latin typeface="+mj-lt"/>
        <a:ea typeface="+mj-ea"/>
        <a:cs typeface="+mj-cs"/>
        <a:sym typeface="Calibri"/>
      </a:defRPr>
    </a:lvl1pPr>
    <a:lvl2pPr indent="228600" defTabSz="342900" latinLnBrk="0">
      <a:defRPr sz="900">
        <a:latin typeface="+mj-lt"/>
        <a:ea typeface="+mj-ea"/>
        <a:cs typeface="+mj-cs"/>
        <a:sym typeface="Calibri"/>
      </a:defRPr>
    </a:lvl2pPr>
    <a:lvl3pPr indent="457200" defTabSz="342900" latinLnBrk="0">
      <a:defRPr sz="900">
        <a:latin typeface="+mj-lt"/>
        <a:ea typeface="+mj-ea"/>
        <a:cs typeface="+mj-cs"/>
        <a:sym typeface="Calibri"/>
      </a:defRPr>
    </a:lvl3pPr>
    <a:lvl4pPr indent="685800" defTabSz="342900" latinLnBrk="0">
      <a:defRPr sz="900">
        <a:latin typeface="+mj-lt"/>
        <a:ea typeface="+mj-ea"/>
        <a:cs typeface="+mj-cs"/>
        <a:sym typeface="Calibri"/>
      </a:defRPr>
    </a:lvl4pPr>
    <a:lvl5pPr indent="914400" defTabSz="342900" latinLnBrk="0">
      <a:defRPr sz="900">
        <a:latin typeface="+mj-lt"/>
        <a:ea typeface="+mj-ea"/>
        <a:cs typeface="+mj-cs"/>
        <a:sym typeface="Calibri"/>
      </a:defRPr>
    </a:lvl5pPr>
    <a:lvl6pPr indent="1143000" defTabSz="342900" latinLnBrk="0">
      <a:defRPr sz="900">
        <a:latin typeface="+mj-lt"/>
        <a:ea typeface="+mj-ea"/>
        <a:cs typeface="+mj-cs"/>
        <a:sym typeface="Calibri"/>
      </a:defRPr>
    </a:lvl6pPr>
    <a:lvl7pPr indent="1371600" defTabSz="342900" latinLnBrk="0">
      <a:defRPr sz="900">
        <a:latin typeface="+mj-lt"/>
        <a:ea typeface="+mj-ea"/>
        <a:cs typeface="+mj-cs"/>
        <a:sym typeface="Calibri"/>
      </a:defRPr>
    </a:lvl7pPr>
    <a:lvl8pPr indent="1600200" defTabSz="342900" latinLnBrk="0">
      <a:defRPr sz="900">
        <a:latin typeface="+mj-lt"/>
        <a:ea typeface="+mj-ea"/>
        <a:cs typeface="+mj-cs"/>
        <a:sym typeface="Calibri"/>
      </a:defRPr>
    </a:lvl8pPr>
    <a:lvl9pPr indent="1828800" defTabSz="342900" latinLnBrk="0">
      <a:defRPr sz="9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 Id="rId3" Type="http://schemas.openxmlformats.org/officeDocument/2006/relationships/hyperlink" Target="http://jsbin.com/dimucuxohu/edit?js,console" TargetMode="Externa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 Id="rId3" Type="http://schemas.openxmlformats.org/officeDocument/2006/relationships/hyperlink" Target="http://jsbin.com/berivesota/edit?js,console" TargetMode="External"/><Relationship Id="rId4" Type="http://schemas.openxmlformats.org/officeDocument/2006/relationships/hyperlink" Target="http://jsbin.com/rufesivuza/1/edit?js,console" TargetMode="External"/><Relationship Id="rId5" Type="http://schemas.openxmlformats.org/officeDocument/2006/relationships/hyperlink" Target="http://jsbin.com/kusumikebo/1/edit?js,console" TargetMode="Externa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 Id="rId3" Type="http://schemas.openxmlformats.org/officeDocument/2006/relationships/hyperlink" Target="http://jsbin.com/kusumikebo/1/edit?js,console" TargetMode="External"/><Relationship Id="rId4" Type="http://schemas.openxmlformats.org/officeDocument/2006/relationships/hyperlink" Target="http://jsbin.com/xucohigota/1/edit?js,console" TargetMode="Externa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 Id="rId3" Type="http://schemas.openxmlformats.org/officeDocument/2006/relationships/hyperlink" Target="http://jsbin.com/bazihu/1/edit?js,console" TargetMode="External"/><Relationship Id="rId4" Type="http://schemas.openxmlformats.org/officeDocument/2006/relationships/hyperlink" Target="http://blog.thoughtram.io/angular/2016/06/16/cold-vs-hot-observables.html#caveat-http-with-observables" TargetMode="Externa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 Id="rId3" Type="http://schemas.openxmlformats.org/officeDocument/2006/relationships/hyperlink" Target="http://xgrommx.github.io/rx-book/content/observable/observable_instance_methods/catch.html" TargetMode="External"/><Relationship Id="rId4" Type="http://schemas.openxmlformats.org/officeDocument/2006/relationships/hyperlink" Target="http://xgrommx.github.io/rx-book/content/observable/observable_instance_methods/retry.html" TargetMode="External"/><Relationship Id="rId5" Type="http://schemas.openxmlformats.org/officeDocument/2006/relationships/hyperlink" Target="http://xgrommx.github.io/rx-book/content/observable/observable_instance_methods/retrywhen.html" TargetMode="Externa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 Id="rId3" Type="http://schemas.openxmlformats.org/officeDocument/2006/relationships/hyperlink" Target="http://reactivex.io/rxjs/manual/overview.html#categories-of-operators" TargetMode="Externa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 Id="rId3" Type="http://schemas.openxmlformats.org/officeDocument/2006/relationships/hyperlink" Target="http://jsbin.com/qoqayoduke/1/edit?js,console" TargetMode="Externa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 Id="rId3" Type="http://schemas.openxmlformats.org/officeDocument/2006/relationships/hyperlink" Target="http://jsbin.com/qupumohiye/1/edit?js,console,output" TargetMode="Externa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 Id="rId3" Type="http://schemas.openxmlformats.org/officeDocument/2006/relationships/hyperlink" Target="http://jsbin.com/moyeluxudi/edit?js,console" TargetMode="External"/><Relationship Id="rId4" Type="http://schemas.openxmlformats.org/officeDocument/2006/relationships/hyperlink" Target="http://jsbin.com/tecaxigela/1/edit?js,console,output" TargetMode="Externa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lvl1pPr>
              <a:defRPr sz="1400"/>
            </a:lvl1pPr>
          </a:lstStyle>
          <a:p>
            <a:pPr/>
            <a:r>
              <a:t>Typescript - это не "еще один язык программирования". В двух словах - это просто надмножество Javascript (ES6) с опциональной статической типизацией. Именно эти две особенности позволяют создавать масштабные приложения, сохраняя качество и упрощая разработку.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sldImg"/>
          </p:nvPr>
        </p:nvSpPr>
        <p:spPr>
          <a:prstGeom prst="rect">
            <a:avLst/>
          </a:prstGeom>
        </p:spPr>
        <p:txBody>
          <a:bodyPr/>
          <a:lstStyle/>
          <a:p>
            <a:pPr/>
          </a:p>
        </p:txBody>
      </p:sp>
      <p:sp>
        <p:nvSpPr>
          <p:cNvPr id="420" name="Shape 420"/>
          <p:cNvSpPr/>
          <p:nvPr>
            <p:ph type="body" sz="quarter" idx="1"/>
          </p:nvPr>
        </p:nvSpPr>
        <p:spPr>
          <a:prstGeom prst="rect">
            <a:avLst/>
          </a:prstGeom>
        </p:spPr>
        <p:txBody>
          <a:bodyPr/>
          <a:lstStyle/>
          <a:p>
            <a:pPr>
              <a:defRPr sz="2000"/>
            </a:pPr>
            <a:r>
              <a:t>Значение </a:t>
            </a:r>
            <a:r>
              <a:rPr b="1"/>
              <a:t>this</a:t>
            </a:r>
            <a:r>
              <a:t> </a:t>
            </a:r>
            <a:r>
              <a:rPr b="1"/>
              <a:t>называется контекстом вызова и будет определено в момент вызова функции.</a:t>
            </a:r>
            <a:endParaRPr b="1"/>
          </a:p>
          <a:p>
            <a:pPr>
              <a:defRPr sz="2000"/>
            </a:pPr>
          </a:p>
          <a:p>
            <a:pPr>
              <a:defRPr sz="2000"/>
            </a:pPr>
          </a:p>
          <a:p>
            <a:pPr>
              <a:defRPr sz="2000"/>
            </a:pPr>
            <a:r>
              <a:t>TypeScript позволяет обнаруживать неправильное использование this с помощью нескольких приемов. </a:t>
            </a:r>
          </a:p>
          <a:p>
            <a:pPr>
              <a:defRPr sz="2000"/>
            </a:pPr>
            <a:r>
              <a:t>1)Можно явно указать this в качестве параметра. Параметр this — это "фальшивый" параметр, который идет первым в списке параметров функции( при вызове его не нужно передавать) (остальные параметры которые идут после this будут думать что this нет и они являются первым параметром)</a:t>
            </a:r>
          </a:p>
          <a:p>
            <a:pPr>
              <a:defRPr sz="2000"/>
            </a:pPr>
          </a:p>
          <a:p>
            <a:pPr>
              <a:defRPr b="1" sz="2000"/>
            </a:pPr>
            <a:r>
              <a:t>// ВНИМАНИЕ: В  функции можно явно указывает на то, что она должна вызываться на объекте типа (Мой Интерфейс)</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Shape 426"/>
          <p:cNvSpPr/>
          <p:nvPr>
            <p:ph type="sldImg"/>
          </p:nvPr>
        </p:nvSpPr>
        <p:spPr>
          <a:prstGeom prst="rect">
            <a:avLst/>
          </a:prstGeom>
        </p:spPr>
        <p:txBody>
          <a:bodyPr/>
          <a:lstStyle/>
          <a:p>
            <a:pPr/>
          </a:p>
        </p:txBody>
      </p:sp>
      <p:sp>
        <p:nvSpPr>
          <p:cNvPr id="427" name="Shape 427"/>
          <p:cNvSpPr/>
          <p:nvPr>
            <p:ph type="body" sz="quarter" idx="1"/>
          </p:nvPr>
        </p:nvSpPr>
        <p:spPr>
          <a:prstGeom prst="rect">
            <a:avLst/>
          </a:prstGeom>
        </p:spPr>
        <p:txBody>
          <a:bodyPr/>
          <a:lstStyle/>
          <a:p>
            <a:pPr>
              <a:defRPr sz="2000"/>
            </a:pPr>
            <a:r>
              <a:t>Что делает функция </a:t>
            </a:r>
          </a:p>
          <a:p>
            <a:pPr>
              <a:defRPr sz="2000"/>
            </a:pPr>
            <a:r>
              <a:t>В этом примере функция pickCard возвращает две разные вещи в зависимости от того, что было ей передано. Если пользователь передал объект, который представляет колоду карт, функция выберет одну из карт. Если же пользователь передает карту, функция определит, какую карту он выбрал</a:t>
            </a:r>
          </a:p>
          <a:p>
            <a:pPr>
              <a:defRPr sz="2000"/>
            </a:pPr>
          </a:p>
          <a:p>
            <a:pPr>
              <a:defRPr sz="2000"/>
            </a:pPr>
            <a:r>
              <a:t>JavaScript по своей природе является очень динамичным языком. Встречаются функции, которые возвращают объекты различных типов в зависимости от переданных аргументов. Как описать такое поведение с помощью системы типов? Нужно указать для одной функции несколько типов, создав список перегрузок. Этот список компилятор будет использовать для проверок при вызове функции. Компилятор просматривает список перегрузок, начиная с первого элемента, и сопоставляет параметры функций</a:t>
            </a:r>
          </a:p>
          <a:p>
            <a:pPr>
              <a:defRPr sz="2000"/>
            </a:pPr>
          </a:p>
          <a:p>
            <a:pPr>
              <a:defRPr b="1" sz="2000"/>
            </a:pPr>
            <a:r>
              <a:t>!!перегрузки функций упорядочивают от наиболее специфичных к наименее специфичным.</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sldImg"/>
          </p:nvPr>
        </p:nvSpPr>
        <p:spPr>
          <a:prstGeom prst="rect">
            <a:avLst/>
          </a:prstGeom>
        </p:spPr>
        <p:txBody>
          <a:bodyPr/>
          <a:lstStyle/>
          <a:p>
            <a:pPr/>
          </a:p>
        </p:txBody>
      </p:sp>
      <p:sp>
        <p:nvSpPr>
          <p:cNvPr id="434" name="Shape 434"/>
          <p:cNvSpPr/>
          <p:nvPr>
            <p:ph type="body" sz="quarter" idx="1"/>
          </p:nvPr>
        </p:nvSpPr>
        <p:spPr>
          <a:prstGeom prst="rect">
            <a:avLst/>
          </a:prstGeom>
        </p:spPr>
        <p:txBody>
          <a:bodyPr/>
          <a:lstStyle/>
          <a:p>
            <a:pPr>
              <a:defRPr b="1" sz="2000"/>
            </a:pPr>
            <a:r>
              <a:t>Параметры</a:t>
            </a:r>
          </a:p>
          <a:p>
            <a:pPr>
              <a:defRPr sz="2000"/>
            </a:pPr>
            <a:r>
              <a:t>Чтобы проверить, допустимо ли присваивание x к y, сначала просматривается список параметров. Для каждого параметра функции x у функции y должен быть соответствующий параметр совместимого типа. Имена параметров не принимаются во внимание — важны лишь типы. В данном случае для каждого параметра x есть соответствующий совместимый параметр в функции y, поэтому присваивание допускается.</a:t>
            </a:r>
          </a:p>
          <a:p>
            <a:pPr>
              <a:defRPr sz="2000"/>
            </a:pPr>
          </a:p>
          <a:p>
            <a:pPr>
              <a:defRPr sz="2000"/>
            </a:pPr>
            <a:r>
              <a:t>Второе присваивание приводит к ошибке, поскольку y имеет обязательный второй параметр, которого нет у x, и операция не допускается.</a:t>
            </a:r>
          </a:p>
          <a:p>
            <a:pPr>
              <a:defRPr sz="2000"/>
            </a:pPr>
          </a:p>
          <a:p>
            <a:pPr>
              <a:defRPr b="1" sz="2000"/>
            </a:pPr>
            <a:r>
              <a:t>Возвращаемое значение</a:t>
            </a:r>
          </a:p>
          <a:p>
            <a:pPr>
              <a:defRPr sz="2000"/>
            </a:pPr>
          </a:p>
          <a:p>
            <a:pPr>
              <a:defRPr sz="2000"/>
            </a:pPr>
            <a:r>
              <a:t>Необходимо, чтобы тип возвращаемого значения исходной функции был подтипом типа возвращаемого значения целевой функции.</a:t>
            </a:r>
          </a:p>
          <a:p>
            <a:pPr>
              <a:defRPr sz="2000"/>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sldImg"/>
          </p:nvPr>
        </p:nvSpPr>
        <p:spPr>
          <a:prstGeom prst="rect">
            <a:avLst/>
          </a:prstGeom>
        </p:spPr>
        <p:txBody>
          <a:bodyPr/>
          <a:lstStyle/>
          <a:p>
            <a:pPr/>
          </a:p>
        </p:txBody>
      </p:sp>
      <p:sp>
        <p:nvSpPr>
          <p:cNvPr id="444" name="Shape 444"/>
          <p:cNvSpPr/>
          <p:nvPr>
            <p:ph type="body" sz="quarter" idx="1"/>
          </p:nvPr>
        </p:nvSpPr>
        <p:spPr>
          <a:prstGeom prst="rect">
            <a:avLst/>
          </a:prstGeom>
        </p:spPr>
        <p:txBody>
          <a:bodyPr/>
          <a:lstStyle/>
          <a:p>
            <a:pPr>
              <a:defRPr sz="2000"/>
            </a:pPr>
            <a:r>
              <a:t>Начиная с ECMAScript 2015, также известном как ECMAScript 6, JavaScript программисты смогут создавать приложения, используя этот объектно-ориентированный подход, основанный на классах. В TypeScript этот подход можно применять уже сейчас, и компилировать код в JavaScript, который будет работать на основной массе браузеров и платформ, не дожидаясь следующей версии JavaScript.</a:t>
            </a:r>
          </a:p>
          <a:p>
            <a:pPr>
              <a:defRPr sz="2000"/>
            </a:pPr>
          </a:p>
          <a:p>
            <a:pPr>
              <a:defRPr sz="2000"/>
            </a:pPr>
          </a:p>
          <a:p>
            <a:pPr>
              <a:defRPr sz="2000"/>
            </a:pPr>
            <a:r>
              <a:t>Когда вы объявляете класс в TypeScript, вы кроме функции-конструктора создаете еще и  тип экземпляра класса.</a:t>
            </a:r>
          </a:p>
          <a:p>
            <a:pPr>
              <a:defRPr sz="2000"/>
            </a:pPr>
            <a:r>
              <a:t>interface Animal{</a:t>
            </a:r>
          </a:p>
          <a:p>
            <a:pPr>
              <a:defRPr sz="2000"/>
            </a:pPr>
            <a:r>
              <a:t>	name:string;</a:t>
            </a:r>
          </a:p>
          <a:p>
            <a:pPr>
              <a:defRPr sz="2000"/>
            </a:pPr>
            <a:r>
              <a:t>	move():void</a:t>
            </a:r>
          </a:p>
          <a:p>
            <a:pPr>
              <a:defRPr sz="2000"/>
            </a:pPr>
            <a: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Shape 450"/>
          <p:cNvSpPr/>
          <p:nvPr>
            <p:ph type="sldImg"/>
          </p:nvPr>
        </p:nvSpPr>
        <p:spPr>
          <a:prstGeom prst="rect">
            <a:avLst/>
          </a:prstGeom>
        </p:spPr>
        <p:txBody>
          <a:bodyPr/>
          <a:lstStyle/>
          <a:p>
            <a:pPr/>
          </a:p>
        </p:txBody>
      </p:sp>
      <p:sp>
        <p:nvSpPr>
          <p:cNvPr id="451" name="Shape 451"/>
          <p:cNvSpPr/>
          <p:nvPr>
            <p:ph type="body" sz="quarter" idx="1"/>
          </p:nvPr>
        </p:nvSpPr>
        <p:spPr>
          <a:prstGeom prst="rect">
            <a:avLst/>
          </a:prstGeom>
        </p:spPr>
        <p:txBody>
          <a:bodyPr/>
          <a:lstStyle/>
          <a:p>
            <a:pPr>
              <a:defRPr sz="2000"/>
            </a:pPr>
            <a:r>
              <a:t>В таких языках, как C# и Java интерфейсы наиболее часто используются для того, чтобы явно указать, что класс соответствует определенному соглашению.</a:t>
            </a:r>
          </a:p>
          <a:p>
            <a:pPr>
              <a:defRPr sz="2000"/>
            </a:pPr>
          </a:p>
          <a:p>
            <a:pPr>
              <a:defRPr sz="2000"/>
            </a:pPr>
            <a:r>
              <a:t> Это возможно и в TypeScript. В интерфейсе можно описать методы, которые реализованы внутри класса.</a:t>
            </a:r>
          </a:p>
          <a:p>
            <a:pPr>
              <a:defRPr sz="2000"/>
            </a:pPr>
          </a:p>
          <a:p>
            <a:pPr>
              <a:defRPr b="1" sz="2000"/>
            </a:pPr>
            <a:r>
              <a:t>Интерфейсы описывают публичную часть класса, но не приватную( нельзя описывать private, protected ,static поля будет ошибка и также нельзя описывать конструктор).</a:t>
            </a:r>
          </a:p>
          <a:p>
            <a:pPr>
              <a:defRPr sz="2000"/>
            </a:pPr>
          </a:p>
          <a:p>
            <a:pPr>
              <a:defRPr sz="2000"/>
            </a:pPr>
          </a:p>
          <a:p>
            <a:pPr>
              <a:defRPr sz="2000"/>
            </a:pPr>
            <a:r>
              <a:t>Нет возможности указывать с помощью интефейса, что класс должен использовать конкретные типы для своих приватных членов.</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Shape 463"/>
          <p:cNvSpPr/>
          <p:nvPr>
            <p:ph type="sldImg"/>
          </p:nvPr>
        </p:nvSpPr>
        <p:spPr>
          <a:prstGeom prst="rect">
            <a:avLst/>
          </a:prstGeom>
        </p:spPr>
        <p:txBody>
          <a:bodyPr/>
          <a:lstStyle/>
          <a:p>
            <a:pPr/>
          </a:p>
        </p:txBody>
      </p:sp>
      <p:sp>
        <p:nvSpPr>
          <p:cNvPr id="464" name="Shape 464"/>
          <p:cNvSpPr/>
          <p:nvPr>
            <p:ph type="body" sz="quarter" idx="1"/>
          </p:nvPr>
        </p:nvSpPr>
        <p:spPr>
          <a:prstGeom prst="rect">
            <a:avLst/>
          </a:prstGeom>
        </p:spPr>
        <p:txBody>
          <a:bodyPr/>
          <a:lstStyle/>
          <a:p>
            <a:pPr>
              <a:defRPr sz="2100"/>
            </a:pPr>
            <a:r>
              <a:t>1)</a:t>
            </a:r>
            <a:r>
              <a:rPr b="1"/>
              <a:t>public</a:t>
            </a:r>
            <a:r>
              <a:t> - все свойства и методы которые есть в классе по умолчанию имеют модификатор public ( конструктор тоже можно пометить модификатором public constructor(){})</a:t>
            </a:r>
          </a:p>
          <a:p>
            <a:pPr>
              <a:defRPr sz="2100"/>
            </a:pPr>
          </a:p>
          <a:p>
            <a:pPr>
              <a:defRPr sz="2100"/>
            </a:pPr>
            <a:r>
              <a:t>2)</a:t>
            </a:r>
            <a:r>
              <a:rPr b="1"/>
              <a:t>protected</a:t>
            </a:r>
            <a:r>
              <a:t> - Модификатор protected действует аналогично private за исключением того, что члены, объявленные protected, могут быть доступны в подклассах.</a:t>
            </a:r>
            <a:endParaRPr b="1"/>
          </a:p>
          <a:p>
            <a:pPr>
              <a:defRPr sz="2100"/>
            </a:pPr>
          </a:p>
          <a:p>
            <a:pPr>
              <a:defRPr sz="2100"/>
            </a:pPr>
            <a:r>
              <a:t>3)</a:t>
            </a:r>
            <a:r>
              <a:rPr b="1"/>
              <a:t>private</a:t>
            </a:r>
            <a:r>
              <a:t> -  Когда член класса помечен модификатором private, он не может быть доступен вне этого класса</a:t>
            </a:r>
          </a:p>
          <a:p>
            <a:pPr>
              <a:defRPr sz="2100"/>
            </a:pPr>
            <a:r>
              <a:t>!!( Два типа будут считаться совместимыми, если оба члена имеют модификатор private из того же самого объявления. Это относится и к protected членам.)</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Shape 470"/>
          <p:cNvSpPr/>
          <p:nvPr>
            <p:ph type="sldImg"/>
          </p:nvPr>
        </p:nvSpPr>
        <p:spPr>
          <a:prstGeom prst="rect">
            <a:avLst/>
          </a:prstGeom>
        </p:spPr>
        <p:txBody>
          <a:bodyPr/>
          <a:lstStyle/>
          <a:p>
            <a:pPr/>
          </a:p>
        </p:txBody>
      </p:sp>
      <p:sp>
        <p:nvSpPr>
          <p:cNvPr id="471" name="Shape 471"/>
          <p:cNvSpPr/>
          <p:nvPr>
            <p:ph type="body" sz="quarter" idx="1"/>
          </p:nvPr>
        </p:nvSpPr>
        <p:spPr>
          <a:prstGeom prst="rect">
            <a:avLst/>
          </a:prstGeom>
        </p:spPr>
        <p:txBody>
          <a:bodyPr/>
          <a:lstStyle/>
          <a:p>
            <a:pPr>
              <a:defRPr sz="2500"/>
            </a:pPr>
            <a:r>
              <a:t>Cвойства параметров конструктора позволяют создавать и инициализировать члены в одном месте.</a:t>
            </a:r>
          </a:p>
          <a:p>
            <a:pPr>
              <a:defRPr sz="2500"/>
            </a:pPr>
            <a:r>
              <a:t>Вывод : Мы объединили объявление и присваивание в одном месте.</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Shape 477"/>
          <p:cNvSpPr/>
          <p:nvPr>
            <p:ph type="sldImg"/>
          </p:nvPr>
        </p:nvSpPr>
        <p:spPr>
          <a:prstGeom prst="rect">
            <a:avLst/>
          </a:prstGeom>
        </p:spPr>
        <p:txBody>
          <a:bodyPr/>
          <a:lstStyle/>
          <a:p>
            <a:pPr/>
          </a:p>
        </p:txBody>
      </p:sp>
      <p:sp>
        <p:nvSpPr>
          <p:cNvPr id="478" name="Shape 478"/>
          <p:cNvSpPr/>
          <p:nvPr>
            <p:ph type="body" sz="quarter" idx="1"/>
          </p:nvPr>
        </p:nvSpPr>
        <p:spPr>
          <a:prstGeom prst="rect">
            <a:avLst/>
          </a:prstGeom>
        </p:spPr>
        <p:txBody>
          <a:bodyPr/>
          <a:lstStyle/>
          <a:p>
            <a:pPr>
              <a:defRPr sz="2200"/>
            </a:pPr>
            <a:r>
              <a:rPr b="1"/>
              <a:t>Абстрактные классы</a:t>
            </a:r>
            <a:r>
              <a:t> — это базовые классы, от которых наследуются другие классы .Их экземпляры не могут быть созданы напрямую. </a:t>
            </a:r>
          </a:p>
          <a:p>
            <a:pPr>
              <a:defRPr sz="2200"/>
            </a:pPr>
            <a:r>
              <a:t>В отличие от интерфейса, абстрактный класс может содержать детали реализации своих членов. </a:t>
            </a:r>
          </a:p>
          <a:p>
            <a:pPr>
              <a:defRPr sz="2200"/>
            </a:pPr>
          </a:p>
          <a:p>
            <a:pPr>
              <a:defRPr sz="2200"/>
            </a:pPr>
            <a:r>
              <a:rPr b="1"/>
              <a:t>Методы в рамках абстрактного класса</a:t>
            </a:r>
            <a:r>
              <a:t>, помеченные как </a:t>
            </a:r>
            <a:r>
              <a:rPr b="1"/>
              <a:t>abstract</a:t>
            </a:r>
            <a:r>
              <a:t>, не содержат реализацию и должны быть реализованы в производных классах. Синтаксис у абстрактных методов — такой же, как у методов интерфейса. </a:t>
            </a:r>
          </a:p>
          <a:p>
            <a:pPr>
              <a:defRPr sz="2000"/>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sldImg"/>
          </p:nvPr>
        </p:nvSpPr>
        <p:spPr>
          <a:prstGeom prst="rect">
            <a:avLst/>
          </a:prstGeom>
        </p:spPr>
        <p:txBody>
          <a:bodyPr/>
          <a:lstStyle/>
          <a:p>
            <a:pPr/>
          </a:p>
        </p:txBody>
      </p:sp>
      <p:sp>
        <p:nvSpPr>
          <p:cNvPr id="485" name="Shape 485"/>
          <p:cNvSpPr/>
          <p:nvPr>
            <p:ph type="body" sz="quarter" idx="1"/>
          </p:nvPr>
        </p:nvSpPr>
        <p:spPr>
          <a:prstGeom prst="rect">
            <a:avLst/>
          </a:prstGeom>
        </p:spPr>
        <p:txBody>
          <a:bodyPr/>
          <a:lstStyle/>
          <a:p>
            <a:pPr>
              <a:defRPr sz="2500"/>
            </a:pPr>
            <a:r>
              <a:t>Объявление класса создает две вещи: тип, описывающий экземпляры класса, и функцию-конструктор. Так как классы создают типы, мы можем использовать так же, как интерфейсы.</a:t>
            </a:r>
          </a:p>
          <a:p>
            <a:pPr>
              <a:defRPr sz="2500"/>
            </a:pPr>
          </a:p>
          <a:p>
            <a:pPr>
              <a:defRPr sz="2500"/>
            </a:pPr>
            <a:r>
              <a:t>Интерфейсы наследуют даже приватные и защищенные члены базового класса.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ph type="sldImg"/>
          </p:nvPr>
        </p:nvSpPr>
        <p:spPr>
          <a:prstGeom prst="rect">
            <a:avLst/>
          </a:prstGeom>
        </p:spPr>
        <p:txBody>
          <a:bodyPr/>
          <a:lstStyle/>
          <a:p>
            <a:pPr/>
          </a:p>
        </p:txBody>
      </p:sp>
      <p:sp>
        <p:nvSpPr>
          <p:cNvPr id="495" name="Shape 495"/>
          <p:cNvSpPr/>
          <p:nvPr>
            <p:ph type="body" sz="quarter" idx="1"/>
          </p:nvPr>
        </p:nvSpPr>
        <p:spPr>
          <a:prstGeom prst="rect">
            <a:avLst/>
          </a:prstGeom>
        </p:spPr>
        <p:txBody>
          <a:bodyPr/>
          <a:lstStyle/>
          <a:p>
            <a:pPr>
              <a:defRPr sz="2000"/>
            </a:pPr>
            <a:r>
              <a:t>Обобщение(Generics) позволяют создавать компоненты, способные работать с различными типами, а не только с каким-то одним.</a:t>
            </a:r>
          </a:p>
          <a:p>
            <a:pPr>
              <a:defRPr sz="2000"/>
            </a:pPr>
          </a:p>
          <a:p>
            <a:pPr>
              <a:defRPr sz="2000"/>
            </a:pPr>
          </a:p>
          <a:p>
            <a:pPr>
              <a:defRPr sz="2000"/>
            </a:pPr>
            <a:r>
              <a:t>T - это ти́повая переменную особый вид переменной, которая оперирует типами, а не значениями.</a:t>
            </a:r>
          </a:p>
          <a:p>
            <a:pPr>
              <a:defRPr sz="2000"/>
            </a:pPr>
            <a:r>
              <a:t>T позволяет сохранять тип, который указал пользователь  так что позже его можно будет использовать</a:t>
            </a:r>
          </a:p>
          <a:p>
            <a:pPr>
              <a:defRPr b="1" sz="2000"/>
            </a:pPr>
          </a:p>
          <a:p>
            <a:pPr>
              <a:defRPr b="1" sz="2000"/>
            </a:pPr>
            <a:r>
              <a:t>В данном случае T используется в качестве типа возвращаемого значения. Можно увидеть, что теперь и аргумент, и возвращаемое значение имеют один и тот же тип. Такой способ позволяет направить информацию о типах со входа функции к ее выходу.</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defRPr sz="1900"/>
            </a:pPr>
            <a:r>
              <a:rPr b="1"/>
              <a:t>Typescript</a:t>
            </a:r>
            <a:r>
              <a:t> является языком со статической типизацией. Тип не может быть изменен в ходе выполнения программы. Это позволяет снизить большое количество ошибок и выявить многие из них еще на этапе компиляции.</a:t>
            </a:r>
          </a:p>
          <a:p>
            <a:pPr>
              <a:defRPr sz="1900"/>
            </a:pPr>
          </a:p>
          <a:p>
            <a:pPr>
              <a:defRPr sz="1900"/>
            </a:pPr>
            <a:r>
              <a:rPr b="1"/>
              <a:t>Boolean</a:t>
            </a:r>
            <a:r>
              <a:t> - простой логический тип true/false</a:t>
            </a:r>
          </a:p>
          <a:p>
            <a:pPr>
              <a:defRPr sz="1900"/>
            </a:pPr>
          </a:p>
          <a:p>
            <a:pPr>
              <a:defRPr sz="1900"/>
            </a:pPr>
            <a:r>
              <a:rPr b="1"/>
              <a:t>Number </a:t>
            </a:r>
            <a:r>
              <a:t>- простой тип поддерживат как числа с плавающее точкой так и восмиричные и шестнадцатиричные</a:t>
            </a:r>
          </a:p>
          <a:p>
            <a:pPr>
              <a:defRPr sz="1900"/>
            </a:pPr>
          </a:p>
          <a:p>
            <a:pPr>
              <a:defRPr sz="1900"/>
            </a:pPr>
            <a:r>
              <a:rPr b="1"/>
              <a:t>String</a:t>
            </a:r>
            <a:r>
              <a:t> - аналог строк в JS</a:t>
            </a:r>
          </a:p>
          <a:p>
            <a:pPr>
              <a:defRPr sz="1900"/>
            </a:pPr>
          </a:p>
          <a:p>
            <a:pPr>
              <a:defRPr sz="1900"/>
            </a:pPr>
            <a:r>
              <a:rPr b="1"/>
              <a:t>Array</a:t>
            </a:r>
            <a:r>
              <a:t>- массив может быть определен двумя способами </a:t>
            </a:r>
          </a:p>
          <a:p>
            <a:pPr>
              <a:defRPr sz="1900"/>
            </a:pPr>
            <a:r>
              <a:t>	1)number[]</a:t>
            </a:r>
          </a:p>
          <a:p>
            <a:pPr>
              <a:defRPr sz="1900"/>
            </a:pPr>
            <a:r>
              <a:t>	2)Array&lt;number&gt;</a:t>
            </a:r>
          </a:p>
          <a:p>
            <a:pPr>
              <a:defRPr sz="1900"/>
            </a:pPr>
          </a:p>
          <a:p>
            <a:pPr>
              <a:defRPr b="1" sz="1900"/>
            </a:pPr>
            <a:r>
              <a:t>Tuple </a:t>
            </a:r>
            <a:r>
              <a:rPr b="0"/>
              <a:t>- дает возможность объявить массив с известным фиксированным количеством элементов, которые не обязаны быть одного типа.</a:t>
            </a:r>
            <a:endParaRPr b="0"/>
          </a:p>
          <a:p>
            <a:pPr>
              <a:defRPr b="1" sz="1900"/>
            </a:pPr>
            <a:endParaRPr b="0"/>
          </a:p>
          <a:p>
            <a:pPr>
              <a:defRPr b="1" sz="1900"/>
            </a:pPr>
            <a:r>
              <a:t>Enum</a:t>
            </a:r>
            <a:r>
              <a:rPr b="0"/>
              <a:t>- это более удобный способ задания понятных имен набору численных значений.</a:t>
            </a:r>
            <a:endParaRPr b="0"/>
          </a:p>
          <a:p>
            <a:pPr>
              <a:defRPr b="1" sz="1900"/>
            </a:pPr>
            <a:r>
              <a:rPr b="0"/>
              <a:t>Особенность перечислений состоит в том, что вы также можете получить имя члена перечисления, передав его числовое значение. </a:t>
            </a:r>
            <a:endParaRPr b="0"/>
          </a:p>
          <a:p>
            <a:pPr>
              <a:defRPr b="1" sz="1900"/>
            </a:pPr>
            <a:endParaRPr b="0"/>
          </a:p>
          <a:p>
            <a:pPr>
              <a:defRPr b="1" sz="1900"/>
            </a:pPr>
            <a:r>
              <a:t>Any - </a:t>
            </a:r>
            <a:r>
              <a:rPr b="0"/>
              <a:t>может потребоваться описать тип переменных, который мы не знаем, когда пишем наше приложение. Эти значения могут быть получены из динамического контента, например от пользователя или от сторонней библиотеки</a:t>
            </a:r>
            <a:endParaRPr b="0"/>
          </a:p>
          <a:p>
            <a:pPr>
              <a:defRPr b="1" sz="1900"/>
            </a:pPr>
            <a:endParaRPr b="0"/>
          </a:p>
          <a:p>
            <a:pPr>
              <a:defRPr b="1" sz="1900"/>
            </a:pPr>
            <a:r>
              <a:t>Void -  </a:t>
            </a:r>
            <a:r>
              <a:rPr b="0"/>
              <a:t>это нечто противоположное any: отсутствие каких-либо типов. Чаще всего он используется в качестве возвращаемого типа функций, которые не возвращают никакого значения.</a:t>
            </a:r>
            <a:endParaRPr b="0"/>
          </a:p>
          <a:p>
            <a:pPr>
              <a:defRPr b="1" sz="1900"/>
            </a:pPr>
            <a:endParaRPr b="0"/>
          </a:p>
          <a:p>
            <a:pPr>
              <a:defRPr b="1" sz="1900"/>
            </a:pPr>
            <a:r>
              <a:t>null &amp;&amp; undefined</a:t>
            </a:r>
            <a:r>
              <a:rPr b="0"/>
              <a:t>	- по умолчанию являются подтипами всех других типов. Это означает что вы можете присвоить null и undefined абсолютно любому типу</a:t>
            </a:r>
            <a:endParaRPr b="0"/>
          </a:p>
          <a:p>
            <a:pPr>
              <a:defRPr b="1" sz="1900"/>
            </a:pPr>
            <a:endParaRPr b="0"/>
          </a:p>
          <a:p>
            <a:pPr>
              <a:defRPr b="1" sz="1900"/>
            </a:pPr>
            <a:r>
              <a:t>never -  </a:t>
            </a:r>
            <a:r>
              <a:rPr b="0"/>
              <a:t>представляет собой тип значений которые никогда не встречаются. Например never можно исползовать для функций которые всегда выбрасывает Ошибку или никогда не завершаются ( бесконечный цикл внутри функции)</a:t>
            </a:r>
            <a:endParaRPr b="0"/>
          </a:p>
          <a:p>
            <a:pPr>
              <a:defRPr b="1" sz="1900"/>
            </a:pPr>
            <a:r>
              <a:rPr b="0"/>
              <a:t>тип never -Присваивается в любую переменную , в переменную с типом </a:t>
            </a:r>
            <a:r>
              <a:t>never</a:t>
            </a:r>
            <a:r>
              <a:rPr b="0"/>
              <a:t> присваивается только переменная с типом </a:t>
            </a:r>
            <a:r>
              <a:t>never</a:t>
            </a:r>
          </a:p>
          <a:p>
            <a:pPr>
              <a:defRPr b="1" sz="1900"/>
            </a:pPr>
          </a:p>
          <a:p>
            <a:pPr>
              <a:defRPr b="1" sz="1900"/>
            </a:pPr>
            <a:r>
              <a:t>union(соединение)</a:t>
            </a:r>
            <a:r>
              <a:rPr b="0"/>
              <a:t> -описывает значение, которое может быть одним из нескольких типов. </a:t>
            </a:r>
            <a:endParaRPr b="0"/>
          </a:p>
          <a:p>
            <a:pPr marL="317500" indent="-317500">
              <a:buSzPct val="100000"/>
              <a:buAutoNum type="arabicParenR" startAt="1"/>
              <a:defRPr b="1" sz="1900"/>
            </a:pPr>
            <a:r>
              <a:rPr b="0"/>
              <a:t>В случае базовых типов string ,number , boolean  Например var x: string | number  значение может быть либо строкой либо числом.</a:t>
            </a:r>
            <a:endParaRPr b="0"/>
          </a:p>
          <a:p>
            <a:pPr>
              <a:defRPr b="1" sz="1900"/>
            </a:pPr>
            <a:endParaRPr b="0"/>
          </a:p>
          <a:p>
            <a:pPr>
              <a:defRPr b="1" sz="1900"/>
            </a:pPr>
            <a:r>
              <a:rPr b="0"/>
              <a:t>var x: string | number;  </a:t>
            </a:r>
            <a:endParaRPr b="0"/>
          </a:p>
          <a:p>
            <a:pPr>
              <a:defRPr b="1" sz="1900"/>
            </a:pPr>
            <a:r>
              <a:rPr b="0"/>
              <a:t>var test: boolean;  </a:t>
            </a:r>
            <a:endParaRPr b="0"/>
          </a:p>
          <a:p>
            <a:pPr>
              <a:defRPr b="1" sz="1900"/>
            </a:pPr>
            <a:r>
              <a:rPr b="0"/>
              <a:t>x = "hello";            // Ok  </a:t>
            </a:r>
            <a:endParaRPr b="0"/>
          </a:p>
          <a:p>
            <a:pPr>
              <a:defRPr b="1" sz="1900"/>
            </a:pPr>
            <a:r>
              <a:rPr b="0"/>
              <a:t>x = 42;                 // Ok  </a:t>
            </a:r>
            <a:endParaRPr b="0"/>
          </a:p>
          <a:p>
            <a:pPr>
              <a:defRPr b="1" sz="1900"/>
            </a:pPr>
            <a:r>
              <a:rPr b="0"/>
              <a:t>x=true //error</a:t>
            </a:r>
            <a:endParaRPr b="0"/>
          </a:p>
          <a:p>
            <a:pPr marL="317500" indent="-317500">
              <a:buSzPct val="100000"/>
              <a:buAutoNum type="arabicParenR" startAt="2"/>
              <a:defRPr b="1" sz="1900"/>
            </a:pPr>
            <a:r>
              <a:rPr b="0"/>
              <a:t>В случае объединения нескольких объектов или вызова функции с параметрам у которых тип объединение или возвращаем значение объединение возможно будет использовать только свойства который есть в обоих типах</a:t>
            </a:r>
            <a:endParaRPr b="0"/>
          </a:p>
          <a:p>
            <a:pPr>
              <a:defRPr b="1" sz="1900"/>
            </a:pPr>
            <a:r>
              <a:rPr b="0"/>
              <a:t>interface Bird {</a:t>
            </a:r>
            <a:endParaRPr b="0"/>
          </a:p>
          <a:p>
            <a:pPr>
              <a:defRPr b="1" sz="1900"/>
            </a:pPr>
            <a:r>
              <a:rPr b="0"/>
              <a:t>    fly();</a:t>
            </a:r>
            <a:endParaRPr b="0"/>
          </a:p>
          <a:p>
            <a:pPr>
              <a:defRPr b="1" sz="1900"/>
            </a:pPr>
            <a:r>
              <a:rPr b="0"/>
              <a:t>    layEggs();</a:t>
            </a:r>
            <a:endParaRPr b="0"/>
          </a:p>
          <a:p>
            <a:pPr>
              <a:defRPr b="1" sz="1900"/>
            </a:pPr>
            <a:r>
              <a:rPr b="0"/>
              <a:t>}</a:t>
            </a:r>
            <a:endParaRPr b="0"/>
          </a:p>
          <a:p>
            <a:pPr>
              <a:defRPr b="1" sz="1900"/>
            </a:pPr>
            <a:r>
              <a:rPr b="0"/>
              <a:t> </a:t>
            </a:r>
            <a:endParaRPr b="0"/>
          </a:p>
          <a:p>
            <a:pPr>
              <a:defRPr b="1" sz="1900"/>
            </a:pPr>
            <a:r>
              <a:rPr b="0"/>
              <a:t>interface Fish {</a:t>
            </a:r>
            <a:endParaRPr b="0"/>
          </a:p>
          <a:p>
            <a:pPr>
              <a:defRPr b="1" sz="1900"/>
            </a:pPr>
            <a:r>
              <a:rPr b="0"/>
              <a:t>    swim();</a:t>
            </a:r>
            <a:endParaRPr b="0"/>
          </a:p>
          <a:p>
            <a:pPr>
              <a:defRPr b="1" sz="1900"/>
            </a:pPr>
            <a:r>
              <a:rPr b="0"/>
              <a:t>    layEggs();</a:t>
            </a:r>
            <a:endParaRPr b="0"/>
          </a:p>
          <a:p>
            <a:pPr>
              <a:defRPr b="1" sz="1900"/>
            </a:pPr>
            <a:r>
              <a:rPr b="0"/>
              <a:t>}</a:t>
            </a:r>
            <a:endParaRPr b="0"/>
          </a:p>
          <a:p>
            <a:pPr>
              <a:defRPr b="1" sz="1900"/>
            </a:pPr>
            <a:r>
              <a:rPr b="0"/>
              <a:t> </a:t>
            </a:r>
            <a:endParaRPr b="0"/>
          </a:p>
          <a:p>
            <a:pPr>
              <a:defRPr b="1" sz="1900"/>
            </a:pPr>
            <a:r>
              <a:rPr b="0"/>
              <a:t>function getSmallPet(test: string | number): Fish | Bird {</a:t>
            </a:r>
            <a:endParaRPr b="0"/>
          </a:p>
          <a:p>
            <a:pPr>
              <a:defRPr b="1" sz="1900"/>
            </a:pPr>
            <a:r>
              <a:rPr b="0"/>
              <a:t>    test.toFixed(2); </a:t>
            </a:r>
            <a:endParaRPr b="0"/>
          </a:p>
          <a:p>
            <a:pPr>
              <a:defRPr b="1" sz="1900"/>
            </a:pPr>
            <a:r>
              <a:rPr b="0"/>
              <a:t>    return;</a:t>
            </a:r>
            <a:endParaRPr b="0"/>
          </a:p>
          <a:p>
            <a:pPr>
              <a:defRPr b="1" sz="1900"/>
            </a:pPr>
            <a:r>
              <a:rPr b="0"/>
              <a:t>}</a:t>
            </a:r>
            <a:endParaRPr b="0"/>
          </a:p>
          <a:p>
            <a:pPr>
              <a:defRPr b="1" sz="1900"/>
            </a:pPr>
            <a:r>
              <a:rPr b="0"/>
              <a:t>let a: any;</a:t>
            </a:r>
            <a:endParaRPr b="0"/>
          </a:p>
          <a:p>
            <a:pPr>
              <a:defRPr b="1" sz="1900"/>
            </a:pPr>
            <a:r>
              <a:rPr b="0"/>
              <a:t>let pet = getSmallPet(a);</a:t>
            </a:r>
            <a:endParaRPr b="0"/>
          </a:p>
          <a:p>
            <a:pPr>
              <a:defRPr b="1" sz="1900"/>
            </a:pPr>
            <a:r>
              <a:rPr b="0"/>
              <a:t>pet.layEggs(); // ок</a:t>
            </a:r>
            <a:endParaRPr b="0"/>
          </a:p>
          <a:p>
            <a:pPr>
              <a:defRPr b="1" sz="1900"/>
            </a:pPr>
            <a:r>
              <a:rPr b="0"/>
              <a:t>pet.swim();    // ошибка</a:t>
            </a:r>
            <a:endParaRPr b="0"/>
          </a:p>
          <a:p>
            <a:pPr>
              <a:defRPr b="1" sz="1900"/>
            </a:pPr>
            <a:endParaRPr b="0"/>
          </a:p>
          <a:p>
            <a:pPr>
              <a:defRPr b="1" sz="1900"/>
            </a:pPr>
            <a:endParaRPr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p>
            <a:pPr>
              <a:defRPr sz="2000"/>
            </a:pPr>
            <a:r>
              <a:t>Вызов generics функции </a:t>
            </a:r>
          </a:p>
          <a:p>
            <a:pPr>
              <a:defRPr sz="2000"/>
            </a:pPr>
          </a:p>
          <a:p>
            <a:pPr>
              <a:defRPr sz="2000"/>
            </a:pPr>
            <a:r>
              <a:t>Первый способ — передать все аргументы, в том числе и типовый аргумент</a:t>
            </a:r>
          </a:p>
          <a:p>
            <a:pPr>
              <a:defRPr sz="2000"/>
            </a:pPr>
          </a:p>
          <a:p>
            <a:pPr>
              <a:defRPr sz="2000"/>
            </a:pPr>
            <a:r>
              <a:t>Второй способ -  используется выведение типового аргумента, и компилятор автоматически устанавливает </a:t>
            </a:r>
            <a:r>
              <a:rPr b="1"/>
              <a:t>T</a:t>
            </a:r>
            <a:r>
              <a:t> на основании типа аргумента, который передается в функцию</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Shape 508"/>
          <p:cNvSpPr/>
          <p:nvPr>
            <p:ph type="sldImg"/>
          </p:nvPr>
        </p:nvSpPr>
        <p:spPr>
          <a:prstGeom prst="rect">
            <a:avLst/>
          </a:prstGeom>
        </p:spPr>
        <p:txBody>
          <a:bodyPr/>
          <a:lstStyle/>
          <a:p>
            <a:pPr/>
          </a:p>
        </p:txBody>
      </p:sp>
      <p:sp>
        <p:nvSpPr>
          <p:cNvPr id="509" name="Shape 509"/>
          <p:cNvSpPr/>
          <p:nvPr>
            <p:ph type="body" sz="quarter" idx="1"/>
          </p:nvPr>
        </p:nvSpPr>
        <p:spPr>
          <a:prstGeom prst="rect">
            <a:avLst/>
          </a:prstGeom>
        </p:spPr>
        <p:txBody>
          <a:bodyPr/>
          <a:lstStyle/>
          <a:p>
            <a:pPr>
              <a:defRPr sz="2000"/>
            </a:pPr>
            <a:r>
              <a:t>Необходимо расценивать каждый из параметров так, как если бы он мог оказаться абсолютно любым типом.</a:t>
            </a:r>
          </a:p>
          <a:p>
            <a:pPr>
              <a:defRPr sz="2000"/>
            </a:pPr>
          </a:p>
          <a:p>
            <a:pPr>
              <a:defRPr sz="2000"/>
            </a:pPr>
            <a:r>
              <a:t>Если сделать подобное, компилятор выдаст ошибку, говорящую о том, что используется .length объекта arg, хотя нигде не было указано, что у объекта есть такое свойство. Ранее говорилось о том, что типовая переменная означает абсолютно любой тип, поэтому в функцию могло быть передано и число, у которого нет свойства .length.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Shape 515"/>
          <p:cNvSpPr/>
          <p:nvPr>
            <p:ph type="sldImg"/>
          </p:nvPr>
        </p:nvSpPr>
        <p:spPr>
          <a:prstGeom prst="rect">
            <a:avLst/>
          </a:prstGeom>
        </p:spPr>
        <p:txBody>
          <a:bodyPr/>
          <a:lstStyle/>
          <a:p>
            <a:pPr/>
          </a:p>
        </p:txBody>
      </p:sp>
      <p:sp>
        <p:nvSpPr>
          <p:cNvPr id="516" name="Shape 516"/>
          <p:cNvSpPr/>
          <p:nvPr>
            <p:ph type="body" sz="quarter" idx="1"/>
          </p:nvPr>
        </p:nvSpPr>
        <p:spPr>
          <a:prstGeom prst="rect">
            <a:avLst/>
          </a:prstGeom>
        </p:spPr>
        <p:txBody>
          <a:bodyPr/>
          <a:lstStyle/>
          <a:p>
            <a:pPr>
              <a:defRPr sz="2000"/>
            </a:pPr>
            <a:r>
              <a:t>Обобщенные классы имеют такой же вид, что и обобщенные интерфейсы. У них есть список типовых параметров в угловых скобках (&lt;&gt;) после имени класса.</a:t>
            </a:r>
          </a:p>
          <a:p>
            <a:pPr>
              <a:defRPr sz="2000"/>
            </a:pPr>
          </a:p>
          <a:p>
            <a:pPr>
              <a:defRPr sz="2000"/>
            </a:pPr>
            <a:r>
              <a:t>Статические члены класса не могут использовать типовые параметры класса. (static, constructor)</a:t>
            </a:r>
          </a:p>
          <a:p>
            <a:pPr>
              <a:defRPr sz="2000"/>
            </a:pPr>
          </a:p>
          <a:p>
            <a:pPr>
              <a:defRPr sz="2000"/>
            </a:pPr>
            <a:r>
              <a:t>В данной примере мы создали два экземляра Эмиттера которые умеют работать с разными типами передаваемых данных</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2" name="Shape 522"/>
          <p:cNvSpPr/>
          <p:nvPr>
            <p:ph type="sldImg"/>
          </p:nvPr>
        </p:nvSpPr>
        <p:spPr>
          <a:prstGeom prst="rect">
            <a:avLst/>
          </a:prstGeom>
        </p:spPr>
        <p:txBody>
          <a:bodyPr/>
          <a:lstStyle/>
          <a:p>
            <a:pPr/>
          </a:p>
        </p:txBody>
      </p:sp>
      <p:sp>
        <p:nvSpPr>
          <p:cNvPr id="523" name="Shape 523"/>
          <p:cNvSpPr/>
          <p:nvPr>
            <p:ph type="body" sz="quarter" idx="1"/>
          </p:nvPr>
        </p:nvSpPr>
        <p:spPr>
          <a:prstGeom prst="rect">
            <a:avLst/>
          </a:prstGeom>
        </p:spPr>
        <p:txBody>
          <a:bodyPr/>
          <a:lstStyle/>
          <a:p>
            <a:pPr>
              <a:defRPr sz="2000"/>
            </a:pPr>
            <a:r>
              <a:t>//OK - поскольку обобщение вывело правильный тип</a:t>
            </a:r>
          </a:p>
          <a:p>
            <a:pPr>
              <a:defRPr sz="2000"/>
            </a:pPr>
            <a:r>
              <a:t>// Error потому что в наше интерфейсе явно не описано что на выходе будет массив</a:t>
            </a:r>
          </a:p>
          <a:p>
            <a:pPr>
              <a:defRPr sz="2000"/>
            </a:pPr>
          </a:p>
          <a:p>
            <a:pPr>
              <a:defRPr sz="2000"/>
            </a:pPr>
            <a:r>
              <a:t>Мы бы хотели создать ограничение, чтобы функция работала со всеми типами, у которых есть свойство .length. Если у типа есть это свойство, то его можно будет использовать, но он обязательно должен иметь по крайней мере это свойство.</a:t>
            </a:r>
          </a:p>
          <a:p>
            <a:pPr>
              <a:defRPr sz="2000"/>
            </a:pPr>
          </a:p>
          <a:p>
            <a:pPr>
              <a:defRPr sz="2000"/>
            </a:pPr>
            <a:r>
              <a:t>T - это ти́повая переменную особый вид переменной, которая оперирует типами, а не значениями.</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hape 532"/>
          <p:cNvSpPr/>
          <p:nvPr>
            <p:ph type="sldImg"/>
          </p:nvPr>
        </p:nvSpPr>
        <p:spPr>
          <a:prstGeom prst="rect">
            <a:avLst/>
          </a:prstGeom>
        </p:spPr>
        <p:txBody>
          <a:bodyPr/>
          <a:lstStyle/>
          <a:p>
            <a:pPr/>
          </a:p>
        </p:txBody>
      </p:sp>
      <p:sp>
        <p:nvSpPr>
          <p:cNvPr id="533" name="Shape 533"/>
          <p:cNvSpPr/>
          <p:nvPr>
            <p:ph type="body" sz="quarter" idx="1"/>
          </p:nvPr>
        </p:nvSpPr>
        <p:spPr>
          <a:prstGeom prst="rect">
            <a:avLst/>
          </a:prstGeom>
        </p:spPr>
        <p:txBody>
          <a:bodyPr/>
          <a:lstStyle/>
          <a:p>
            <a:pPr>
              <a:defRPr sz="2000"/>
            </a:pPr>
            <a:r>
              <a:t>Декораторы обеспечивают способ добавить синтаксис аннотации и мета-программирования для объявления класса, метода, аксессора (get/set), свойства или параметра</a:t>
            </a:r>
          </a:p>
          <a:p>
            <a:pPr>
              <a:defRPr sz="2000"/>
            </a:pPr>
            <a:r>
              <a:t>Декораторы используйте форму @expression, где expression должна быть вызвана как функция, которой будет передана информация о объекте на который добавлена декорация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Shape 539"/>
          <p:cNvSpPr/>
          <p:nvPr>
            <p:ph type="sldImg"/>
          </p:nvPr>
        </p:nvSpPr>
        <p:spPr>
          <a:prstGeom prst="rect">
            <a:avLst/>
          </a:prstGeom>
        </p:spPr>
        <p:txBody>
          <a:bodyPr/>
          <a:lstStyle/>
          <a:p>
            <a:pPr/>
          </a:p>
        </p:txBody>
      </p:sp>
      <p:sp>
        <p:nvSpPr>
          <p:cNvPr id="540" name="Shape 540"/>
          <p:cNvSpPr/>
          <p:nvPr>
            <p:ph type="body" sz="quarter" idx="1"/>
          </p:nvPr>
        </p:nvSpPr>
        <p:spPr>
          <a:prstGeom prst="rect">
            <a:avLst/>
          </a:prstGeom>
        </p:spPr>
        <p:txBody>
          <a:bodyPr/>
          <a:lstStyle/>
          <a:p>
            <a:pPr>
              <a:defRPr sz="2500"/>
            </a:pPr>
            <a:r>
              <a:t>Если мы хотим, настроить, как наш декоратор применяется к декларации, мы можем написать декоратор фабрику.</a:t>
            </a:r>
          </a:p>
          <a:p>
            <a:pPr>
              <a:defRPr sz="2500"/>
            </a:pPr>
            <a:r>
              <a:t>Decorator Factory = просто функция, которая возвращает выражение, которое будет вызвано декоратором во время выполнения.</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Shape 580"/>
          <p:cNvSpPr/>
          <p:nvPr>
            <p:ph type="sldImg"/>
          </p:nvPr>
        </p:nvSpPr>
        <p:spPr>
          <a:prstGeom prst="rect">
            <a:avLst/>
          </a:prstGeom>
        </p:spPr>
        <p:txBody>
          <a:bodyPr/>
          <a:lstStyle/>
          <a:p>
            <a:pPr/>
          </a:p>
        </p:txBody>
      </p:sp>
      <p:sp>
        <p:nvSpPr>
          <p:cNvPr id="581" name="Shape 581"/>
          <p:cNvSpPr/>
          <p:nvPr>
            <p:ph type="body" sz="quarter" idx="1"/>
          </p:nvPr>
        </p:nvSpPr>
        <p:spPr>
          <a:prstGeom prst="rect">
            <a:avLst/>
          </a:prstGeom>
        </p:spPr>
        <p:txBody>
          <a:bodyPr/>
          <a:lstStyle>
            <a:lvl1pPr>
              <a:defRPr sz="1800"/>
            </a:lvl1pPr>
          </a:lstStyle>
          <a:p>
            <a:pPr/>
            <a:r>
              <a:t>Существует хорошо определен порядок того, как декораторы применительно к различным заявлениям внутри класса применяются:</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 name="Shape 587"/>
          <p:cNvSpPr/>
          <p:nvPr>
            <p:ph type="sldImg"/>
          </p:nvPr>
        </p:nvSpPr>
        <p:spPr>
          <a:prstGeom prst="rect">
            <a:avLst/>
          </a:prstGeom>
        </p:spPr>
        <p:txBody>
          <a:bodyPr/>
          <a:lstStyle/>
          <a:p>
            <a:pPr/>
          </a:p>
        </p:txBody>
      </p:sp>
      <p:sp>
        <p:nvSpPr>
          <p:cNvPr id="588" name="Shape 588"/>
          <p:cNvSpPr/>
          <p:nvPr>
            <p:ph type="body" sz="quarter" idx="1"/>
          </p:nvPr>
        </p:nvSpPr>
        <p:spPr>
          <a:prstGeom prst="rect">
            <a:avLst/>
          </a:prstGeom>
        </p:spPr>
        <p:txBody>
          <a:bodyPr/>
          <a:lstStyle/>
          <a:p>
            <a:pPr>
              <a:defRPr sz="2000"/>
            </a:pPr>
            <a:r>
              <a:t>Класс декоратор применяется к конструктору класса и может быть использован для наблюдения, модификации  или для того что бы заменить определение класса</a:t>
            </a:r>
          </a:p>
          <a:p>
            <a:pPr>
              <a:defRPr sz="2000"/>
            </a:pPr>
          </a:p>
          <a:p>
            <a:pPr>
              <a:defRPr sz="2000"/>
            </a:pPr>
            <a:r>
              <a:t>Важно </a:t>
            </a:r>
          </a:p>
          <a:p>
            <a:pPr>
              <a:defRPr sz="2000"/>
            </a:pPr>
            <a:r>
              <a:t>1)Если класс декоратора возвращает значение, то оно заменит объявление класса с предоставленной функции конструктора.</a:t>
            </a:r>
          </a:p>
          <a:p>
            <a:pPr>
              <a:defRPr sz="2000"/>
            </a:pPr>
          </a:p>
          <a:p>
            <a:pPr>
              <a:defRPr sz="2000"/>
            </a:pPr>
          </a:p>
          <a:p>
            <a:pPr>
              <a:defRPr sz="2000"/>
            </a:pPr>
            <a:r>
              <a:t> Object.seal() запечатывает объект, предотвращая добавление новых свойств к объекту и делая все существующие свойства не настраиваемыми. </a:t>
            </a:r>
          </a:p>
          <a:p>
            <a:pPr>
              <a:defRPr sz="2000"/>
            </a:pPr>
          </a:p>
          <a:p>
            <a:pPr>
              <a:defRPr b="1" sz="2000"/>
            </a:pPr>
            <a:r>
              <a:t>Значения представленных свойств всё ещё могут изменяться, поскольку они остаются записываемыми.</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 name="Shape 594"/>
          <p:cNvSpPr/>
          <p:nvPr>
            <p:ph type="sldImg"/>
          </p:nvPr>
        </p:nvSpPr>
        <p:spPr>
          <a:prstGeom prst="rect">
            <a:avLst/>
          </a:prstGeom>
        </p:spPr>
        <p:txBody>
          <a:bodyPr/>
          <a:lstStyle/>
          <a:p>
            <a:pPr/>
          </a:p>
        </p:txBody>
      </p:sp>
      <p:sp>
        <p:nvSpPr>
          <p:cNvPr id="595" name="Shape 595"/>
          <p:cNvSpPr/>
          <p:nvPr>
            <p:ph type="body" sz="quarter" idx="1"/>
          </p:nvPr>
        </p:nvSpPr>
        <p:spPr>
          <a:prstGeom prst="rect">
            <a:avLst/>
          </a:prstGeom>
        </p:spPr>
        <p:txBody>
          <a:bodyPr/>
          <a:lstStyle/>
          <a:p>
            <a:pPr>
              <a:defRPr sz="1800"/>
            </a:pPr>
            <a:r>
              <a:t>Выражение для метода декоратора будет вызываться как функция во время выполнения, со следующими тремя аргументами:</a:t>
            </a:r>
          </a:p>
          <a:p>
            <a:pPr>
              <a:defRPr sz="1800"/>
            </a:pPr>
            <a:r>
              <a:t>1)функция-конструктор класса для статического метода  или прототип класса для метода.</a:t>
            </a:r>
          </a:p>
          <a:p>
            <a:pPr>
              <a:defRPr sz="1800"/>
            </a:pPr>
            <a:r>
              <a:t>2)Имя метода</a:t>
            </a:r>
          </a:p>
          <a:p>
            <a:pPr>
              <a:defRPr sz="1800"/>
            </a:pPr>
            <a:r>
              <a:t>3)Дескрипторы метода</a:t>
            </a:r>
          </a:p>
          <a:p>
            <a:pPr>
              <a:defRPr sz="1800"/>
            </a:pPr>
          </a:p>
          <a:p>
            <a:pPr>
              <a:defRPr sz="1800"/>
            </a:pPr>
            <a:r>
              <a:t>Важно </a:t>
            </a:r>
            <a:br/>
            <a:r>
              <a:t>Если метод декоратора возвращает значение, то оно будет использоваться в качестве дескриптора свойств для метода.</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Shape 599"/>
          <p:cNvSpPr/>
          <p:nvPr>
            <p:ph type="sldImg"/>
          </p:nvPr>
        </p:nvSpPr>
        <p:spPr>
          <a:prstGeom prst="rect">
            <a:avLst/>
          </a:prstGeom>
        </p:spPr>
        <p:txBody>
          <a:bodyPr/>
          <a:lstStyle/>
          <a:p>
            <a:pPr/>
          </a:p>
        </p:txBody>
      </p:sp>
      <p:sp>
        <p:nvSpPr>
          <p:cNvPr id="600" name="Shape 600"/>
          <p:cNvSpPr/>
          <p:nvPr>
            <p:ph type="body" sz="quarter" idx="1"/>
          </p:nvPr>
        </p:nvSpPr>
        <p:spPr>
          <a:prstGeom prst="rect">
            <a:avLst/>
          </a:prstGeom>
        </p:spPr>
        <p:txBody>
          <a:bodyPr/>
          <a:lstStyle/>
          <a:p>
            <a:pPr>
              <a:defRPr sz="1800"/>
            </a:pPr>
            <a:r>
              <a:t>Reactive Programming - основывается на работе с асинхронными потоками данных</a:t>
            </a:r>
          </a:p>
          <a:p>
            <a:pPr>
              <a:defRPr sz="1800"/>
            </a:pPr>
            <a:r>
              <a:t> Observables - 	 наблюдаемых основные структуры данных, которые мы используем для реализации реактивного программирования</a:t>
            </a:r>
          </a:p>
          <a:p>
            <a:pPr>
              <a:defRPr sz="1800"/>
            </a:pPr>
            <a:r>
              <a:t>stream - представляет собой последовательность происходящих событий упорядоченных во времени</a:t>
            </a:r>
          </a:p>
          <a:p>
            <a:pPr>
              <a:defRPr sz="1800"/>
            </a:pPr>
            <a:r>
              <a:t>anything can be a stream: variables, user inputs, properties, caches, data structures, etc.</a:t>
            </a:r>
          </a:p>
          <a:p>
            <a:pPr>
              <a:defRPr sz="1800"/>
            </a:pPr>
          </a:p>
          <a:p>
            <a:pPr>
              <a:defRPr sz="1800"/>
            </a:pPr>
            <a:r>
              <a:t>Он может излучать три разные вещи: значение (определенного типа), ошибку, или "completed" сигнал.</a:t>
            </a:r>
          </a:p>
          <a:p>
            <a:pPr>
              <a:defRPr sz="1800"/>
            </a:pPr>
            <a:r>
              <a:t>Учтите, что "completed" имеет место, например, когда текущее окно или представление(view) содержащее эту кнопку закрывается.</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sldImg"/>
          </p:nvPr>
        </p:nvSpPr>
        <p:spPr>
          <a:prstGeom prst="rect">
            <a:avLst/>
          </a:prstGeom>
        </p:spPr>
        <p:txBody>
          <a:bodyPr/>
          <a:lstStyle/>
          <a:p>
            <a:pPr/>
          </a:p>
        </p:txBody>
      </p:sp>
      <p:sp>
        <p:nvSpPr>
          <p:cNvPr id="302" name="Shape 302"/>
          <p:cNvSpPr/>
          <p:nvPr>
            <p:ph type="body" sz="quarter" idx="1"/>
          </p:nvPr>
        </p:nvSpPr>
        <p:spPr>
          <a:prstGeom prst="rect">
            <a:avLst/>
          </a:prstGeom>
        </p:spPr>
        <p:txBody>
          <a:bodyPr/>
          <a:lstStyle/>
          <a:p>
            <a:pPr>
              <a:defRPr sz="1900"/>
            </a:pPr>
            <a:r>
              <a:t>В TypeScript интерфейсы выполняют функцию именования типов, и являются мощным способом определения соглашений внутри кода, а также за пределами проекта.</a:t>
            </a:r>
          </a:p>
          <a:p>
            <a:pPr>
              <a:defRPr sz="1900"/>
            </a:pPr>
          </a:p>
          <a:p>
            <a:pPr>
              <a:defRPr sz="1900"/>
            </a:pPr>
            <a:r>
              <a:t>интерфейс - это определение типа данных(структуры данных и их типов), но без реализации.</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6" name="Shape 606"/>
          <p:cNvSpPr/>
          <p:nvPr>
            <p:ph type="sldImg"/>
          </p:nvPr>
        </p:nvSpPr>
        <p:spPr>
          <a:prstGeom prst="rect">
            <a:avLst/>
          </a:prstGeom>
        </p:spPr>
        <p:txBody>
          <a:bodyPr/>
          <a:lstStyle/>
          <a:p>
            <a:pPr/>
          </a:p>
        </p:txBody>
      </p:sp>
      <p:sp>
        <p:nvSpPr>
          <p:cNvPr id="607" name="Shape 607"/>
          <p:cNvSpPr/>
          <p:nvPr>
            <p:ph type="body" sz="quarter" idx="1"/>
          </p:nvPr>
        </p:nvSpPr>
        <p:spPr>
          <a:prstGeom prst="rect">
            <a:avLst/>
          </a:prstGeom>
        </p:spPr>
        <p:txBody>
          <a:bodyPr/>
          <a:lstStyle/>
          <a:p>
            <a:pPr>
              <a:defRPr sz="1800"/>
            </a:pPr>
            <a:r>
              <a:t>Reactive Programming - основывается на работе с асинхронными потоками данных</a:t>
            </a:r>
          </a:p>
          <a:p>
            <a:pPr>
              <a:defRPr sz="1800"/>
            </a:pPr>
            <a:r>
              <a:t> Observables - 	 наблюдаемых основные структуры данных, которые мы используем для реализации реактивного программирования</a:t>
            </a:r>
          </a:p>
          <a:p>
            <a:pPr>
              <a:defRPr sz="1800"/>
            </a:pPr>
            <a:r>
              <a:t>stream - представляет собой последовательность происходящих событий упорядоченных во времени</a:t>
            </a:r>
          </a:p>
          <a:p>
            <a:pPr>
              <a:defRPr sz="1800"/>
            </a:pPr>
            <a:r>
              <a:t>anything can be a stream: variables, user inputs, properties, caches, data structures, etc.</a:t>
            </a:r>
          </a:p>
          <a:p>
            <a:pPr>
              <a:defRPr sz="1800"/>
            </a:pPr>
          </a:p>
          <a:p>
            <a:pPr>
              <a:defRPr sz="1800"/>
            </a:pPr>
            <a:r>
              <a:t>Он может излучать три разные вещи: значение (определенного типа), ошибку, или "completed" сигнал.</a:t>
            </a:r>
          </a:p>
          <a:p>
            <a:pPr>
              <a:defRPr sz="1800"/>
            </a:pPr>
            <a:r>
              <a:t>Учтите, что "completed" имеет место, например, когда текущее окно или представление(view) содержащее эту кнопку закрывается.</a:t>
            </a:r>
          </a:p>
          <a:p>
            <a:pPr>
              <a:defRPr sz="1800"/>
            </a:pPr>
          </a:p>
          <a:p>
            <a:pPr>
              <a:defRPr sz="1800"/>
            </a:pPr>
          </a:p>
          <a:p>
            <a:pPr>
              <a:defRPr sz="1800"/>
            </a:pPr>
            <a:r>
              <a:t>Для того, чтобы помочь вам думать в терминах реактивного программирования, мы должны понять не только то что такое потоки событий но и почему мы должны использовать их.</a:t>
            </a:r>
          </a:p>
          <a:p>
            <a:pPr>
              <a:defRPr sz="1800"/>
            </a:pPr>
          </a:p>
          <a:p>
            <a:pPr>
              <a:defRPr sz="1800"/>
            </a:pPr>
            <a:r>
              <a:t>Event stream - позволяет определить динамическое поведение значения полностью в момент создания.</a:t>
            </a:r>
          </a:p>
          <a:p>
            <a:pPr>
              <a:defRPr sz="1800"/>
            </a:pPr>
          </a:p>
          <a:p>
            <a:pPr>
              <a:defRPr sz="1800"/>
            </a:pPr>
            <a:r>
              <a:t>мы должны указать динамическое поведение полностью в момент декларации и определить все значения</a:t>
            </a:r>
          </a:p>
          <a:p>
            <a:pPr>
              <a:defRPr sz="1800"/>
            </a:pPr>
          </a:p>
          <a:p>
            <a:pPr>
              <a:defRPr sz="1800"/>
            </a:pPr>
          </a:p>
          <a:p>
            <a:pPr>
              <a:defRPr sz="1800"/>
            </a:pPr>
            <a:r>
              <a:t>Отличие промисов от потоков</a:t>
            </a:r>
            <a:br/>
          </a:p>
          <a:p>
            <a:pPr>
              <a:defRPr sz="1800"/>
            </a:pPr>
            <a:r>
              <a:t>Промисы это упрощенная версия потоков, все что может быть сделано с помощью промисов так же может быть сделано и с помощью потоков</a:t>
            </a:r>
          </a:p>
          <a:p>
            <a:pPr>
              <a:defRPr sz="1800"/>
            </a:pPr>
            <a:r>
              <a:t>Отличия в том что промис может иметь только одно конечное значения либо зарезолваный промис или ошибку. Потоки же могут иметь несколько значений</a:t>
            </a:r>
          </a:p>
          <a:p>
            <a:pPr>
              <a:defRPr sz="1800"/>
            </a:pPr>
          </a:p>
          <a:p>
            <a:pPr>
              <a:defRPr sz="1800"/>
            </a:pPr>
            <a:r>
              <a:t>flatMap - (это then в промисах) мержит две наблюдыемых последовательности в одну и возвращает из них ответ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3" name="Shape 613"/>
          <p:cNvSpPr/>
          <p:nvPr>
            <p:ph type="sldImg"/>
          </p:nvPr>
        </p:nvSpPr>
        <p:spPr>
          <a:prstGeom prst="rect">
            <a:avLst/>
          </a:prstGeom>
        </p:spPr>
        <p:txBody>
          <a:bodyPr/>
          <a:lstStyle/>
          <a:p>
            <a:pPr/>
          </a:p>
        </p:txBody>
      </p:sp>
      <p:sp>
        <p:nvSpPr>
          <p:cNvPr id="614" name="Shape 614"/>
          <p:cNvSpPr/>
          <p:nvPr>
            <p:ph type="body" sz="quarter" idx="1"/>
          </p:nvPr>
        </p:nvSpPr>
        <p:spPr>
          <a:prstGeom prst="rect">
            <a:avLst/>
          </a:prstGeom>
        </p:spPr>
        <p:txBody>
          <a:bodyPr/>
          <a:lstStyle/>
          <a:p>
            <a:pPr/>
            <a:r>
              <a:t>Все реактивное програмирование можно свести к 3 простым шагам</a:t>
            </a:r>
            <a:br/>
            <a:r>
              <a:t>1)</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9" name="Shape 619"/>
          <p:cNvSpPr/>
          <p:nvPr>
            <p:ph type="sldImg"/>
          </p:nvPr>
        </p:nvSpPr>
        <p:spPr>
          <a:prstGeom prst="rect">
            <a:avLst/>
          </a:prstGeom>
        </p:spPr>
        <p:txBody>
          <a:bodyPr/>
          <a:lstStyle/>
          <a:p>
            <a:pPr/>
          </a:p>
        </p:txBody>
      </p:sp>
      <p:sp>
        <p:nvSpPr>
          <p:cNvPr id="620" name="Shape 620"/>
          <p:cNvSpPr/>
          <p:nvPr>
            <p:ph type="body" sz="quarter" idx="1"/>
          </p:nvPr>
        </p:nvSpPr>
        <p:spPr>
          <a:prstGeom prst="rect">
            <a:avLst/>
          </a:prstGeom>
        </p:spPr>
        <p:txBody>
          <a:bodyPr/>
          <a:lstStyle/>
          <a:p>
            <a:pPr>
              <a:defRPr sz="1800"/>
            </a:pPr>
            <a:r>
              <a:t>Основные понятия в RxJS:</a:t>
            </a:r>
          </a:p>
          <a:p>
            <a:pPr>
              <a:defRPr sz="1800"/>
            </a:pPr>
          </a:p>
          <a:p>
            <a:pPr>
              <a:defRPr sz="1800"/>
            </a:pPr>
            <a:r>
              <a:rPr b="1"/>
              <a:t>Observable</a:t>
            </a:r>
            <a:r>
              <a:t>: - представляет собой коллекцию, будущих данных или событий (???)</a:t>
            </a:r>
          </a:p>
          <a:p>
            <a:pPr>
              <a:defRPr sz="1800"/>
            </a:pPr>
            <a:r>
              <a:rPr b="1"/>
              <a:t>Observer</a:t>
            </a:r>
            <a:r>
              <a:t>: -  это набор callbacks функций которые умеют слушать передаваемые данные от Observable</a:t>
            </a:r>
          </a:p>
          <a:p>
            <a:pPr>
              <a:defRPr sz="1800"/>
            </a:pPr>
            <a:r>
              <a:rPr b="1"/>
              <a:t>Subscription</a:t>
            </a:r>
            <a:r>
              <a:t>: ( подписка нужна для того что бы подписаться на какието события и соответсвенно после вызова этой функции она вам вернет метод для отписки)</a:t>
            </a:r>
          </a:p>
          <a:p>
            <a:pPr>
              <a:defRPr sz="1800"/>
            </a:pPr>
            <a:r>
              <a:t>represents the execution of an Observable, is primarily useful for cancelling the execution.</a:t>
            </a:r>
          </a:p>
          <a:p>
            <a:pPr>
              <a:defRPr sz="1800"/>
            </a:pPr>
            <a:r>
              <a:rPr b="1"/>
              <a:t>Operators</a:t>
            </a:r>
            <a:r>
              <a:t>: are pure functions that enable a functional programming style of dealing with collections with operations like map, filter, concat, flatMap, etc.</a:t>
            </a:r>
          </a:p>
          <a:p>
            <a:pPr>
              <a:defRPr sz="1800"/>
            </a:pPr>
            <a:r>
              <a:rPr b="1"/>
              <a:t>Subject</a:t>
            </a:r>
            <a:r>
              <a:t>: эквивалентен EventEmitter, и единственный способ многоадресной передачи значения или события для нескольких наблюдателей.</a:t>
            </a:r>
          </a:p>
          <a:p>
            <a:pPr>
              <a:defRPr sz="1800"/>
            </a:pPr>
          </a:p>
          <a:p>
            <a:pPr>
              <a:defRPr sz="1800"/>
            </a:pPr>
            <a:r>
              <a:t>flatMap - (это then в промисах) мержит две наблюдыемых последовательности в одну и возвращает из них ответ</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6" name="Shape 626"/>
          <p:cNvSpPr/>
          <p:nvPr>
            <p:ph type="sldImg"/>
          </p:nvPr>
        </p:nvSpPr>
        <p:spPr>
          <a:prstGeom prst="rect">
            <a:avLst/>
          </a:prstGeom>
        </p:spPr>
        <p:txBody>
          <a:bodyPr/>
          <a:lstStyle/>
          <a:p>
            <a:pPr/>
          </a:p>
        </p:txBody>
      </p:sp>
      <p:sp>
        <p:nvSpPr>
          <p:cNvPr id="627" name="Shape 627"/>
          <p:cNvSpPr/>
          <p:nvPr>
            <p:ph type="body" sz="quarter" idx="1"/>
          </p:nvPr>
        </p:nvSpPr>
        <p:spPr>
          <a:prstGeom prst="rect">
            <a:avLst/>
          </a:prstGeom>
        </p:spPr>
        <p:txBody>
          <a:bodyPr/>
          <a:lstStyle/>
          <a:p>
            <a:pPr>
              <a:defRPr sz="1800"/>
            </a:pPr>
            <a:r>
              <a:rPr b="1"/>
              <a:t>Observable - это поток ленивых вычеслений, которое может синхронно или асинхронно возвращать значения.</a:t>
            </a:r>
          </a:p>
          <a:p>
            <a:pPr>
              <a:defRPr sz="1800"/>
            </a:pPr>
            <a:r>
              <a:rPr b="1"/>
              <a:t>Observable</a:t>
            </a:r>
            <a:r>
              <a:t> - похожи на функции</a:t>
            </a:r>
          </a:p>
          <a:p>
            <a:pPr>
              <a:defRPr sz="1800"/>
            </a:pPr>
            <a:r>
              <a:rPr b="1"/>
              <a:t>Функции и Observable</a:t>
            </a:r>
            <a:r>
              <a:t>  - являются ленивыми вычислениями. Если вы не вызовете функцию она не начнет выполняться точно также и с Observable если вы не подпишитесь на Observable с помощью subscribe он не начнет выполняться. Две подписки аналогично двум вызовам функции .</a:t>
            </a:r>
          </a:p>
          <a:p>
            <a:pPr>
              <a:defRPr b="1" sz="1800"/>
            </a:pPr>
            <a:r>
              <a:t>!(Subscribing to an Observable is analogous to calling a Function. )</a:t>
            </a:r>
          </a:p>
          <a:p>
            <a:pPr>
              <a:defRPr b="1" sz="1800"/>
            </a:pPr>
          </a:p>
          <a:p>
            <a:pPr>
              <a:defRPr b="1" sz="1800"/>
            </a:pPr>
            <a:r>
              <a:t>Отличия Observable в том что с течением времени Observable может возвращать несколько значения, а функция нет ( говорим о одном вызове функции)</a:t>
            </a:r>
          </a:p>
          <a:p>
            <a:pPr>
              <a:defRPr b="1" sz="1800"/>
            </a:pPr>
          </a:p>
          <a:p>
            <a:pPr>
              <a:defRPr b="1" sz="1800"/>
            </a:pPr>
          </a:p>
          <a:p>
            <a:pPr>
              <a:defRPr b="1" sz="1800"/>
            </a:pPr>
            <a:r>
              <a:t>Observable Execution</a:t>
            </a:r>
          </a:p>
          <a:p>
            <a:pPr>
              <a:defRPr sz="1800"/>
            </a:pPr>
            <a:r>
              <a:t>Rx.Observable.create((observer) =&gt; {</a:t>
            </a:r>
            <a:br/>
            <a:r>
              <a:t>   //Observable Execution</a:t>
            </a:r>
            <a:br/>
            <a:r>
              <a:t>  observer.next(1);</a:t>
            </a:r>
            <a:br/>
            <a:r>
              <a:t>});</a:t>
            </a:r>
          </a:p>
          <a:p>
            <a:pPr>
              <a:defRPr sz="1800"/>
            </a:pPr>
            <a:r>
              <a:t>Error and Complete notifications may happen only once during the Observable Execution, и может случиться только одно из них error или complete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3" name="Shape 633"/>
          <p:cNvSpPr/>
          <p:nvPr>
            <p:ph type="sldImg"/>
          </p:nvPr>
        </p:nvSpPr>
        <p:spPr>
          <a:prstGeom prst="rect">
            <a:avLst/>
          </a:prstGeom>
        </p:spPr>
        <p:txBody>
          <a:bodyPr/>
          <a:lstStyle/>
          <a:p>
            <a:pPr/>
          </a:p>
        </p:txBody>
      </p:sp>
      <p:sp>
        <p:nvSpPr>
          <p:cNvPr id="634" name="Shape 634"/>
          <p:cNvSpPr/>
          <p:nvPr>
            <p:ph type="body" sz="quarter" idx="1"/>
          </p:nvPr>
        </p:nvSpPr>
        <p:spPr>
          <a:prstGeom prst="rect">
            <a:avLst/>
          </a:prstGeom>
        </p:spPr>
        <p:txBody>
          <a:bodyPr/>
          <a:lstStyle/>
          <a:p>
            <a:pPr>
              <a:defRPr sz="1800"/>
            </a:pPr>
          </a:p>
          <a:p>
            <a:pPr>
              <a:defRPr sz="1800"/>
            </a:pPr>
            <a:r>
              <a:rPr b="1"/>
              <a:t>Observer</a:t>
            </a:r>
            <a:r>
              <a:t> - является потребителем значений которые предоставляет Observable. Наблюдатели просто набор обратных вызовов, по одному для каждого типа уведомления, сделанному Наблюдаемая: next, error, и complete</a:t>
            </a:r>
          </a:p>
          <a:p>
            <a:pPr>
              <a:defRPr sz="1800"/>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0" name="Shape 640"/>
          <p:cNvSpPr/>
          <p:nvPr>
            <p:ph type="sldImg"/>
          </p:nvPr>
        </p:nvSpPr>
        <p:spPr>
          <a:prstGeom prst="rect">
            <a:avLst/>
          </a:prstGeom>
        </p:spPr>
        <p:txBody>
          <a:bodyPr/>
          <a:lstStyle/>
          <a:p>
            <a:pPr/>
          </a:p>
        </p:txBody>
      </p:sp>
      <p:sp>
        <p:nvSpPr>
          <p:cNvPr id="641" name="Shape 641"/>
          <p:cNvSpPr/>
          <p:nvPr>
            <p:ph type="body" sz="quarter" idx="1"/>
          </p:nvPr>
        </p:nvSpPr>
        <p:spPr>
          <a:prstGeom prst="rect">
            <a:avLst/>
          </a:prstGeom>
        </p:spPr>
        <p:txBody>
          <a:bodyPr/>
          <a:lstStyle/>
          <a:p>
            <a:pPr>
              <a:defRPr sz="1800"/>
            </a:pPr>
          </a:p>
          <a:p>
            <a:pPr>
              <a:defRPr sz="1800"/>
            </a:pPr>
            <a:r>
              <a:rPr b="1"/>
              <a:t>Subscription</a:t>
            </a:r>
            <a:r>
              <a:t> - это  объект, который представляет собой одноразовый ресурс,( как правило, выполнение наблюдаемом). Подпиской имеет один важный метод, отказаться от подписки, который не принимает никаких аргументов и просто отписывается от  ресурса, удерживаемого подпиской.(</a:t>
            </a:r>
            <a:r>
              <a:rPr b="1"/>
              <a:t>unsubscribe</a:t>
            </a:r>
            <a:r>
              <a:t>)</a:t>
            </a:r>
          </a:p>
          <a:p>
            <a:pPr>
              <a:defRPr sz="1800"/>
            </a:pPr>
          </a:p>
          <a:p>
            <a:pPr>
              <a:defRPr sz="1800"/>
            </a:pPr>
            <a:r>
              <a:t>Подписки также могут быть объединены, так что вызов отказа от подписки unsubscribe () из одной подписки может отказаться от нескольких подписок. Вы можете сделать это в том случае если вы объединили два observables с помощью оператора .add</a:t>
            </a:r>
          </a:p>
          <a:p>
            <a:pPr>
              <a:defRPr sz="1800"/>
            </a:pPr>
          </a:p>
          <a:p>
            <a:pPr>
              <a:defRPr sz="1800"/>
            </a:pPr>
            <a:r>
              <a:t>var observable1 = Rx.Observable.interval(400);</a:t>
            </a:r>
          </a:p>
          <a:p>
            <a:pPr>
              <a:defRPr sz="1800"/>
            </a:pPr>
            <a:r>
              <a:t>var observable2 = Rx.Observable.interval(300);</a:t>
            </a:r>
          </a:p>
          <a:p>
            <a:pPr>
              <a:defRPr sz="1800"/>
            </a:pPr>
          </a:p>
          <a:p>
            <a:pPr>
              <a:defRPr sz="1800"/>
            </a:pPr>
            <a:r>
              <a:t>var subscription = observable1.subscribe(x =&gt; console.log('first: ' + x));</a:t>
            </a:r>
          </a:p>
          <a:p>
            <a:pPr>
              <a:defRPr sz="1800"/>
            </a:pPr>
            <a:r>
              <a:t>var childSubscription = observable2.subscribe(x =&gt; console.log('second: ' + x));</a:t>
            </a:r>
          </a:p>
          <a:p>
            <a:pPr>
              <a:defRPr sz="1800"/>
            </a:pPr>
          </a:p>
          <a:p>
            <a:pPr>
              <a:defRPr sz="1800"/>
            </a:pPr>
            <a:r>
              <a:t>subscription.add(childSubscription);</a:t>
            </a:r>
          </a:p>
          <a:p>
            <a:pPr>
              <a:defRPr sz="1800"/>
            </a:pPr>
            <a:r>
              <a:t> // Unsubscribes BOTH subscription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Shape 647"/>
          <p:cNvSpPr/>
          <p:nvPr>
            <p:ph type="sldImg"/>
          </p:nvPr>
        </p:nvSpPr>
        <p:spPr>
          <a:prstGeom prst="rect">
            <a:avLst/>
          </a:prstGeom>
        </p:spPr>
        <p:txBody>
          <a:bodyPr/>
          <a:lstStyle/>
          <a:p>
            <a:pPr/>
          </a:p>
        </p:txBody>
      </p:sp>
      <p:sp>
        <p:nvSpPr>
          <p:cNvPr id="648" name="Shape 648"/>
          <p:cNvSpPr/>
          <p:nvPr>
            <p:ph type="body" sz="quarter" idx="1"/>
          </p:nvPr>
        </p:nvSpPr>
        <p:spPr>
          <a:prstGeom prst="rect">
            <a:avLst/>
          </a:prstGeom>
        </p:spPr>
        <p:txBody>
          <a:bodyPr/>
          <a:lstStyle/>
          <a:p>
            <a:pPr>
              <a:defRPr sz="1800"/>
            </a:pPr>
            <a:r>
              <a:t>Пример </a:t>
            </a:r>
            <a:r>
              <a:rPr u="sng">
                <a:solidFill>
                  <a:srgbClr val="32B6CE"/>
                </a:solidFill>
                <a:uFill>
                  <a:solidFill>
                    <a:srgbClr val="32B6CE"/>
                  </a:solidFill>
                </a:uFill>
                <a:hlinkClick r:id="rId3" invalidUrl="" action="" tgtFrame="" tooltip="" history="1" highlightClick="0" endSnd="0"/>
              </a:rPr>
              <a:t>http://jsbin.com/dimucuxohu/edit?js,console</a:t>
            </a:r>
          </a:p>
          <a:p>
            <a:pPr>
              <a:defRPr sz="1800"/>
            </a:pPr>
          </a:p>
          <a:p>
            <a:pPr>
              <a:defRPr sz="1800"/>
            </a:pPr>
            <a:r>
              <a:t>Each Observable must define how to dispose resources of that execution when we create the Observable using create()</a:t>
            </a:r>
          </a:p>
          <a:p>
            <a:pPr>
              <a:defRPr sz="1800"/>
            </a:pPr>
            <a:r>
              <a:t>Каждый Observable должен определить, каким образом очистить ресурсы этого исполнения, когда мы создаем Observable с помощью create ()</a:t>
            </a:r>
          </a:p>
          <a:p>
            <a:pPr>
              <a:defRPr sz="1800"/>
            </a:pPr>
          </a:p>
          <a:p>
            <a:pPr>
              <a:defRPr sz="1800"/>
            </a:pPr>
            <a:r>
              <a:rPr b="1"/>
              <a:t>Observable</a:t>
            </a:r>
            <a:r>
              <a:t> - похожи на функции (с нулевым количеством параметров).</a:t>
            </a:r>
          </a:p>
          <a:p>
            <a:pPr>
              <a:defRPr sz="1800"/>
            </a:pPr>
            <a:r>
              <a:rPr b="1"/>
              <a:t>Функции и Observable</a:t>
            </a:r>
            <a:r>
              <a:t>  - являются ленивыми вычислениями. Если вы не вызовете функцию она не начнет выполняться точно также и с Observable если вы не подпишитесь на Observable с помощью subscribe он не начнет выполняться. Две подписки аналогично двум вызовам функции .</a:t>
            </a:r>
          </a:p>
          <a:p>
            <a:pPr>
              <a:defRPr b="1" sz="1800"/>
            </a:pPr>
            <a:r>
              <a:t>!(Subscribing to an Observable is analogous to calling a Function. )</a:t>
            </a:r>
          </a:p>
          <a:p>
            <a:pPr>
              <a:defRPr b="1" sz="1800"/>
            </a:pPr>
          </a:p>
          <a:p>
            <a:pPr>
              <a:defRPr b="1" sz="1800"/>
            </a:pPr>
            <a:r>
              <a:t>Отличия Observable в том что с течением времени Observable может возвращать несколько значения, а функция нет ( говорим о одном вызове функции)</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 name="Shape 654"/>
          <p:cNvSpPr/>
          <p:nvPr>
            <p:ph type="sldImg"/>
          </p:nvPr>
        </p:nvSpPr>
        <p:spPr>
          <a:prstGeom prst="rect">
            <a:avLst/>
          </a:prstGeom>
        </p:spPr>
        <p:txBody>
          <a:bodyPr/>
          <a:lstStyle/>
          <a:p>
            <a:pPr/>
          </a:p>
        </p:txBody>
      </p:sp>
      <p:sp>
        <p:nvSpPr>
          <p:cNvPr id="655" name="Shape 655"/>
          <p:cNvSpPr/>
          <p:nvPr>
            <p:ph type="body" sz="quarter" idx="1"/>
          </p:nvPr>
        </p:nvSpPr>
        <p:spPr>
          <a:prstGeom prst="rect">
            <a:avLst/>
          </a:prstGeom>
        </p:spPr>
        <p:txBody>
          <a:bodyPr/>
          <a:lstStyle/>
          <a:p>
            <a:pPr>
              <a:defRPr sz="1800"/>
            </a:pPr>
            <a:r>
              <a:rPr b="1"/>
              <a:t>Subject</a:t>
            </a:r>
            <a:r>
              <a:t> - это особый тип Observable, который позволяет многоадресную отправку значений (для многих наблюдателей). В то время как простые Observables являются одноадресный (каждый наблюдатель подписался владеет своим собственным независимым "Observable execution"), </a:t>
            </a:r>
            <a:r>
              <a:rPr b="1"/>
              <a:t>Subject же</a:t>
            </a:r>
            <a:r>
              <a:t> являются многоадресным.</a:t>
            </a:r>
          </a:p>
          <a:p>
            <a:pPr>
              <a:defRPr sz="1800"/>
            </a:pPr>
          </a:p>
          <a:p>
            <a:pPr>
              <a:defRPr sz="1800"/>
            </a:pPr>
            <a:r>
              <a:rPr b="1"/>
              <a:t>Subject - </a:t>
            </a:r>
            <a:r>
              <a:t> похожи на EventEmitters: они поддерживают реестр слушателей.</a:t>
            </a:r>
          </a:p>
          <a:p>
            <a:pPr>
              <a:defRPr sz="1800"/>
            </a:pPr>
            <a:r>
              <a:t>Отличие Subject vs Observable </a:t>
            </a:r>
          </a:p>
          <a:p>
            <a:pPr>
              <a:defRPr sz="1800"/>
            </a:pPr>
            <a:r>
              <a:rPr u="sng">
                <a:solidFill>
                  <a:srgbClr val="32B6CE"/>
                </a:solidFill>
                <a:uFill>
                  <a:solidFill>
                    <a:srgbClr val="32B6CE"/>
                  </a:solidFill>
                </a:uFill>
                <a:hlinkClick r:id="rId3" invalidUrl="" action="" tgtFrame="" tooltip="" history="1" highlightClick="0" endSnd="0"/>
              </a:rPr>
              <a:t>http://jsbin.com/berivesota/edit?js,console</a:t>
            </a:r>
          </a:p>
          <a:p>
            <a:pPr>
              <a:defRPr sz="1800"/>
            </a:pPr>
          </a:p>
          <a:p>
            <a:pPr>
              <a:defRPr sz="1800"/>
            </a:pPr>
            <a:r>
              <a:t>Так же верны следующие утверждения :</a:t>
            </a:r>
          </a:p>
          <a:p>
            <a:pPr>
              <a:defRPr sz="1800"/>
            </a:pPr>
            <a:r>
              <a:t>1)</a:t>
            </a:r>
            <a:r>
              <a:rPr b="1"/>
              <a:t>Каждый Subject является Observable </a:t>
            </a:r>
            <a:r>
              <a:t>- это значит что вы можете подписаться на него с помощью subject.subscribe(observer)</a:t>
            </a:r>
          </a:p>
          <a:p>
            <a:pPr>
              <a:defRPr sz="1800"/>
            </a:pPr>
            <a:r>
              <a:t>Он просто регистрирует переданный Observer в списке наблюдателей, аналогично тому, как работает addEventListener</a:t>
            </a:r>
          </a:p>
          <a:p>
            <a:pPr>
              <a:defRPr sz="1800"/>
            </a:pPr>
            <a:r>
              <a:rPr b="1"/>
              <a:t>Пример</a:t>
            </a:r>
            <a:r>
              <a:t>: </a:t>
            </a:r>
            <a:r>
              <a:rPr u="sng">
                <a:solidFill>
                  <a:srgbClr val="32B6CE"/>
                </a:solidFill>
                <a:uFill>
                  <a:solidFill>
                    <a:srgbClr val="32B6CE"/>
                  </a:solidFill>
                </a:uFill>
                <a:hlinkClick r:id="rId4" invalidUrl="" action="" tgtFrame="" tooltip="" history="1" highlightClick="0" endSnd="0"/>
              </a:rPr>
              <a:t>http://jsbin.com/rufesivuza/1/edit?js,console</a:t>
            </a:r>
          </a:p>
          <a:p>
            <a:pPr>
              <a:defRPr sz="1800"/>
            </a:pPr>
          </a:p>
          <a:p>
            <a:pPr>
              <a:defRPr sz="1800"/>
            </a:pPr>
            <a:r>
              <a:t>2)</a:t>
            </a:r>
            <a:r>
              <a:rPr b="1"/>
              <a:t>Каждый Subject является Observer</a:t>
            </a:r>
          </a:p>
          <a:p>
            <a:pPr>
              <a:defRPr sz="1800"/>
            </a:pPr>
            <a:r>
              <a:t>Это значит что у каждого subject есть методы next(v), error(e), and complete()</a:t>
            </a:r>
          </a:p>
          <a:p>
            <a:pPr>
              <a:defRPr sz="1800"/>
            </a:pPr>
            <a:r>
              <a:t>Поскольку Subject является Observer, это значит что вы можете передать его в качестве аргумента для функции subscribe</a:t>
            </a:r>
          </a:p>
          <a:p>
            <a:pPr>
              <a:defRPr sz="1800"/>
            </a:pPr>
            <a:r>
              <a:rPr b="1"/>
              <a:t>Пример:</a:t>
            </a:r>
            <a:r>
              <a:t> </a:t>
            </a:r>
            <a:r>
              <a:rPr u="sng">
                <a:solidFill>
                  <a:srgbClr val="32B6CE"/>
                </a:solidFill>
                <a:uFill>
                  <a:solidFill>
                    <a:srgbClr val="32B6CE"/>
                  </a:solidFill>
                </a:uFill>
                <a:hlinkClick r:id="rId5" invalidUrl="" action="" tgtFrame="" tooltip="" history="1" highlightClick="0" endSnd="0"/>
              </a:rPr>
              <a:t>http://jsbin.com/kusumikebo/1/edit?js,console</a:t>
            </a:r>
          </a:p>
          <a:p>
            <a:pPr>
              <a:defRPr b="1" sz="1800"/>
            </a:pPr>
          </a:p>
          <a:p>
            <a:pPr>
              <a:defRPr b="1" sz="1800"/>
            </a:pPr>
            <a:r>
              <a:t>С помощью такой подписки мы только что конвертировали unicast Observable(одноадресный)  в multicast(многоадресный), с помощью Subject</a:t>
            </a:r>
          </a:p>
          <a:p>
            <a:pPr>
              <a:defRPr b="1" sz="1800"/>
            </a:pPr>
          </a:p>
          <a:p>
            <a:pPr>
              <a:defRPr b="1" sz="1800"/>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1" name="Shape 661"/>
          <p:cNvSpPr/>
          <p:nvPr>
            <p:ph type="sldImg"/>
          </p:nvPr>
        </p:nvSpPr>
        <p:spPr>
          <a:prstGeom prst="rect">
            <a:avLst/>
          </a:prstGeom>
        </p:spPr>
        <p:txBody>
          <a:bodyPr/>
          <a:lstStyle/>
          <a:p>
            <a:pPr/>
          </a:p>
        </p:txBody>
      </p:sp>
      <p:sp>
        <p:nvSpPr>
          <p:cNvPr id="662" name="Shape 662"/>
          <p:cNvSpPr/>
          <p:nvPr>
            <p:ph type="body" sz="quarter" idx="1"/>
          </p:nvPr>
        </p:nvSpPr>
        <p:spPr>
          <a:prstGeom prst="rect">
            <a:avLst/>
          </a:prstGeom>
        </p:spPr>
        <p:txBody>
          <a:bodyPr/>
          <a:lstStyle/>
          <a:p>
            <a:pPr>
              <a:defRPr sz="1800"/>
            </a:pPr>
            <a:r>
              <a:t>Примеры:</a:t>
            </a:r>
          </a:p>
          <a:p>
            <a:pPr>
              <a:defRPr sz="1800"/>
            </a:pPr>
            <a:r>
              <a:rPr u="sng">
                <a:solidFill>
                  <a:srgbClr val="32B6CE"/>
                </a:solidFill>
                <a:uFill>
                  <a:solidFill>
                    <a:srgbClr val="32B6CE"/>
                  </a:solidFill>
                </a:uFill>
                <a:hlinkClick r:id="rId3" invalidUrl="" action="" tgtFrame="" tooltip="" history="1" highlightClick="0" endSnd="0"/>
              </a:rPr>
              <a:t>http://jsbin.com/kusumikebo/1/edit?js,console</a:t>
            </a:r>
          </a:p>
          <a:p>
            <a:pPr>
              <a:defRPr sz="1800"/>
            </a:pPr>
            <a:r>
              <a:rPr u="sng">
                <a:solidFill>
                  <a:srgbClr val="32B6CE"/>
                </a:solidFill>
                <a:uFill>
                  <a:solidFill>
                    <a:srgbClr val="32B6CE"/>
                  </a:solidFill>
                </a:uFill>
                <a:hlinkClick r:id="rId4" invalidUrl="" action="" tgtFrame="" tooltip="" history="1" highlightClick="0" endSnd="0"/>
              </a:rPr>
              <a:t>http://jsbin.com/xucohigota/1/edit?js,console</a:t>
            </a:r>
          </a:p>
          <a:p>
            <a:pPr>
              <a:defRPr sz="1800"/>
            </a:pPr>
          </a:p>
          <a:p>
            <a:pPr>
              <a:defRPr sz="1800"/>
            </a:pPr>
            <a:r>
              <a:rPr b="1"/>
              <a:t>"multicasted Observable" -  передает уведомления(значения) через Subject который может иметь много подписчиков в то время как "unicast Observable(одноадресный)" отправляет уведомления только одному наблюдателю</a:t>
            </a:r>
            <a:endParaRPr b="1"/>
          </a:p>
          <a:p>
            <a:pPr>
              <a:defRPr sz="1800"/>
            </a:pPr>
            <a:endParaRPr b="1"/>
          </a:p>
          <a:p>
            <a:pPr>
              <a:defRPr sz="1800"/>
            </a:pPr>
            <a:r>
              <a:rPr b="1"/>
              <a:t>Под капотом оператор .multicast работает так-   наблюдатели (Observers) подписываются на Subject и затем Subject подписывается к Observable вот так observable.subscribe(subject); . Текущий и предыдущий примеры аналогичны.</a:t>
            </a:r>
            <a:endParaRPr b="1"/>
          </a:p>
          <a:p>
            <a:pPr>
              <a:defRPr sz="1800"/>
            </a:pPr>
            <a:endParaRPr b="1"/>
          </a:p>
          <a:p>
            <a:pPr>
              <a:defRPr sz="1800"/>
            </a:pPr>
            <a:endParaRPr b="1"/>
          </a:p>
          <a:p>
            <a:pPr>
              <a:defRPr sz="1800"/>
            </a:pPr>
            <a:r>
              <a:rPr b="1"/>
              <a:t>Observable использует для многоадресной передачи Subject под капотом, чтобы сделать несколько наблюдателей увидеть тот же Observable execution(выполнения нашего потока)	</a:t>
            </a:r>
            <a:endParaRPr b="1"/>
          </a:p>
          <a:p>
            <a:pPr>
              <a:defRPr sz="1800"/>
            </a:pPr>
            <a:endParaRPr b="1"/>
          </a:p>
          <a:p>
            <a:pPr>
              <a:defRPr sz="1800"/>
            </a:pPr>
            <a:r>
              <a:rPr b="1"/>
              <a:t>Under the hood, this is how the multicast operator works: Observers subscribe to an underlying Subject, and the Subject subscribes to the source Observable. The following example is similar to the previous example which used observable.subscribe(subject):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7" name="Shape 667"/>
          <p:cNvSpPr/>
          <p:nvPr>
            <p:ph type="sldImg"/>
          </p:nvPr>
        </p:nvSpPr>
        <p:spPr>
          <a:prstGeom prst="rect">
            <a:avLst/>
          </a:prstGeom>
        </p:spPr>
        <p:txBody>
          <a:bodyPr/>
          <a:lstStyle/>
          <a:p>
            <a:pPr/>
          </a:p>
        </p:txBody>
      </p:sp>
      <p:sp>
        <p:nvSpPr>
          <p:cNvPr id="668" name="Shape 668"/>
          <p:cNvSpPr/>
          <p:nvPr>
            <p:ph type="body" sz="quarter" idx="1"/>
          </p:nvPr>
        </p:nvSpPr>
        <p:spPr>
          <a:prstGeom prst="rect">
            <a:avLst/>
          </a:prstGeom>
        </p:spPr>
        <p:txBody>
          <a:bodyPr/>
          <a:lstStyle/>
          <a:p>
            <a:pPr/>
            <a:r>
              <a:rPr sz="1700"/>
              <a:t>В чем разница между горячими и холодным потоками? </a:t>
            </a:r>
            <a:endParaRPr sz="1700"/>
          </a:p>
          <a:p>
            <a:pPr/>
            <a:endParaRPr sz="1700"/>
          </a:p>
          <a:p>
            <a:pPr/>
            <a:r>
              <a:rPr sz="1700"/>
              <a:t>Возьмем к примеру видео на ютубе:</a:t>
            </a:r>
            <a:endParaRPr sz="1700"/>
          </a:p>
          <a:p>
            <a:pPr/>
            <a:r>
              <a:rPr sz="1700"/>
              <a:t>1)В случае холодного потока данных допустим есть какой-то видео и это видео всегда можно воспроизвести заново ( Разные пользователи на ютубе могут открыть одно и тоже видео в разное время и при этом смотреть его с самого начала )</a:t>
            </a:r>
            <a:endParaRPr sz="1700"/>
          </a:p>
          <a:p>
            <a:pPr/>
            <a:r>
              <a:rPr sz="1700"/>
              <a:t>2) В случае горячего потока его можно рассматривать как живую трансляцию которую нельзя отмотать назад ( можно начать смотреть только с того момента когда вы подключились)</a:t>
            </a:r>
            <a:endParaRPr sz="1700"/>
          </a:p>
          <a:p>
            <a:pPr/>
            <a:endParaRPr sz="1700"/>
          </a:p>
          <a:p>
            <a:pPr/>
            <a:r>
              <a:rPr sz="1700"/>
              <a:t>publish -  Мы используем оператор </a:t>
            </a:r>
            <a:r>
              <a:rPr b="1" sz="1700"/>
              <a:t>publish </a:t>
            </a:r>
            <a:r>
              <a:rPr sz="1700"/>
              <a:t> для того что бы расшарить наш производитель событый межу несколькими подписчиками </a:t>
            </a:r>
            <a:endParaRPr sz="1700"/>
          </a:p>
          <a:p>
            <a:pPr/>
            <a:r>
              <a:rPr sz="1700"/>
              <a:t>он ничего не запускает</a:t>
            </a:r>
            <a:endParaRPr sz="1700"/>
          </a:p>
          <a:p>
            <a:pPr/>
            <a:endParaRPr sz="1700"/>
          </a:p>
          <a:p>
            <a:pPr/>
            <a:r>
              <a:rPr sz="1700"/>
              <a:t>———-</a:t>
            </a:r>
            <a:endParaRPr sz="1700"/>
          </a:p>
          <a:p>
            <a:pPr/>
            <a:r>
              <a:rPr sz="1700"/>
              <a:t>var source = Rx.Observable.from([1, 2, 3]);</a:t>
            </a:r>
            <a:endParaRPr sz="1700"/>
          </a:p>
          <a:p>
            <a:pPr/>
            <a:r>
              <a:rPr sz="1700"/>
              <a:t>var subject = new Rx.Subject();</a:t>
            </a:r>
            <a:endParaRPr sz="1700"/>
          </a:p>
          <a:p>
            <a:pPr/>
            <a:r>
              <a:rPr sz="1700"/>
              <a:t>var multicasted = source.multicast(subject);</a:t>
            </a:r>
            <a:endParaRPr sz="1700"/>
          </a:p>
          <a:p>
            <a:pPr/>
            <a:r>
              <a:rPr sz="1700"/>
              <a:t>A "multicasted Observable" passes notifications through a Subject which may have many subscribers, whereas a plain "unicast Observable" only sends notifications to a single Observer.</a:t>
            </a:r>
            <a:endParaRPr sz="1700"/>
          </a:p>
          <a:p>
            <a:pPr/>
            <a:endParaRPr sz="1700"/>
          </a:p>
          <a:p>
            <a:pPr/>
            <a:endParaRPr sz="1700"/>
          </a:p>
          <a:p>
            <a:pPr/>
            <a:r>
              <a:rPr sz="1700"/>
              <a:t>share()  === .publish().refCount().</a:t>
            </a:r>
            <a:endParaRPr sz="1700"/>
          </a:p>
          <a:p>
            <a:pPr/>
            <a:r>
              <a:rPr sz="1700"/>
              <a:t>Пример</a:t>
            </a:r>
            <a:endParaRPr sz="1700"/>
          </a:p>
          <a:p>
            <a:pPr>
              <a:defRPr sz="1900"/>
            </a:pPr>
            <a:r>
              <a:rPr u="sng">
                <a:solidFill>
                  <a:srgbClr val="32B6CE"/>
                </a:solidFill>
                <a:uFill>
                  <a:solidFill>
                    <a:srgbClr val="32B6CE"/>
                  </a:solidFill>
                </a:uFill>
                <a:hlinkClick r:id="rId3" invalidUrl="" action="" tgtFrame="" tooltip="" history="1" highlightClick="0" endSnd="0"/>
              </a:rPr>
              <a:t>http://jsbin.com/bazihu/1/edit?js,console</a:t>
            </a:r>
          </a:p>
          <a:p>
            <a:pPr>
              <a:defRPr sz="1900"/>
            </a:pPr>
          </a:p>
          <a:p>
            <a:pPr>
              <a:defRPr sz="1900"/>
            </a:pPr>
            <a:r>
              <a:t>57:00</a:t>
            </a:r>
          </a:p>
          <a:p>
            <a:pPr>
              <a:defRPr sz="1900"/>
            </a:pPr>
          </a:p>
          <a:p>
            <a:pPr>
              <a:defRPr b="1" sz="1800"/>
            </a:pPr>
          </a:p>
          <a:p>
            <a:pPr>
              <a:defRPr b="1" sz="1800"/>
            </a:pPr>
          </a:p>
          <a:p>
            <a:pPr>
              <a:defRPr b="1" sz="1800"/>
            </a:pPr>
          </a:p>
          <a:p>
            <a:pPr>
              <a:defRPr b="1" sz="1800"/>
            </a:pPr>
            <a:r>
              <a:t>Горячий Observable  - это тот поток который идет(генерирует значения всегда) в независимости от того слушает его кто-то или нет и при это отдает всем одни и те жи значения он не может начаться заново , при подписки к такому потоку все сможете получать только те значения которые были генерированы уже после того как вы подписались </a:t>
            </a:r>
          </a:p>
          <a:p>
            <a:pPr>
              <a:defRPr b="1" sz="1800"/>
            </a:pPr>
          </a:p>
          <a:p>
            <a:pPr>
              <a:defRPr b="1" sz="1800"/>
            </a:pPr>
            <a:r>
              <a:t>Холодный - это тот поток который идет только в том случае если на него кто-то подписан и завершается только тогда когда все отписаны и он генерирует значения независимо для каждого оbserver’a свои</a:t>
            </a:r>
          </a:p>
          <a:p>
            <a:pPr>
              <a:defRPr b="1" sz="1800"/>
            </a:pPr>
          </a:p>
          <a:p>
            <a:pPr>
              <a:defRPr b="1" sz="1800"/>
            </a:pPr>
          </a:p>
          <a:p>
            <a:pPr>
              <a:defRPr b="1" sz="1800"/>
            </a:pPr>
            <a:r>
              <a:rPr u="sng">
                <a:solidFill>
                  <a:srgbClr val="32B6CE"/>
                </a:solidFill>
                <a:uFill>
                  <a:solidFill>
                    <a:srgbClr val="32B6CE"/>
                  </a:solidFill>
                </a:uFill>
                <a:hlinkClick r:id="rId4" invalidUrl="" action="" tgtFrame="" tooltip="" history="1" highlightClick="0" endSnd="0"/>
              </a:rPr>
              <a:t>http://blog.thoughtram.io/angular/2016/06/16/cold-vs-hot-observables.html#caveat-http-with-observables</a:t>
            </a:r>
          </a:p>
          <a:p>
            <a:pPr>
              <a:defRPr b="1" sz="1800"/>
            </a:pPr>
          </a:p>
          <a:p>
            <a:pPr>
              <a:defRPr b="1" sz="1800"/>
            </a:pPr>
          </a:p>
          <a:p>
            <a:pPr>
              <a:defRPr sz="1800"/>
            </a:pPr>
            <a:r>
              <a:t>Какой из них вы выберете, зависит от сценария</a:t>
            </a:r>
          </a:p>
          <a:p>
            <a:pPr>
              <a:defRPr sz="1800"/>
            </a:pPr>
            <a:r>
              <a:rPr b="1"/>
              <a:t>Observable - </a:t>
            </a:r>
            <a:r>
              <a:t> является хорошим выбором, когда вы хотите, обернуть функциональность, которая производит значения не сразу а с течением времени. Примером может быть связь WebSocket.</a:t>
            </a:r>
          </a:p>
          <a:p>
            <a:pPr>
              <a:defRPr sz="1800"/>
            </a:pPr>
          </a:p>
          <a:p>
            <a:pPr>
              <a:defRPr b="1" sz="1800"/>
            </a:pPr>
            <a:r>
              <a:t>Subject - вы можете тригерить новые события из любого места, и вы можете подключить существующие observables(наблюдаемые потоки) к нему.</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defRPr sz="2100"/>
            </a:pPr>
            <a:r>
              <a:t>1)Object - функция create принимает один параметр config и требует что бы у переданного объекта как минимум было свойство width(которое имело бы тип number) и secretKey ( с типом number), и возможно(не обязательно) также color с строковым типом. Внутри функции create можно будет пользоваться только теми свойствами и методами config которые были описаны в интерфейсе</a:t>
            </a:r>
          </a:p>
          <a:p>
            <a:pPr>
              <a:defRPr sz="2100"/>
            </a:pPr>
          </a:p>
          <a:p>
            <a:pPr>
              <a:defRPr sz="2100"/>
            </a:pPr>
            <a:r>
              <a:t>2)Для того, чтобы описать функцию с помощью интерфейса, к нему добавляют сигнатуру вызова. Такая сигнатура выглядит как описание функции, в котором указаны только список аргументов и возвращаемый тип. Каждый параметр в списке должен иметь и имя, и тип. Имя аргументов не важно важен порядок</a:t>
            </a:r>
          </a:p>
          <a:p>
            <a:pPr>
              <a:defRPr sz="2100"/>
            </a:pPr>
          </a:p>
          <a:p>
            <a:pPr>
              <a:defRPr sz="2100"/>
            </a:pPr>
            <a:r>
              <a:t>3)Индексируемые типы можно использовать для описание индексации объекта или массива, а также типа значений, которые возвращает эта индексация.</a:t>
            </a:r>
          </a:p>
          <a:p>
            <a:pPr>
              <a:defRPr sz="2100"/>
            </a:pPr>
          </a:p>
          <a:p>
            <a:pPr>
              <a:defRPr sz="2100"/>
            </a:pPr>
          </a:p>
          <a:p>
            <a:pPr>
              <a:defRPr sz="2100"/>
            </a:pPr>
            <a:r>
              <a:t>Существуют всего два вида поддерживаемых сигнатур индекса: со строками и с числами в качестве аргумента. Объект может поддерживать оба вида, но тип значения, который возвращается числовым индексом, должен быть подтипом того, который возвращается строковым индексом. Т</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7" name="Shape 687"/>
          <p:cNvSpPr/>
          <p:nvPr>
            <p:ph type="sldImg"/>
          </p:nvPr>
        </p:nvSpPr>
        <p:spPr>
          <a:prstGeom prst="rect">
            <a:avLst/>
          </a:prstGeom>
        </p:spPr>
        <p:txBody>
          <a:bodyPr/>
          <a:lstStyle/>
          <a:p>
            <a:pPr/>
          </a:p>
        </p:txBody>
      </p:sp>
      <p:sp>
        <p:nvSpPr>
          <p:cNvPr id="688" name="Shape 688"/>
          <p:cNvSpPr/>
          <p:nvPr>
            <p:ph type="body" sz="quarter" idx="1"/>
          </p:nvPr>
        </p:nvSpPr>
        <p:spPr>
          <a:prstGeom prst="rect">
            <a:avLst/>
          </a:prstGeom>
        </p:spPr>
        <p:txBody>
          <a:bodyPr/>
          <a:lstStyle/>
          <a:p>
            <a:pPr>
              <a:defRPr sz="2400"/>
            </a:pPr>
            <a:r>
              <a:rPr b="1"/>
              <a:t>catch</a:t>
            </a:r>
            <a:r>
              <a:t> - перехватывает сообщения потока error и изменяет его любым другим, это позволяет потоку нормально завершиться и не останавливаться.</a:t>
            </a:r>
          </a:p>
          <a:p>
            <a:pPr>
              <a:defRPr sz="2400"/>
            </a:pPr>
          </a:p>
          <a:p>
            <a:pPr>
              <a:defRPr b="1" sz="2400"/>
            </a:pPr>
            <a:r>
              <a:t>Пример:</a:t>
            </a:r>
          </a:p>
          <a:p>
            <a:pPr>
              <a:defRPr sz="2400"/>
            </a:pPr>
            <a:r>
              <a:rPr u="sng">
                <a:solidFill>
                  <a:srgbClr val="32B6CE"/>
                </a:solidFill>
                <a:uFill>
                  <a:solidFill>
                    <a:srgbClr val="32B6CE"/>
                  </a:solidFill>
                </a:uFill>
                <a:hlinkClick r:id="rId3" invalidUrl="" action="" tgtFrame="" tooltip="" history="1" highlightClick="0" endSnd="0"/>
              </a:rPr>
              <a:t>http://xgrommx.github.io/rx-book/content/observable/observable_instance_methods/catch.html</a:t>
            </a:r>
          </a:p>
          <a:p>
            <a:pPr>
              <a:defRPr sz="2400"/>
            </a:pPr>
            <a:r>
              <a:t>var obs1 = Rx.Observable.throw(new Error('error'));</a:t>
            </a:r>
          </a:p>
          <a:p>
            <a:pPr>
              <a:defRPr sz="2400"/>
            </a:pPr>
            <a:r>
              <a:t>var obs2 = Rx.Observable.return(42);</a:t>
            </a:r>
          </a:p>
          <a:p>
            <a:pPr>
              <a:defRPr sz="2400"/>
            </a:pPr>
          </a:p>
          <a:p>
            <a:pPr>
              <a:defRPr sz="2400"/>
            </a:pPr>
            <a:r>
              <a:t>var source = Rx.Observable.catch(obs1, obs2);</a:t>
            </a:r>
          </a:p>
          <a:p>
            <a:pPr>
              <a:defRPr sz="2400"/>
            </a:pPr>
          </a:p>
          <a:p>
            <a:pPr>
              <a:defRPr sz="2400"/>
            </a:pPr>
            <a:r>
              <a:t>var subscription = source.subscribe(</a:t>
            </a:r>
          </a:p>
          <a:p>
            <a:pPr>
              <a:defRPr sz="2400"/>
            </a:pPr>
            <a:r>
              <a:t>  x =&gt; console.log(`onNext: ${x}`),</a:t>
            </a:r>
          </a:p>
          <a:p>
            <a:pPr>
              <a:defRPr sz="2400"/>
            </a:pPr>
            <a:r>
              <a:t>  e =&gt; console.log(`onError: ${e}`),</a:t>
            </a:r>
          </a:p>
          <a:p>
            <a:pPr>
              <a:defRPr sz="2400"/>
            </a:pPr>
            <a:r>
              <a:t>  () =&gt; console.log('onCompleted'));</a:t>
            </a:r>
          </a:p>
          <a:p>
            <a:pPr>
              <a:defRPr sz="2400"/>
            </a:pPr>
          </a:p>
          <a:p>
            <a:pPr>
              <a:defRPr sz="2400"/>
            </a:pPr>
          </a:p>
          <a:p>
            <a:pPr>
              <a:defRPr sz="2400"/>
            </a:pPr>
            <a:r>
              <a:rPr u="sng">
                <a:solidFill>
                  <a:srgbClr val="32B6CE"/>
                </a:solidFill>
                <a:uFill>
                  <a:solidFill>
                    <a:srgbClr val="32B6CE"/>
                  </a:solidFill>
                </a:uFill>
                <a:hlinkClick r:id="rId4" invalidUrl="" action="" tgtFrame="" tooltip="" history="1" highlightClick="0" endSnd="0"/>
              </a:rPr>
              <a:t>http://xgrommx.github.io/rx-book/content/observable/observable_instance_methods/retry.html</a:t>
            </a:r>
          </a:p>
          <a:p>
            <a:pPr>
              <a:defRPr sz="2400"/>
            </a:pPr>
          </a:p>
          <a:p>
            <a:pPr>
              <a:defRPr sz="2400"/>
            </a:pPr>
            <a:r>
              <a:t>retry(n) - если поток шлет уведомления о ошибки мы переподписываемся на поток (n-раз) или если (n) не указан постоянно</a:t>
            </a:r>
          </a:p>
          <a:p>
            <a:pPr>
              <a:defRPr sz="2400"/>
            </a:pPr>
          </a:p>
          <a:p>
            <a:pPr>
              <a:defRPr sz="2400"/>
            </a:pPr>
            <a:r>
              <a:rPr u="sng">
                <a:solidFill>
                  <a:srgbClr val="32B6CE"/>
                </a:solidFill>
                <a:uFill>
                  <a:solidFill>
                    <a:srgbClr val="32B6CE"/>
                  </a:solidFill>
                </a:uFill>
                <a:hlinkClick r:id="rId5" invalidUrl="" action="" tgtFrame="" tooltip="" history="1" highlightClick="0" endSnd="0"/>
              </a:rPr>
              <a:t>http://xgrommx.github.io/rx-book/content/observable/observable_instance_methods/retrywhen.html</a:t>
            </a:r>
          </a:p>
          <a:p>
            <a:pPr>
              <a:defRPr sz="2400"/>
            </a:pPr>
          </a:p>
          <a:p>
            <a:pPr>
              <a:defRPr sz="2400"/>
            </a:pPr>
            <a:r>
              <a:t>retryWhen() - тоже самое только позволяет задать задержку между повторениями</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7" name="Shape 737"/>
          <p:cNvSpPr/>
          <p:nvPr>
            <p:ph type="sldImg"/>
          </p:nvPr>
        </p:nvSpPr>
        <p:spPr>
          <a:prstGeom prst="rect">
            <a:avLst/>
          </a:prstGeom>
        </p:spPr>
        <p:txBody>
          <a:bodyPr/>
          <a:lstStyle/>
          <a:p>
            <a:pPr/>
          </a:p>
        </p:txBody>
      </p:sp>
      <p:sp>
        <p:nvSpPr>
          <p:cNvPr id="738" name="Shape 738"/>
          <p:cNvSpPr/>
          <p:nvPr>
            <p:ph type="body" sz="quarter" idx="1"/>
          </p:nvPr>
        </p:nvSpPr>
        <p:spPr>
          <a:prstGeom prst="rect">
            <a:avLst/>
          </a:prstGeom>
        </p:spPr>
        <p:txBody>
          <a:bodyPr/>
          <a:lstStyle/>
          <a:p>
            <a:pPr>
              <a:defRPr sz="1700"/>
            </a:pPr>
            <a:r>
              <a:rPr u="sng">
                <a:solidFill>
                  <a:srgbClr val="32B6CE"/>
                </a:solidFill>
                <a:uFill>
                  <a:solidFill>
                    <a:srgbClr val="32B6CE"/>
                  </a:solidFill>
                </a:uFill>
                <a:hlinkClick r:id="rId3" invalidUrl="" action="" tgtFrame="" tooltip="" history="1" highlightClick="0" endSnd="0"/>
              </a:rPr>
              <a:t>http://reactivex.io/rxjs/manual/overview.html#categories-of-operators</a:t>
            </a:r>
          </a:p>
          <a:p>
            <a:pPr>
              <a:defRPr sz="1700"/>
            </a:pPr>
          </a:p>
          <a:p>
            <a:pPr>
              <a:defRPr sz="1700"/>
            </a:pPr>
            <a:r>
              <a:t>Transformation</a:t>
            </a:r>
          </a:p>
          <a:p>
            <a:pPr lvl="1" marL="848059" indent="-213059">
              <a:buSzPct val="100000"/>
              <a:buAutoNum type="arabicParenR" startAt="1"/>
              <a:defRPr sz="1700"/>
            </a:pPr>
            <a:r>
              <a:t>buffer</a:t>
            </a:r>
          </a:p>
          <a:p>
            <a:pPr lvl="1" marL="848059" indent="-213059">
              <a:buSzPct val="100000"/>
              <a:buAutoNum type="arabicParenR" startAt="1"/>
              <a:defRPr sz="1700"/>
            </a:pPr>
            <a:r>
              <a:t>bufferCount</a:t>
            </a:r>
          </a:p>
          <a:p>
            <a:pPr lvl="1" marL="848059" indent="-213059">
              <a:buSzPct val="100000"/>
              <a:buAutoNum type="arabicParenR" startAt="1"/>
              <a:defRPr sz="1700"/>
            </a:pPr>
            <a:r>
              <a:t>bufferTime</a:t>
            </a:r>
          </a:p>
          <a:p>
            <a:pPr lvl="1" marL="848059" indent="-213059">
              <a:buSzPct val="100000"/>
              <a:buAutoNum type="arabicParenR" startAt="1"/>
              <a:defRPr sz="1700"/>
            </a:pPr>
            <a:r>
              <a:t>bufferToggle</a:t>
            </a:r>
          </a:p>
          <a:p>
            <a:pPr lvl="1" marL="848059" indent="-213059">
              <a:buSzPct val="100000"/>
              <a:buAutoNum type="arabicParenR" startAt="1"/>
              <a:defRPr sz="1700"/>
            </a:pPr>
            <a:r>
              <a:t>merge</a:t>
            </a:r>
          </a:p>
          <a:p>
            <a:pPr lvl="1" marL="848059" indent="-213059">
              <a:buSzPct val="100000"/>
              <a:buAutoNum type="arabicParenR" startAt="1"/>
              <a:defRPr sz="1700"/>
            </a:pPr>
            <a:r>
              <a:t>pluck</a:t>
            </a:r>
          </a:p>
          <a:p>
            <a:pPr lvl="1" marL="848059" indent="-213059">
              <a:buSzPct val="100000"/>
              <a:buAutoNum type="arabicParenR" startAt="1"/>
              <a:defRPr sz="1700"/>
            </a:pPr>
            <a:r>
              <a:t>scan</a:t>
            </a:r>
          </a:p>
          <a:p>
            <a:pPr>
              <a:defRPr sz="1700"/>
            </a:pPr>
            <a:r>
              <a:t>FILTERRING</a:t>
            </a:r>
          </a:p>
          <a:p>
            <a:pPr>
              <a:defRPr sz="1700"/>
            </a:pPr>
            <a:r>
              <a:t>debounce</a:t>
            </a:r>
          </a:p>
          <a:p>
            <a:pPr>
              <a:defRPr sz="1700"/>
            </a:pPr>
            <a:r>
              <a:t>debounceTime</a:t>
            </a:r>
          </a:p>
          <a:p>
            <a:pPr>
              <a:defRPr sz="1700"/>
            </a:pPr>
            <a:r>
              <a:t>distinct</a:t>
            </a:r>
          </a:p>
          <a:p>
            <a:pPr>
              <a:defRPr sz="1700"/>
            </a:pPr>
            <a:r>
              <a:t>distinctKey</a:t>
            </a:r>
          </a:p>
          <a:p>
            <a:pPr>
              <a:defRPr sz="1700"/>
            </a:pPr>
            <a:r>
              <a:t>distinctUntilChanged</a:t>
            </a:r>
          </a:p>
          <a:p>
            <a:pPr>
              <a:defRPr sz="1700"/>
            </a:pPr>
            <a:r>
              <a:t>distinctUntilKeyChanged</a:t>
            </a:r>
          </a:p>
          <a:p>
            <a:pPr>
              <a:defRPr sz="1700"/>
            </a:pPr>
            <a:r>
              <a:t>elementAt</a:t>
            </a:r>
          </a:p>
          <a:p>
            <a:pPr>
              <a:defRPr sz="1700"/>
            </a:pPr>
            <a:r>
              <a:t>filter</a:t>
            </a:r>
          </a:p>
          <a:p>
            <a:pPr>
              <a:defRPr sz="1700"/>
            </a:pPr>
            <a:r>
              <a:t>first</a:t>
            </a:r>
          </a:p>
          <a:p>
            <a:pPr>
              <a:defRPr sz="1700"/>
            </a:pPr>
          </a:p>
          <a:p>
            <a:pPr>
              <a:defRPr b="1" sz="1700"/>
            </a:pPr>
            <a:r>
              <a:t>Combination Operators</a:t>
            </a:r>
          </a:p>
          <a:p>
            <a:pPr>
              <a:defRPr b="1" sz="1700"/>
            </a:pPr>
          </a:p>
          <a:p>
            <a:pPr>
              <a:defRPr b="1" sz="1700"/>
            </a:pPr>
            <a:r>
              <a:t>combineAll</a:t>
            </a:r>
          </a:p>
          <a:p>
            <a:pPr>
              <a:defRPr b="1" sz="1700"/>
            </a:pPr>
            <a:r>
              <a:t>combineLatest</a:t>
            </a:r>
          </a:p>
          <a:p>
            <a:pPr>
              <a:defRPr b="1" sz="1700"/>
            </a:pPr>
            <a:r>
              <a:t>concat</a:t>
            </a:r>
          </a:p>
          <a:p>
            <a:pPr>
              <a:defRPr b="1" sz="1700"/>
            </a:pPr>
            <a:r>
              <a:t>concatAll</a:t>
            </a:r>
          </a:p>
          <a:p>
            <a:pPr>
              <a:defRPr b="1" sz="1700"/>
            </a:pPr>
            <a:r>
              <a:t>exhaust</a:t>
            </a:r>
          </a:p>
          <a:p>
            <a:pPr>
              <a:defRPr b="1" sz="1700"/>
            </a:pPr>
            <a:r>
              <a:t>forkJoin</a:t>
            </a:r>
          </a:p>
          <a:p>
            <a:pPr>
              <a:defRPr b="1" sz="1700"/>
            </a:pPr>
            <a:r>
              <a:t>merge</a:t>
            </a:r>
          </a:p>
          <a:p>
            <a:pPr>
              <a:defRPr b="1" sz="1700"/>
            </a:pPr>
            <a:r>
              <a:t>mergeAll</a:t>
            </a:r>
          </a:p>
          <a:p>
            <a:pPr>
              <a:defRPr b="1" sz="1700"/>
            </a:pPr>
            <a:r>
              <a:t>race</a:t>
            </a:r>
          </a:p>
          <a:p>
            <a:pPr>
              <a:defRPr b="1" sz="1700"/>
            </a:pPr>
            <a:r>
              <a:t>startWith</a:t>
            </a:r>
          </a:p>
          <a:p>
            <a:pPr>
              <a:defRPr b="1" sz="1700"/>
            </a:pPr>
          </a:p>
          <a:p>
            <a:pPr>
              <a:defRPr sz="1700"/>
            </a:pPr>
            <a:r>
              <a:t>Multicasting Operators</a:t>
            </a:r>
          </a:p>
          <a:p>
            <a:pPr>
              <a:defRPr sz="1700"/>
            </a:pPr>
            <a:r>
              <a:t>multicast</a:t>
            </a:r>
          </a:p>
          <a:p>
            <a:pPr>
              <a:defRPr sz="1700"/>
            </a:pPr>
            <a:r>
              <a:t>publish</a:t>
            </a:r>
          </a:p>
          <a:p>
            <a:pPr>
              <a:defRPr sz="1700"/>
            </a:pPr>
            <a:r>
              <a:t>share</a:t>
            </a:r>
          </a:p>
          <a:p>
            <a:pPr>
              <a:defRPr sz="1700"/>
            </a:pPr>
          </a:p>
          <a:p>
            <a:pPr>
              <a:defRPr sz="1700"/>
            </a:pPr>
            <a:r>
              <a:t>Conditional and Boolean Operators</a:t>
            </a:r>
          </a:p>
          <a:p>
            <a:pPr>
              <a:defRPr sz="1700"/>
            </a:pPr>
          </a:p>
          <a:p>
            <a:pPr>
              <a:defRPr sz="1700"/>
            </a:pPr>
            <a:r>
              <a:t>every</a:t>
            </a:r>
          </a:p>
          <a:p>
            <a:pPr>
              <a:defRPr sz="1700"/>
            </a:pPr>
            <a:r>
              <a:t>find</a:t>
            </a:r>
          </a:p>
          <a:p>
            <a:pPr>
              <a:defRPr sz="1700"/>
            </a:pPr>
            <a:r>
              <a:t>findIndex</a:t>
            </a:r>
          </a:p>
          <a:p>
            <a:pPr>
              <a:defRPr sz="1700"/>
            </a:pPr>
          </a:p>
          <a:p>
            <a:pPr>
              <a:defRPr sz="1700"/>
            </a:pPr>
            <a:r>
              <a:t>Utility Operators</a:t>
            </a:r>
          </a:p>
          <a:p>
            <a:pPr>
              <a:defRPr sz="1700"/>
            </a:pPr>
          </a:p>
          <a:p>
            <a:pPr>
              <a:defRPr sz="1700"/>
            </a:pPr>
            <a:r>
              <a:t>TIMEOUT</a:t>
            </a:r>
          </a:p>
          <a:p>
            <a:pPr>
              <a:defRPr sz="1700"/>
            </a:pPr>
            <a:r>
              <a:t>INTERVAL</a:t>
            </a:r>
          </a:p>
          <a:p>
            <a:pPr>
              <a:defRPr sz="1700"/>
            </a:pPr>
            <a:r>
              <a:t>TOpromise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4" name="Shape 744"/>
          <p:cNvSpPr/>
          <p:nvPr>
            <p:ph type="sldImg"/>
          </p:nvPr>
        </p:nvSpPr>
        <p:spPr>
          <a:prstGeom prst="rect">
            <a:avLst/>
          </a:prstGeom>
        </p:spPr>
        <p:txBody>
          <a:bodyPr/>
          <a:lstStyle/>
          <a:p>
            <a:pPr/>
          </a:p>
        </p:txBody>
      </p:sp>
      <p:sp>
        <p:nvSpPr>
          <p:cNvPr id="745" name="Shape 745"/>
          <p:cNvSpPr/>
          <p:nvPr>
            <p:ph type="body" sz="quarter" idx="1"/>
          </p:nvPr>
        </p:nvSpPr>
        <p:spPr>
          <a:prstGeom prst="rect">
            <a:avLst/>
          </a:prstGeom>
        </p:spPr>
        <p:txBody>
          <a:bodyPr/>
          <a:lstStyle/>
          <a:p>
            <a:pPr>
              <a:defRPr sz="2200"/>
            </a:pPr>
            <a:r>
              <a:t>Ключ к пониманию rxjs это научиться использовать функциональное программирования для  манипулированиями коллекциями. Данный подход позволяет разработчикам абстрагировать над работой с коллекция нет for, if. Все эти методы являются имутабельными ( не изменяют начального значения)</a:t>
            </a:r>
          </a:p>
          <a:p>
            <a:pPr>
              <a:defRPr sz="2200"/>
            </a:pPr>
          </a:p>
          <a:p>
            <a:pPr>
              <a:defRPr sz="2200"/>
            </a:pPr>
            <a:r>
              <a:t>Пример синхронного и асинхронного </a:t>
            </a:r>
          </a:p>
          <a:p>
            <a:pPr>
              <a:defRPr sz="2200"/>
            </a:pPr>
            <a:r>
              <a:rPr u="sng">
                <a:solidFill>
                  <a:srgbClr val="32B6CE"/>
                </a:solidFill>
                <a:uFill>
                  <a:solidFill>
                    <a:srgbClr val="32B6CE"/>
                  </a:solidFill>
                </a:uFill>
                <a:hlinkClick r:id="rId3" invalidUrl="" action="" tgtFrame="" tooltip="" history="1" highlightClick="0" endSnd="0"/>
              </a:rPr>
              <a:t>http://jsbin.com/qoqayoduke/1/edit?js,console</a:t>
            </a:r>
          </a:p>
          <a:p>
            <a:pPr>
              <a:defRPr sz="2200"/>
            </a:pPr>
          </a:p>
          <a:p>
            <a:pPr>
              <a:defRPr sz="2200"/>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1" name="Shape 751"/>
          <p:cNvSpPr/>
          <p:nvPr>
            <p:ph type="sldImg"/>
          </p:nvPr>
        </p:nvSpPr>
        <p:spPr>
          <a:prstGeom prst="rect">
            <a:avLst/>
          </a:prstGeom>
        </p:spPr>
        <p:txBody>
          <a:bodyPr/>
          <a:lstStyle/>
          <a:p>
            <a:pPr/>
          </a:p>
        </p:txBody>
      </p:sp>
      <p:sp>
        <p:nvSpPr>
          <p:cNvPr id="752" name="Shape 752"/>
          <p:cNvSpPr/>
          <p:nvPr>
            <p:ph type="body" sz="quarter" idx="1"/>
          </p:nvPr>
        </p:nvSpPr>
        <p:spPr>
          <a:prstGeom prst="rect">
            <a:avLst/>
          </a:prstGeom>
        </p:spPr>
        <p:txBody>
          <a:bodyPr/>
          <a:lstStyle/>
          <a:p>
            <a:pPr>
              <a:defRPr sz="2100"/>
            </a:pPr>
            <a:r>
              <a:rPr b="1"/>
              <a:t>buffer</a:t>
            </a:r>
            <a:r>
              <a:t> - накапливает значения до того момента пока его не попросят выдать их( должен сработать другой observable внутри)  и после возвращает массив накопленных значений после чего он начнет их накапливать заново</a:t>
            </a:r>
          </a:p>
          <a:p>
            <a:pPr>
              <a:defRPr sz="2100"/>
            </a:pPr>
            <a:r>
              <a:rPr u="sng">
                <a:solidFill>
                  <a:srgbClr val="32B6CE"/>
                </a:solidFill>
                <a:uFill>
                  <a:solidFill>
                    <a:srgbClr val="32B6CE"/>
                  </a:solidFill>
                </a:uFill>
                <a:hlinkClick r:id="rId3" invalidUrl="" action="" tgtFrame="" tooltip="" history="1" highlightClick="0" endSnd="0"/>
              </a:rPr>
              <a:t>http://jsbin.com/qupumohiye/1/edit?js,console,output</a:t>
            </a:r>
          </a:p>
          <a:p>
            <a:pPr>
              <a:defRPr sz="2100"/>
            </a:pPr>
            <a:r>
              <a:rPr b="1"/>
              <a:t>bufferCount </a:t>
            </a:r>
            <a:r>
              <a:t>- аналогично buffer но можно задать максимальное количество элементов  в буфере и если их количество превышено это значит что пора их выдавать</a:t>
            </a:r>
          </a:p>
          <a:p>
            <a:pPr>
              <a:defRPr sz="2100"/>
            </a:pPr>
            <a:r>
              <a:rPr b="1"/>
              <a:t>bufferTime</a:t>
            </a:r>
            <a:r>
              <a:t> - аналогично buffer но можно задать время на котором буфер будет буферезировать значения </a:t>
            </a:r>
          </a:p>
          <a:p>
            <a:pPr>
              <a:defRPr b="1" sz="2100"/>
            </a:pPr>
            <a:r>
              <a:t>bufferToggle - </a:t>
            </a:r>
            <a:r>
              <a:rPr b="0"/>
              <a:t>может определить когда стоит начать записывать значения в буфер и когда закончить </a:t>
            </a:r>
          </a:p>
          <a:p>
            <a:pPr>
              <a:defRPr b="1" sz="2100"/>
            </a:pPr>
            <a:r>
              <a:t>bufferWhen -  </a:t>
            </a:r>
            <a:r>
              <a:rPr b="0"/>
              <a:t>аналогично с buffer только принимает </a:t>
            </a:r>
            <a:r>
              <a:t>Функцию которая возвращает observable,</a:t>
            </a:r>
            <a:r>
              <a:rPr b="0"/>
              <a:t> а не сразу observable как в buffйr</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8" name="Shape 758"/>
          <p:cNvSpPr/>
          <p:nvPr>
            <p:ph type="sldImg"/>
          </p:nvPr>
        </p:nvSpPr>
        <p:spPr>
          <a:prstGeom prst="rect">
            <a:avLst/>
          </a:prstGeom>
        </p:spPr>
        <p:txBody>
          <a:bodyPr/>
          <a:lstStyle/>
          <a:p>
            <a:pPr/>
          </a:p>
        </p:txBody>
      </p:sp>
      <p:sp>
        <p:nvSpPr>
          <p:cNvPr id="759" name="Shape 759"/>
          <p:cNvSpPr/>
          <p:nvPr>
            <p:ph type="body" sz="quarter" idx="1"/>
          </p:nvPr>
        </p:nvSpPr>
        <p:spPr>
          <a:prstGeom prst="rect">
            <a:avLst/>
          </a:prstGeom>
        </p:spPr>
        <p:txBody>
          <a:bodyPr/>
          <a:lstStyle/>
          <a:p>
            <a:pPr>
              <a:defRPr sz="2100"/>
            </a:pPr>
            <a:r>
              <a:rPr b="1"/>
              <a:t>merge - объеденяет два поток и создает исходящий стрим которые имеет значения из двух потоков</a:t>
            </a:r>
            <a:endParaRPr b="1"/>
          </a:p>
          <a:p>
            <a:pPr>
              <a:defRPr sz="2100"/>
            </a:pPr>
            <a:r>
              <a:rPr b="1"/>
              <a:t>mergeAll сливает значения из основного поток и вложенных </a:t>
            </a:r>
            <a:r>
              <a:rPr u="sng">
                <a:solidFill>
                  <a:srgbClr val="32B6CE"/>
                </a:solidFill>
                <a:uFill>
                  <a:solidFill>
                    <a:srgbClr val="32B6CE"/>
                  </a:solidFill>
                </a:uFill>
                <a:hlinkClick r:id="rId3" invalidUrl="" action="" tgtFrame="" tooltip="" history="1" highlightClick="0" endSnd="0"/>
              </a:rPr>
              <a:t>http://jsbin.com/moyeluxudi/edit?js,console</a:t>
            </a:r>
            <a:endParaRPr b="1"/>
          </a:p>
          <a:p>
            <a:pPr>
              <a:defRPr sz="2100"/>
            </a:pPr>
            <a:r>
              <a:rPr b="1"/>
              <a:t>mergeMap  </a:t>
            </a:r>
            <a:r>
              <a:rPr u="sng">
                <a:solidFill>
                  <a:srgbClr val="32B6CE"/>
                </a:solidFill>
                <a:uFill>
                  <a:solidFill>
                    <a:srgbClr val="32B6CE"/>
                  </a:solidFill>
                </a:uFill>
                <a:hlinkClick r:id="rId3" invalidUrl="" action="" tgtFrame="" tooltip="" history="1" highlightClick="0" endSnd="0"/>
              </a:rPr>
              <a:t>http://jsbin.com/moyeluxudi/edit?js,console</a:t>
            </a:r>
            <a:r>
              <a:rPr b="1"/>
              <a:t> (состоит из map().mergeAll())</a:t>
            </a:r>
            <a:endParaRPr b="1"/>
          </a:p>
          <a:p>
            <a:pPr>
              <a:defRPr sz="2100"/>
            </a:pPr>
            <a:r>
              <a:rPr b="1"/>
              <a:t>mergeMapTo - делает тоже самое что и mergeMap только везде подставляет одно и тоже значение </a:t>
            </a:r>
            <a:endParaRPr b="1"/>
          </a:p>
          <a:p>
            <a:pPr>
              <a:defRPr sz="2100"/>
            </a:pPr>
            <a:endParaRPr b="1"/>
          </a:p>
          <a:p>
            <a:pPr>
              <a:defRPr sz="2100"/>
            </a:pPr>
            <a:endParaRPr b="1"/>
          </a:p>
          <a:p>
            <a:pPr>
              <a:defRPr sz="2200"/>
            </a:pPr>
          </a:p>
          <a:p>
            <a:pPr>
              <a:defRPr sz="2200"/>
            </a:pPr>
            <a:r>
              <a:t>mergeMap</a:t>
            </a:r>
          </a:p>
          <a:p>
            <a:pPr>
              <a:defRPr sz="2200"/>
            </a:pPr>
            <a:r>
              <a:rPr u="sng">
                <a:solidFill>
                  <a:srgbClr val="32B6CE"/>
                </a:solidFill>
                <a:uFill>
                  <a:solidFill>
                    <a:srgbClr val="32B6CE"/>
                  </a:solidFill>
                </a:uFill>
                <a:hlinkClick r:id="rId4" invalidUrl="" action="" tgtFrame="" tooltip="" history="1" highlightClick="0" endSnd="0"/>
              </a:rPr>
              <a:t>http://jsbin.com/tecaxigela/1/edit?js,console,output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ph type="sldImg"/>
          </p:nvPr>
        </p:nvSpPr>
        <p:spPr>
          <a:prstGeom prst="rect">
            <a:avLst/>
          </a:prstGeom>
        </p:spPr>
        <p:txBody>
          <a:bodyPr/>
          <a:lstStyle/>
          <a:p>
            <a:pPr/>
          </a:p>
        </p:txBody>
      </p:sp>
      <p:sp>
        <p:nvSpPr>
          <p:cNvPr id="322" name="Shape 322"/>
          <p:cNvSpPr/>
          <p:nvPr>
            <p:ph type="body" sz="quarter" idx="1"/>
          </p:nvPr>
        </p:nvSpPr>
        <p:spPr>
          <a:prstGeom prst="rect">
            <a:avLst/>
          </a:prstGeom>
        </p:spPr>
        <p:txBody>
          <a:bodyPr/>
          <a:lstStyle/>
          <a:p>
            <a:pPr>
              <a:defRPr sz="2300"/>
            </a:pPr>
            <a:r>
              <a:t>Интерфейсы могут расширять друг друга, подобно классам. Это позволяет копировать члены одного интерфейса в другой, что дает больше гибкости при разделении интерфейсов на переиспользуемые компоненты.</a:t>
            </a:r>
          </a:p>
          <a:p>
            <a:pPr>
              <a:defRPr sz="2300"/>
            </a:pPr>
            <a:r>
              <a:t>Интерфейс может расширять сразу несколько других интерфейсов, создавая их комбинацию.</a:t>
            </a:r>
          </a:p>
          <a:p>
            <a:pPr>
              <a:defRPr sz="2300"/>
            </a:pPr>
          </a:p>
          <a:p>
            <a:pPr>
              <a:defRPr sz="2300"/>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p>
            <a:pPr>
              <a:defRPr sz="2300"/>
            </a:pPr>
            <a:r>
              <a:t>В TypeScript существует несколько мест, где используется выведение типов для того, чтобы получить информацию о типах без явного её указания</a:t>
            </a:r>
          </a:p>
          <a:p>
            <a:pPr>
              <a:defRPr sz="2300"/>
            </a:pPr>
            <a:r>
              <a:t>Тип переменной x выводится в number. </a:t>
            </a:r>
          </a:p>
          <a:p>
            <a:pPr>
              <a:defRPr sz="2300"/>
            </a:pPr>
            <a:r>
              <a:t>Выведение такого рода происходит</a:t>
            </a:r>
          </a:p>
          <a:p>
            <a:pPr marL="250657" indent="-250657">
              <a:buSzPct val="100000"/>
              <a:buAutoNum type="arabicParenR" startAt="1"/>
              <a:defRPr sz="2300"/>
            </a:pPr>
            <a:r>
              <a:t>при инициализации переменных и членов(свойств у объекта)</a:t>
            </a:r>
          </a:p>
          <a:p>
            <a:pPr marL="250657" indent="-250657">
              <a:buSzPct val="100000"/>
              <a:buAutoNum type="arabicParenR" startAt="1"/>
              <a:defRPr sz="2300"/>
            </a:pPr>
            <a:r>
              <a:t> присваивании параметрам значений по умолчанию </a:t>
            </a:r>
          </a:p>
          <a:p>
            <a:pPr marL="250657" indent="-250657">
              <a:buSzPct val="100000"/>
              <a:buAutoNum type="arabicParenR" startAt="1"/>
              <a:defRPr sz="2300"/>
            </a:pPr>
            <a:r>
              <a:t> определении типа возвращаемого значения функции.</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defRPr sz="2200"/>
            </a:pPr>
            <a:r>
              <a:t>Псевдонимы типа (alias) - создают новое имя для типа. Стоит помнить что псевдоним не создаёт новый тип, а он создает новое имя, чтобы сослаться к типу.(alias)</a:t>
            </a:r>
          </a:p>
          <a:p>
            <a:pPr>
              <a:defRPr sz="2200"/>
            </a:pPr>
            <a:r>
              <a:t>Псевдонимы типа иногда похожи на интерфейсы, </a:t>
            </a:r>
          </a:p>
          <a:p>
            <a:pPr>
              <a:defRPr sz="2200"/>
            </a:pPr>
            <a:r>
              <a:rPr b="1"/>
              <a:t>HО</a:t>
            </a:r>
            <a:endParaRPr b="1"/>
          </a:p>
          <a:p>
            <a:pPr marL="250657" indent="-250657">
              <a:buSzPct val="100000"/>
              <a:buAutoNum type="arabicParenR" startAt="1"/>
              <a:defRPr sz="2200"/>
            </a:pPr>
            <a:r>
              <a:t>могут именовать примитивы</a:t>
            </a:r>
          </a:p>
          <a:p>
            <a:pPr marL="250657" indent="-250657">
              <a:buSzPct val="100000"/>
              <a:buAutoNum type="arabicParenR" startAt="1"/>
              <a:defRPr sz="2200"/>
            </a:pPr>
            <a:r>
              <a:t> объединения</a:t>
            </a:r>
          </a:p>
          <a:p>
            <a:pPr marL="250657" indent="-250657">
              <a:buSzPct val="100000"/>
              <a:buAutoNum type="arabicParenR" startAt="1"/>
              <a:defRPr sz="2200"/>
            </a:pPr>
            <a:r>
              <a:t> кортежи(tuple) и любые другие типы</a:t>
            </a:r>
          </a:p>
          <a:p>
            <a:pPr>
              <a:defRPr sz="2200"/>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Shape 402"/>
          <p:cNvSpPr/>
          <p:nvPr>
            <p:ph type="sldImg"/>
          </p:nvPr>
        </p:nvSpPr>
        <p:spPr>
          <a:prstGeom prst="rect">
            <a:avLst/>
          </a:prstGeom>
        </p:spPr>
        <p:txBody>
          <a:bodyPr/>
          <a:lstStyle/>
          <a:p>
            <a:pPr/>
          </a:p>
        </p:txBody>
      </p:sp>
      <p:sp>
        <p:nvSpPr>
          <p:cNvPr id="403" name="Shape 403"/>
          <p:cNvSpPr/>
          <p:nvPr>
            <p:ph type="body" sz="quarter" idx="1"/>
          </p:nvPr>
        </p:nvSpPr>
        <p:spPr>
          <a:prstGeom prst="rect">
            <a:avLst/>
          </a:prstGeom>
        </p:spPr>
        <p:txBody>
          <a:bodyPr/>
          <a:lstStyle/>
          <a:p>
            <a:pPr>
              <a:defRPr sz="2500"/>
            </a:pPr>
            <a:r>
              <a:t>Псевдонимы типа создают новое имя для типа. </a:t>
            </a:r>
          </a:p>
          <a:p>
            <a:pPr>
              <a:defRPr sz="2500"/>
            </a:pPr>
            <a:r>
              <a:t>Псевдонимы типа иногда похожи на интерфейсы, </a:t>
            </a:r>
          </a:p>
          <a:p>
            <a:pPr>
              <a:defRPr sz="2500"/>
            </a:pPr>
            <a:r>
              <a:rPr b="1"/>
              <a:t>HО</a:t>
            </a:r>
            <a:endParaRPr b="1"/>
          </a:p>
          <a:p>
            <a:pPr marL="250657" indent="-250657">
              <a:buSzPct val="100000"/>
              <a:buAutoNum type="arabicParenR" startAt="1"/>
              <a:defRPr sz="2500"/>
            </a:pPr>
            <a:r>
              <a:t>могут именовать примитивы</a:t>
            </a:r>
          </a:p>
          <a:p>
            <a:pPr marL="250657" indent="-250657">
              <a:buSzPct val="100000"/>
              <a:buAutoNum type="arabicParenR" startAt="1"/>
              <a:defRPr sz="2500"/>
            </a:pPr>
            <a:r>
              <a:t> объединения</a:t>
            </a:r>
          </a:p>
          <a:p>
            <a:pPr marL="250657" indent="-250657">
              <a:buSzPct val="100000"/>
              <a:buAutoNum type="arabicParenR" startAt="1"/>
              <a:defRPr sz="2500"/>
            </a:pPr>
            <a:r>
              <a:t> кортежи(tuple) и любые другие типы</a:t>
            </a:r>
          </a:p>
          <a:p>
            <a:pPr>
              <a:defRPr sz="2500"/>
            </a:pPr>
            <a:r>
              <a:t>Псевдоним на самом деле не создаёт новый тип, а создает новое имя, чтобы сослаться к типу.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lvl1pPr>
              <a:defRPr sz="2600"/>
            </a:lvl1pPr>
          </a:lstStyle>
          <a:p>
            <a:pPr/>
            <a:r>
              <a:t>Добавлять типы можно к каждому параметру, а также и к самой функции, чтобы указать тип возвращаемого значения. TypeScript умеет сам выводить тип возвращаемого значения, анализируя инструкции return, поэтому зачастую можно не указывать его явно.</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image" Target="../media/image4.jpe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ext Title">
    <p:spTree>
      <p:nvGrpSpPr>
        <p:cNvPr id="1" name=""/>
        <p:cNvGrpSpPr/>
        <p:nvPr/>
      </p:nvGrpSpPr>
      <p:grpSpPr>
        <a:xfrm>
          <a:off x="0" y="0"/>
          <a:ext cx="0" cy="0"/>
          <a:chOff x="0" y="0"/>
          <a:chExt cx="0" cy="0"/>
        </a:xfrm>
      </p:grpSpPr>
      <p:sp>
        <p:nvSpPr>
          <p:cNvPr id="15" name="Shape 15"/>
          <p:cNvSpPr/>
          <p:nvPr>
            <p:ph type="sldNum" sz="quarter" idx="2"/>
          </p:nvPr>
        </p:nvSpPr>
        <p:spPr>
          <a:prstGeom prst="rect">
            <a:avLst/>
          </a:prstGeom>
        </p:spPr>
        <p:txBody>
          <a:bodyPr/>
          <a:lstStyle/>
          <a:p>
            <a:pPr/>
            <a:fld id="{86CB4B4D-7CA3-9044-876B-883B54F8677D}" type="slidenum"/>
          </a:p>
        </p:txBody>
      </p:sp>
      <p:sp>
        <p:nvSpPr>
          <p:cNvPr id="16" name="Shape 16"/>
          <p:cNvSpPr/>
          <p:nvPr>
            <p:ph type="body" sz="quarter" idx="1"/>
          </p:nvPr>
        </p:nvSpPr>
        <p:spPr>
          <a:xfrm>
            <a:off x="632880" y="1417371"/>
            <a:ext cx="7450671" cy="744806"/>
          </a:xfrm>
          <a:prstGeom prst="rect">
            <a:avLst/>
          </a:prstGeom>
        </p:spPr>
        <p:txBody>
          <a:bodyPr lIns="0" tIns="0" rIns="0" bIns="0"/>
          <a:lstStyle>
            <a:lvl1pPr marL="0" indent="0">
              <a:lnSpc>
                <a:spcPct val="85000"/>
              </a:lnSpc>
              <a:spcBef>
                <a:spcPts val="0"/>
              </a:spcBef>
              <a:buSzTx/>
              <a:buNone/>
              <a:defRPr cap="all" spc="-75" sz="4100">
                <a:latin typeface="Arial Black"/>
                <a:ea typeface="Arial Black"/>
                <a:cs typeface="Arial Black"/>
                <a:sym typeface="Arial Black"/>
              </a:defRPr>
            </a:lvl1pPr>
            <a:lvl2pPr marL="761320" indent="-418420">
              <a:lnSpc>
                <a:spcPct val="85000"/>
              </a:lnSpc>
              <a:spcBef>
                <a:spcPts val="0"/>
              </a:spcBef>
              <a:defRPr cap="all" spc="-75" sz="4100">
                <a:latin typeface="Arial Black"/>
                <a:ea typeface="Arial Black"/>
                <a:cs typeface="Arial Black"/>
                <a:sym typeface="Arial Black"/>
              </a:defRPr>
            </a:lvl2pPr>
            <a:lvl3pPr marL="1076325" indent="-390525">
              <a:lnSpc>
                <a:spcPct val="85000"/>
              </a:lnSpc>
              <a:spcBef>
                <a:spcPts val="0"/>
              </a:spcBef>
              <a:defRPr cap="all" spc="-75" sz="4100">
                <a:latin typeface="Arial Black"/>
                <a:ea typeface="Arial Black"/>
                <a:cs typeface="Arial Black"/>
                <a:sym typeface="Arial Black"/>
              </a:defRPr>
            </a:lvl3pPr>
            <a:lvl4pPr marL="1497329" indent="-468629">
              <a:lnSpc>
                <a:spcPct val="85000"/>
              </a:lnSpc>
              <a:spcBef>
                <a:spcPts val="0"/>
              </a:spcBef>
              <a:defRPr cap="all" spc="-75" sz="4100">
                <a:latin typeface="Arial Black"/>
                <a:ea typeface="Arial Black"/>
                <a:cs typeface="Arial Black"/>
                <a:sym typeface="Arial Black"/>
              </a:defRPr>
            </a:lvl4pPr>
            <a:lvl5pPr marL="1840229" indent="-468629">
              <a:lnSpc>
                <a:spcPct val="85000"/>
              </a:lnSpc>
              <a:spcBef>
                <a:spcPts val="0"/>
              </a:spcBef>
              <a:defRPr cap="all" spc="-75" sz="4100">
                <a:latin typeface="Arial Black"/>
                <a:ea typeface="Arial Black"/>
                <a:cs typeface="Arial Black"/>
                <a:sym typeface="Arial Black"/>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7" name="Shape 17"/>
          <p:cNvSpPr/>
          <p:nvPr>
            <p:ph type="body" sz="quarter" idx="13"/>
          </p:nvPr>
        </p:nvSpPr>
        <p:spPr>
          <a:xfrm>
            <a:off x="658066" y="2879524"/>
            <a:ext cx="2626061" cy="277769"/>
          </a:xfrm>
          <a:prstGeom prst="rect">
            <a:avLst/>
          </a:prstGeom>
          <a:solidFill>
            <a:schemeClr val="accent2"/>
          </a:solidFill>
        </p:spPr>
        <p:txBody>
          <a:bodyPr lIns="27432" tIns="27432" rIns="27432" bIns="27432"/>
          <a:lstStyle/>
          <a:p>
            <a:pPr marL="0" indent="0" defTabSz="298322">
              <a:lnSpc>
                <a:spcPct val="100000"/>
              </a:lnSpc>
              <a:spcBef>
                <a:spcPts val="0"/>
              </a:spcBef>
              <a:buSzTx/>
              <a:buNone/>
              <a:defRPr cap="all" sz="1218">
                <a:solidFill>
                  <a:srgbClr val="FFFFFF"/>
                </a:solidFill>
                <a:latin typeface="Arial Black"/>
                <a:ea typeface="Arial Black"/>
                <a:cs typeface="Arial Black"/>
                <a:sym typeface="Arial Black"/>
              </a:defRPr>
            </a:pPr>
          </a:p>
        </p:txBody>
      </p:sp>
      <p:sp>
        <p:nvSpPr>
          <p:cNvPr id="18" name="Shape 18"/>
          <p:cNvSpPr/>
          <p:nvPr>
            <p:ph type="body" sz="quarter" idx="14"/>
          </p:nvPr>
        </p:nvSpPr>
        <p:spPr>
          <a:xfrm>
            <a:off x="660398" y="4094614"/>
            <a:ext cx="3649664" cy="279798"/>
          </a:xfrm>
          <a:prstGeom prst="rect">
            <a:avLst/>
          </a:prstGeom>
        </p:spPr>
        <p:txBody>
          <a:bodyPr/>
          <a:lstStyle/>
          <a:p>
            <a:pPr marL="0" indent="0">
              <a:lnSpc>
                <a:spcPct val="100000"/>
              </a:lnSpc>
              <a:spcBef>
                <a:spcPts val="300"/>
              </a:spcBef>
              <a:buSzTx/>
              <a:buNone/>
              <a:defRPr sz="1400"/>
            </a:pPr>
          </a:p>
        </p:txBody>
      </p:sp>
      <p:sp>
        <p:nvSpPr>
          <p:cNvPr id="19" name="Shape 19"/>
          <p:cNvSpPr/>
          <p:nvPr>
            <p:ph type="pic" sz="quarter" idx="15"/>
          </p:nvPr>
        </p:nvSpPr>
        <p:spPr>
          <a:xfrm>
            <a:off x="627879" y="504826"/>
            <a:ext cx="1243503" cy="458238"/>
          </a:xfrm>
          <a:prstGeom prst="rect">
            <a:avLst/>
          </a:prstGeom>
        </p:spPr>
        <p:txBody>
          <a:bodyPr lIns="91439" tIns="45719" rIns="91439" bIns="45719">
            <a:noAutofit/>
          </a:bodyPr>
          <a:lstStyle/>
          <a:p>
            <a:pPr/>
          </a:p>
        </p:txBody>
      </p:sp>
      <p:sp>
        <p:nvSpPr>
          <p:cNvPr id="20" name="Shape 20"/>
          <p:cNvSpPr/>
          <p:nvPr>
            <p:ph type="pic" sz="quarter" idx="16"/>
          </p:nvPr>
        </p:nvSpPr>
        <p:spPr>
          <a:xfrm>
            <a:off x="2286350" y="504825"/>
            <a:ext cx="1411592" cy="458882"/>
          </a:xfrm>
          <a:prstGeom prst="rect">
            <a:avLst/>
          </a:prstGeom>
        </p:spPr>
        <p:txBody>
          <a:bodyPr lIns="91439" tIns="45719" rIns="91439" bIns="45719">
            <a:noAutofit/>
          </a:bodyPr>
          <a:lstStyle/>
          <a:p>
            <a:pPr/>
          </a:p>
        </p:txBody>
      </p:sp>
      <p:sp>
        <p:nvSpPr>
          <p:cNvPr id="21" name="Shape 21"/>
          <p:cNvSpPr/>
          <p:nvPr/>
        </p:nvSpPr>
        <p:spPr>
          <a:xfrm>
            <a:off x="2073088" y="571498"/>
            <a:ext cx="1" cy="347383"/>
          </a:xfrm>
          <a:prstGeom prst="line">
            <a:avLst/>
          </a:prstGeom>
          <a:ln w="25400">
            <a:solidFill>
              <a:schemeClr val="accent1"/>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4 Steps">
    <p:spTree>
      <p:nvGrpSpPr>
        <p:cNvPr id="1" name=""/>
        <p:cNvGrpSpPr/>
        <p:nvPr/>
      </p:nvGrpSpPr>
      <p:grpSpPr>
        <a:xfrm>
          <a:off x="0" y="0"/>
          <a:ext cx="0" cy="0"/>
          <a:chOff x="0" y="0"/>
          <a:chExt cx="0" cy="0"/>
        </a:xfrm>
      </p:grpSpPr>
      <p:sp>
        <p:nvSpPr>
          <p:cNvPr id="106" name="Shape 106"/>
          <p:cNvSpPr/>
          <p:nvPr>
            <p:ph type="sldNum" sz="quarter" idx="2"/>
          </p:nvPr>
        </p:nvSpPr>
        <p:spPr>
          <a:prstGeom prst="rect">
            <a:avLst/>
          </a:prstGeom>
        </p:spPr>
        <p:txBody>
          <a:bodyPr/>
          <a:lstStyle/>
          <a:p>
            <a:pPr/>
            <a:fld id="{86CB4B4D-7CA3-9044-876B-883B54F8677D}" type="slidenum"/>
          </a:p>
        </p:txBody>
      </p:sp>
      <p:sp>
        <p:nvSpPr>
          <p:cNvPr id="107" name="Shape 107"/>
          <p:cNvSpPr/>
          <p:nvPr/>
        </p:nvSpPr>
        <p:spPr>
          <a:xfrm>
            <a:off x="-2" y="704274"/>
            <a:ext cx="9144001" cy="283465"/>
          </a:xfrm>
          <a:prstGeom prst="rect">
            <a:avLst/>
          </a:prstGeom>
          <a:solidFill>
            <a:schemeClr val="accent2"/>
          </a:solidFill>
          <a:ln>
            <a:solidFill>
              <a:schemeClr val="accent2"/>
            </a:solidFill>
          </a:ln>
        </p:spPr>
        <p:txBody>
          <a:bodyPr lIns="45719" rIns="45719" anchor="ctr"/>
          <a:lstStyle/>
          <a:p>
            <a:pPr algn="ctr">
              <a:defRPr>
                <a:solidFill>
                  <a:srgbClr val="2FC2D9"/>
                </a:solidFill>
              </a:defRPr>
            </a:pPr>
          </a:p>
        </p:txBody>
      </p:sp>
      <p:grpSp>
        <p:nvGrpSpPr>
          <p:cNvPr id="110" name="Group 110"/>
          <p:cNvGrpSpPr/>
          <p:nvPr/>
        </p:nvGrpSpPr>
        <p:grpSpPr>
          <a:xfrm>
            <a:off x="1258505" y="844038"/>
            <a:ext cx="374225" cy="348439"/>
            <a:chOff x="0" y="0"/>
            <a:chExt cx="374224" cy="348438"/>
          </a:xfrm>
        </p:grpSpPr>
        <p:sp>
          <p:nvSpPr>
            <p:cNvPr id="108" name="Shape 108"/>
            <p:cNvSpPr/>
            <p:nvPr/>
          </p:nvSpPr>
          <p:spPr>
            <a:xfrm>
              <a:off x="-1" y="-1"/>
              <a:ext cx="374226" cy="348440"/>
            </a:xfrm>
            <a:prstGeom prst="ellipse">
              <a:avLst/>
            </a:prstGeom>
            <a:solidFill>
              <a:srgbClr val="2FC2D9"/>
            </a:solidFill>
            <a:ln w="254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9" name="Shape 109"/>
            <p:cNvSpPr/>
            <p:nvPr/>
          </p:nvSpPr>
          <p:spPr>
            <a:xfrm>
              <a:off x="54804" y="34518"/>
              <a:ext cx="264616"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500">
                  <a:solidFill>
                    <a:srgbClr val="FFFFFF"/>
                  </a:solidFill>
                  <a:latin typeface="Arial Black"/>
                  <a:ea typeface="Arial Black"/>
                  <a:cs typeface="Arial Black"/>
                  <a:sym typeface="Arial Black"/>
                </a:defRPr>
              </a:lvl1pPr>
            </a:lstStyle>
            <a:p>
              <a:pPr/>
              <a:r>
                <a:t>1</a:t>
              </a:r>
            </a:p>
          </p:txBody>
        </p:sp>
      </p:grpSp>
      <p:sp>
        <p:nvSpPr>
          <p:cNvPr id="111" name="Shape 111"/>
          <p:cNvSpPr/>
          <p:nvPr/>
        </p:nvSpPr>
        <p:spPr>
          <a:xfrm flipV="1">
            <a:off x="3001913" y="701921"/>
            <a:ext cx="1" cy="4152155"/>
          </a:xfrm>
          <a:prstGeom prst="line">
            <a:avLst/>
          </a:prstGeom>
          <a:ln w="12700">
            <a:solidFill>
              <a:schemeClr val="accent1">
                <a:lumOff val="9999"/>
              </a:schemeClr>
            </a:solidFill>
          </a:ln>
        </p:spPr>
        <p:txBody>
          <a:bodyPr lIns="45719" rIns="45719"/>
          <a:lstStyle/>
          <a:p>
            <a:pPr/>
          </a:p>
        </p:txBody>
      </p:sp>
      <p:sp>
        <p:nvSpPr>
          <p:cNvPr id="112" name="Shape 112"/>
          <p:cNvSpPr/>
          <p:nvPr/>
        </p:nvSpPr>
        <p:spPr>
          <a:xfrm flipV="1">
            <a:off x="6098102" y="706321"/>
            <a:ext cx="1" cy="4182354"/>
          </a:xfrm>
          <a:prstGeom prst="line">
            <a:avLst/>
          </a:prstGeom>
          <a:ln w="12700">
            <a:solidFill>
              <a:schemeClr val="accent1">
                <a:lumOff val="9999"/>
              </a:schemeClr>
            </a:solidFill>
          </a:ln>
        </p:spPr>
        <p:txBody>
          <a:bodyPr lIns="45719" rIns="45719"/>
          <a:lstStyle/>
          <a:p>
            <a:pPr/>
          </a:p>
        </p:txBody>
      </p:sp>
      <p:grpSp>
        <p:nvGrpSpPr>
          <p:cNvPr id="115" name="Group 115"/>
          <p:cNvGrpSpPr/>
          <p:nvPr/>
        </p:nvGrpSpPr>
        <p:grpSpPr>
          <a:xfrm>
            <a:off x="4536196" y="844038"/>
            <a:ext cx="374225" cy="348439"/>
            <a:chOff x="0" y="0"/>
            <a:chExt cx="374224" cy="348438"/>
          </a:xfrm>
        </p:grpSpPr>
        <p:sp>
          <p:nvSpPr>
            <p:cNvPr id="113" name="Shape 113"/>
            <p:cNvSpPr/>
            <p:nvPr/>
          </p:nvSpPr>
          <p:spPr>
            <a:xfrm>
              <a:off x="-1" y="-1"/>
              <a:ext cx="374226" cy="348440"/>
            </a:xfrm>
            <a:prstGeom prst="ellipse">
              <a:avLst/>
            </a:prstGeom>
            <a:solidFill>
              <a:srgbClr val="2FC2D9"/>
            </a:solidFill>
            <a:ln w="25400" cap="flat">
              <a:solidFill>
                <a:srgbClr val="FFFFFF"/>
              </a:solidFill>
              <a:prstDash val="solid"/>
              <a:round/>
            </a:ln>
            <a:effectLst/>
          </p:spPr>
          <p:txBody>
            <a:bodyPr wrap="square" lIns="45719" tIns="45719" rIns="45719" bIns="45719" numCol="1" anchor="ctr">
              <a:noAutofit/>
            </a:bodyPr>
            <a:lstStyle/>
            <a:p>
              <a:pPr algn="ctr">
                <a:defRPr sz="1500">
                  <a:solidFill>
                    <a:srgbClr val="FFFFFF"/>
                  </a:solidFill>
                  <a:latin typeface="Arial Black"/>
                  <a:ea typeface="Arial Black"/>
                  <a:cs typeface="Arial Black"/>
                  <a:sym typeface="Arial Black"/>
                </a:defRPr>
              </a:pPr>
            </a:p>
          </p:txBody>
        </p:sp>
        <p:sp>
          <p:nvSpPr>
            <p:cNvPr id="114" name="Shape 114"/>
            <p:cNvSpPr/>
            <p:nvPr/>
          </p:nvSpPr>
          <p:spPr>
            <a:xfrm>
              <a:off x="54804" y="34518"/>
              <a:ext cx="264616"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500">
                  <a:solidFill>
                    <a:srgbClr val="FFFFFF"/>
                  </a:solidFill>
                  <a:latin typeface="Arial Black"/>
                  <a:ea typeface="Arial Black"/>
                  <a:cs typeface="Arial Black"/>
                  <a:sym typeface="Arial Black"/>
                </a:defRPr>
              </a:lvl1pPr>
            </a:lstStyle>
            <a:p>
              <a:pPr/>
              <a:r>
                <a:t>2</a:t>
              </a:r>
            </a:p>
          </p:txBody>
        </p:sp>
      </p:grpSp>
      <p:grpSp>
        <p:nvGrpSpPr>
          <p:cNvPr id="118" name="Group 118"/>
          <p:cNvGrpSpPr/>
          <p:nvPr/>
        </p:nvGrpSpPr>
        <p:grpSpPr>
          <a:xfrm>
            <a:off x="7555760" y="834288"/>
            <a:ext cx="374225" cy="348439"/>
            <a:chOff x="0" y="0"/>
            <a:chExt cx="374224" cy="348438"/>
          </a:xfrm>
        </p:grpSpPr>
        <p:sp>
          <p:nvSpPr>
            <p:cNvPr id="116" name="Shape 116"/>
            <p:cNvSpPr/>
            <p:nvPr/>
          </p:nvSpPr>
          <p:spPr>
            <a:xfrm>
              <a:off x="-1" y="-1"/>
              <a:ext cx="374226" cy="348440"/>
            </a:xfrm>
            <a:prstGeom prst="ellipse">
              <a:avLst/>
            </a:prstGeom>
            <a:solidFill>
              <a:srgbClr val="2FC2D9"/>
            </a:solidFill>
            <a:ln w="25400" cap="flat">
              <a:solidFill>
                <a:srgbClr val="FFFFFF"/>
              </a:solidFill>
              <a:prstDash val="solid"/>
              <a:round/>
            </a:ln>
            <a:effectLst/>
          </p:spPr>
          <p:txBody>
            <a:bodyPr wrap="square" lIns="45719" tIns="45719" rIns="45719" bIns="45719" numCol="1" anchor="ctr">
              <a:noAutofit/>
            </a:bodyPr>
            <a:lstStyle/>
            <a:p>
              <a:pPr algn="ctr">
                <a:defRPr sz="1500">
                  <a:solidFill>
                    <a:srgbClr val="FFFFFF"/>
                  </a:solidFill>
                  <a:latin typeface="Arial Black"/>
                  <a:ea typeface="Arial Black"/>
                  <a:cs typeface="Arial Black"/>
                  <a:sym typeface="Arial Black"/>
                </a:defRPr>
              </a:pPr>
            </a:p>
          </p:txBody>
        </p:sp>
        <p:sp>
          <p:nvSpPr>
            <p:cNvPr id="117" name="Shape 117"/>
            <p:cNvSpPr/>
            <p:nvPr/>
          </p:nvSpPr>
          <p:spPr>
            <a:xfrm>
              <a:off x="54804" y="34518"/>
              <a:ext cx="264616"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500">
                  <a:solidFill>
                    <a:srgbClr val="FFFFFF"/>
                  </a:solidFill>
                  <a:latin typeface="Arial Black"/>
                  <a:ea typeface="Arial Black"/>
                  <a:cs typeface="Arial Black"/>
                  <a:sym typeface="Arial Black"/>
                </a:defRPr>
              </a:lvl1pPr>
            </a:lstStyle>
            <a:p>
              <a:pPr/>
              <a:r>
                <a:t>3</a:t>
              </a:r>
            </a:p>
          </p:txBody>
        </p:sp>
      </p:grpSp>
      <p:sp>
        <p:nvSpPr>
          <p:cNvPr id="119" name="Shape 119"/>
          <p:cNvSpPr/>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vl2pPr marL="547007" indent="-204107">
              <a:lnSpc>
                <a:spcPct val="100000"/>
              </a:lnSpc>
              <a:spcBef>
                <a:spcPts val="400"/>
              </a:spcBef>
              <a:defRPr sz="2000">
                <a:latin typeface="Arial Black"/>
                <a:ea typeface="Arial Black"/>
                <a:cs typeface="Arial Black"/>
                <a:sym typeface="Arial Black"/>
              </a:defRPr>
            </a:lvl2pPr>
            <a:lvl3pPr marL="876300" indent="-190500">
              <a:lnSpc>
                <a:spcPct val="100000"/>
              </a:lnSpc>
              <a:spcBef>
                <a:spcPts val="400"/>
              </a:spcBef>
              <a:defRPr sz="2000">
                <a:latin typeface="Arial Black"/>
                <a:ea typeface="Arial Black"/>
                <a:cs typeface="Arial Black"/>
                <a:sym typeface="Arial Black"/>
              </a:defRPr>
            </a:lvl3pPr>
            <a:lvl4pPr marL="1257300" indent="-228600">
              <a:lnSpc>
                <a:spcPct val="100000"/>
              </a:lnSpc>
              <a:spcBef>
                <a:spcPts val="400"/>
              </a:spcBef>
              <a:defRPr sz="2000">
                <a:latin typeface="Arial Black"/>
                <a:ea typeface="Arial Black"/>
                <a:cs typeface="Arial Black"/>
                <a:sym typeface="Arial Black"/>
              </a:defRPr>
            </a:lvl4pPr>
            <a:lvl5pPr marL="1600200" indent="-228600">
              <a:lnSpc>
                <a:spcPct val="100000"/>
              </a:lnSpc>
              <a:spcBef>
                <a:spcPts val="400"/>
              </a:spcBef>
              <a:defRPr sz="2000">
                <a:latin typeface="Arial Black"/>
                <a:ea typeface="Arial Black"/>
                <a:cs typeface="Arial Black"/>
                <a:sym typeface="Arial Black"/>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0" name="Shape 120"/>
          <p:cNvSpPr/>
          <p:nvPr>
            <p:ph type="body" sz="quarter" idx="13"/>
          </p:nvPr>
        </p:nvSpPr>
        <p:spPr>
          <a:xfrm>
            <a:off x="242888" y="1317497"/>
            <a:ext cx="2405460" cy="2921001"/>
          </a:xfrm>
          <a:prstGeom prst="rect">
            <a:avLst/>
          </a:prstGeom>
        </p:spPr>
        <p:txBody>
          <a:bodyPr lIns="45719" tIns="45719" rIns="45719" bIns="45719"/>
          <a:lstStyle/>
          <a:p>
            <a:pPr marL="0" indent="0" algn="ctr">
              <a:lnSpc>
                <a:spcPts val="1300"/>
              </a:lnSpc>
              <a:spcBef>
                <a:spcPts val="700"/>
              </a:spcBef>
              <a:buSzTx/>
              <a:buNone/>
              <a:defRPr cap="all" sz="1200">
                <a:solidFill>
                  <a:srgbClr val="444444"/>
                </a:solidFill>
                <a:latin typeface="Arial Black"/>
                <a:ea typeface="Arial Black"/>
                <a:cs typeface="Arial Black"/>
                <a:sym typeface="Arial Black"/>
              </a:defRPr>
            </a:pPr>
          </a:p>
        </p:txBody>
      </p:sp>
      <p:sp>
        <p:nvSpPr>
          <p:cNvPr id="121" name="Shape 121"/>
          <p:cNvSpPr/>
          <p:nvPr>
            <p:ph type="body" sz="quarter" idx="14"/>
          </p:nvPr>
        </p:nvSpPr>
        <p:spPr>
          <a:xfrm>
            <a:off x="3429828" y="1336998"/>
            <a:ext cx="2405460" cy="2921001"/>
          </a:xfrm>
          <a:prstGeom prst="rect">
            <a:avLst/>
          </a:prstGeom>
        </p:spPr>
        <p:txBody>
          <a:bodyPr lIns="45719" tIns="45719" rIns="45719" bIns="45719"/>
          <a:lstStyle/>
          <a:p>
            <a:pPr marL="0" indent="0" algn="ctr">
              <a:lnSpc>
                <a:spcPts val="1300"/>
              </a:lnSpc>
              <a:spcBef>
                <a:spcPts val="900"/>
              </a:spcBef>
              <a:buSzTx/>
              <a:buNone/>
              <a:defRPr cap="all" sz="1200">
                <a:solidFill>
                  <a:srgbClr val="444444"/>
                </a:solidFill>
                <a:latin typeface="Arial Black"/>
                <a:ea typeface="Arial Black"/>
                <a:cs typeface="Arial Black"/>
                <a:sym typeface="Arial Black"/>
              </a:defRPr>
            </a:pPr>
          </a:p>
        </p:txBody>
      </p:sp>
      <p:sp>
        <p:nvSpPr>
          <p:cNvPr id="122" name="Shape 122"/>
          <p:cNvSpPr/>
          <p:nvPr>
            <p:ph type="body" sz="quarter" idx="15"/>
          </p:nvPr>
        </p:nvSpPr>
        <p:spPr>
          <a:xfrm>
            <a:off x="6361729" y="1317497"/>
            <a:ext cx="2539384" cy="2921001"/>
          </a:xfrm>
          <a:prstGeom prst="rect">
            <a:avLst/>
          </a:prstGeom>
        </p:spPr>
        <p:txBody>
          <a:bodyPr lIns="45719" tIns="45719" rIns="45719" bIns="45719"/>
          <a:lstStyle/>
          <a:p>
            <a:pPr marL="0" indent="0" algn="ctr">
              <a:lnSpc>
                <a:spcPts val="1300"/>
              </a:lnSpc>
              <a:spcBef>
                <a:spcPts val="900"/>
              </a:spcBef>
              <a:buSzTx/>
              <a:buNone/>
              <a:defRPr cap="all" sz="1200">
                <a:solidFill>
                  <a:srgbClr val="444444"/>
                </a:solidFill>
                <a:latin typeface="Arial Black"/>
                <a:ea typeface="Arial Black"/>
                <a:cs typeface="Arial Black"/>
                <a:sym typeface="Arial Black"/>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ulleted Content">
    <p:spTree>
      <p:nvGrpSpPr>
        <p:cNvPr id="1" name=""/>
        <p:cNvGrpSpPr/>
        <p:nvPr/>
      </p:nvGrpSpPr>
      <p:grpSpPr>
        <a:xfrm>
          <a:off x="0" y="0"/>
          <a:ext cx="0" cy="0"/>
          <a:chOff x="0" y="0"/>
          <a:chExt cx="0" cy="0"/>
        </a:xfrm>
      </p:grpSpPr>
      <p:sp>
        <p:nvSpPr>
          <p:cNvPr id="129" name="Shape 129"/>
          <p:cNvSpPr/>
          <p:nvPr>
            <p:ph type="sldNum" sz="quarter" idx="2"/>
          </p:nvPr>
        </p:nvSpPr>
        <p:spPr>
          <a:prstGeom prst="rect">
            <a:avLst/>
          </a:prstGeom>
        </p:spPr>
        <p:txBody>
          <a:bodyPr/>
          <a:lstStyle/>
          <a:p>
            <a:pPr/>
            <a:fld id="{86CB4B4D-7CA3-9044-876B-883B54F8677D}" type="slidenum"/>
          </a:p>
        </p:txBody>
      </p:sp>
      <p:sp>
        <p:nvSpPr>
          <p:cNvPr id="130" name="Shape 130"/>
          <p:cNvSpPr/>
          <p:nvPr>
            <p:ph type="body" idx="1"/>
          </p:nvPr>
        </p:nvSpPr>
        <p:spPr>
          <a:xfrm>
            <a:off x="360363" y="1079898"/>
            <a:ext cx="8339329" cy="3383280"/>
          </a:xfrm>
          <a:prstGeom prst="rect">
            <a:avLst/>
          </a:prstGeom>
        </p:spPr>
        <p:txBody>
          <a:bodyPr/>
          <a:lstStyle>
            <a:lvl1pPr marL="130302" indent="-130302">
              <a:lnSpc>
                <a:spcPct val="120000"/>
              </a:lnSpc>
              <a:spcBef>
                <a:spcPts val="700"/>
              </a:spcBef>
              <a:buClr>
                <a:schemeClr val="accent2"/>
              </a:buClr>
              <a:buSzPct val="100000"/>
              <a:buFont typeface="Arial"/>
              <a:buChar char="•"/>
              <a:defRPr sz="1400"/>
            </a:lvl1pPr>
            <a:lvl2pPr marL="592931" indent="-250031">
              <a:lnSpc>
                <a:spcPct val="120000"/>
              </a:lnSpc>
              <a:spcBef>
                <a:spcPts val="700"/>
              </a:spcBef>
              <a:buClr>
                <a:schemeClr val="accent2"/>
              </a:buClr>
              <a:buFont typeface="Arial"/>
              <a:defRPr sz="1400"/>
            </a:lvl2pPr>
            <a:lvl3pPr marL="904009" indent="-218209">
              <a:lnSpc>
                <a:spcPct val="120000"/>
              </a:lnSpc>
              <a:spcBef>
                <a:spcPts val="700"/>
              </a:spcBef>
              <a:buClr>
                <a:schemeClr val="accent2"/>
              </a:buClr>
              <a:buFont typeface="Arial"/>
              <a:defRPr sz="1400"/>
            </a:lvl3pPr>
            <a:lvl4pPr marL="1228725" indent="-200025">
              <a:lnSpc>
                <a:spcPct val="120000"/>
              </a:lnSpc>
              <a:spcBef>
                <a:spcPts val="700"/>
              </a:spcBef>
              <a:buClr>
                <a:schemeClr val="accent2"/>
              </a:buClr>
              <a:buFont typeface="Arial"/>
              <a:defRPr sz="1400"/>
            </a:lvl4pPr>
            <a:lvl5pPr marL="1571625" indent="-200025">
              <a:lnSpc>
                <a:spcPct val="120000"/>
              </a:lnSpc>
              <a:spcBef>
                <a:spcPts val="700"/>
              </a:spcBef>
              <a:buClr>
                <a:schemeClr val="accent2"/>
              </a:buClr>
              <a:buFont typeface="Arial"/>
              <a:defRPr sz="1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1" name="Shape 131"/>
          <p:cNvSpPr/>
          <p:nvPr>
            <p:ph type="body" sz="quarter" idx="13"/>
          </p:nvPr>
        </p:nvSpPr>
        <p:spPr>
          <a:xfrm>
            <a:off x="0" y="-1"/>
            <a:ext cx="9144000" cy="699518"/>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p>
            <a:pPr marL="0" indent="0">
              <a:lnSpc>
                <a:spcPct val="100000"/>
              </a:lnSpc>
              <a:spcBef>
                <a:spcPts val="400"/>
              </a:spcBef>
              <a:buSzTx/>
              <a:buNone/>
              <a:defRPr sz="2000">
                <a:latin typeface="Arial Black"/>
                <a:ea typeface="Arial Black"/>
                <a:cs typeface="Arial Black"/>
                <a:sym typeface="Arial Black"/>
              </a:defRPr>
            </a:pP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38" name="Shape 1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Section Title (No Image)">
    <p:spTree>
      <p:nvGrpSpPr>
        <p:cNvPr id="1" name=""/>
        <p:cNvGrpSpPr/>
        <p:nvPr/>
      </p:nvGrpSpPr>
      <p:grpSpPr>
        <a:xfrm>
          <a:off x="0" y="0"/>
          <a:ext cx="0" cy="0"/>
          <a:chOff x="0" y="0"/>
          <a:chExt cx="0" cy="0"/>
        </a:xfrm>
      </p:grpSpPr>
      <p:sp>
        <p:nvSpPr>
          <p:cNvPr id="145" name="Shape 145"/>
          <p:cNvSpPr/>
          <p:nvPr/>
        </p:nvSpPr>
        <p:spPr>
          <a:xfrm>
            <a:off x="-1" y="4856479"/>
            <a:ext cx="9155208" cy="298230"/>
          </a:xfrm>
          <a:prstGeom prst="rect">
            <a:avLst/>
          </a:prstGeom>
          <a:solidFill>
            <a:srgbClr val="464547"/>
          </a:solidFill>
          <a:ln w="12700">
            <a:miter lim="400000"/>
          </a:ln>
        </p:spPr>
        <p:txBody>
          <a:bodyPr lIns="45719" rIns="45719" anchor="ctr"/>
          <a:lstStyle/>
          <a:p>
            <a:pPr algn="ctr">
              <a:defRPr>
                <a:solidFill>
                  <a:srgbClr val="FFFFFF"/>
                </a:solidFill>
              </a:defRPr>
            </a:pPr>
          </a:p>
        </p:txBody>
      </p:sp>
      <p:sp>
        <p:nvSpPr>
          <p:cNvPr id="146" name="Shape 146"/>
          <p:cNvSpPr/>
          <p:nvPr/>
        </p:nvSpPr>
        <p:spPr>
          <a:xfrm>
            <a:off x="880559" y="4921739"/>
            <a:ext cx="2316480" cy="1574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defRPr spc="15" sz="600">
                <a:solidFill>
                  <a:schemeClr val="accent1"/>
                </a:solidFill>
              </a:defRPr>
            </a:lvl1pPr>
          </a:lstStyle>
          <a:p>
            <a:pPr/>
            <a:r>
              <a:t>CONFIDENTIAL</a:t>
            </a:r>
          </a:p>
        </p:txBody>
      </p:sp>
      <p:sp>
        <p:nvSpPr>
          <p:cNvPr id="147" name="Shape 147"/>
          <p:cNvSpPr/>
          <p:nvPr/>
        </p:nvSpPr>
        <p:spPr>
          <a:xfrm>
            <a:off x="813248" y="4940806"/>
            <a:ext cx="4" cy="123447"/>
          </a:xfrm>
          <a:prstGeom prst="line">
            <a:avLst/>
          </a:prstGeom>
          <a:ln w="3175">
            <a:solidFill>
              <a:schemeClr val="accent1"/>
            </a:solidFill>
          </a:ln>
        </p:spPr>
        <p:txBody>
          <a:bodyPr lIns="45719" rIns="45719"/>
          <a:lstStyle/>
          <a:p>
            <a:pPr>
              <a:defRPr>
                <a:latin typeface="+mj-lt"/>
                <a:ea typeface="+mj-ea"/>
                <a:cs typeface="+mj-cs"/>
                <a:sym typeface="Calibri"/>
              </a:defRPr>
            </a:pPr>
          </a:p>
        </p:txBody>
      </p:sp>
      <p:pic>
        <p:nvPicPr>
          <p:cNvPr id="148" name="image1.png" descr="logo_footer.png"/>
          <p:cNvPicPr>
            <a:picLocks noChangeAspect="1"/>
          </p:cNvPicPr>
          <p:nvPr/>
        </p:nvPicPr>
        <p:blipFill>
          <a:blip r:embed="rId2">
            <a:extLst/>
          </a:blip>
          <a:stretch>
            <a:fillRect/>
          </a:stretch>
        </p:blipFill>
        <p:spPr>
          <a:xfrm>
            <a:off x="232224" y="4931433"/>
            <a:ext cx="476252" cy="169421"/>
          </a:xfrm>
          <a:prstGeom prst="rect">
            <a:avLst/>
          </a:prstGeom>
          <a:ln w="12700">
            <a:miter lim="400000"/>
          </a:ln>
        </p:spPr>
      </p:pic>
      <p:pic>
        <p:nvPicPr>
          <p:cNvPr id="149" name="image1.jpeg" descr="Pattern_ppt.jpg"/>
          <p:cNvPicPr>
            <a:picLocks noChangeAspect="1"/>
          </p:cNvPicPr>
          <p:nvPr/>
        </p:nvPicPr>
        <p:blipFill>
          <a:blip r:embed="rId3">
            <a:extLst/>
          </a:blip>
          <a:stretch>
            <a:fillRect/>
          </a:stretch>
        </p:blipFill>
        <p:spPr>
          <a:xfrm>
            <a:off x="-13369" y="-11545"/>
            <a:ext cx="6898107" cy="5173580"/>
          </a:xfrm>
          <a:prstGeom prst="rect">
            <a:avLst/>
          </a:prstGeom>
          <a:ln w="12700">
            <a:miter lim="400000"/>
          </a:ln>
        </p:spPr>
      </p:pic>
      <p:pic>
        <p:nvPicPr>
          <p:cNvPr id="150" name="image2.jpeg" descr="Pattern_ppt.jpg"/>
          <p:cNvPicPr>
            <a:picLocks noChangeAspect="1"/>
          </p:cNvPicPr>
          <p:nvPr/>
        </p:nvPicPr>
        <p:blipFill>
          <a:blip r:embed="rId4">
            <a:extLst/>
          </a:blip>
          <a:stretch>
            <a:fillRect/>
          </a:stretch>
        </p:blipFill>
        <p:spPr>
          <a:xfrm>
            <a:off x="6858000" y="-11545"/>
            <a:ext cx="2338297" cy="5173580"/>
          </a:xfrm>
          <a:prstGeom prst="rect">
            <a:avLst/>
          </a:prstGeom>
          <a:ln w="12700">
            <a:miter lim="400000"/>
          </a:ln>
        </p:spPr>
      </p:pic>
      <p:sp>
        <p:nvSpPr>
          <p:cNvPr id="151" name="Shape 151"/>
          <p:cNvSpPr/>
          <p:nvPr>
            <p:ph type="body" sz="quarter" idx="1"/>
          </p:nvPr>
        </p:nvSpPr>
        <p:spPr>
          <a:xfrm>
            <a:off x="872404" y="3947726"/>
            <a:ext cx="5014975" cy="647104"/>
          </a:xfrm>
          <a:prstGeom prst="rect">
            <a:avLst/>
          </a:prstGeom>
          <a:solidFill>
            <a:srgbClr val="2FC2D9"/>
          </a:solidFill>
        </p:spPr>
        <p:txBody>
          <a:bodyPr lIns="27432" tIns="27432" rIns="27432" bIns="27432"/>
          <a:lstStyle>
            <a:lvl1pPr marL="0" indent="0">
              <a:lnSpc>
                <a:spcPct val="100000"/>
              </a:lnSpc>
              <a:spcBef>
                <a:spcPts val="900"/>
              </a:spcBef>
              <a:buSzTx/>
              <a:buNone/>
              <a:defRPr cap="all" sz="3800">
                <a:solidFill>
                  <a:srgbClr val="FFFFFF"/>
                </a:solidFill>
                <a:latin typeface="Arial Black"/>
                <a:ea typeface="Arial Black"/>
                <a:cs typeface="Arial Black"/>
                <a:sym typeface="Arial Black"/>
              </a:defRPr>
            </a:lvl1pPr>
            <a:lvl2pPr marL="0" indent="0">
              <a:lnSpc>
                <a:spcPct val="100000"/>
              </a:lnSpc>
              <a:spcBef>
                <a:spcPts val="900"/>
              </a:spcBef>
              <a:buSzTx/>
              <a:buNone/>
              <a:defRPr cap="all" sz="3800">
                <a:solidFill>
                  <a:srgbClr val="FFFFFF"/>
                </a:solidFill>
                <a:latin typeface="Arial Black"/>
                <a:ea typeface="Arial Black"/>
                <a:cs typeface="Arial Black"/>
                <a:sym typeface="Arial Black"/>
              </a:defRPr>
            </a:lvl2pPr>
            <a:lvl3pPr marL="0" indent="0">
              <a:lnSpc>
                <a:spcPct val="100000"/>
              </a:lnSpc>
              <a:spcBef>
                <a:spcPts val="900"/>
              </a:spcBef>
              <a:buSzTx/>
              <a:buNone/>
              <a:defRPr cap="all" sz="3800">
                <a:solidFill>
                  <a:srgbClr val="FFFFFF"/>
                </a:solidFill>
                <a:latin typeface="Arial Black"/>
                <a:ea typeface="Arial Black"/>
                <a:cs typeface="Arial Black"/>
                <a:sym typeface="Arial Black"/>
              </a:defRPr>
            </a:lvl3pPr>
            <a:lvl4pPr marL="0" indent="0">
              <a:lnSpc>
                <a:spcPct val="100000"/>
              </a:lnSpc>
              <a:spcBef>
                <a:spcPts val="900"/>
              </a:spcBef>
              <a:buSzTx/>
              <a:buNone/>
              <a:defRPr cap="all" sz="3800">
                <a:solidFill>
                  <a:srgbClr val="FFFFFF"/>
                </a:solidFill>
                <a:latin typeface="Arial Black"/>
                <a:ea typeface="Arial Black"/>
                <a:cs typeface="Arial Black"/>
                <a:sym typeface="Arial Black"/>
              </a:defRPr>
            </a:lvl4pPr>
            <a:lvl5pPr marL="0" indent="0">
              <a:lnSpc>
                <a:spcPct val="100000"/>
              </a:lnSpc>
              <a:spcBef>
                <a:spcPts val="900"/>
              </a:spcBef>
              <a:buSzTx/>
              <a:buNone/>
              <a:defRPr cap="all" sz="3800">
                <a:solidFill>
                  <a:srgbClr val="FFFFFF"/>
                </a:solidFill>
                <a:latin typeface="Arial Black"/>
                <a:ea typeface="Arial Black"/>
                <a:cs typeface="Arial Black"/>
                <a:sym typeface="Arial Black"/>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52" name="Shape 152"/>
          <p:cNvSpPr/>
          <p:nvPr>
            <p:ph type="body" sz="quarter" idx="13"/>
          </p:nvPr>
        </p:nvSpPr>
        <p:spPr>
          <a:xfrm>
            <a:off x="872403" y="3394369"/>
            <a:ext cx="3688429" cy="647104"/>
          </a:xfrm>
          <a:prstGeom prst="rect">
            <a:avLst/>
          </a:prstGeom>
          <a:solidFill>
            <a:srgbClr val="2FC2D9"/>
          </a:solidFill>
        </p:spPr>
        <p:txBody>
          <a:bodyPr lIns="27432" tIns="27432" rIns="27432" bIns="27432"/>
          <a:lstStyle/>
          <a:p>
            <a:pPr/>
          </a:p>
        </p:txBody>
      </p:sp>
      <p:sp>
        <p:nvSpPr>
          <p:cNvPr id="153" name="Shape 153"/>
          <p:cNvSpPr/>
          <p:nvPr>
            <p:ph type="title"/>
          </p:nvPr>
        </p:nvSpPr>
        <p:spPr>
          <a:xfrm>
            <a:off x="872404" y="2869950"/>
            <a:ext cx="5285757" cy="647105"/>
          </a:xfrm>
          <a:prstGeom prst="rect">
            <a:avLst/>
          </a:prstGeom>
          <a:solidFill>
            <a:srgbClr val="2FC2D9"/>
          </a:solidFill>
        </p:spPr>
        <p:txBody>
          <a:bodyPr lIns="27432" tIns="27432" rIns="27432" bIns="27432" anchor="t">
            <a:normAutofit fontScale="100000" lnSpcReduction="0"/>
          </a:bodyPr>
          <a:lstStyle>
            <a:lvl1pPr algn="l">
              <a:defRPr cap="all" sz="3800">
                <a:solidFill>
                  <a:srgbClr val="FFFFFF"/>
                </a:solidFill>
              </a:defRPr>
            </a:lvl1pPr>
          </a:lstStyle>
          <a:p>
            <a:pPr/>
            <a:r>
              <a:t>Текст заголовка</a:t>
            </a:r>
          </a:p>
        </p:txBody>
      </p:sp>
      <p:sp>
        <p:nvSpPr>
          <p:cNvPr id="154" name="Shape 154"/>
          <p:cNvSpPr/>
          <p:nvPr>
            <p:ph type="body" sz="quarter" idx="14"/>
          </p:nvPr>
        </p:nvSpPr>
        <p:spPr>
          <a:xfrm>
            <a:off x="866626" y="2457125"/>
            <a:ext cx="3731159" cy="284697"/>
          </a:xfrm>
          <a:prstGeom prst="rect">
            <a:avLst/>
          </a:prstGeom>
          <a:solidFill>
            <a:schemeClr val="accent2"/>
          </a:solidFill>
        </p:spPr>
        <p:txBody>
          <a:bodyPr/>
          <a:lstStyle/>
          <a:p>
            <a:pPr marL="332613" indent="-332613" defTabSz="332613">
              <a:lnSpc>
                <a:spcPts val="1700"/>
              </a:lnSpc>
              <a:spcBef>
                <a:spcPts val="1700"/>
              </a:spcBef>
              <a:defRPr sz="1455"/>
            </a:pPr>
          </a:p>
        </p:txBody>
      </p:sp>
      <p:sp>
        <p:nvSpPr>
          <p:cNvPr id="155" name="Shape 155"/>
          <p:cNvSpPr/>
          <p:nvPr>
            <p:ph type="sldNum" sz="quarter" idx="2"/>
          </p:nvPr>
        </p:nvSpPr>
        <p:spPr>
          <a:xfrm>
            <a:off x="8726794" y="4900038"/>
            <a:ext cx="187841" cy="1955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mp; Content">
    <p:spTree>
      <p:nvGrpSpPr>
        <p:cNvPr id="1" name=""/>
        <p:cNvGrpSpPr/>
        <p:nvPr/>
      </p:nvGrpSpPr>
      <p:grpSpPr>
        <a:xfrm>
          <a:off x="0" y="0"/>
          <a:ext cx="0" cy="0"/>
          <a:chOff x="0" y="0"/>
          <a:chExt cx="0" cy="0"/>
        </a:xfrm>
      </p:grpSpPr>
      <p:sp>
        <p:nvSpPr>
          <p:cNvPr id="162" name="Shape 162"/>
          <p:cNvSpPr/>
          <p:nvPr/>
        </p:nvSpPr>
        <p:spPr>
          <a:xfrm>
            <a:off x="-1" y="4856479"/>
            <a:ext cx="9155208" cy="298230"/>
          </a:xfrm>
          <a:prstGeom prst="rect">
            <a:avLst/>
          </a:prstGeom>
          <a:solidFill>
            <a:srgbClr val="464547"/>
          </a:solidFill>
          <a:ln w="12700">
            <a:miter lim="400000"/>
          </a:ln>
        </p:spPr>
        <p:txBody>
          <a:bodyPr lIns="45719" rIns="45719" anchor="ctr"/>
          <a:lstStyle/>
          <a:p>
            <a:pPr algn="ctr">
              <a:defRPr>
                <a:solidFill>
                  <a:srgbClr val="FFFFFF"/>
                </a:solidFill>
              </a:defRPr>
            </a:pPr>
          </a:p>
        </p:txBody>
      </p:sp>
      <p:sp>
        <p:nvSpPr>
          <p:cNvPr id="163" name="Shape 163"/>
          <p:cNvSpPr/>
          <p:nvPr/>
        </p:nvSpPr>
        <p:spPr>
          <a:xfrm>
            <a:off x="880559" y="4921739"/>
            <a:ext cx="2316480" cy="1574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defRPr spc="15" sz="600">
                <a:solidFill>
                  <a:schemeClr val="accent1"/>
                </a:solidFill>
              </a:defRPr>
            </a:lvl1pPr>
          </a:lstStyle>
          <a:p>
            <a:pPr/>
            <a:r>
              <a:t>CONFIDENTIAL</a:t>
            </a:r>
          </a:p>
        </p:txBody>
      </p:sp>
      <p:sp>
        <p:nvSpPr>
          <p:cNvPr id="164" name="Shape 164"/>
          <p:cNvSpPr/>
          <p:nvPr/>
        </p:nvSpPr>
        <p:spPr>
          <a:xfrm>
            <a:off x="813248" y="4940806"/>
            <a:ext cx="4" cy="123447"/>
          </a:xfrm>
          <a:prstGeom prst="line">
            <a:avLst/>
          </a:prstGeom>
          <a:ln w="3175">
            <a:solidFill>
              <a:schemeClr val="accent1"/>
            </a:solidFill>
          </a:ln>
        </p:spPr>
        <p:txBody>
          <a:bodyPr lIns="45719" rIns="45719"/>
          <a:lstStyle/>
          <a:p>
            <a:pPr>
              <a:defRPr>
                <a:latin typeface="+mj-lt"/>
                <a:ea typeface="+mj-ea"/>
                <a:cs typeface="+mj-cs"/>
                <a:sym typeface="Calibri"/>
              </a:defRPr>
            </a:pPr>
          </a:p>
        </p:txBody>
      </p:sp>
      <p:pic>
        <p:nvPicPr>
          <p:cNvPr id="165" name="image1.png" descr="logo_footer.png"/>
          <p:cNvPicPr>
            <a:picLocks noChangeAspect="1"/>
          </p:cNvPicPr>
          <p:nvPr/>
        </p:nvPicPr>
        <p:blipFill>
          <a:blip r:embed="rId2">
            <a:extLst/>
          </a:blip>
          <a:stretch>
            <a:fillRect/>
          </a:stretch>
        </p:blipFill>
        <p:spPr>
          <a:xfrm>
            <a:off x="232224" y="4931433"/>
            <a:ext cx="476252" cy="169421"/>
          </a:xfrm>
          <a:prstGeom prst="rect">
            <a:avLst/>
          </a:prstGeom>
          <a:ln w="12700">
            <a:miter lim="400000"/>
          </a:ln>
        </p:spPr>
      </p:pic>
      <p:sp>
        <p:nvSpPr>
          <p:cNvPr id="166" name="Shape 166"/>
          <p:cNvSpPr/>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vl2pPr marL="547007" indent="-204106">
              <a:lnSpc>
                <a:spcPct val="100000"/>
              </a:lnSpc>
              <a:spcBef>
                <a:spcPts val="400"/>
              </a:spcBef>
              <a:defRPr sz="2000">
                <a:latin typeface="Arial Black"/>
                <a:ea typeface="Arial Black"/>
                <a:cs typeface="Arial Black"/>
                <a:sym typeface="Arial Black"/>
              </a:defRPr>
            </a:lvl2pPr>
            <a:lvl3pPr marL="876300" indent="-190500">
              <a:lnSpc>
                <a:spcPct val="100000"/>
              </a:lnSpc>
              <a:spcBef>
                <a:spcPts val="400"/>
              </a:spcBef>
              <a:defRPr sz="2000">
                <a:latin typeface="Arial Black"/>
                <a:ea typeface="Arial Black"/>
                <a:cs typeface="Arial Black"/>
                <a:sym typeface="Arial Black"/>
              </a:defRPr>
            </a:lvl3pPr>
            <a:lvl4pPr marL="1257300" indent="-228600">
              <a:lnSpc>
                <a:spcPct val="100000"/>
              </a:lnSpc>
              <a:spcBef>
                <a:spcPts val="400"/>
              </a:spcBef>
              <a:defRPr sz="2000">
                <a:latin typeface="Arial Black"/>
                <a:ea typeface="Arial Black"/>
                <a:cs typeface="Arial Black"/>
                <a:sym typeface="Arial Black"/>
              </a:defRPr>
            </a:lvl4pPr>
            <a:lvl5pPr marL="1600200" indent="-228600">
              <a:lnSpc>
                <a:spcPct val="100000"/>
              </a:lnSpc>
              <a:spcBef>
                <a:spcPts val="400"/>
              </a:spcBef>
              <a:defRPr sz="2000">
                <a:latin typeface="Arial Black"/>
                <a:ea typeface="Arial Black"/>
                <a:cs typeface="Arial Black"/>
                <a:sym typeface="Arial Black"/>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7" name="Shape 167"/>
          <p:cNvSpPr/>
          <p:nvPr>
            <p:ph type="sldNum" sz="quarter" idx="2"/>
          </p:nvPr>
        </p:nvSpPr>
        <p:spPr>
          <a:xfrm>
            <a:off x="8726794" y="4900038"/>
            <a:ext cx="187841" cy="1955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mp; Content">
    <p:spTree>
      <p:nvGrpSpPr>
        <p:cNvPr id="1" name=""/>
        <p:cNvGrpSpPr/>
        <p:nvPr/>
      </p:nvGrpSpPr>
      <p:grpSpPr>
        <a:xfrm>
          <a:off x="0" y="0"/>
          <a:ext cx="0" cy="0"/>
          <a:chOff x="0" y="0"/>
          <a:chExt cx="0" cy="0"/>
        </a:xfrm>
      </p:grpSpPr>
      <p:sp>
        <p:nvSpPr>
          <p:cNvPr id="174" name="Shape 174"/>
          <p:cNvSpPr/>
          <p:nvPr/>
        </p:nvSpPr>
        <p:spPr>
          <a:xfrm>
            <a:off x="-1" y="4856479"/>
            <a:ext cx="9155208" cy="298230"/>
          </a:xfrm>
          <a:prstGeom prst="rect">
            <a:avLst/>
          </a:prstGeom>
          <a:solidFill>
            <a:srgbClr val="464547"/>
          </a:solidFill>
          <a:ln w="12700">
            <a:miter lim="400000"/>
          </a:ln>
        </p:spPr>
        <p:txBody>
          <a:bodyPr lIns="45719" rIns="45719" anchor="ctr"/>
          <a:lstStyle/>
          <a:p>
            <a:pPr algn="ctr">
              <a:defRPr>
                <a:solidFill>
                  <a:srgbClr val="FFFFFF"/>
                </a:solidFill>
              </a:defRPr>
            </a:pPr>
          </a:p>
        </p:txBody>
      </p:sp>
      <p:sp>
        <p:nvSpPr>
          <p:cNvPr id="175" name="Shape 175"/>
          <p:cNvSpPr/>
          <p:nvPr/>
        </p:nvSpPr>
        <p:spPr>
          <a:xfrm>
            <a:off x="880559" y="4921739"/>
            <a:ext cx="2316480" cy="1574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defRPr spc="15" sz="600">
                <a:solidFill>
                  <a:schemeClr val="accent1"/>
                </a:solidFill>
              </a:defRPr>
            </a:lvl1pPr>
          </a:lstStyle>
          <a:p>
            <a:pPr/>
            <a:r>
              <a:t>CONFIDENTIAL</a:t>
            </a:r>
          </a:p>
        </p:txBody>
      </p:sp>
      <p:sp>
        <p:nvSpPr>
          <p:cNvPr id="176" name="Shape 176"/>
          <p:cNvSpPr/>
          <p:nvPr/>
        </p:nvSpPr>
        <p:spPr>
          <a:xfrm>
            <a:off x="813248" y="4940806"/>
            <a:ext cx="4" cy="123447"/>
          </a:xfrm>
          <a:prstGeom prst="line">
            <a:avLst/>
          </a:prstGeom>
          <a:ln w="3175">
            <a:solidFill>
              <a:schemeClr val="accent1"/>
            </a:solidFill>
          </a:ln>
        </p:spPr>
        <p:txBody>
          <a:bodyPr lIns="45719" rIns="45719"/>
          <a:lstStyle/>
          <a:p>
            <a:pPr>
              <a:defRPr>
                <a:latin typeface="+mj-lt"/>
                <a:ea typeface="+mj-ea"/>
                <a:cs typeface="+mj-cs"/>
                <a:sym typeface="Calibri"/>
              </a:defRPr>
            </a:pPr>
          </a:p>
        </p:txBody>
      </p:sp>
      <p:pic>
        <p:nvPicPr>
          <p:cNvPr id="177" name="image1.png" descr="logo_footer.png"/>
          <p:cNvPicPr>
            <a:picLocks noChangeAspect="1"/>
          </p:cNvPicPr>
          <p:nvPr/>
        </p:nvPicPr>
        <p:blipFill>
          <a:blip r:embed="rId2">
            <a:extLst/>
          </a:blip>
          <a:stretch>
            <a:fillRect/>
          </a:stretch>
        </p:blipFill>
        <p:spPr>
          <a:xfrm>
            <a:off x="232224" y="4931433"/>
            <a:ext cx="476252" cy="169421"/>
          </a:xfrm>
          <a:prstGeom prst="rect">
            <a:avLst/>
          </a:prstGeom>
          <a:ln w="12700">
            <a:miter lim="400000"/>
          </a:ln>
        </p:spPr>
      </p:pic>
      <p:sp>
        <p:nvSpPr>
          <p:cNvPr id="178" name="Shape 178"/>
          <p:cNvSpPr/>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vl2pPr marL="547007" indent="-204106">
              <a:lnSpc>
                <a:spcPct val="100000"/>
              </a:lnSpc>
              <a:spcBef>
                <a:spcPts val="400"/>
              </a:spcBef>
              <a:defRPr sz="2000">
                <a:latin typeface="Arial Black"/>
                <a:ea typeface="Arial Black"/>
                <a:cs typeface="Arial Black"/>
                <a:sym typeface="Arial Black"/>
              </a:defRPr>
            </a:lvl2pPr>
            <a:lvl3pPr marL="876300" indent="-190500">
              <a:lnSpc>
                <a:spcPct val="100000"/>
              </a:lnSpc>
              <a:spcBef>
                <a:spcPts val="400"/>
              </a:spcBef>
              <a:defRPr sz="2000">
                <a:latin typeface="Arial Black"/>
                <a:ea typeface="Arial Black"/>
                <a:cs typeface="Arial Black"/>
                <a:sym typeface="Arial Black"/>
              </a:defRPr>
            </a:lvl3pPr>
            <a:lvl4pPr marL="1257300" indent="-228600">
              <a:lnSpc>
                <a:spcPct val="100000"/>
              </a:lnSpc>
              <a:spcBef>
                <a:spcPts val="400"/>
              </a:spcBef>
              <a:defRPr sz="2000">
                <a:latin typeface="Arial Black"/>
                <a:ea typeface="Arial Black"/>
                <a:cs typeface="Arial Black"/>
                <a:sym typeface="Arial Black"/>
              </a:defRPr>
            </a:lvl4pPr>
            <a:lvl5pPr marL="1600200" indent="-228600">
              <a:lnSpc>
                <a:spcPct val="100000"/>
              </a:lnSpc>
              <a:spcBef>
                <a:spcPts val="400"/>
              </a:spcBef>
              <a:defRPr sz="2000">
                <a:latin typeface="Arial Black"/>
                <a:ea typeface="Arial Black"/>
                <a:cs typeface="Arial Black"/>
                <a:sym typeface="Arial Black"/>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79" name="Shape 179"/>
          <p:cNvSpPr/>
          <p:nvPr>
            <p:ph type="sldNum" sz="quarter" idx="2"/>
          </p:nvPr>
        </p:nvSpPr>
        <p:spPr>
          <a:xfrm>
            <a:off x="8726794" y="4900038"/>
            <a:ext cx="187841" cy="1955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Image Title">
    <p:spTree>
      <p:nvGrpSpPr>
        <p:cNvPr id="1" name=""/>
        <p:cNvGrpSpPr/>
        <p:nvPr/>
      </p:nvGrpSpPr>
      <p:grpSpPr>
        <a:xfrm>
          <a:off x="0" y="0"/>
          <a:ext cx="0" cy="0"/>
          <a:chOff x="0" y="0"/>
          <a:chExt cx="0" cy="0"/>
        </a:xfrm>
      </p:grpSpPr>
      <p:sp>
        <p:nvSpPr>
          <p:cNvPr id="28" name="Shape 28"/>
          <p:cNvSpPr/>
          <p:nvPr>
            <p:ph type="sldNum" sz="quarter" idx="2"/>
          </p:nvPr>
        </p:nvSpPr>
        <p:spPr>
          <a:prstGeom prst="rect">
            <a:avLst/>
          </a:prstGeom>
        </p:spPr>
        <p:txBody>
          <a:bodyPr/>
          <a:lstStyle/>
          <a:p>
            <a:pPr/>
            <a:fld id="{86CB4B4D-7CA3-9044-876B-883B54F8677D}" type="slidenum"/>
          </a:p>
        </p:txBody>
      </p:sp>
      <p:sp>
        <p:nvSpPr>
          <p:cNvPr id="29" name="Shape 29"/>
          <p:cNvSpPr/>
          <p:nvPr>
            <p:ph type="pic" idx="13"/>
          </p:nvPr>
        </p:nvSpPr>
        <p:spPr>
          <a:xfrm>
            <a:off x="0" y="0"/>
            <a:ext cx="9144000" cy="5143500"/>
          </a:xfrm>
          <a:prstGeom prst="rect">
            <a:avLst/>
          </a:prstGeom>
        </p:spPr>
        <p:txBody>
          <a:bodyPr lIns="91439" tIns="45719" rIns="91439" bIns="45719">
            <a:noAutofit/>
          </a:bodyPr>
          <a:lstStyle/>
          <a:p>
            <a:pPr/>
          </a:p>
        </p:txBody>
      </p:sp>
      <p:sp>
        <p:nvSpPr>
          <p:cNvPr id="30" name="Shape 30"/>
          <p:cNvSpPr/>
          <p:nvPr>
            <p:ph type="body" sz="quarter" idx="1"/>
          </p:nvPr>
        </p:nvSpPr>
        <p:spPr>
          <a:xfrm>
            <a:off x="631825" y="1556682"/>
            <a:ext cx="6910389" cy="595036"/>
          </a:xfrm>
          <a:prstGeom prst="rect">
            <a:avLst/>
          </a:prstGeom>
        </p:spPr>
        <p:txBody>
          <a:bodyPr/>
          <a:lstStyle>
            <a:lvl1pPr marL="0" indent="0">
              <a:lnSpc>
                <a:spcPct val="80000"/>
              </a:lnSpc>
              <a:spcBef>
                <a:spcPts val="0"/>
              </a:spcBef>
              <a:buSzTx/>
              <a:buNone/>
              <a:defRPr spc="-150" sz="4100">
                <a:solidFill>
                  <a:srgbClr val="FFFFFF"/>
                </a:solidFill>
                <a:latin typeface="Arial Black"/>
                <a:ea typeface="Arial Black"/>
                <a:cs typeface="Arial Black"/>
                <a:sym typeface="Arial Black"/>
              </a:defRPr>
            </a:lvl1pPr>
            <a:lvl2pPr marL="538162" indent="-195262">
              <a:lnSpc>
                <a:spcPct val="80000"/>
              </a:lnSpc>
              <a:spcBef>
                <a:spcPts val="0"/>
              </a:spcBef>
              <a:defRPr spc="-150" sz="4100">
                <a:solidFill>
                  <a:srgbClr val="FFFFFF"/>
                </a:solidFill>
                <a:latin typeface="Arial Black"/>
                <a:ea typeface="Arial Black"/>
                <a:cs typeface="Arial Black"/>
                <a:sym typeface="Arial Black"/>
              </a:defRPr>
            </a:lvl2pPr>
            <a:lvl3pPr marL="842010" indent="-156210">
              <a:lnSpc>
                <a:spcPct val="80000"/>
              </a:lnSpc>
              <a:spcBef>
                <a:spcPts val="0"/>
              </a:spcBef>
              <a:defRPr spc="-150" sz="4100">
                <a:solidFill>
                  <a:srgbClr val="FFFFFF"/>
                </a:solidFill>
                <a:latin typeface="Arial Black"/>
                <a:ea typeface="Arial Black"/>
                <a:cs typeface="Arial Black"/>
                <a:sym typeface="Arial Black"/>
              </a:defRPr>
            </a:lvl3pPr>
            <a:lvl4pPr marL="1184910" indent="-156210">
              <a:lnSpc>
                <a:spcPct val="80000"/>
              </a:lnSpc>
              <a:spcBef>
                <a:spcPts val="0"/>
              </a:spcBef>
              <a:defRPr spc="-150" sz="4100">
                <a:solidFill>
                  <a:srgbClr val="FFFFFF"/>
                </a:solidFill>
                <a:latin typeface="Arial Black"/>
                <a:ea typeface="Arial Black"/>
                <a:cs typeface="Arial Black"/>
                <a:sym typeface="Arial Black"/>
              </a:defRPr>
            </a:lvl4pPr>
            <a:lvl5pPr marL="1527810" indent="-156210">
              <a:lnSpc>
                <a:spcPct val="80000"/>
              </a:lnSpc>
              <a:spcBef>
                <a:spcPts val="0"/>
              </a:spcBef>
              <a:defRPr spc="-150" sz="4100">
                <a:solidFill>
                  <a:srgbClr val="FFFFFF"/>
                </a:solidFill>
                <a:latin typeface="Arial Black"/>
                <a:ea typeface="Arial Black"/>
                <a:cs typeface="Arial Black"/>
                <a:sym typeface="Arial Black"/>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 name="Shape 31"/>
          <p:cNvSpPr/>
          <p:nvPr>
            <p:ph type="body" sz="quarter" idx="14"/>
          </p:nvPr>
        </p:nvSpPr>
        <p:spPr>
          <a:xfrm>
            <a:off x="660399" y="3340101"/>
            <a:ext cx="6488115" cy="284694"/>
          </a:xfrm>
          <a:prstGeom prst="rect">
            <a:avLst/>
          </a:prstGeom>
        </p:spPr>
        <p:txBody>
          <a:bodyPr/>
          <a:lstStyle/>
          <a:p>
            <a:pPr marL="0" indent="0" defTabSz="298322">
              <a:lnSpc>
                <a:spcPct val="100000"/>
              </a:lnSpc>
              <a:spcBef>
                <a:spcPts val="0"/>
              </a:spcBef>
              <a:buSzTx/>
              <a:buNone/>
              <a:defRPr sz="1218">
                <a:solidFill>
                  <a:srgbClr val="FFFFFF"/>
                </a:solidFill>
                <a:latin typeface="Arial Black"/>
                <a:ea typeface="Arial Black"/>
                <a:cs typeface="Arial Black"/>
                <a:sym typeface="Arial Black"/>
              </a:defRPr>
            </a:pPr>
          </a:p>
        </p:txBody>
      </p:sp>
      <p:sp>
        <p:nvSpPr>
          <p:cNvPr id="32" name="Shape 32"/>
          <p:cNvSpPr/>
          <p:nvPr>
            <p:ph type="body" sz="quarter" idx="15"/>
          </p:nvPr>
        </p:nvSpPr>
        <p:spPr>
          <a:xfrm>
            <a:off x="660398" y="4094614"/>
            <a:ext cx="3649664" cy="279798"/>
          </a:xfrm>
          <a:prstGeom prst="rect">
            <a:avLst/>
          </a:prstGeom>
        </p:spPr>
        <p:txBody>
          <a:bodyPr/>
          <a:lstStyle/>
          <a:p>
            <a:pPr marL="0" indent="0">
              <a:lnSpc>
                <a:spcPct val="100000"/>
              </a:lnSpc>
              <a:spcBef>
                <a:spcPts val="300"/>
              </a:spcBef>
              <a:buSzTx/>
              <a:buNone/>
              <a:defRPr sz="1400">
                <a:solidFill>
                  <a:schemeClr val="accent2"/>
                </a:solidFill>
              </a:defRPr>
            </a:pPr>
          </a:p>
        </p:txBody>
      </p:sp>
      <p:sp>
        <p:nvSpPr>
          <p:cNvPr id="33" name="Shape 33"/>
          <p:cNvSpPr/>
          <p:nvPr>
            <p:ph type="pic" sz="quarter" idx="16"/>
          </p:nvPr>
        </p:nvSpPr>
        <p:spPr>
          <a:xfrm>
            <a:off x="627879" y="504826"/>
            <a:ext cx="1243503" cy="458238"/>
          </a:xfrm>
          <a:prstGeom prst="rect">
            <a:avLst/>
          </a:prstGeom>
        </p:spPr>
        <p:txBody>
          <a:bodyPr lIns="91439" tIns="45719" rIns="91439" bIns="45719">
            <a:noAutofit/>
          </a:bodyPr>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Blank Title Only">
    <p:spTree>
      <p:nvGrpSpPr>
        <p:cNvPr id="1" name=""/>
        <p:cNvGrpSpPr/>
        <p:nvPr/>
      </p:nvGrpSpPr>
      <p:grpSpPr>
        <a:xfrm>
          <a:off x="0" y="0"/>
          <a:ext cx="0" cy="0"/>
          <a:chOff x="0" y="0"/>
          <a:chExt cx="0" cy="0"/>
        </a:xfrm>
      </p:grpSpPr>
      <p:sp>
        <p:nvSpPr>
          <p:cNvPr id="40" name="Shape 40"/>
          <p:cNvSpPr/>
          <p:nvPr>
            <p:ph type="sldNum" sz="quarter" idx="2"/>
          </p:nvPr>
        </p:nvSpPr>
        <p:spPr>
          <a:prstGeom prst="rect">
            <a:avLst/>
          </a:prstGeom>
        </p:spPr>
        <p:txBody>
          <a:bodyPr/>
          <a:lstStyle/>
          <a:p>
            <a:pPr/>
            <a:fld id="{86CB4B4D-7CA3-9044-876B-883B54F8677D}" type="slidenum"/>
          </a:p>
        </p:txBody>
      </p:sp>
      <p:sp>
        <p:nvSpPr>
          <p:cNvPr id="41" name="Shape 41"/>
          <p:cNvSpPr/>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vl2pPr marL="547007" indent="-204107">
              <a:lnSpc>
                <a:spcPct val="100000"/>
              </a:lnSpc>
              <a:spcBef>
                <a:spcPts val="400"/>
              </a:spcBef>
              <a:defRPr sz="2000">
                <a:latin typeface="Arial Black"/>
                <a:ea typeface="Arial Black"/>
                <a:cs typeface="Arial Black"/>
                <a:sym typeface="Arial Black"/>
              </a:defRPr>
            </a:lvl2pPr>
            <a:lvl3pPr marL="876300" indent="-190500">
              <a:lnSpc>
                <a:spcPct val="100000"/>
              </a:lnSpc>
              <a:spcBef>
                <a:spcPts val="400"/>
              </a:spcBef>
              <a:defRPr sz="2000">
                <a:latin typeface="Arial Black"/>
                <a:ea typeface="Arial Black"/>
                <a:cs typeface="Arial Black"/>
                <a:sym typeface="Arial Black"/>
              </a:defRPr>
            </a:lvl3pPr>
            <a:lvl4pPr marL="1257300" indent="-228600">
              <a:lnSpc>
                <a:spcPct val="100000"/>
              </a:lnSpc>
              <a:spcBef>
                <a:spcPts val="400"/>
              </a:spcBef>
              <a:defRPr sz="2000">
                <a:latin typeface="Arial Black"/>
                <a:ea typeface="Arial Black"/>
                <a:cs typeface="Arial Black"/>
                <a:sym typeface="Arial Black"/>
              </a:defRPr>
            </a:lvl4pPr>
            <a:lvl5pPr marL="1600200" indent="-228600">
              <a:lnSpc>
                <a:spcPct val="100000"/>
              </a:lnSpc>
              <a:spcBef>
                <a:spcPts val="400"/>
              </a:spcBef>
              <a:defRPr sz="2000">
                <a:latin typeface="Arial Black"/>
                <a:ea typeface="Arial Black"/>
                <a:cs typeface="Arial Black"/>
                <a:sym typeface="Arial Black"/>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mp; Content">
    <p:spTree>
      <p:nvGrpSpPr>
        <p:cNvPr id="1" name=""/>
        <p:cNvGrpSpPr/>
        <p:nvPr/>
      </p:nvGrpSpPr>
      <p:grpSpPr>
        <a:xfrm>
          <a:off x="0" y="0"/>
          <a:ext cx="0" cy="0"/>
          <a:chOff x="0" y="0"/>
          <a:chExt cx="0" cy="0"/>
        </a:xfrm>
      </p:grpSpPr>
      <p:sp>
        <p:nvSpPr>
          <p:cNvPr id="48" name="Shape 48"/>
          <p:cNvSpPr/>
          <p:nvPr>
            <p:ph type="sldNum" sz="quarter" idx="2"/>
          </p:nvPr>
        </p:nvSpPr>
        <p:spPr>
          <a:prstGeom prst="rect">
            <a:avLst/>
          </a:prstGeom>
        </p:spPr>
        <p:txBody>
          <a:bodyPr/>
          <a:lstStyle/>
          <a:p>
            <a:pPr/>
            <a:fld id="{86CB4B4D-7CA3-9044-876B-883B54F8677D}" type="slidenum"/>
          </a:p>
        </p:txBody>
      </p:sp>
      <p:sp>
        <p:nvSpPr>
          <p:cNvPr id="49" name="Shape 49"/>
          <p:cNvSpPr/>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vl2pPr marL="547007" indent="-204107">
              <a:lnSpc>
                <a:spcPct val="100000"/>
              </a:lnSpc>
              <a:spcBef>
                <a:spcPts val="400"/>
              </a:spcBef>
              <a:defRPr sz="2000">
                <a:latin typeface="Arial Black"/>
                <a:ea typeface="Arial Black"/>
                <a:cs typeface="Arial Black"/>
                <a:sym typeface="Arial Black"/>
              </a:defRPr>
            </a:lvl2pPr>
            <a:lvl3pPr marL="876300" indent="-190500">
              <a:lnSpc>
                <a:spcPct val="100000"/>
              </a:lnSpc>
              <a:spcBef>
                <a:spcPts val="400"/>
              </a:spcBef>
              <a:defRPr sz="2000">
                <a:latin typeface="Arial Black"/>
                <a:ea typeface="Arial Black"/>
                <a:cs typeface="Arial Black"/>
                <a:sym typeface="Arial Black"/>
              </a:defRPr>
            </a:lvl3pPr>
            <a:lvl4pPr marL="1257300" indent="-228600">
              <a:lnSpc>
                <a:spcPct val="100000"/>
              </a:lnSpc>
              <a:spcBef>
                <a:spcPts val="400"/>
              </a:spcBef>
              <a:defRPr sz="2000">
                <a:latin typeface="Arial Black"/>
                <a:ea typeface="Arial Black"/>
                <a:cs typeface="Arial Black"/>
                <a:sym typeface="Arial Black"/>
              </a:defRPr>
            </a:lvl4pPr>
            <a:lvl5pPr marL="1600200" indent="-228600">
              <a:lnSpc>
                <a:spcPct val="100000"/>
              </a:lnSpc>
              <a:spcBef>
                <a:spcPts val="400"/>
              </a:spcBef>
              <a:defRPr sz="2000">
                <a:latin typeface="Arial Black"/>
                <a:ea typeface="Arial Black"/>
                <a:cs typeface="Arial Black"/>
                <a:sym typeface="Arial Black"/>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Bullets and Image">
    <p:spTree>
      <p:nvGrpSpPr>
        <p:cNvPr id="1" name=""/>
        <p:cNvGrpSpPr/>
        <p:nvPr/>
      </p:nvGrpSpPr>
      <p:grpSpPr>
        <a:xfrm>
          <a:off x="0" y="0"/>
          <a:ext cx="0" cy="0"/>
          <a:chOff x="0" y="0"/>
          <a:chExt cx="0" cy="0"/>
        </a:xfrm>
      </p:grpSpPr>
      <p:sp>
        <p:nvSpPr>
          <p:cNvPr id="56" name="Shape 56"/>
          <p:cNvSpPr/>
          <p:nvPr>
            <p:ph type="sldNum" sz="quarter" idx="2"/>
          </p:nvPr>
        </p:nvSpPr>
        <p:spPr>
          <a:prstGeom prst="rect">
            <a:avLst/>
          </a:prstGeom>
        </p:spPr>
        <p:txBody>
          <a:bodyPr/>
          <a:lstStyle/>
          <a:p>
            <a:pPr/>
            <a:fld id="{86CB4B4D-7CA3-9044-876B-883B54F8677D}" type="slidenum"/>
          </a:p>
        </p:txBody>
      </p:sp>
      <p:sp>
        <p:nvSpPr>
          <p:cNvPr id="57" name="Shape 57"/>
          <p:cNvSpPr/>
          <p:nvPr>
            <p:ph type="pic" idx="13"/>
          </p:nvPr>
        </p:nvSpPr>
        <p:spPr>
          <a:xfrm>
            <a:off x="4568264" y="704273"/>
            <a:ext cx="4575736" cy="4156365"/>
          </a:xfrm>
          <a:prstGeom prst="rect">
            <a:avLst/>
          </a:prstGeom>
        </p:spPr>
        <p:txBody>
          <a:bodyPr lIns="91439" tIns="45719" rIns="91439" bIns="45719">
            <a:noAutofit/>
          </a:bodyPr>
          <a:lstStyle/>
          <a:p>
            <a:pPr/>
          </a:p>
        </p:txBody>
      </p:sp>
      <p:sp>
        <p:nvSpPr>
          <p:cNvPr id="58" name="Shape 58"/>
          <p:cNvSpPr/>
          <p:nvPr>
            <p:ph type="body" sz="half" idx="1"/>
          </p:nvPr>
        </p:nvSpPr>
        <p:spPr>
          <a:xfrm>
            <a:off x="360364" y="1079898"/>
            <a:ext cx="3810585" cy="3383280"/>
          </a:xfrm>
          <a:prstGeom prst="rect">
            <a:avLst/>
          </a:prstGeom>
        </p:spPr>
        <p:txBody>
          <a:bodyPr/>
          <a:lstStyle>
            <a:lvl1pPr marL="130302" indent="-130302">
              <a:lnSpc>
                <a:spcPct val="120000"/>
              </a:lnSpc>
              <a:spcBef>
                <a:spcPts val="700"/>
              </a:spcBef>
              <a:buClr>
                <a:schemeClr val="accent2"/>
              </a:buClr>
              <a:buSzPct val="100000"/>
              <a:buFont typeface="Arial"/>
              <a:buChar char="•"/>
              <a:defRPr sz="1200"/>
            </a:lvl1pPr>
            <a:lvl2pPr marL="557212" indent="-214313">
              <a:lnSpc>
                <a:spcPct val="120000"/>
              </a:lnSpc>
              <a:spcBef>
                <a:spcPts val="700"/>
              </a:spcBef>
              <a:buClr>
                <a:schemeClr val="accent2"/>
              </a:buClr>
              <a:buFont typeface="Arial"/>
              <a:defRPr sz="1200"/>
            </a:lvl2pPr>
            <a:lvl3pPr marL="857250" indent="-171450">
              <a:lnSpc>
                <a:spcPct val="120000"/>
              </a:lnSpc>
              <a:spcBef>
                <a:spcPts val="700"/>
              </a:spcBef>
              <a:buClr>
                <a:schemeClr val="accent2"/>
              </a:buClr>
              <a:buFont typeface="Arial"/>
              <a:defRPr sz="1200"/>
            </a:lvl3pPr>
            <a:lvl4pPr marL="1200150" indent="-171450">
              <a:lnSpc>
                <a:spcPct val="120000"/>
              </a:lnSpc>
              <a:spcBef>
                <a:spcPts val="700"/>
              </a:spcBef>
              <a:buClr>
                <a:schemeClr val="accent2"/>
              </a:buClr>
              <a:buFont typeface="Arial"/>
              <a:defRPr sz="1200"/>
            </a:lvl4pPr>
            <a:lvl5pPr marL="1543050" indent="-171450">
              <a:lnSpc>
                <a:spcPct val="120000"/>
              </a:lnSpc>
              <a:spcBef>
                <a:spcPts val="700"/>
              </a:spcBef>
              <a:buClr>
                <a:schemeClr val="accent2"/>
              </a:buClr>
              <a:buFont typeface="Arial"/>
              <a:defRPr sz="12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9" name="Shape 59"/>
          <p:cNvSpPr/>
          <p:nvPr>
            <p:ph type="body" sz="quarter" idx="14"/>
          </p:nvPr>
        </p:nvSpPr>
        <p:spPr>
          <a:xfrm>
            <a:off x="0" y="-1"/>
            <a:ext cx="9144000" cy="699518"/>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p>
            <a:pPr marL="0" indent="0">
              <a:lnSpc>
                <a:spcPct val="100000"/>
              </a:lnSpc>
              <a:spcBef>
                <a:spcPts val="400"/>
              </a:spcBef>
              <a:buSzTx/>
              <a:buNone/>
              <a:defRPr sz="2000">
                <a:latin typeface="Arial Black"/>
                <a:ea typeface="Arial Black"/>
                <a:cs typeface="Arial Black"/>
                <a:sym typeface="Arial Black"/>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6" name="Shape 66"/>
          <p:cNvSpPr/>
          <p:nvPr>
            <p:ph type="sldNum" sz="quarter" idx="2"/>
          </p:nvPr>
        </p:nvSpPr>
        <p:spPr>
          <a:prstGeom prst="rect">
            <a:avLst/>
          </a:prstGeom>
        </p:spPr>
        <p:txBody>
          <a:bodyPr/>
          <a:lstStyle/>
          <a:p>
            <a:pPr/>
            <a:fld id="{86CB4B4D-7CA3-9044-876B-883B54F8677D}" type="slidenum"/>
          </a:p>
        </p:txBody>
      </p:sp>
      <p:sp>
        <p:nvSpPr>
          <p:cNvPr id="67" name="Shape 67"/>
          <p:cNvSpPr/>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vl2pPr marL="547007" indent="-204107">
              <a:lnSpc>
                <a:spcPct val="100000"/>
              </a:lnSpc>
              <a:spcBef>
                <a:spcPts val="400"/>
              </a:spcBef>
              <a:defRPr sz="2000">
                <a:latin typeface="Arial Black"/>
                <a:ea typeface="Arial Black"/>
                <a:cs typeface="Arial Black"/>
                <a:sym typeface="Arial Black"/>
              </a:defRPr>
            </a:lvl2pPr>
            <a:lvl3pPr marL="876300" indent="-190500">
              <a:lnSpc>
                <a:spcPct val="100000"/>
              </a:lnSpc>
              <a:spcBef>
                <a:spcPts val="400"/>
              </a:spcBef>
              <a:defRPr sz="2000">
                <a:latin typeface="Arial Black"/>
                <a:ea typeface="Arial Black"/>
                <a:cs typeface="Arial Black"/>
                <a:sym typeface="Arial Black"/>
              </a:defRPr>
            </a:lvl3pPr>
            <a:lvl4pPr marL="1257300" indent="-228600">
              <a:lnSpc>
                <a:spcPct val="100000"/>
              </a:lnSpc>
              <a:spcBef>
                <a:spcPts val="400"/>
              </a:spcBef>
              <a:defRPr sz="2000">
                <a:latin typeface="Arial Black"/>
                <a:ea typeface="Arial Black"/>
                <a:cs typeface="Arial Black"/>
                <a:sym typeface="Arial Black"/>
              </a:defRPr>
            </a:lvl4pPr>
            <a:lvl5pPr marL="1600200" indent="-228600">
              <a:lnSpc>
                <a:spcPct val="100000"/>
              </a:lnSpc>
              <a:spcBef>
                <a:spcPts val="400"/>
              </a:spcBef>
              <a:defRPr sz="2000">
                <a:latin typeface="Arial Black"/>
                <a:ea typeface="Arial Black"/>
                <a:cs typeface="Arial Black"/>
                <a:sym typeface="Arial Black"/>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Numbered List">
    <p:spTree>
      <p:nvGrpSpPr>
        <p:cNvPr id="1" name=""/>
        <p:cNvGrpSpPr/>
        <p:nvPr/>
      </p:nvGrpSpPr>
      <p:grpSpPr>
        <a:xfrm>
          <a:off x="0" y="0"/>
          <a:ext cx="0" cy="0"/>
          <a:chOff x="0" y="0"/>
          <a:chExt cx="0" cy="0"/>
        </a:xfrm>
      </p:grpSpPr>
      <p:sp>
        <p:nvSpPr>
          <p:cNvPr id="74" name="Shape 74"/>
          <p:cNvSpPr/>
          <p:nvPr>
            <p:ph type="sldNum" sz="quarter" idx="2"/>
          </p:nvPr>
        </p:nvSpPr>
        <p:spPr>
          <a:prstGeom prst="rect">
            <a:avLst/>
          </a:prstGeom>
        </p:spPr>
        <p:txBody>
          <a:bodyPr/>
          <a:lstStyle/>
          <a:p>
            <a:pPr/>
            <a:fld id="{86CB4B4D-7CA3-9044-876B-883B54F8677D}" type="slidenum"/>
          </a:p>
        </p:txBody>
      </p:sp>
      <p:sp>
        <p:nvSpPr>
          <p:cNvPr id="75" name="Shape 75"/>
          <p:cNvSpPr/>
          <p:nvPr>
            <p:ph type="body" idx="1"/>
          </p:nvPr>
        </p:nvSpPr>
        <p:spPr>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6" name="Shape 76"/>
          <p:cNvSpPr/>
          <p:nvPr>
            <p:ph type="body" sz="quarter" idx="13"/>
          </p:nvPr>
        </p:nvSpPr>
        <p:spPr>
          <a:xfrm>
            <a:off x="0" y="-1"/>
            <a:ext cx="9144000" cy="699518"/>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p>
            <a:pPr marL="0" indent="0">
              <a:lnSpc>
                <a:spcPct val="100000"/>
              </a:lnSpc>
              <a:spcBef>
                <a:spcPts val="400"/>
              </a:spcBef>
              <a:buSzTx/>
              <a:buNone/>
              <a:defRPr sz="2000">
                <a:latin typeface="Arial Black"/>
                <a:ea typeface="Arial Black"/>
                <a:cs typeface="Arial Black"/>
                <a:sym typeface="Arial Black"/>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Subhead">
    <p:spTree>
      <p:nvGrpSpPr>
        <p:cNvPr id="1" name=""/>
        <p:cNvGrpSpPr/>
        <p:nvPr/>
      </p:nvGrpSpPr>
      <p:grpSpPr>
        <a:xfrm>
          <a:off x="0" y="0"/>
          <a:ext cx="0" cy="0"/>
          <a:chOff x="0" y="0"/>
          <a:chExt cx="0" cy="0"/>
        </a:xfrm>
      </p:grpSpPr>
      <p:sp>
        <p:nvSpPr>
          <p:cNvPr id="83" name="Shape 83"/>
          <p:cNvSpPr/>
          <p:nvPr>
            <p:ph type="sldNum" sz="quarter" idx="2"/>
          </p:nvPr>
        </p:nvSpPr>
        <p:spPr>
          <a:prstGeom prst="rect">
            <a:avLst/>
          </a:prstGeom>
        </p:spPr>
        <p:txBody>
          <a:bodyPr/>
          <a:lstStyle/>
          <a:p>
            <a:pPr/>
            <a:fld id="{86CB4B4D-7CA3-9044-876B-883B54F8677D}" type="slidenum"/>
          </a:p>
        </p:txBody>
      </p:sp>
      <p:sp>
        <p:nvSpPr>
          <p:cNvPr id="84" name="Shape 84"/>
          <p:cNvSpPr/>
          <p:nvPr>
            <p:ph type="body" idx="1"/>
          </p:nvPr>
        </p:nvSpPr>
        <p:spPr>
          <a:xfrm>
            <a:off x="360363" y="1332311"/>
            <a:ext cx="8329612" cy="3147325"/>
          </a:xfrm>
          <a:prstGeom prst="rect">
            <a:avLst/>
          </a:prstGeom>
        </p:spPr>
        <p:txBody>
          <a:bodyPr/>
          <a:lstStyle>
            <a:lvl1pPr marL="130302" indent="-130302">
              <a:lnSpc>
                <a:spcPct val="120000"/>
              </a:lnSpc>
              <a:spcBef>
                <a:spcPts val="700"/>
              </a:spcBef>
              <a:buClr>
                <a:schemeClr val="accent2"/>
              </a:buClr>
              <a:buSzPct val="100000"/>
              <a:buFont typeface="Arial"/>
              <a:buChar char="•"/>
              <a:defRPr sz="1400"/>
            </a:lvl1pPr>
            <a:lvl2pPr marL="592931" indent="-250031">
              <a:lnSpc>
                <a:spcPct val="120000"/>
              </a:lnSpc>
              <a:spcBef>
                <a:spcPts val="700"/>
              </a:spcBef>
              <a:buClr>
                <a:schemeClr val="accent2"/>
              </a:buClr>
              <a:buFont typeface="Arial"/>
              <a:defRPr sz="1400"/>
            </a:lvl2pPr>
            <a:lvl3pPr marL="885825" indent="-200025">
              <a:lnSpc>
                <a:spcPct val="120000"/>
              </a:lnSpc>
              <a:spcBef>
                <a:spcPts val="700"/>
              </a:spcBef>
              <a:buClr>
                <a:schemeClr val="accent2"/>
              </a:buClr>
              <a:buFont typeface="Arial"/>
              <a:defRPr sz="1400"/>
            </a:lvl3pPr>
            <a:lvl4pPr marL="1228725" indent="-200025">
              <a:lnSpc>
                <a:spcPct val="120000"/>
              </a:lnSpc>
              <a:spcBef>
                <a:spcPts val="700"/>
              </a:spcBef>
              <a:buClr>
                <a:schemeClr val="accent2"/>
              </a:buClr>
              <a:buFont typeface="Arial"/>
              <a:defRPr sz="1400"/>
            </a:lvl4pPr>
            <a:lvl5pPr marL="1571625" indent="-200025">
              <a:lnSpc>
                <a:spcPct val="120000"/>
              </a:lnSpc>
              <a:spcBef>
                <a:spcPts val="700"/>
              </a:spcBef>
              <a:buClr>
                <a:schemeClr val="accent2"/>
              </a:buClr>
              <a:buFont typeface="Arial"/>
              <a:defRPr sz="1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5" name="Shape 85"/>
          <p:cNvSpPr/>
          <p:nvPr>
            <p:ph type="body" sz="quarter" idx="13"/>
          </p:nvPr>
        </p:nvSpPr>
        <p:spPr>
          <a:xfrm>
            <a:off x="0" y="-1"/>
            <a:ext cx="9144000" cy="699518"/>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p>
            <a:pPr marL="0" indent="0">
              <a:lnSpc>
                <a:spcPct val="100000"/>
              </a:lnSpc>
              <a:spcBef>
                <a:spcPts val="400"/>
              </a:spcBef>
              <a:buSzTx/>
              <a:buNone/>
              <a:defRPr sz="2000">
                <a:latin typeface="Arial Black"/>
                <a:ea typeface="Arial Black"/>
                <a:cs typeface="Arial Black"/>
                <a:sym typeface="Arial Black"/>
              </a:defRPr>
            </a:pPr>
          </a:p>
        </p:txBody>
      </p:sp>
      <p:sp>
        <p:nvSpPr>
          <p:cNvPr id="86" name="Shape 86"/>
          <p:cNvSpPr/>
          <p:nvPr>
            <p:ph type="body" sz="quarter" idx="14"/>
          </p:nvPr>
        </p:nvSpPr>
        <p:spPr>
          <a:xfrm>
            <a:off x="418148" y="987552"/>
            <a:ext cx="1480577" cy="264689"/>
          </a:xfrm>
          <a:prstGeom prst="rect">
            <a:avLst/>
          </a:prstGeom>
          <a:solidFill>
            <a:schemeClr val="accent2"/>
          </a:solidFill>
        </p:spPr>
        <p:txBody>
          <a:bodyPr lIns="54864" tIns="54864" rIns="54864" bIns="54864" anchor="ctr"/>
          <a:lstStyle/>
          <a:p>
            <a:pPr marL="0" indent="0" defTabSz="294894">
              <a:lnSpc>
                <a:spcPct val="100000"/>
              </a:lnSpc>
              <a:spcBef>
                <a:spcPts val="0"/>
              </a:spcBef>
              <a:buSzTx/>
              <a:buNone/>
              <a:defRPr sz="860">
                <a:solidFill>
                  <a:srgbClr val="FFFFFF"/>
                </a:solidFill>
                <a:latin typeface="Arial Black"/>
                <a:ea typeface="Arial Black"/>
                <a:cs typeface="Arial Black"/>
                <a:sym typeface="Arial Black"/>
              </a:defRPr>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Section Title (No Image)">
    <p:spTree>
      <p:nvGrpSpPr>
        <p:cNvPr id="1" name=""/>
        <p:cNvGrpSpPr/>
        <p:nvPr/>
      </p:nvGrpSpPr>
      <p:grpSpPr>
        <a:xfrm>
          <a:off x="0" y="0"/>
          <a:ext cx="0" cy="0"/>
          <a:chOff x="0" y="0"/>
          <a:chExt cx="0" cy="0"/>
        </a:xfrm>
      </p:grpSpPr>
      <p:sp>
        <p:nvSpPr>
          <p:cNvPr id="93" name="Shape 93"/>
          <p:cNvSpPr/>
          <p:nvPr>
            <p:ph type="sldNum" sz="quarter" idx="2"/>
          </p:nvPr>
        </p:nvSpPr>
        <p:spPr>
          <a:prstGeom prst="rect">
            <a:avLst/>
          </a:prstGeom>
        </p:spPr>
        <p:txBody>
          <a:bodyPr/>
          <a:lstStyle/>
          <a:p>
            <a:pPr/>
            <a:fld id="{86CB4B4D-7CA3-9044-876B-883B54F8677D}" type="slidenum"/>
          </a:p>
        </p:txBody>
      </p:sp>
      <p:pic>
        <p:nvPicPr>
          <p:cNvPr id="94" name="image2.jpeg" descr="Pattern_ppt.jpg"/>
          <p:cNvPicPr>
            <a:picLocks noChangeAspect="1"/>
          </p:cNvPicPr>
          <p:nvPr/>
        </p:nvPicPr>
        <p:blipFill>
          <a:blip r:embed="rId2">
            <a:extLst/>
          </a:blip>
          <a:stretch>
            <a:fillRect/>
          </a:stretch>
        </p:blipFill>
        <p:spPr>
          <a:xfrm>
            <a:off x="-13369" y="-11545"/>
            <a:ext cx="6898107" cy="5173579"/>
          </a:xfrm>
          <a:prstGeom prst="rect">
            <a:avLst/>
          </a:prstGeom>
          <a:ln w="12700">
            <a:miter lim="400000"/>
          </a:ln>
        </p:spPr>
      </p:pic>
      <p:pic>
        <p:nvPicPr>
          <p:cNvPr id="95" name="image3.jpeg" descr="Pattern_ppt.jpg"/>
          <p:cNvPicPr>
            <a:picLocks noChangeAspect="1"/>
          </p:cNvPicPr>
          <p:nvPr/>
        </p:nvPicPr>
        <p:blipFill>
          <a:blip r:embed="rId3">
            <a:extLst/>
          </a:blip>
          <a:stretch>
            <a:fillRect/>
          </a:stretch>
        </p:blipFill>
        <p:spPr>
          <a:xfrm>
            <a:off x="6858000" y="-11545"/>
            <a:ext cx="2338294" cy="5173579"/>
          </a:xfrm>
          <a:prstGeom prst="rect">
            <a:avLst/>
          </a:prstGeom>
          <a:ln w="12700">
            <a:miter lim="400000"/>
          </a:ln>
        </p:spPr>
      </p:pic>
      <p:sp>
        <p:nvSpPr>
          <p:cNvPr id="96" name="Shape 96"/>
          <p:cNvSpPr/>
          <p:nvPr>
            <p:ph type="body" sz="quarter" idx="1"/>
          </p:nvPr>
        </p:nvSpPr>
        <p:spPr>
          <a:xfrm>
            <a:off x="872404" y="3947726"/>
            <a:ext cx="5014975" cy="647101"/>
          </a:xfrm>
          <a:prstGeom prst="rect">
            <a:avLst/>
          </a:prstGeom>
          <a:solidFill>
            <a:srgbClr val="2FC2D9"/>
          </a:solidFill>
        </p:spPr>
        <p:txBody>
          <a:bodyPr lIns="27432" tIns="27432" rIns="27432" bIns="27432"/>
          <a:lstStyle>
            <a:lvl1pPr marL="0" indent="0">
              <a:lnSpc>
                <a:spcPct val="100000"/>
              </a:lnSpc>
              <a:spcBef>
                <a:spcPts val="900"/>
              </a:spcBef>
              <a:buSzTx/>
              <a:buNone/>
              <a:defRPr cap="all" sz="3800">
                <a:solidFill>
                  <a:srgbClr val="FFFFFF"/>
                </a:solidFill>
                <a:latin typeface="Arial Black"/>
                <a:ea typeface="Arial Black"/>
                <a:cs typeface="Arial Black"/>
                <a:sym typeface="Arial Black"/>
              </a:defRPr>
            </a:lvl1pPr>
            <a:lvl2pPr marL="0" indent="342900">
              <a:lnSpc>
                <a:spcPct val="100000"/>
              </a:lnSpc>
              <a:spcBef>
                <a:spcPts val="900"/>
              </a:spcBef>
              <a:buSzTx/>
              <a:buNone/>
              <a:defRPr cap="all" sz="3800">
                <a:solidFill>
                  <a:srgbClr val="FFFFFF"/>
                </a:solidFill>
                <a:latin typeface="Arial Black"/>
                <a:ea typeface="Arial Black"/>
                <a:cs typeface="Arial Black"/>
                <a:sym typeface="Arial Black"/>
              </a:defRPr>
            </a:lvl2pPr>
            <a:lvl3pPr marL="0" indent="685800">
              <a:lnSpc>
                <a:spcPct val="100000"/>
              </a:lnSpc>
              <a:spcBef>
                <a:spcPts val="900"/>
              </a:spcBef>
              <a:buSzTx/>
              <a:buNone/>
              <a:defRPr cap="all" sz="3800">
                <a:solidFill>
                  <a:srgbClr val="FFFFFF"/>
                </a:solidFill>
                <a:latin typeface="Arial Black"/>
                <a:ea typeface="Arial Black"/>
                <a:cs typeface="Arial Black"/>
                <a:sym typeface="Arial Black"/>
              </a:defRPr>
            </a:lvl3pPr>
            <a:lvl4pPr marL="0" indent="1028700">
              <a:lnSpc>
                <a:spcPct val="100000"/>
              </a:lnSpc>
              <a:spcBef>
                <a:spcPts val="900"/>
              </a:spcBef>
              <a:buSzTx/>
              <a:buNone/>
              <a:defRPr cap="all" sz="3800">
                <a:solidFill>
                  <a:srgbClr val="FFFFFF"/>
                </a:solidFill>
                <a:latin typeface="Arial Black"/>
                <a:ea typeface="Arial Black"/>
                <a:cs typeface="Arial Black"/>
                <a:sym typeface="Arial Black"/>
              </a:defRPr>
            </a:lvl4pPr>
            <a:lvl5pPr marL="0" indent="1371600">
              <a:lnSpc>
                <a:spcPct val="100000"/>
              </a:lnSpc>
              <a:spcBef>
                <a:spcPts val="900"/>
              </a:spcBef>
              <a:buSzTx/>
              <a:buNone/>
              <a:defRPr cap="all" sz="3800">
                <a:solidFill>
                  <a:srgbClr val="FFFFFF"/>
                </a:solidFill>
                <a:latin typeface="Arial Black"/>
                <a:ea typeface="Arial Black"/>
                <a:cs typeface="Arial Black"/>
                <a:sym typeface="Arial Black"/>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7" name="Shape 97"/>
          <p:cNvSpPr/>
          <p:nvPr>
            <p:ph type="body" sz="quarter" idx="13"/>
          </p:nvPr>
        </p:nvSpPr>
        <p:spPr>
          <a:xfrm>
            <a:off x="872403" y="3394369"/>
            <a:ext cx="3688429" cy="647101"/>
          </a:xfrm>
          <a:prstGeom prst="rect">
            <a:avLst/>
          </a:prstGeom>
          <a:solidFill>
            <a:srgbClr val="2FC2D9"/>
          </a:solidFill>
        </p:spPr>
        <p:txBody>
          <a:bodyPr lIns="27432" tIns="27432" rIns="27432" bIns="27432"/>
          <a:lstStyle/>
          <a:p>
            <a:pPr marL="0" indent="0" defTabSz="298322">
              <a:lnSpc>
                <a:spcPct val="100000"/>
              </a:lnSpc>
              <a:spcBef>
                <a:spcPts val="700"/>
              </a:spcBef>
              <a:buSzTx/>
              <a:buNone/>
              <a:defRPr cap="all" sz="3306">
                <a:solidFill>
                  <a:srgbClr val="FFFFFF"/>
                </a:solidFill>
                <a:latin typeface="Arial Black"/>
                <a:ea typeface="Arial Black"/>
                <a:cs typeface="Arial Black"/>
                <a:sym typeface="Arial Black"/>
              </a:defRPr>
            </a:pPr>
          </a:p>
        </p:txBody>
      </p:sp>
      <p:sp>
        <p:nvSpPr>
          <p:cNvPr id="98" name="Shape 98"/>
          <p:cNvSpPr/>
          <p:nvPr>
            <p:ph type="title"/>
          </p:nvPr>
        </p:nvSpPr>
        <p:spPr>
          <a:xfrm>
            <a:off x="872404" y="2869952"/>
            <a:ext cx="5285757" cy="647101"/>
          </a:xfrm>
          <a:prstGeom prst="rect">
            <a:avLst/>
          </a:prstGeom>
          <a:solidFill>
            <a:srgbClr val="2FC2D9"/>
          </a:solidFill>
        </p:spPr>
        <p:txBody>
          <a:bodyPr lIns="27432" tIns="27432" rIns="27432" bIns="27432" anchor="t">
            <a:normAutofit fontScale="100000" lnSpcReduction="0"/>
          </a:bodyPr>
          <a:lstStyle>
            <a:lvl1pPr algn="l">
              <a:defRPr cap="all" sz="3800">
                <a:solidFill>
                  <a:srgbClr val="FFFFFF"/>
                </a:solidFill>
              </a:defRPr>
            </a:lvl1pPr>
          </a:lstStyle>
          <a:p>
            <a:pPr/>
            <a:r>
              <a:t>Текст заголовка</a:t>
            </a:r>
          </a:p>
        </p:txBody>
      </p:sp>
      <p:sp>
        <p:nvSpPr>
          <p:cNvPr id="99" name="Shape 99"/>
          <p:cNvSpPr/>
          <p:nvPr>
            <p:ph type="body" sz="quarter" idx="14"/>
          </p:nvPr>
        </p:nvSpPr>
        <p:spPr>
          <a:xfrm>
            <a:off x="866628" y="2457126"/>
            <a:ext cx="3731155" cy="284694"/>
          </a:xfrm>
          <a:prstGeom prst="rect">
            <a:avLst/>
          </a:prstGeom>
          <a:solidFill>
            <a:schemeClr val="accent2"/>
          </a:solidFill>
        </p:spPr>
        <p:txBody>
          <a:bodyPr/>
          <a:lstStyle/>
          <a:p>
            <a:pPr marL="0" indent="0" defTabSz="298322">
              <a:lnSpc>
                <a:spcPct val="100000"/>
              </a:lnSpc>
              <a:spcBef>
                <a:spcPts val="200"/>
              </a:spcBef>
              <a:buSzTx/>
              <a:buNone/>
              <a:defRPr sz="1218">
                <a:solidFill>
                  <a:srgbClr val="FFFFFF"/>
                </a:solidFill>
                <a:latin typeface="Arial Black"/>
                <a:ea typeface="Arial Black"/>
                <a:cs typeface="Arial Black"/>
                <a:sym typeface="Arial Black"/>
              </a:defRPr>
            </a:pP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1" y="4856479"/>
            <a:ext cx="9155208" cy="298227"/>
          </a:xfrm>
          <a:prstGeom prst="rect">
            <a:avLst/>
          </a:prstGeom>
          <a:solidFill>
            <a:srgbClr val="464547"/>
          </a:solidFill>
          <a:ln w="12700">
            <a:miter lim="400000"/>
          </a:ln>
        </p:spPr>
        <p:txBody>
          <a:bodyPr lIns="45719" rIns="45719" anchor="ctr"/>
          <a:lstStyle/>
          <a:p>
            <a:pPr algn="ctr">
              <a:defRPr>
                <a:solidFill>
                  <a:srgbClr val="FFFFFF"/>
                </a:solidFill>
              </a:defRPr>
            </a:pPr>
          </a:p>
        </p:txBody>
      </p:sp>
      <p:sp>
        <p:nvSpPr>
          <p:cNvPr id="3" name="Shape 3"/>
          <p:cNvSpPr/>
          <p:nvPr>
            <p:ph type="sldNum" sz="quarter" idx="2"/>
          </p:nvPr>
        </p:nvSpPr>
        <p:spPr>
          <a:xfrm>
            <a:off x="8726791" y="4900038"/>
            <a:ext cx="187842" cy="195581"/>
          </a:xfrm>
          <a:prstGeom prst="rect">
            <a:avLst/>
          </a:prstGeom>
          <a:ln w="12700">
            <a:miter lim="400000"/>
          </a:ln>
        </p:spPr>
        <p:txBody>
          <a:bodyPr wrap="none" lIns="34290" tIns="34290" rIns="34290" bIns="34290">
            <a:spAutoFit/>
          </a:bodyPr>
          <a:lstStyle>
            <a:lvl1pPr algn="r">
              <a:defRPr sz="800">
                <a:solidFill>
                  <a:schemeClr val="accent1"/>
                </a:solidFill>
              </a:defRPr>
            </a:lvl1pPr>
          </a:lstStyle>
          <a:p>
            <a:pPr/>
            <a:fld id="{86CB4B4D-7CA3-9044-876B-883B54F8677D}" type="slidenum"/>
          </a:p>
        </p:txBody>
      </p:sp>
      <p:sp>
        <p:nvSpPr>
          <p:cNvPr id="4" name="Shape 4"/>
          <p:cNvSpPr/>
          <p:nvPr/>
        </p:nvSpPr>
        <p:spPr>
          <a:xfrm>
            <a:off x="880559" y="4921739"/>
            <a:ext cx="2316480" cy="1574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defRPr spc="15" sz="600">
                <a:solidFill>
                  <a:schemeClr val="accent1"/>
                </a:solidFill>
              </a:defRPr>
            </a:lvl1pPr>
          </a:lstStyle>
          <a:p>
            <a:pPr/>
            <a:r>
              <a:t>CONFIDENTIAL</a:t>
            </a:r>
          </a:p>
        </p:txBody>
      </p:sp>
      <p:sp>
        <p:nvSpPr>
          <p:cNvPr id="5" name="Shape 5"/>
          <p:cNvSpPr/>
          <p:nvPr/>
        </p:nvSpPr>
        <p:spPr>
          <a:xfrm>
            <a:off x="813248" y="4940807"/>
            <a:ext cx="1" cy="123445"/>
          </a:xfrm>
          <a:prstGeom prst="line">
            <a:avLst/>
          </a:prstGeom>
          <a:ln w="3175">
            <a:solidFill>
              <a:schemeClr val="accent1"/>
            </a:solidFill>
          </a:ln>
        </p:spPr>
        <p:txBody>
          <a:bodyPr lIns="45719" rIns="45719"/>
          <a:lstStyle/>
          <a:p>
            <a:pPr/>
          </a:p>
        </p:txBody>
      </p:sp>
      <p:pic>
        <p:nvPicPr>
          <p:cNvPr id="6" name="image1.png" descr="logo_footer.png"/>
          <p:cNvPicPr>
            <a:picLocks noChangeAspect="1"/>
          </p:cNvPicPr>
          <p:nvPr/>
        </p:nvPicPr>
        <p:blipFill>
          <a:blip r:embed="rId2">
            <a:extLst/>
          </a:blip>
          <a:stretch>
            <a:fillRect/>
          </a:stretch>
        </p:blipFill>
        <p:spPr>
          <a:xfrm>
            <a:off x="232224" y="4931433"/>
            <a:ext cx="476251" cy="169418"/>
          </a:xfrm>
          <a:prstGeom prst="rect">
            <a:avLst/>
          </a:prstGeom>
          <a:ln w="12700">
            <a:miter lim="400000"/>
          </a:ln>
        </p:spPr>
      </p:pic>
      <p:sp>
        <p:nvSpPr>
          <p:cNvPr id="7" name="Shape 7"/>
          <p:cNvSpPr/>
          <p:nvPr>
            <p:ph type="body" idx="1"/>
          </p:nvPr>
        </p:nvSpPr>
        <p:spPr>
          <a:xfrm>
            <a:off x="352473" y="1079896"/>
            <a:ext cx="8332741" cy="3383280"/>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 name="Shape 8"/>
          <p:cNvSpPr/>
          <p:nvPr>
            <p:ph type="title"/>
          </p:nvPr>
        </p:nvSpPr>
        <p:spPr>
          <a:xfrm>
            <a:off x="457200" y="189310"/>
            <a:ext cx="8229600" cy="8905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Текст заголовка</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342900" rtl="0" latinLnBrk="0">
        <a:lnSpc>
          <a:spcPct val="100000"/>
        </a:lnSpc>
        <a:spcBef>
          <a:spcPts val="0"/>
        </a:spcBef>
        <a:spcAft>
          <a:spcPts val="0"/>
        </a:spcAft>
        <a:buClrTx/>
        <a:buSzTx/>
        <a:buFontTx/>
        <a:buNone/>
        <a:tabLst/>
        <a:defRPr b="0" baseline="0" cap="none" i="0" spc="0" strike="noStrike" sz="3300" u="none">
          <a:ln>
            <a:noFill/>
          </a:ln>
          <a:solidFill>
            <a:srgbClr val="464547"/>
          </a:solidFill>
          <a:uFillTx/>
          <a:latin typeface="Trebuchet MS"/>
          <a:ea typeface="Trebuchet MS"/>
          <a:cs typeface="Trebuchet MS"/>
          <a:sym typeface="Trebuchet MS"/>
        </a:defRPr>
      </a:lvl1pPr>
      <a:lvl2pPr marL="0" marR="0" indent="0" algn="ctr" defTabSz="342900" rtl="0" latinLnBrk="0">
        <a:lnSpc>
          <a:spcPct val="100000"/>
        </a:lnSpc>
        <a:spcBef>
          <a:spcPts val="0"/>
        </a:spcBef>
        <a:spcAft>
          <a:spcPts val="0"/>
        </a:spcAft>
        <a:buClrTx/>
        <a:buSzTx/>
        <a:buFontTx/>
        <a:buNone/>
        <a:tabLst/>
        <a:defRPr b="0" baseline="0" cap="none" i="0" spc="0" strike="noStrike" sz="3300" u="none">
          <a:ln>
            <a:noFill/>
          </a:ln>
          <a:solidFill>
            <a:srgbClr val="464547"/>
          </a:solidFill>
          <a:uFillTx/>
          <a:latin typeface="Trebuchet MS"/>
          <a:ea typeface="Trebuchet MS"/>
          <a:cs typeface="Trebuchet MS"/>
          <a:sym typeface="Trebuchet MS"/>
        </a:defRPr>
      </a:lvl2pPr>
      <a:lvl3pPr marL="0" marR="0" indent="0" algn="ctr" defTabSz="342900" rtl="0" latinLnBrk="0">
        <a:lnSpc>
          <a:spcPct val="100000"/>
        </a:lnSpc>
        <a:spcBef>
          <a:spcPts val="0"/>
        </a:spcBef>
        <a:spcAft>
          <a:spcPts val="0"/>
        </a:spcAft>
        <a:buClrTx/>
        <a:buSzTx/>
        <a:buFontTx/>
        <a:buNone/>
        <a:tabLst/>
        <a:defRPr b="0" baseline="0" cap="none" i="0" spc="0" strike="noStrike" sz="3300" u="none">
          <a:ln>
            <a:noFill/>
          </a:ln>
          <a:solidFill>
            <a:srgbClr val="464547"/>
          </a:solidFill>
          <a:uFillTx/>
          <a:latin typeface="Trebuchet MS"/>
          <a:ea typeface="Trebuchet MS"/>
          <a:cs typeface="Trebuchet MS"/>
          <a:sym typeface="Trebuchet MS"/>
        </a:defRPr>
      </a:lvl3pPr>
      <a:lvl4pPr marL="0" marR="0" indent="0" algn="ctr" defTabSz="342900" rtl="0" latinLnBrk="0">
        <a:lnSpc>
          <a:spcPct val="100000"/>
        </a:lnSpc>
        <a:spcBef>
          <a:spcPts val="0"/>
        </a:spcBef>
        <a:spcAft>
          <a:spcPts val="0"/>
        </a:spcAft>
        <a:buClrTx/>
        <a:buSzTx/>
        <a:buFontTx/>
        <a:buNone/>
        <a:tabLst/>
        <a:defRPr b="0" baseline="0" cap="none" i="0" spc="0" strike="noStrike" sz="3300" u="none">
          <a:ln>
            <a:noFill/>
          </a:ln>
          <a:solidFill>
            <a:srgbClr val="464547"/>
          </a:solidFill>
          <a:uFillTx/>
          <a:latin typeface="Trebuchet MS"/>
          <a:ea typeface="Trebuchet MS"/>
          <a:cs typeface="Trebuchet MS"/>
          <a:sym typeface="Trebuchet MS"/>
        </a:defRPr>
      </a:lvl4pPr>
      <a:lvl5pPr marL="0" marR="0" indent="0" algn="ctr" defTabSz="342900" rtl="0" latinLnBrk="0">
        <a:lnSpc>
          <a:spcPct val="100000"/>
        </a:lnSpc>
        <a:spcBef>
          <a:spcPts val="0"/>
        </a:spcBef>
        <a:spcAft>
          <a:spcPts val="0"/>
        </a:spcAft>
        <a:buClrTx/>
        <a:buSzTx/>
        <a:buFontTx/>
        <a:buNone/>
        <a:tabLst/>
        <a:defRPr b="0" baseline="0" cap="none" i="0" spc="0" strike="noStrike" sz="3300" u="none">
          <a:ln>
            <a:noFill/>
          </a:ln>
          <a:solidFill>
            <a:srgbClr val="464547"/>
          </a:solidFill>
          <a:uFillTx/>
          <a:latin typeface="Trebuchet MS"/>
          <a:ea typeface="Trebuchet MS"/>
          <a:cs typeface="Trebuchet MS"/>
          <a:sym typeface="Trebuchet MS"/>
        </a:defRPr>
      </a:lvl5pPr>
      <a:lvl6pPr marL="0" marR="0" indent="0" algn="ctr" defTabSz="342900" rtl="0" latinLnBrk="0">
        <a:lnSpc>
          <a:spcPct val="100000"/>
        </a:lnSpc>
        <a:spcBef>
          <a:spcPts val="0"/>
        </a:spcBef>
        <a:spcAft>
          <a:spcPts val="0"/>
        </a:spcAft>
        <a:buClrTx/>
        <a:buSzTx/>
        <a:buFontTx/>
        <a:buNone/>
        <a:tabLst/>
        <a:defRPr b="0" baseline="0" cap="none" i="0" spc="0" strike="noStrike" sz="3300" u="none">
          <a:ln>
            <a:noFill/>
          </a:ln>
          <a:solidFill>
            <a:srgbClr val="464547"/>
          </a:solidFill>
          <a:uFillTx/>
          <a:latin typeface="Trebuchet MS"/>
          <a:ea typeface="Trebuchet MS"/>
          <a:cs typeface="Trebuchet MS"/>
          <a:sym typeface="Trebuchet MS"/>
        </a:defRPr>
      </a:lvl6pPr>
      <a:lvl7pPr marL="0" marR="0" indent="0" algn="ctr" defTabSz="342900" rtl="0" latinLnBrk="0">
        <a:lnSpc>
          <a:spcPct val="100000"/>
        </a:lnSpc>
        <a:spcBef>
          <a:spcPts val="0"/>
        </a:spcBef>
        <a:spcAft>
          <a:spcPts val="0"/>
        </a:spcAft>
        <a:buClrTx/>
        <a:buSzTx/>
        <a:buFontTx/>
        <a:buNone/>
        <a:tabLst/>
        <a:defRPr b="0" baseline="0" cap="none" i="0" spc="0" strike="noStrike" sz="3300" u="none">
          <a:ln>
            <a:noFill/>
          </a:ln>
          <a:solidFill>
            <a:srgbClr val="464547"/>
          </a:solidFill>
          <a:uFillTx/>
          <a:latin typeface="Trebuchet MS"/>
          <a:ea typeface="Trebuchet MS"/>
          <a:cs typeface="Trebuchet MS"/>
          <a:sym typeface="Trebuchet MS"/>
        </a:defRPr>
      </a:lvl7pPr>
      <a:lvl8pPr marL="0" marR="0" indent="0" algn="ctr" defTabSz="342900" rtl="0" latinLnBrk="0">
        <a:lnSpc>
          <a:spcPct val="100000"/>
        </a:lnSpc>
        <a:spcBef>
          <a:spcPts val="0"/>
        </a:spcBef>
        <a:spcAft>
          <a:spcPts val="0"/>
        </a:spcAft>
        <a:buClrTx/>
        <a:buSzTx/>
        <a:buFontTx/>
        <a:buNone/>
        <a:tabLst/>
        <a:defRPr b="0" baseline="0" cap="none" i="0" spc="0" strike="noStrike" sz="3300" u="none">
          <a:ln>
            <a:noFill/>
          </a:ln>
          <a:solidFill>
            <a:srgbClr val="464547"/>
          </a:solidFill>
          <a:uFillTx/>
          <a:latin typeface="Trebuchet MS"/>
          <a:ea typeface="Trebuchet MS"/>
          <a:cs typeface="Trebuchet MS"/>
          <a:sym typeface="Trebuchet MS"/>
        </a:defRPr>
      </a:lvl8pPr>
      <a:lvl9pPr marL="0" marR="0" indent="0" algn="ctr" defTabSz="342900" rtl="0" latinLnBrk="0">
        <a:lnSpc>
          <a:spcPct val="100000"/>
        </a:lnSpc>
        <a:spcBef>
          <a:spcPts val="0"/>
        </a:spcBef>
        <a:spcAft>
          <a:spcPts val="0"/>
        </a:spcAft>
        <a:buClrTx/>
        <a:buSzTx/>
        <a:buFontTx/>
        <a:buNone/>
        <a:tabLst/>
        <a:defRPr b="0" baseline="0" cap="none" i="0" spc="0" strike="noStrike" sz="3300" u="none">
          <a:ln>
            <a:noFill/>
          </a:ln>
          <a:solidFill>
            <a:srgbClr val="464547"/>
          </a:solidFill>
          <a:uFillTx/>
          <a:latin typeface="Trebuchet MS"/>
          <a:ea typeface="Trebuchet MS"/>
          <a:cs typeface="Trebuchet MS"/>
          <a:sym typeface="Trebuchet MS"/>
        </a:defRPr>
      </a:lvl9pPr>
    </p:titleStyle>
    <p:bodyStyle>
      <a:lvl1pPr marL="342900" marR="0" indent="-342900" algn="l" defTabSz="342900" rtl="0" latinLnBrk="0">
        <a:lnSpc>
          <a:spcPts val="1800"/>
        </a:lnSpc>
        <a:spcBef>
          <a:spcPts val="1800"/>
        </a:spcBef>
        <a:spcAft>
          <a:spcPts val="0"/>
        </a:spcAft>
        <a:buClrTx/>
        <a:buSzPct val="140000"/>
        <a:buFontTx/>
        <a:buAutoNum type="arabicPeriod" startAt="1"/>
        <a:tabLst/>
        <a:defRPr b="0" baseline="0" cap="none" i="0" spc="0" strike="noStrike" sz="1500" u="none">
          <a:ln>
            <a:noFill/>
          </a:ln>
          <a:solidFill>
            <a:srgbClr val="464547"/>
          </a:solidFill>
          <a:uFillTx/>
          <a:latin typeface="Trebuchet MS"/>
          <a:ea typeface="Trebuchet MS"/>
          <a:cs typeface="Trebuchet MS"/>
          <a:sym typeface="Trebuchet MS"/>
        </a:defRPr>
      </a:lvl1pPr>
      <a:lvl2pPr marL="572521" marR="0" indent="-229621" algn="l" defTabSz="342900" rtl="0" latinLnBrk="0">
        <a:lnSpc>
          <a:spcPts val="1800"/>
        </a:lnSpc>
        <a:spcBef>
          <a:spcPts val="1800"/>
        </a:spcBef>
        <a:spcAft>
          <a:spcPts val="0"/>
        </a:spcAft>
        <a:buClrTx/>
        <a:buSzPct val="100000"/>
        <a:buFontTx/>
        <a:buChar char="–"/>
        <a:tabLst/>
        <a:defRPr b="0" baseline="0" cap="none" i="0" spc="0" strike="noStrike" sz="1500" u="none">
          <a:ln>
            <a:noFill/>
          </a:ln>
          <a:solidFill>
            <a:srgbClr val="464547"/>
          </a:solidFill>
          <a:uFillTx/>
          <a:latin typeface="Trebuchet MS"/>
          <a:ea typeface="Trebuchet MS"/>
          <a:cs typeface="Trebuchet MS"/>
          <a:sym typeface="Trebuchet MS"/>
        </a:defRPr>
      </a:lvl2pPr>
      <a:lvl3pPr marL="900112" marR="0" indent="-214312" algn="l" defTabSz="342900" rtl="0" latinLnBrk="0">
        <a:lnSpc>
          <a:spcPts val="1800"/>
        </a:lnSpc>
        <a:spcBef>
          <a:spcPts val="1800"/>
        </a:spcBef>
        <a:spcAft>
          <a:spcPts val="0"/>
        </a:spcAft>
        <a:buClrTx/>
        <a:buSzPct val="100000"/>
        <a:buFontTx/>
        <a:buChar char="•"/>
        <a:tabLst/>
        <a:defRPr b="0" baseline="0" cap="none" i="0" spc="0" strike="noStrike" sz="1500" u="none">
          <a:ln>
            <a:noFill/>
          </a:ln>
          <a:solidFill>
            <a:srgbClr val="464547"/>
          </a:solidFill>
          <a:uFillTx/>
          <a:latin typeface="Trebuchet MS"/>
          <a:ea typeface="Trebuchet MS"/>
          <a:cs typeface="Trebuchet MS"/>
          <a:sym typeface="Trebuchet MS"/>
        </a:defRPr>
      </a:lvl3pPr>
      <a:lvl4pPr marL="1285875" marR="0" indent="-257175" algn="l" defTabSz="342900" rtl="0" latinLnBrk="0">
        <a:lnSpc>
          <a:spcPts val="1800"/>
        </a:lnSpc>
        <a:spcBef>
          <a:spcPts val="1800"/>
        </a:spcBef>
        <a:spcAft>
          <a:spcPts val="0"/>
        </a:spcAft>
        <a:buClrTx/>
        <a:buSzPct val="100000"/>
        <a:buFontTx/>
        <a:buChar char="–"/>
        <a:tabLst/>
        <a:defRPr b="0" baseline="0" cap="none" i="0" spc="0" strike="noStrike" sz="1500" u="none">
          <a:ln>
            <a:noFill/>
          </a:ln>
          <a:solidFill>
            <a:srgbClr val="464547"/>
          </a:solidFill>
          <a:uFillTx/>
          <a:latin typeface="Trebuchet MS"/>
          <a:ea typeface="Trebuchet MS"/>
          <a:cs typeface="Trebuchet MS"/>
          <a:sym typeface="Trebuchet MS"/>
        </a:defRPr>
      </a:lvl4pPr>
      <a:lvl5pPr marL="1693068" marR="0" indent="-321468" algn="l" defTabSz="342900" rtl="0" latinLnBrk="0">
        <a:lnSpc>
          <a:spcPts val="1800"/>
        </a:lnSpc>
        <a:spcBef>
          <a:spcPts val="1800"/>
        </a:spcBef>
        <a:spcAft>
          <a:spcPts val="0"/>
        </a:spcAft>
        <a:buClrTx/>
        <a:buSzPct val="100000"/>
        <a:buFontTx/>
        <a:buChar char="»"/>
        <a:tabLst/>
        <a:defRPr b="0" baseline="0" cap="none" i="0" spc="0" strike="noStrike" sz="1500" u="none">
          <a:ln>
            <a:noFill/>
          </a:ln>
          <a:solidFill>
            <a:srgbClr val="464547"/>
          </a:solidFill>
          <a:uFillTx/>
          <a:latin typeface="Trebuchet MS"/>
          <a:ea typeface="Trebuchet MS"/>
          <a:cs typeface="Trebuchet MS"/>
          <a:sym typeface="Trebuchet MS"/>
        </a:defRPr>
      </a:lvl5pPr>
      <a:lvl6pPr marL="1885950" marR="0" indent="-171450" algn="l" defTabSz="342900" rtl="0" latinLnBrk="0">
        <a:lnSpc>
          <a:spcPts val="1800"/>
        </a:lnSpc>
        <a:spcBef>
          <a:spcPts val="1800"/>
        </a:spcBef>
        <a:spcAft>
          <a:spcPts val="0"/>
        </a:spcAft>
        <a:buClrTx/>
        <a:buSzPct val="100000"/>
        <a:buFontTx/>
        <a:buChar char="•"/>
        <a:tabLst/>
        <a:defRPr b="0" baseline="0" cap="none" i="0" spc="0" strike="noStrike" sz="1500" u="none">
          <a:ln>
            <a:noFill/>
          </a:ln>
          <a:solidFill>
            <a:srgbClr val="464547"/>
          </a:solidFill>
          <a:uFillTx/>
          <a:latin typeface="Trebuchet MS"/>
          <a:ea typeface="Trebuchet MS"/>
          <a:cs typeface="Trebuchet MS"/>
          <a:sym typeface="Trebuchet MS"/>
        </a:defRPr>
      </a:lvl6pPr>
      <a:lvl7pPr marL="2228850" marR="0" indent="-171450" algn="l" defTabSz="342900" rtl="0" latinLnBrk="0">
        <a:lnSpc>
          <a:spcPts val="1800"/>
        </a:lnSpc>
        <a:spcBef>
          <a:spcPts val="1800"/>
        </a:spcBef>
        <a:spcAft>
          <a:spcPts val="0"/>
        </a:spcAft>
        <a:buClrTx/>
        <a:buSzPct val="100000"/>
        <a:buFontTx/>
        <a:buChar char="•"/>
        <a:tabLst/>
        <a:defRPr b="0" baseline="0" cap="none" i="0" spc="0" strike="noStrike" sz="1500" u="none">
          <a:ln>
            <a:noFill/>
          </a:ln>
          <a:solidFill>
            <a:srgbClr val="464547"/>
          </a:solidFill>
          <a:uFillTx/>
          <a:latin typeface="Trebuchet MS"/>
          <a:ea typeface="Trebuchet MS"/>
          <a:cs typeface="Trebuchet MS"/>
          <a:sym typeface="Trebuchet MS"/>
        </a:defRPr>
      </a:lvl7pPr>
      <a:lvl8pPr marL="2571750" marR="0" indent="-171450" algn="l" defTabSz="342900" rtl="0" latinLnBrk="0">
        <a:lnSpc>
          <a:spcPts val="1800"/>
        </a:lnSpc>
        <a:spcBef>
          <a:spcPts val="1800"/>
        </a:spcBef>
        <a:spcAft>
          <a:spcPts val="0"/>
        </a:spcAft>
        <a:buClrTx/>
        <a:buSzPct val="100000"/>
        <a:buFontTx/>
        <a:buChar char="•"/>
        <a:tabLst/>
        <a:defRPr b="0" baseline="0" cap="none" i="0" spc="0" strike="noStrike" sz="1500" u="none">
          <a:ln>
            <a:noFill/>
          </a:ln>
          <a:solidFill>
            <a:srgbClr val="464547"/>
          </a:solidFill>
          <a:uFillTx/>
          <a:latin typeface="Trebuchet MS"/>
          <a:ea typeface="Trebuchet MS"/>
          <a:cs typeface="Trebuchet MS"/>
          <a:sym typeface="Trebuchet MS"/>
        </a:defRPr>
      </a:lvl8pPr>
      <a:lvl9pPr marL="2914650" marR="0" indent="-171450" algn="l" defTabSz="342900" rtl="0" latinLnBrk="0">
        <a:lnSpc>
          <a:spcPts val="1800"/>
        </a:lnSpc>
        <a:spcBef>
          <a:spcPts val="1800"/>
        </a:spcBef>
        <a:spcAft>
          <a:spcPts val="0"/>
        </a:spcAft>
        <a:buClrTx/>
        <a:buSzPct val="100000"/>
        <a:buFontTx/>
        <a:buChar char="•"/>
        <a:tabLst/>
        <a:defRPr b="0" baseline="0" cap="none" i="0" spc="0" strike="noStrike" sz="1500" u="none">
          <a:ln>
            <a:noFill/>
          </a:ln>
          <a:solidFill>
            <a:srgbClr val="464547"/>
          </a:solidFill>
          <a:uFillTx/>
          <a:latin typeface="Trebuchet MS"/>
          <a:ea typeface="Trebuchet MS"/>
          <a:cs typeface="Trebuchet MS"/>
          <a:sym typeface="Trebuchet MS"/>
        </a:defRPr>
      </a:lvl9pPr>
    </p:bodyStyle>
    <p:otherStyle>
      <a:lvl1pPr marL="0" marR="0" indent="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1pPr>
      <a:lvl2pPr marL="0" marR="0" indent="34290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2pPr>
      <a:lvl3pPr marL="0" marR="0" indent="68580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3pPr>
      <a:lvl4pPr marL="0" marR="0" indent="102870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4pPr>
      <a:lvl5pPr marL="0" marR="0" indent="137160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5pPr>
      <a:lvl6pPr marL="0" marR="0" indent="171450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6pPr>
      <a:lvl7pPr marL="0" marR="0" indent="205740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7pPr>
      <a:lvl8pPr marL="0" marR="0" indent="240030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8pPr>
      <a:lvl9pPr marL="0" marR="0" indent="274320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6.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7.jpe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8.jpe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9" name="image4.jpeg" descr="lake_view.jpg"/>
          <p:cNvPicPr>
            <a:picLocks noChangeAspect="1"/>
          </p:cNvPicPr>
          <p:nvPr>
            <p:ph type="pic" idx="13"/>
          </p:nvPr>
        </p:nvPicPr>
        <p:blipFill>
          <a:blip r:embed="rId2">
            <a:extLst/>
          </a:blip>
          <a:stretch>
            <a:fillRect/>
          </a:stretch>
        </p:blipFill>
        <p:spPr>
          <a:prstGeom prst="rect">
            <a:avLst/>
          </a:prstGeom>
        </p:spPr>
      </p:pic>
      <p:pic>
        <p:nvPicPr>
          <p:cNvPr id="190" name="image5.png"/>
          <p:cNvPicPr>
            <a:picLocks noChangeAspect="1"/>
          </p:cNvPicPr>
          <p:nvPr/>
        </p:nvPicPr>
        <p:blipFill>
          <a:blip r:embed="rId3">
            <a:extLst/>
          </a:blip>
          <a:stretch>
            <a:fillRect/>
          </a:stretch>
        </p:blipFill>
        <p:spPr>
          <a:xfrm>
            <a:off x="0" y="-88900"/>
            <a:ext cx="9144000" cy="5232400"/>
          </a:xfrm>
          <a:prstGeom prst="rect">
            <a:avLst/>
          </a:prstGeom>
          <a:ln w="12700">
            <a:miter lim="400000"/>
          </a:ln>
        </p:spPr>
      </p:pic>
      <p:sp>
        <p:nvSpPr>
          <p:cNvPr id="191" name="Shape 191"/>
          <p:cNvSpPr/>
          <p:nvPr>
            <p:ph type="body" sz="quarter" idx="1"/>
          </p:nvPr>
        </p:nvSpPr>
        <p:spPr>
          <a:xfrm>
            <a:off x="631825" y="1556682"/>
            <a:ext cx="6910388" cy="1175196"/>
          </a:xfrm>
          <a:prstGeom prst="rect">
            <a:avLst/>
          </a:prstGeom>
        </p:spPr>
        <p:txBody>
          <a:bodyPr/>
          <a:lstStyle>
            <a:lvl1pPr>
              <a:defRPr spc="-200" sz="4400">
                <a:uFill>
                  <a:solidFill>
                    <a:srgbClr val="FFFFFF"/>
                  </a:solidFill>
                </a:uFill>
              </a:defRPr>
            </a:lvl1pPr>
          </a:lstStyle>
          <a:p>
            <a:pPr/>
            <a:r>
              <a:t>TYPESCRIPT &amp; RxJS</a:t>
            </a:r>
          </a:p>
        </p:txBody>
      </p:sp>
      <p:pic>
        <p:nvPicPr>
          <p:cNvPr id="192" name="image6.png" descr="logo_cover_5.png"/>
          <p:cNvPicPr>
            <a:picLocks noChangeAspect="1"/>
          </p:cNvPicPr>
          <p:nvPr>
            <p:ph type="pic" idx="16"/>
          </p:nvPr>
        </p:nvPicPr>
        <p:blipFill>
          <a:blip r:embed="rId4">
            <a:extLst/>
          </a:blip>
          <a:srcRect l="0" t="3537" r="0" b="3538"/>
          <a:stretch>
            <a:fillRect/>
          </a:stretch>
        </p:blipFill>
        <p:spPr>
          <a:xfrm>
            <a:off x="627879" y="504826"/>
            <a:ext cx="1243503" cy="458238"/>
          </a:xfrm>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5" name="Shape 325"/>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Type Inference</a:t>
            </a:r>
          </a:p>
        </p:txBody>
      </p:sp>
      <p:sp>
        <p:nvSpPr>
          <p:cNvPr id="326" name="Shape 326"/>
          <p:cNvSpPr/>
          <p:nvPr/>
        </p:nvSpPr>
        <p:spPr>
          <a:xfrm>
            <a:off x="4093090" y="1022350"/>
            <a:ext cx="4903042" cy="2921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i="1" sz="1200">
                <a:solidFill>
                  <a:srgbClr val="808080"/>
                </a:solidFill>
                <a:latin typeface="Menlo"/>
                <a:ea typeface="Menlo"/>
                <a:cs typeface="Menlo"/>
                <a:sym typeface="Menlo"/>
              </a:defRPr>
            </a:pPr>
            <a:r>
              <a:t>// initializing variables</a:t>
            </a:r>
            <a:br/>
            <a:r>
              <a:rPr b="1" i="0">
                <a:solidFill>
                  <a:srgbClr val="011480"/>
                </a:solidFill>
              </a:rPr>
              <a:t>let </a:t>
            </a:r>
            <a:r>
              <a:rPr b="1">
                <a:solidFill>
                  <a:srgbClr val="66187A"/>
                </a:solidFill>
              </a:rPr>
              <a:t>x </a:t>
            </a:r>
            <a:r>
              <a:rPr i="0">
                <a:solidFill>
                  <a:srgbClr val="000000"/>
                </a:solidFill>
              </a:rPr>
              <a:t>= </a:t>
            </a:r>
            <a:r>
              <a:rPr i="0">
                <a:solidFill>
                  <a:srgbClr val="0432FF"/>
                </a:solidFill>
              </a:rPr>
              <a:t>3</a:t>
            </a:r>
            <a:r>
              <a:rPr i="0">
                <a:solidFill>
                  <a:srgbClr val="000000"/>
                </a:solidFill>
              </a:rPr>
              <a:t>;</a:t>
            </a:r>
            <a:br>
              <a:rPr i="0">
                <a:solidFill>
                  <a:srgbClr val="000000"/>
                </a:solidFill>
              </a:rPr>
            </a:br>
            <a:r>
              <a:t>//setting parameter default values</a:t>
            </a:r>
            <a:br/>
            <a:r>
              <a:rPr b="1" i="0">
                <a:solidFill>
                  <a:srgbClr val="011480"/>
                </a:solidFill>
              </a:rPr>
              <a:t>function </a:t>
            </a:r>
            <a:r>
              <a:rPr>
                <a:solidFill>
                  <a:srgbClr val="000000"/>
                </a:solidFill>
              </a:rPr>
              <a:t>test</a:t>
            </a:r>
            <a:r>
              <a:rPr i="0">
                <a:solidFill>
                  <a:srgbClr val="000000"/>
                </a:solidFill>
              </a:rPr>
              <a:t>(testNumber = </a:t>
            </a:r>
            <a:r>
              <a:rPr i="0">
                <a:solidFill>
                  <a:srgbClr val="0432FF"/>
                </a:solidFill>
              </a:rPr>
              <a:t>100</a:t>
            </a:r>
            <a:r>
              <a:rPr i="0">
                <a:solidFill>
                  <a:srgbClr val="000000"/>
                </a:solidFill>
              </a:rPr>
              <a:t>) {</a:t>
            </a:r>
            <a:br>
              <a:rPr i="0">
                <a:solidFill>
                  <a:srgbClr val="000000"/>
                </a:solidFill>
              </a:rPr>
            </a:br>
            <a:r>
              <a:rPr i="0">
                <a:solidFill>
                  <a:srgbClr val="000000"/>
                </a:solidFill>
              </a:rPr>
              <a:t>  </a:t>
            </a:r>
            <a:r>
              <a:rPr b="1">
                <a:solidFill>
                  <a:srgbClr val="66187A"/>
                </a:solidFill>
              </a:rPr>
              <a:t>console</a:t>
            </a:r>
            <a:r>
              <a:rPr i="0">
                <a:solidFill>
                  <a:srgbClr val="000000"/>
                </a:solidFill>
              </a:rPr>
              <a:t>.</a:t>
            </a:r>
            <a:r>
              <a:rPr i="0">
                <a:solidFill>
                  <a:srgbClr val="7A7A43"/>
                </a:solidFill>
              </a:rPr>
              <a:t>log</a:t>
            </a:r>
            <a:r>
              <a:rPr i="0">
                <a:solidFill>
                  <a:srgbClr val="000000"/>
                </a:solidFill>
              </a:rPr>
              <a:t>(testNumber)</a:t>
            </a:r>
            <a:br>
              <a:rPr i="0">
                <a:solidFill>
                  <a:srgbClr val="000000"/>
                </a:solidFill>
              </a:rPr>
            </a:br>
            <a:r>
              <a:rPr i="0">
                <a:solidFill>
                  <a:srgbClr val="000000"/>
                </a:solidFill>
              </a:rPr>
              <a:t>}</a:t>
            </a:r>
            <a:br>
              <a:rPr i="0">
                <a:solidFill>
                  <a:srgbClr val="000000"/>
                </a:solidFill>
              </a:rPr>
            </a:br>
            <a:r>
              <a:t>//determining function return types</a:t>
            </a:r>
            <a:br/>
            <a:r>
              <a:rPr b="1" i="0">
                <a:solidFill>
                  <a:srgbClr val="011480"/>
                </a:solidFill>
              </a:rPr>
              <a:t>function </a:t>
            </a:r>
            <a:r>
              <a:rPr>
                <a:solidFill>
                  <a:srgbClr val="000000"/>
                </a:solidFill>
              </a:rPr>
              <a:t>test</a:t>
            </a:r>
            <a:r>
              <a:rPr i="0">
                <a:solidFill>
                  <a:srgbClr val="000000"/>
                </a:solidFill>
              </a:rPr>
              <a:t>(testString: </a:t>
            </a:r>
            <a:r>
              <a:rPr b="1" i="0">
                <a:solidFill>
                  <a:srgbClr val="011480"/>
                </a:solidFill>
              </a:rPr>
              <a:t>string</a:t>
            </a:r>
            <a:r>
              <a:rPr i="0">
                <a:solidFill>
                  <a:srgbClr val="000000"/>
                </a:solidFill>
              </a:rPr>
              <a:t>, testNumber = </a:t>
            </a:r>
            <a:r>
              <a:rPr i="0">
                <a:solidFill>
                  <a:srgbClr val="0432FF"/>
                </a:solidFill>
              </a:rPr>
              <a:t>100 </a:t>
            </a:r>
            <a:r>
              <a:rPr i="0">
                <a:solidFill>
                  <a:srgbClr val="000000"/>
                </a:solidFill>
              </a:rPr>
              <a:t>) {</a:t>
            </a:r>
            <a:br>
              <a:rPr i="0">
                <a:solidFill>
                  <a:srgbClr val="000000"/>
                </a:solidFill>
              </a:rPr>
            </a:br>
            <a:r>
              <a:rPr i="0">
                <a:solidFill>
                  <a:srgbClr val="000000"/>
                </a:solidFill>
              </a:rPr>
              <a:t>  </a:t>
            </a:r>
            <a:r>
              <a:rPr b="1" i="0">
                <a:solidFill>
                  <a:srgbClr val="011480"/>
                </a:solidFill>
              </a:rPr>
              <a:t>return </a:t>
            </a:r>
            <a:r>
              <a:rPr i="0">
                <a:solidFill>
                  <a:srgbClr val="000000"/>
                </a:solidFill>
              </a:rPr>
              <a:t>testNumber + testString</a:t>
            </a:r>
            <a:br>
              <a:rPr i="0">
                <a:solidFill>
                  <a:srgbClr val="000000"/>
                </a:solidFill>
              </a:rPr>
            </a:br>
            <a:r>
              <a:rPr i="0">
                <a:solidFill>
                  <a:srgbClr val="000000"/>
                </a:solidFill>
              </a:rPr>
              <a:t>}</a:t>
            </a:r>
            <a:br>
              <a:rPr i="0">
                <a:solidFill>
                  <a:srgbClr val="000000"/>
                </a:solidFill>
              </a:rPr>
            </a:br>
            <a:r>
              <a:rPr>
                <a:solidFill>
                  <a:srgbClr val="000000"/>
                </a:solidFill>
              </a:rPr>
              <a:t>test</a:t>
            </a:r>
            <a:r>
              <a:rPr i="0">
                <a:solidFill>
                  <a:srgbClr val="000000"/>
                </a:solidFill>
              </a:rPr>
              <a:t>(</a:t>
            </a:r>
            <a:r>
              <a:rPr b="1" i="0">
                <a:solidFill>
                  <a:srgbClr val="018001"/>
                </a:solidFill>
              </a:rPr>
              <a:t>'test'</a:t>
            </a:r>
            <a:r>
              <a:rPr i="0">
                <a:solidFill>
                  <a:srgbClr val="000000"/>
                </a:solidFill>
              </a:rPr>
              <a:t>); </a:t>
            </a:r>
            <a:r>
              <a:t>//string</a:t>
            </a:r>
            <a:br/>
            <a:br/>
          </a:p>
        </p:txBody>
      </p:sp>
      <p:sp>
        <p:nvSpPr>
          <p:cNvPr id="327" name="Shape 327"/>
          <p:cNvSpPr/>
          <p:nvPr/>
        </p:nvSpPr>
        <p:spPr>
          <a:xfrm>
            <a:off x="-58828" y="1008817"/>
            <a:ext cx="3458655"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In TypeScript, there are several places where type inference is used to provide type information when there is no explicit type annotation. For example, in this code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2" name="Shape 332"/>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Type Aliases</a:t>
            </a:r>
          </a:p>
        </p:txBody>
      </p:sp>
      <p:sp>
        <p:nvSpPr>
          <p:cNvPr id="333" name="Shape 333"/>
          <p:cNvSpPr/>
          <p:nvPr/>
        </p:nvSpPr>
        <p:spPr>
          <a:xfrm>
            <a:off x="4189283" y="1226535"/>
            <a:ext cx="4302042" cy="2921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00000"/>
                </a:solidFill>
                <a:latin typeface="Menlo"/>
                <a:ea typeface="Menlo"/>
                <a:cs typeface="Menlo"/>
                <a:sym typeface="Menlo"/>
              </a:defRPr>
            </a:pPr>
            <a:r>
              <a:rPr b="1">
                <a:solidFill>
                  <a:srgbClr val="011480"/>
                </a:solidFill>
              </a:rPr>
              <a:t>type </a:t>
            </a:r>
            <a:r>
              <a:t>Name = </a:t>
            </a:r>
            <a:r>
              <a:rPr b="1">
                <a:solidFill>
                  <a:srgbClr val="011480"/>
                </a:solidFill>
              </a:rPr>
              <a:t>string</a:t>
            </a:r>
            <a:r>
              <a:t>;</a:t>
            </a:r>
            <a:br/>
            <a:r>
              <a:rPr b="1">
                <a:solidFill>
                  <a:srgbClr val="011480"/>
                </a:solidFill>
              </a:rPr>
              <a:t>type </a:t>
            </a:r>
            <a:r>
              <a:t>NameResolver = () =&gt; </a:t>
            </a:r>
            <a:r>
              <a:rPr b="1">
                <a:solidFill>
                  <a:srgbClr val="011480"/>
                </a:solidFill>
              </a:rPr>
              <a:t>string</a:t>
            </a:r>
            <a:r>
              <a:t>;</a:t>
            </a:r>
            <a:br/>
            <a:r>
              <a:rPr b="1">
                <a:solidFill>
                  <a:srgbClr val="011480"/>
                </a:solidFill>
              </a:rPr>
              <a:t>type </a:t>
            </a:r>
            <a:r>
              <a:t>NameOrResolver = Name | NameResolver;</a:t>
            </a:r>
          </a:p>
        </p:txBody>
      </p:sp>
      <p:sp>
        <p:nvSpPr>
          <p:cNvPr id="334" name="Shape 334"/>
          <p:cNvSpPr/>
          <p:nvPr/>
        </p:nvSpPr>
        <p:spPr>
          <a:xfrm>
            <a:off x="-58828" y="1008817"/>
            <a:ext cx="3458655"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Type aliases create a new name for a type. Type aliases are sometimes similar to interfaces, but can name primitives, unions, tuples, and any other types that you’d otherwise have to write by hand.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9" name="Shape 339"/>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Interfaces vs. Type Aliases</a:t>
            </a:r>
          </a:p>
        </p:txBody>
      </p:sp>
      <p:grpSp>
        <p:nvGrpSpPr>
          <p:cNvPr id="344" name="Group 344"/>
          <p:cNvGrpSpPr/>
          <p:nvPr/>
        </p:nvGrpSpPr>
        <p:grpSpPr>
          <a:xfrm>
            <a:off x="5430091" y="1624025"/>
            <a:ext cx="347671" cy="337991"/>
            <a:chOff x="-4" y="-4"/>
            <a:chExt cx="347669" cy="337990"/>
          </a:xfrm>
        </p:grpSpPr>
        <p:sp>
          <p:nvSpPr>
            <p:cNvPr id="340" name="Shape 340"/>
            <p:cNvSpPr/>
            <p:nvPr/>
          </p:nvSpPr>
          <p:spPr>
            <a:xfrm>
              <a:off x="-5" y="-5"/>
              <a:ext cx="347671" cy="337991"/>
            </a:xfrm>
            <a:prstGeom prst="ellipse">
              <a:avLst/>
            </a:prstGeom>
            <a:solidFill>
              <a:srgbClr val="70BF41"/>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nvGrpSpPr>
            <p:cNvPr id="343" name="Group 343"/>
            <p:cNvGrpSpPr/>
            <p:nvPr/>
          </p:nvGrpSpPr>
          <p:grpSpPr>
            <a:xfrm>
              <a:off x="101535" y="103193"/>
              <a:ext cx="144608" cy="140526"/>
              <a:chOff x="0" y="0"/>
              <a:chExt cx="144606" cy="140524"/>
            </a:xfrm>
          </p:grpSpPr>
          <p:sp>
            <p:nvSpPr>
              <p:cNvPr id="341" name="Shape 341"/>
              <p:cNvSpPr/>
              <p:nvPr/>
            </p:nvSpPr>
            <p:spPr>
              <a:xfrm>
                <a:off x="0" y="0"/>
                <a:ext cx="144607" cy="140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sp>
            <p:nvSpPr>
              <p:cNvPr id="342" name="Shape 342"/>
              <p:cNvSpPr/>
              <p:nvPr/>
            </p:nvSpPr>
            <p:spPr>
              <a:xfrm>
                <a:off x="13545" y="114186"/>
                <a:ext cx="13663" cy="13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grpSp>
      <p:grpSp>
        <p:nvGrpSpPr>
          <p:cNvPr id="349" name="Group 349"/>
          <p:cNvGrpSpPr/>
          <p:nvPr/>
        </p:nvGrpSpPr>
        <p:grpSpPr>
          <a:xfrm>
            <a:off x="5457285" y="2886524"/>
            <a:ext cx="344083" cy="342221"/>
            <a:chOff x="-4" y="-4"/>
            <a:chExt cx="344081" cy="342220"/>
          </a:xfrm>
        </p:grpSpPr>
        <p:sp>
          <p:nvSpPr>
            <p:cNvPr id="345" name="Shape 345"/>
            <p:cNvSpPr/>
            <p:nvPr/>
          </p:nvSpPr>
          <p:spPr>
            <a:xfrm>
              <a:off x="-5" y="-5"/>
              <a:ext cx="344083" cy="342221"/>
            </a:xfrm>
            <a:prstGeom prst="ellipse">
              <a:avLst/>
            </a:prstGeom>
            <a:solidFill>
              <a:srgbClr val="EC5D57"/>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nvGrpSpPr>
            <p:cNvPr id="348" name="Group 348"/>
            <p:cNvGrpSpPr/>
            <p:nvPr/>
          </p:nvGrpSpPr>
          <p:grpSpPr>
            <a:xfrm rot="10931012">
              <a:off x="100479" y="99963"/>
              <a:ext cx="143115" cy="142285"/>
              <a:chOff x="0" y="0"/>
              <a:chExt cx="143114" cy="142283"/>
            </a:xfrm>
          </p:grpSpPr>
          <p:sp>
            <p:nvSpPr>
              <p:cNvPr id="346" name="Shape 346"/>
              <p:cNvSpPr/>
              <p:nvPr/>
            </p:nvSpPr>
            <p:spPr>
              <a:xfrm>
                <a:off x="-1" y="-1"/>
                <a:ext cx="143116" cy="142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sp>
            <p:nvSpPr>
              <p:cNvPr id="347" name="Shape 347"/>
              <p:cNvSpPr/>
              <p:nvPr/>
            </p:nvSpPr>
            <p:spPr>
              <a:xfrm>
                <a:off x="13405" y="115615"/>
                <a:ext cx="13522" cy="13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grpSp>
      <p:sp>
        <p:nvSpPr>
          <p:cNvPr id="350" name="Shape 350"/>
          <p:cNvSpPr/>
          <p:nvPr/>
        </p:nvSpPr>
        <p:spPr>
          <a:xfrm>
            <a:off x="831615" y="1027430"/>
            <a:ext cx="1384770"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spcBef>
                <a:spcPts val="400"/>
              </a:spcBef>
              <a:defRPr sz="1800">
                <a:uFill>
                  <a:solidFill>
                    <a:srgbClr val="929292"/>
                  </a:solidFill>
                </a:uFill>
                <a:latin typeface="Arial Black"/>
                <a:ea typeface="Arial Black"/>
                <a:cs typeface="Arial Black"/>
                <a:sym typeface="Arial Black"/>
              </a:defRPr>
            </a:lvl1pPr>
          </a:lstStyle>
          <a:p>
            <a:pPr/>
            <a:r>
              <a:t>Interfaces</a:t>
            </a:r>
          </a:p>
        </p:txBody>
      </p:sp>
      <p:sp>
        <p:nvSpPr>
          <p:cNvPr id="351" name="Shape 351"/>
          <p:cNvSpPr/>
          <p:nvPr/>
        </p:nvSpPr>
        <p:spPr>
          <a:xfrm>
            <a:off x="6089415" y="1027430"/>
            <a:ext cx="101842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spcBef>
                <a:spcPts val="400"/>
              </a:spcBef>
              <a:defRPr sz="1800">
                <a:uFill>
                  <a:solidFill>
                    <a:srgbClr val="929292"/>
                  </a:solidFill>
                </a:uFill>
                <a:latin typeface="Arial Black"/>
                <a:ea typeface="Arial Black"/>
                <a:cs typeface="Arial Black"/>
                <a:sym typeface="Arial Black"/>
              </a:defRPr>
            </a:lvl1pPr>
          </a:lstStyle>
          <a:p>
            <a:pPr/>
            <a:r>
              <a:t>Aliases</a:t>
            </a:r>
          </a:p>
        </p:txBody>
      </p:sp>
      <p:sp>
        <p:nvSpPr>
          <p:cNvPr id="352" name="Shape 352"/>
          <p:cNvSpPr/>
          <p:nvPr/>
        </p:nvSpPr>
        <p:spPr>
          <a:xfrm>
            <a:off x="5880248" y="2910314"/>
            <a:ext cx="2740495"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type aliases cannot be extended </a:t>
            </a:r>
          </a:p>
        </p:txBody>
      </p:sp>
      <p:sp>
        <p:nvSpPr>
          <p:cNvPr id="353" name="Shape 353"/>
          <p:cNvSpPr/>
          <p:nvPr/>
        </p:nvSpPr>
        <p:spPr>
          <a:xfrm>
            <a:off x="5834484" y="3467549"/>
            <a:ext cx="3103301"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type aliases  cannot be implemented </a:t>
            </a:r>
          </a:p>
        </p:txBody>
      </p:sp>
      <p:grpSp>
        <p:nvGrpSpPr>
          <p:cNvPr id="358" name="Group 358"/>
          <p:cNvGrpSpPr/>
          <p:nvPr/>
        </p:nvGrpSpPr>
        <p:grpSpPr>
          <a:xfrm>
            <a:off x="5457285" y="3443759"/>
            <a:ext cx="344083" cy="342221"/>
            <a:chOff x="-4" y="-4"/>
            <a:chExt cx="344081" cy="342220"/>
          </a:xfrm>
        </p:grpSpPr>
        <p:sp>
          <p:nvSpPr>
            <p:cNvPr id="354" name="Shape 354"/>
            <p:cNvSpPr/>
            <p:nvPr/>
          </p:nvSpPr>
          <p:spPr>
            <a:xfrm>
              <a:off x="-5" y="-5"/>
              <a:ext cx="344083" cy="342221"/>
            </a:xfrm>
            <a:prstGeom prst="ellipse">
              <a:avLst/>
            </a:prstGeom>
            <a:solidFill>
              <a:srgbClr val="EC5D57"/>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nvGrpSpPr>
            <p:cNvPr id="357" name="Group 357"/>
            <p:cNvGrpSpPr/>
            <p:nvPr/>
          </p:nvGrpSpPr>
          <p:grpSpPr>
            <a:xfrm rot="10931012">
              <a:off x="100479" y="99963"/>
              <a:ext cx="143115" cy="142285"/>
              <a:chOff x="0" y="0"/>
              <a:chExt cx="143114" cy="142283"/>
            </a:xfrm>
          </p:grpSpPr>
          <p:sp>
            <p:nvSpPr>
              <p:cNvPr id="355" name="Shape 355"/>
              <p:cNvSpPr/>
              <p:nvPr/>
            </p:nvSpPr>
            <p:spPr>
              <a:xfrm>
                <a:off x="-1" y="-1"/>
                <a:ext cx="143116" cy="142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sp>
            <p:nvSpPr>
              <p:cNvPr id="356" name="Shape 356"/>
              <p:cNvSpPr/>
              <p:nvPr/>
            </p:nvSpPr>
            <p:spPr>
              <a:xfrm>
                <a:off x="13405" y="115615"/>
                <a:ext cx="13522" cy="13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grpSp>
      <p:grpSp>
        <p:nvGrpSpPr>
          <p:cNvPr id="363" name="Group 363"/>
          <p:cNvGrpSpPr/>
          <p:nvPr/>
        </p:nvGrpSpPr>
        <p:grpSpPr>
          <a:xfrm>
            <a:off x="469427" y="1545357"/>
            <a:ext cx="347671" cy="337991"/>
            <a:chOff x="-4" y="-4"/>
            <a:chExt cx="347669" cy="337990"/>
          </a:xfrm>
        </p:grpSpPr>
        <p:sp>
          <p:nvSpPr>
            <p:cNvPr id="359" name="Shape 359"/>
            <p:cNvSpPr/>
            <p:nvPr/>
          </p:nvSpPr>
          <p:spPr>
            <a:xfrm>
              <a:off x="-5" y="-5"/>
              <a:ext cx="347671" cy="337991"/>
            </a:xfrm>
            <a:prstGeom prst="ellipse">
              <a:avLst/>
            </a:prstGeom>
            <a:solidFill>
              <a:srgbClr val="70BF41"/>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nvGrpSpPr>
            <p:cNvPr id="362" name="Group 362"/>
            <p:cNvGrpSpPr/>
            <p:nvPr/>
          </p:nvGrpSpPr>
          <p:grpSpPr>
            <a:xfrm>
              <a:off x="101535" y="103193"/>
              <a:ext cx="144608" cy="140526"/>
              <a:chOff x="0" y="0"/>
              <a:chExt cx="144606" cy="140524"/>
            </a:xfrm>
          </p:grpSpPr>
          <p:sp>
            <p:nvSpPr>
              <p:cNvPr id="360" name="Shape 360"/>
              <p:cNvSpPr/>
              <p:nvPr/>
            </p:nvSpPr>
            <p:spPr>
              <a:xfrm>
                <a:off x="0" y="0"/>
                <a:ext cx="144607" cy="140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sp>
            <p:nvSpPr>
              <p:cNvPr id="361" name="Shape 361"/>
              <p:cNvSpPr/>
              <p:nvPr/>
            </p:nvSpPr>
            <p:spPr>
              <a:xfrm>
                <a:off x="13545" y="114186"/>
                <a:ext cx="13663" cy="13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grpSp>
      <p:grpSp>
        <p:nvGrpSpPr>
          <p:cNvPr id="368" name="Group 368"/>
          <p:cNvGrpSpPr/>
          <p:nvPr/>
        </p:nvGrpSpPr>
        <p:grpSpPr>
          <a:xfrm>
            <a:off x="469427" y="2004208"/>
            <a:ext cx="347671" cy="337991"/>
            <a:chOff x="-4" y="-4"/>
            <a:chExt cx="347669" cy="337990"/>
          </a:xfrm>
        </p:grpSpPr>
        <p:sp>
          <p:nvSpPr>
            <p:cNvPr id="364" name="Shape 364"/>
            <p:cNvSpPr/>
            <p:nvPr/>
          </p:nvSpPr>
          <p:spPr>
            <a:xfrm>
              <a:off x="-5" y="-5"/>
              <a:ext cx="347671" cy="337991"/>
            </a:xfrm>
            <a:prstGeom prst="ellipse">
              <a:avLst/>
            </a:prstGeom>
            <a:solidFill>
              <a:srgbClr val="70BF41"/>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nvGrpSpPr>
            <p:cNvPr id="367" name="Group 367"/>
            <p:cNvGrpSpPr/>
            <p:nvPr/>
          </p:nvGrpSpPr>
          <p:grpSpPr>
            <a:xfrm>
              <a:off x="101535" y="103193"/>
              <a:ext cx="144608" cy="140526"/>
              <a:chOff x="0" y="0"/>
              <a:chExt cx="144606" cy="140524"/>
            </a:xfrm>
          </p:grpSpPr>
          <p:sp>
            <p:nvSpPr>
              <p:cNvPr id="365" name="Shape 365"/>
              <p:cNvSpPr/>
              <p:nvPr/>
            </p:nvSpPr>
            <p:spPr>
              <a:xfrm>
                <a:off x="0" y="0"/>
                <a:ext cx="144607" cy="140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sp>
            <p:nvSpPr>
              <p:cNvPr id="366" name="Shape 366"/>
              <p:cNvSpPr/>
              <p:nvPr/>
            </p:nvSpPr>
            <p:spPr>
              <a:xfrm>
                <a:off x="13545" y="114186"/>
                <a:ext cx="13663" cy="13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grpSp>
      <p:sp>
        <p:nvSpPr>
          <p:cNvPr id="369" name="Shape 369"/>
          <p:cNvSpPr/>
          <p:nvPr/>
        </p:nvSpPr>
        <p:spPr>
          <a:xfrm>
            <a:off x="1042753" y="1505945"/>
            <a:ext cx="1485216"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can be extended </a:t>
            </a:r>
          </a:p>
        </p:txBody>
      </p:sp>
      <p:sp>
        <p:nvSpPr>
          <p:cNvPr id="370" name="Shape 370"/>
          <p:cNvSpPr/>
          <p:nvPr/>
        </p:nvSpPr>
        <p:spPr>
          <a:xfrm>
            <a:off x="1030053" y="2048870"/>
            <a:ext cx="1794456"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can be implemented </a:t>
            </a:r>
          </a:p>
        </p:txBody>
      </p:sp>
      <p:grpSp>
        <p:nvGrpSpPr>
          <p:cNvPr id="375" name="Group 375"/>
          <p:cNvGrpSpPr/>
          <p:nvPr/>
        </p:nvGrpSpPr>
        <p:grpSpPr>
          <a:xfrm>
            <a:off x="496106" y="2510522"/>
            <a:ext cx="344083" cy="342221"/>
            <a:chOff x="-4" y="-4"/>
            <a:chExt cx="344081" cy="342220"/>
          </a:xfrm>
        </p:grpSpPr>
        <p:sp>
          <p:nvSpPr>
            <p:cNvPr id="371" name="Shape 371"/>
            <p:cNvSpPr/>
            <p:nvPr/>
          </p:nvSpPr>
          <p:spPr>
            <a:xfrm>
              <a:off x="-5" y="-5"/>
              <a:ext cx="344083" cy="342221"/>
            </a:xfrm>
            <a:prstGeom prst="ellipse">
              <a:avLst/>
            </a:prstGeom>
            <a:solidFill>
              <a:srgbClr val="EC5D57"/>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nvGrpSpPr>
            <p:cNvPr id="374" name="Group 374"/>
            <p:cNvGrpSpPr/>
            <p:nvPr/>
          </p:nvGrpSpPr>
          <p:grpSpPr>
            <a:xfrm rot="10931012">
              <a:off x="100479" y="99963"/>
              <a:ext cx="143115" cy="142285"/>
              <a:chOff x="0" y="0"/>
              <a:chExt cx="143114" cy="142283"/>
            </a:xfrm>
          </p:grpSpPr>
          <p:sp>
            <p:nvSpPr>
              <p:cNvPr id="372" name="Shape 372"/>
              <p:cNvSpPr/>
              <p:nvPr/>
            </p:nvSpPr>
            <p:spPr>
              <a:xfrm>
                <a:off x="-1" y="-1"/>
                <a:ext cx="143116" cy="142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sp>
            <p:nvSpPr>
              <p:cNvPr id="373" name="Shape 373"/>
              <p:cNvSpPr/>
              <p:nvPr/>
            </p:nvSpPr>
            <p:spPr>
              <a:xfrm>
                <a:off x="13405" y="115615"/>
                <a:ext cx="13522" cy="13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grpSp>
      <p:sp>
        <p:nvSpPr>
          <p:cNvPr id="376" name="Shape 376"/>
          <p:cNvSpPr/>
          <p:nvPr/>
        </p:nvSpPr>
        <p:spPr>
          <a:xfrm>
            <a:off x="1030523" y="2534312"/>
            <a:ext cx="2011237"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cannot be call primitive</a:t>
            </a:r>
          </a:p>
        </p:txBody>
      </p:sp>
      <p:grpSp>
        <p:nvGrpSpPr>
          <p:cNvPr id="381" name="Group 381"/>
          <p:cNvGrpSpPr/>
          <p:nvPr/>
        </p:nvGrpSpPr>
        <p:grpSpPr>
          <a:xfrm>
            <a:off x="496106" y="3008564"/>
            <a:ext cx="344083" cy="342221"/>
            <a:chOff x="-4" y="-4"/>
            <a:chExt cx="344081" cy="342220"/>
          </a:xfrm>
        </p:grpSpPr>
        <p:sp>
          <p:nvSpPr>
            <p:cNvPr id="377" name="Shape 377"/>
            <p:cNvSpPr/>
            <p:nvPr/>
          </p:nvSpPr>
          <p:spPr>
            <a:xfrm>
              <a:off x="-5" y="-5"/>
              <a:ext cx="344083" cy="342221"/>
            </a:xfrm>
            <a:prstGeom prst="ellipse">
              <a:avLst/>
            </a:prstGeom>
            <a:solidFill>
              <a:srgbClr val="EC5D57"/>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nvGrpSpPr>
            <p:cNvPr id="380" name="Group 380"/>
            <p:cNvGrpSpPr/>
            <p:nvPr/>
          </p:nvGrpSpPr>
          <p:grpSpPr>
            <a:xfrm rot="10931012">
              <a:off x="100479" y="99963"/>
              <a:ext cx="143115" cy="142285"/>
              <a:chOff x="0" y="0"/>
              <a:chExt cx="143114" cy="142283"/>
            </a:xfrm>
          </p:grpSpPr>
          <p:sp>
            <p:nvSpPr>
              <p:cNvPr id="378" name="Shape 378"/>
              <p:cNvSpPr/>
              <p:nvPr/>
            </p:nvSpPr>
            <p:spPr>
              <a:xfrm>
                <a:off x="-1" y="-1"/>
                <a:ext cx="143116" cy="142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sp>
            <p:nvSpPr>
              <p:cNvPr id="379" name="Shape 379"/>
              <p:cNvSpPr/>
              <p:nvPr/>
            </p:nvSpPr>
            <p:spPr>
              <a:xfrm>
                <a:off x="13405" y="115615"/>
                <a:ext cx="13522" cy="13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grpSp>
      <p:sp>
        <p:nvSpPr>
          <p:cNvPr id="382" name="Shape 382"/>
          <p:cNvSpPr/>
          <p:nvPr/>
        </p:nvSpPr>
        <p:spPr>
          <a:xfrm>
            <a:off x="1042238" y="3038084"/>
            <a:ext cx="2539254"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cannot be call union and tuple</a:t>
            </a:r>
          </a:p>
        </p:txBody>
      </p:sp>
      <p:sp>
        <p:nvSpPr>
          <p:cNvPr id="383" name="Shape 383"/>
          <p:cNvSpPr/>
          <p:nvPr/>
        </p:nvSpPr>
        <p:spPr>
          <a:xfrm>
            <a:off x="5903678" y="1624025"/>
            <a:ext cx="1748183"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can be call primitive</a:t>
            </a:r>
          </a:p>
        </p:txBody>
      </p:sp>
      <p:sp>
        <p:nvSpPr>
          <p:cNvPr id="384" name="Shape 384"/>
          <p:cNvSpPr/>
          <p:nvPr/>
        </p:nvSpPr>
        <p:spPr>
          <a:xfrm>
            <a:off x="5906524" y="2051047"/>
            <a:ext cx="2276201"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can be call union and tuple</a:t>
            </a:r>
          </a:p>
        </p:txBody>
      </p:sp>
      <p:grpSp>
        <p:nvGrpSpPr>
          <p:cNvPr id="389" name="Group 389"/>
          <p:cNvGrpSpPr/>
          <p:nvPr/>
        </p:nvGrpSpPr>
        <p:grpSpPr>
          <a:xfrm>
            <a:off x="5455491" y="2029372"/>
            <a:ext cx="347671" cy="337991"/>
            <a:chOff x="-4" y="-4"/>
            <a:chExt cx="347669" cy="337990"/>
          </a:xfrm>
        </p:grpSpPr>
        <p:sp>
          <p:nvSpPr>
            <p:cNvPr id="385" name="Shape 385"/>
            <p:cNvSpPr/>
            <p:nvPr/>
          </p:nvSpPr>
          <p:spPr>
            <a:xfrm>
              <a:off x="-5" y="-5"/>
              <a:ext cx="347671" cy="337991"/>
            </a:xfrm>
            <a:prstGeom prst="ellipse">
              <a:avLst/>
            </a:prstGeom>
            <a:solidFill>
              <a:srgbClr val="70BF41"/>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nvGrpSpPr>
            <p:cNvPr id="388" name="Group 388"/>
            <p:cNvGrpSpPr/>
            <p:nvPr/>
          </p:nvGrpSpPr>
          <p:grpSpPr>
            <a:xfrm>
              <a:off x="101535" y="103193"/>
              <a:ext cx="144608" cy="140526"/>
              <a:chOff x="0" y="0"/>
              <a:chExt cx="144606" cy="140524"/>
            </a:xfrm>
          </p:grpSpPr>
          <p:sp>
            <p:nvSpPr>
              <p:cNvPr id="386" name="Shape 386"/>
              <p:cNvSpPr/>
              <p:nvPr/>
            </p:nvSpPr>
            <p:spPr>
              <a:xfrm>
                <a:off x="0" y="0"/>
                <a:ext cx="144607" cy="140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sp>
            <p:nvSpPr>
              <p:cNvPr id="387" name="Shape 387"/>
              <p:cNvSpPr/>
              <p:nvPr/>
            </p:nvSpPr>
            <p:spPr>
              <a:xfrm>
                <a:off x="13545" y="114186"/>
                <a:ext cx="13663" cy="13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grpSp>
      <p:sp>
        <p:nvSpPr>
          <p:cNvPr id="390" name="Shape 390"/>
          <p:cNvSpPr/>
          <p:nvPr/>
        </p:nvSpPr>
        <p:spPr>
          <a:xfrm>
            <a:off x="5903286" y="2437129"/>
            <a:ext cx="2493328"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can be call string literal types</a:t>
            </a:r>
          </a:p>
        </p:txBody>
      </p:sp>
      <p:grpSp>
        <p:nvGrpSpPr>
          <p:cNvPr id="395" name="Group 395"/>
          <p:cNvGrpSpPr/>
          <p:nvPr/>
        </p:nvGrpSpPr>
        <p:grpSpPr>
          <a:xfrm>
            <a:off x="5452252" y="2415454"/>
            <a:ext cx="347671" cy="337991"/>
            <a:chOff x="-4" y="-4"/>
            <a:chExt cx="347669" cy="337990"/>
          </a:xfrm>
        </p:grpSpPr>
        <p:sp>
          <p:nvSpPr>
            <p:cNvPr id="391" name="Shape 391"/>
            <p:cNvSpPr/>
            <p:nvPr/>
          </p:nvSpPr>
          <p:spPr>
            <a:xfrm>
              <a:off x="-5" y="-5"/>
              <a:ext cx="347671" cy="337991"/>
            </a:xfrm>
            <a:prstGeom prst="ellipse">
              <a:avLst/>
            </a:prstGeom>
            <a:solidFill>
              <a:srgbClr val="70BF41"/>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nvGrpSpPr>
            <p:cNvPr id="394" name="Group 394"/>
            <p:cNvGrpSpPr/>
            <p:nvPr/>
          </p:nvGrpSpPr>
          <p:grpSpPr>
            <a:xfrm>
              <a:off x="101535" y="103193"/>
              <a:ext cx="144608" cy="140526"/>
              <a:chOff x="0" y="0"/>
              <a:chExt cx="144606" cy="140524"/>
            </a:xfrm>
          </p:grpSpPr>
          <p:sp>
            <p:nvSpPr>
              <p:cNvPr id="392" name="Shape 392"/>
              <p:cNvSpPr/>
              <p:nvPr/>
            </p:nvSpPr>
            <p:spPr>
              <a:xfrm>
                <a:off x="0" y="0"/>
                <a:ext cx="144607" cy="140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sp>
            <p:nvSpPr>
              <p:cNvPr id="393" name="Shape 393"/>
              <p:cNvSpPr/>
              <p:nvPr/>
            </p:nvSpPr>
            <p:spPr>
              <a:xfrm>
                <a:off x="13545" y="114186"/>
                <a:ext cx="13663" cy="13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grpSp>
      <p:grpSp>
        <p:nvGrpSpPr>
          <p:cNvPr id="400" name="Group 400"/>
          <p:cNvGrpSpPr/>
          <p:nvPr/>
        </p:nvGrpSpPr>
        <p:grpSpPr>
          <a:xfrm>
            <a:off x="506024" y="3518066"/>
            <a:ext cx="344083" cy="342221"/>
            <a:chOff x="-4" y="-4"/>
            <a:chExt cx="344081" cy="342220"/>
          </a:xfrm>
        </p:grpSpPr>
        <p:sp>
          <p:nvSpPr>
            <p:cNvPr id="396" name="Shape 396"/>
            <p:cNvSpPr/>
            <p:nvPr/>
          </p:nvSpPr>
          <p:spPr>
            <a:xfrm>
              <a:off x="-5" y="-5"/>
              <a:ext cx="344083" cy="342221"/>
            </a:xfrm>
            <a:prstGeom prst="ellipse">
              <a:avLst/>
            </a:prstGeom>
            <a:solidFill>
              <a:srgbClr val="EC5D57"/>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nvGrpSpPr>
            <p:cNvPr id="399" name="Group 399"/>
            <p:cNvGrpSpPr/>
            <p:nvPr/>
          </p:nvGrpSpPr>
          <p:grpSpPr>
            <a:xfrm rot="10931012">
              <a:off x="100479" y="99963"/>
              <a:ext cx="143115" cy="142285"/>
              <a:chOff x="0" y="0"/>
              <a:chExt cx="143114" cy="142283"/>
            </a:xfrm>
          </p:grpSpPr>
          <p:sp>
            <p:nvSpPr>
              <p:cNvPr id="397" name="Shape 397"/>
              <p:cNvSpPr/>
              <p:nvPr/>
            </p:nvSpPr>
            <p:spPr>
              <a:xfrm>
                <a:off x="-1" y="-1"/>
                <a:ext cx="143116" cy="142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99" y="7058"/>
                    </a:moveTo>
                    <a:cubicBezTo>
                      <a:pt x="18849" y="6856"/>
                      <a:pt x="16867" y="6856"/>
                      <a:pt x="13955" y="6775"/>
                    </a:cubicBezTo>
                    <a:cubicBezTo>
                      <a:pt x="14097" y="6148"/>
                      <a:pt x="14137" y="5562"/>
                      <a:pt x="14137" y="4551"/>
                    </a:cubicBezTo>
                    <a:cubicBezTo>
                      <a:pt x="14137" y="2124"/>
                      <a:pt x="12357" y="0"/>
                      <a:pt x="10800" y="0"/>
                    </a:cubicBezTo>
                    <a:cubicBezTo>
                      <a:pt x="9708" y="0"/>
                      <a:pt x="8798" y="910"/>
                      <a:pt x="8778" y="2002"/>
                    </a:cubicBezTo>
                    <a:cubicBezTo>
                      <a:pt x="8757" y="3378"/>
                      <a:pt x="8353" y="5724"/>
                      <a:pt x="6088" y="6917"/>
                    </a:cubicBezTo>
                    <a:cubicBezTo>
                      <a:pt x="5906" y="6998"/>
                      <a:pt x="5440" y="7220"/>
                      <a:pt x="5360" y="7261"/>
                    </a:cubicBezTo>
                    <a:cubicBezTo>
                      <a:pt x="5400" y="7281"/>
                      <a:pt x="5400" y="7281"/>
                      <a:pt x="5400" y="7281"/>
                    </a:cubicBezTo>
                    <a:cubicBezTo>
                      <a:pt x="5056" y="6978"/>
                      <a:pt x="4551" y="6755"/>
                      <a:pt x="4065" y="6755"/>
                    </a:cubicBezTo>
                    <a:cubicBezTo>
                      <a:pt x="2022" y="6755"/>
                      <a:pt x="2022" y="6755"/>
                      <a:pt x="2022" y="6755"/>
                    </a:cubicBezTo>
                    <a:cubicBezTo>
                      <a:pt x="910" y="6755"/>
                      <a:pt x="0" y="7665"/>
                      <a:pt x="0" y="8778"/>
                    </a:cubicBezTo>
                    <a:cubicBezTo>
                      <a:pt x="0" y="19578"/>
                      <a:pt x="0" y="19578"/>
                      <a:pt x="0" y="19578"/>
                    </a:cubicBezTo>
                    <a:cubicBezTo>
                      <a:pt x="0" y="20690"/>
                      <a:pt x="910" y="21600"/>
                      <a:pt x="2022" y="21600"/>
                    </a:cubicBezTo>
                    <a:cubicBezTo>
                      <a:pt x="4065" y="21600"/>
                      <a:pt x="4065" y="21600"/>
                      <a:pt x="4065" y="21600"/>
                    </a:cubicBezTo>
                    <a:cubicBezTo>
                      <a:pt x="4854" y="21600"/>
                      <a:pt x="5521" y="21115"/>
                      <a:pt x="5865" y="20427"/>
                    </a:cubicBezTo>
                    <a:cubicBezTo>
                      <a:pt x="5865" y="20447"/>
                      <a:pt x="5885" y="20447"/>
                      <a:pt x="5885" y="20447"/>
                    </a:cubicBezTo>
                    <a:cubicBezTo>
                      <a:pt x="5926" y="20447"/>
                      <a:pt x="5987" y="20467"/>
                      <a:pt x="6047" y="20488"/>
                    </a:cubicBezTo>
                    <a:cubicBezTo>
                      <a:pt x="6067" y="20488"/>
                      <a:pt x="6067" y="20488"/>
                      <a:pt x="6088" y="20488"/>
                    </a:cubicBezTo>
                    <a:cubicBezTo>
                      <a:pt x="6472" y="20589"/>
                      <a:pt x="7220" y="20771"/>
                      <a:pt x="8818" y="21135"/>
                    </a:cubicBezTo>
                    <a:cubicBezTo>
                      <a:pt x="9162" y="21216"/>
                      <a:pt x="10962" y="21600"/>
                      <a:pt x="12843" y="21600"/>
                    </a:cubicBezTo>
                    <a:cubicBezTo>
                      <a:pt x="16544" y="21600"/>
                      <a:pt x="16544" y="21600"/>
                      <a:pt x="16544" y="21600"/>
                    </a:cubicBezTo>
                    <a:cubicBezTo>
                      <a:pt x="17656" y="21600"/>
                      <a:pt x="18465" y="21175"/>
                      <a:pt x="18951" y="20306"/>
                    </a:cubicBezTo>
                    <a:cubicBezTo>
                      <a:pt x="18971" y="20285"/>
                      <a:pt x="19112" y="19982"/>
                      <a:pt x="19254" y="19578"/>
                    </a:cubicBezTo>
                    <a:cubicBezTo>
                      <a:pt x="19335" y="19254"/>
                      <a:pt x="19375" y="18829"/>
                      <a:pt x="19254" y="18384"/>
                    </a:cubicBezTo>
                    <a:cubicBezTo>
                      <a:pt x="19982" y="17879"/>
                      <a:pt x="20225" y="17130"/>
                      <a:pt x="20366" y="16645"/>
                    </a:cubicBezTo>
                    <a:cubicBezTo>
                      <a:pt x="20629" y="15836"/>
                      <a:pt x="20548" y="15229"/>
                      <a:pt x="20366" y="14804"/>
                    </a:cubicBezTo>
                    <a:cubicBezTo>
                      <a:pt x="20771" y="14420"/>
                      <a:pt x="21135" y="13834"/>
                      <a:pt x="21276" y="12944"/>
                    </a:cubicBezTo>
                    <a:cubicBezTo>
                      <a:pt x="21357" y="12378"/>
                      <a:pt x="21276" y="11811"/>
                      <a:pt x="21013" y="11326"/>
                    </a:cubicBezTo>
                    <a:cubicBezTo>
                      <a:pt x="21398" y="10901"/>
                      <a:pt x="21560" y="10375"/>
                      <a:pt x="21580" y="9870"/>
                    </a:cubicBezTo>
                    <a:cubicBezTo>
                      <a:pt x="21600" y="9728"/>
                      <a:pt x="21600" y="9728"/>
                      <a:pt x="21600" y="9728"/>
                    </a:cubicBezTo>
                    <a:cubicBezTo>
                      <a:pt x="21600" y="9627"/>
                      <a:pt x="21600" y="9587"/>
                      <a:pt x="21600" y="9384"/>
                    </a:cubicBezTo>
                    <a:cubicBezTo>
                      <a:pt x="21600" y="8535"/>
                      <a:pt x="21013" y="7443"/>
                      <a:pt x="19699" y="7058"/>
                    </a:cubicBezTo>
                    <a:close/>
                    <a:moveTo>
                      <a:pt x="4733" y="19578"/>
                    </a:moveTo>
                    <a:cubicBezTo>
                      <a:pt x="4733" y="19942"/>
                      <a:pt x="4429" y="20245"/>
                      <a:pt x="4065" y="20245"/>
                    </a:cubicBezTo>
                    <a:cubicBezTo>
                      <a:pt x="2022" y="20245"/>
                      <a:pt x="2022" y="20245"/>
                      <a:pt x="2022" y="20245"/>
                    </a:cubicBezTo>
                    <a:cubicBezTo>
                      <a:pt x="1658" y="20245"/>
                      <a:pt x="1355" y="19942"/>
                      <a:pt x="1355" y="19578"/>
                    </a:cubicBezTo>
                    <a:cubicBezTo>
                      <a:pt x="1355" y="8778"/>
                      <a:pt x="1355" y="8778"/>
                      <a:pt x="1355" y="8778"/>
                    </a:cubicBezTo>
                    <a:cubicBezTo>
                      <a:pt x="1355" y="8393"/>
                      <a:pt x="1658" y="8110"/>
                      <a:pt x="2022" y="8110"/>
                    </a:cubicBezTo>
                    <a:cubicBezTo>
                      <a:pt x="4065" y="8110"/>
                      <a:pt x="4065" y="8110"/>
                      <a:pt x="4065" y="8110"/>
                    </a:cubicBezTo>
                    <a:cubicBezTo>
                      <a:pt x="4429" y="8110"/>
                      <a:pt x="4733" y="8393"/>
                      <a:pt x="4733" y="8778"/>
                    </a:cubicBezTo>
                    <a:lnTo>
                      <a:pt x="4733" y="19578"/>
                    </a:lnTo>
                    <a:close/>
                    <a:moveTo>
                      <a:pt x="20245" y="9809"/>
                    </a:moveTo>
                    <a:cubicBezTo>
                      <a:pt x="20225" y="10153"/>
                      <a:pt x="20083" y="10800"/>
                      <a:pt x="18910" y="10800"/>
                    </a:cubicBezTo>
                    <a:cubicBezTo>
                      <a:pt x="17899" y="10800"/>
                      <a:pt x="17555" y="10800"/>
                      <a:pt x="17555" y="10800"/>
                    </a:cubicBezTo>
                    <a:cubicBezTo>
                      <a:pt x="17373" y="10800"/>
                      <a:pt x="17211" y="10942"/>
                      <a:pt x="17211" y="11144"/>
                    </a:cubicBezTo>
                    <a:cubicBezTo>
                      <a:pt x="17211" y="11326"/>
                      <a:pt x="17373" y="11467"/>
                      <a:pt x="17555" y="11467"/>
                    </a:cubicBezTo>
                    <a:cubicBezTo>
                      <a:pt x="17555" y="11467"/>
                      <a:pt x="17858" y="11467"/>
                      <a:pt x="18870" y="11467"/>
                    </a:cubicBezTo>
                    <a:cubicBezTo>
                      <a:pt x="19881" y="11467"/>
                      <a:pt x="20002" y="12317"/>
                      <a:pt x="19942" y="12721"/>
                    </a:cubicBezTo>
                    <a:cubicBezTo>
                      <a:pt x="19861" y="13227"/>
                      <a:pt x="19618" y="14178"/>
                      <a:pt x="18485" y="14178"/>
                    </a:cubicBezTo>
                    <a:cubicBezTo>
                      <a:pt x="17353" y="14178"/>
                      <a:pt x="16888" y="14178"/>
                      <a:pt x="16888" y="14178"/>
                    </a:cubicBezTo>
                    <a:cubicBezTo>
                      <a:pt x="16685" y="14178"/>
                      <a:pt x="16544" y="14319"/>
                      <a:pt x="16544" y="14521"/>
                    </a:cubicBezTo>
                    <a:cubicBezTo>
                      <a:pt x="16544" y="14703"/>
                      <a:pt x="16685" y="14845"/>
                      <a:pt x="16888" y="14845"/>
                    </a:cubicBezTo>
                    <a:cubicBezTo>
                      <a:pt x="16888" y="14845"/>
                      <a:pt x="17676" y="14845"/>
                      <a:pt x="18202" y="14845"/>
                    </a:cubicBezTo>
                    <a:cubicBezTo>
                      <a:pt x="19355" y="14845"/>
                      <a:pt x="19254" y="15715"/>
                      <a:pt x="19092" y="16240"/>
                    </a:cubicBezTo>
                    <a:cubicBezTo>
                      <a:pt x="18870" y="16928"/>
                      <a:pt x="18728" y="17555"/>
                      <a:pt x="17312" y="17555"/>
                    </a:cubicBezTo>
                    <a:cubicBezTo>
                      <a:pt x="16807" y="17555"/>
                      <a:pt x="16200" y="17555"/>
                      <a:pt x="16200" y="17555"/>
                    </a:cubicBezTo>
                    <a:cubicBezTo>
                      <a:pt x="16018" y="17555"/>
                      <a:pt x="15856" y="17697"/>
                      <a:pt x="15856" y="17879"/>
                    </a:cubicBezTo>
                    <a:cubicBezTo>
                      <a:pt x="15856" y="18081"/>
                      <a:pt x="16018" y="18222"/>
                      <a:pt x="16200" y="18222"/>
                    </a:cubicBezTo>
                    <a:cubicBezTo>
                      <a:pt x="16200" y="18222"/>
                      <a:pt x="16665" y="18222"/>
                      <a:pt x="17252" y="18222"/>
                    </a:cubicBezTo>
                    <a:cubicBezTo>
                      <a:pt x="18000" y="18222"/>
                      <a:pt x="18040" y="18930"/>
                      <a:pt x="17960" y="19173"/>
                    </a:cubicBezTo>
                    <a:cubicBezTo>
                      <a:pt x="17879" y="19456"/>
                      <a:pt x="17778" y="19658"/>
                      <a:pt x="17757" y="19658"/>
                    </a:cubicBezTo>
                    <a:cubicBezTo>
                      <a:pt x="17555" y="20022"/>
                      <a:pt x="17231" y="20245"/>
                      <a:pt x="16544" y="20245"/>
                    </a:cubicBezTo>
                    <a:cubicBezTo>
                      <a:pt x="12843" y="20245"/>
                      <a:pt x="12843" y="20245"/>
                      <a:pt x="12843" y="20245"/>
                    </a:cubicBezTo>
                    <a:cubicBezTo>
                      <a:pt x="11002" y="20245"/>
                      <a:pt x="9162" y="19820"/>
                      <a:pt x="9101" y="19820"/>
                    </a:cubicBezTo>
                    <a:cubicBezTo>
                      <a:pt x="6310" y="19173"/>
                      <a:pt x="6148" y="19133"/>
                      <a:pt x="5987" y="19072"/>
                    </a:cubicBezTo>
                    <a:cubicBezTo>
                      <a:pt x="5987" y="19072"/>
                      <a:pt x="5420" y="18971"/>
                      <a:pt x="5420" y="18485"/>
                    </a:cubicBezTo>
                    <a:cubicBezTo>
                      <a:pt x="5400" y="9162"/>
                      <a:pt x="5400" y="9162"/>
                      <a:pt x="5400" y="9162"/>
                    </a:cubicBezTo>
                    <a:cubicBezTo>
                      <a:pt x="5400" y="8838"/>
                      <a:pt x="5602" y="8555"/>
                      <a:pt x="5946" y="8454"/>
                    </a:cubicBezTo>
                    <a:cubicBezTo>
                      <a:pt x="5987" y="8434"/>
                      <a:pt x="6047" y="8413"/>
                      <a:pt x="6088" y="8393"/>
                    </a:cubicBezTo>
                    <a:cubicBezTo>
                      <a:pt x="9162" y="7119"/>
                      <a:pt x="10112" y="4328"/>
                      <a:pt x="10133" y="2022"/>
                    </a:cubicBezTo>
                    <a:cubicBezTo>
                      <a:pt x="10133" y="1699"/>
                      <a:pt x="10375" y="1355"/>
                      <a:pt x="10800" y="1355"/>
                    </a:cubicBezTo>
                    <a:cubicBezTo>
                      <a:pt x="11528" y="1355"/>
                      <a:pt x="12782" y="2791"/>
                      <a:pt x="12782" y="4551"/>
                    </a:cubicBezTo>
                    <a:cubicBezTo>
                      <a:pt x="12782" y="6148"/>
                      <a:pt x="12721" y="6431"/>
                      <a:pt x="12155" y="8110"/>
                    </a:cubicBezTo>
                    <a:cubicBezTo>
                      <a:pt x="18910" y="8110"/>
                      <a:pt x="18849" y="8191"/>
                      <a:pt x="19456" y="8353"/>
                    </a:cubicBezTo>
                    <a:cubicBezTo>
                      <a:pt x="20184" y="8555"/>
                      <a:pt x="20265" y="9182"/>
                      <a:pt x="20265" y="9384"/>
                    </a:cubicBezTo>
                    <a:cubicBezTo>
                      <a:pt x="20265" y="9627"/>
                      <a:pt x="20245" y="9587"/>
                      <a:pt x="20245" y="980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sp>
            <p:nvSpPr>
              <p:cNvPr id="398" name="Shape 398"/>
              <p:cNvSpPr/>
              <p:nvPr/>
            </p:nvSpPr>
            <p:spPr>
              <a:xfrm>
                <a:off x="13405" y="115615"/>
                <a:ext cx="13522" cy="13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3" y="0"/>
                    </a:moveTo>
                    <a:cubicBezTo>
                      <a:pt x="4919" y="0"/>
                      <a:pt x="0" y="4752"/>
                      <a:pt x="0" y="10800"/>
                    </a:cubicBezTo>
                    <a:cubicBezTo>
                      <a:pt x="0" y="16632"/>
                      <a:pt x="4919" y="21600"/>
                      <a:pt x="10693" y="21600"/>
                    </a:cubicBezTo>
                    <a:cubicBezTo>
                      <a:pt x="16681" y="21600"/>
                      <a:pt x="21600" y="16632"/>
                      <a:pt x="21600" y="10800"/>
                    </a:cubicBezTo>
                    <a:cubicBezTo>
                      <a:pt x="21600" y="4752"/>
                      <a:pt x="16681" y="0"/>
                      <a:pt x="10693" y="0"/>
                    </a:cubicBezTo>
                    <a:close/>
                    <a:moveTo>
                      <a:pt x="10693" y="14472"/>
                    </a:moveTo>
                    <a:cubicBezTo>
                      <a:pt x="8768" y="14472"/>
                      <a:pt x="7271" y="12744"/>
                      <a:pt x="7271" y="10800"/>
                    </a:cubicBezTo>
                    <a:cubicBezTo>
                      <a:pt x="7271" y="8856"/>
                      <a:pt x="8768" y="7128"/>
                      <a:pt x="10693" y="7128"/>
                    </a:cubicBezTo>
                    <a:cubicBezTo>
                      <a:pt x="12832" y="7128"/>
                      <a:pt x="14329" y="8856"/>
                      <a:pt x="14329" y="10800"/>
                    </a:cubicBezTo>
                    <a:cubicBezTo>
                      <a:pt x="14329" y="12744"/>
                      <a:pt x="12832" y="14472"/>
                      <a:pt x="10693" y="1447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457200">
                  <a:defRPr sz="1200">
                    <a:latin typeface="+mn-lt"/>
                    <a:ea typeface="+mn-ea"/>
                    <a:cs typeface="+mn-cs"/>
                    <a:sym typeface="Helvetica"/>
                  </a:defRPr>
                </a:pPr>
              </a:p>
            </p:txBody>
          </p:sp>
        </p:grpSp>
      </p:grpSp>
      <p:sp>
        <p:nvSpPr>
          <p:cNvPr id="401" name="Shape 401"/>
          <p:cNvSpPr/>
          <p:nvPr/>
        </p:nvSpPr>
        <p:spPr>
          <a:xfrm>
            <a:off x="1065201" y="3541856"/>
            <a:ext cx="2493328"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can be call string literal types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344"/>
                                        </p:tgtEl>
                                        <p:attrNameLst>
                                          <p:attrName>style.visibility</p:attrName>
                                        </p:attrNameLst>
                                      </p:cBhvr>
                                      <p:to>
                                        <p:strVal val="visible"/>
                                      </p:to>
                                    </p:set>
                                    <p:anim calcmode="lin" valueType="num">
                                      <p:cBhvr>
                                        <p:cTn id="7" dur="500" fill="hold"/>
                                        <p:tgtEl>
                                          <p:spTgt spid="344"/>
                                        </p:tgtEl>
                                        <p:attrNameLst>
                                          <p:attrName>ppt_w</p:attrName>
                                        </p:attrNameLst>
                                      </p:cBhvr>
                                      <p:tavLst>
                                        <p:tav tm="0">
                                          <p:val>
                                            <p:strVal val="4*#ppt_w"/>
                                          </p:val>
                                        </p:tav>
                                        <p:tav tm="100000">
                                          <p:val>
                                            <p:strVal val="#ppt_w"/>
                                          </p:val>
                                        </p:tav>
                                      </p:tavLst>
                                    </p:anim>
                                    <p:anim calcmode="lin" valueType="num">
                                      <p:cBhvr>
                                        <p:cTn id="8" dur="500" fill="hold"/>
                                        <p:tgtEl>
                                          <p:spTgt spid="344"/>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Class="entr" nodeType="afterEffect" presetSubtype="32" presetID="23" grpId="2" fill="hold">
                                  <p:stCondLst>
                                    <p:cond delay="0"/>
                                  </p:stCondLst>
                                  <p:iterate type="el" backwards="0">
                                    <p:tmAbs val="0"/>
                                  </p:iterate>
                                  <p:childTnLst>
                                    <p:set>
                                      <p:cBhvr>
                                        <p:cTn id="11" fill="hold"/>
                                        <p:tgtEl>
                                          <p:spTgt spid="349"/>
                                        </p:tgtEl>
                                        <p:attrNameLst>
                                          <p:attrName>style.visibility</p:attrName>
                                        </p:attrNameLst>
                                      </p:cBhvr>
                                      <p:to>
                                        <p:strVal val="visible"/>
                                      </p:to>
                                    </p:set>
                                    <p:anim calcmode="lin" valueType="num">
                                      <p:cBhvr>
                                        <p:cTn id="12" dur="500" fill="hold"/>
                                        <p:tgtEl>
                                          <p:spTgt spid="349"/>
                                        </p:tgtEl>
                                        <p:attrNameLst>
                                          <p:attrName>ppt_w</p:attrName>
                                        </p:attrNameLst>
                                      </p:cBhvr>
                                      <p:tavLst>
                                        <p:tav tm="0">
                                          <p:val>
                                            <p:strVal val="4*#ppt_w"/>
                                          </p:val>
                                        </p:tav>
                                        <p:tav tm="100000">
                                          <p:val>
                                            <p:strVal val="#ppt_w"/>
                                          </p:val>
                                        </p:tav>
                                      </p:tavLst>
                                    </p:anim>
                                    <p:anim calcmode="lin" valueType="num">
                                      <p:cBhvr>
                                        <p:cTn id="13" dur="500" fill="hold"/>
                                        <p:tgtEl>
                                          <p:spTgt spid="349"/>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Class="entr" nodeType="afterEffect" presetSubtype="32" presetID="23" grpId="3" fill="hold">
                                  <p:stCondLst>
                                    <p:cond delay="0"/>
                                  </p:stCondLst>
                                  <p:iterate type="el" backwards="0">
                                    <p:tmAbs val="0"/>
                                  </p:iterate>
                                  <p:childTnLst>
                                    <p:set>
                                      <p:cBhvr>
                                        <p:cTn id="16" fill="hold"/>
                                        <p:tgtEl>
                                          <p:spTgt spid="358"/>
                                        </p:tgtEl>
                                        <p:attrNameLst>
                                          <p:attrName>style.visibility</p:attrName>
                                        </p:attrNameLst>
                                      </p:cBhvr>
                                      <p:to>
                                        <p:strVal val="visible"/>
                                      </p:to>
                                    </p:set>
                                    <p:anim calcmode="lin" valueType="num">
                                      <p:cBhvr>
                                        <p:cTn id="17" dur="500" fill="hold"/>
                                        <p:tgtEl>
                                          <p:spTgt spid="358"/>
                                        </p:tgtEl>
                                        <p:attrNameLst>
                                          <p:attrName>ppt_w</p:attrName>
                                        </p:attrNameLst>
                                      </p:cBhvr>
                                      <p:tavLst>
                                        <p:tav tm="0">
                                          <p:val>
                                            <p:strVal val="4*#ppt_w"/>
                                          </p:val>
                                        </p:tav>
                                        <p:tav tm="100000">
                                          <p:val>
                                            <p:strVal val="#ppt_w"/>
                                          </p:val>
                                        </p:tav>
                                      </p:tavLst>
                                    </p:anim>
                                    <p:anim calcmode="lin" valueType="num">
                                      <p:cBhvr>
                                        <p:cTn id="18" dur="500" fill="hold"/>
                                        <p:tgtEl>
                                          <p:spTgt spid="358"/>
                                        </p:tgtEl>
                                        <p:attrNameLst>
                                          <p:attrName>ppt_h</p:attrName>
                                        </p:attrNameLst>
                                      </p:cBhvr>
                                      <p:tavLst>
                                        <p:tav tm="0">
                                          <p:val>
                                            <p:strVal val="4*#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32" presetID="23" grpId="4" fill="hold">
                                  <p:stCondLst>
                                    <p:cond delay="0"/>
                                  </p:stCondLst>
                                  <p:iterate type="el" backwards="0">
                                    <p:tmAbs val="0"/>
                                  </p:iterate>
                                  <p:childTnLst>
                                    <p:set>
                                      <p:cBhvr>
                                        <p:cTn id="22" fill="hold"/>
                                        <p:tgtEl>
                                          <p:spTgt spid="363"/>
                                        </p:tgtEl>
                                        <p:attrNameLst>
                                          <p:attrName>style.visibility</p:attrName>
                                        </p:attrNameLst>
                                      </p:cBhvr>
                                      <p:to>
                                        <p:strVal val="visible"/>
                                      </p:to>
                                    </p:set>
                                    <p:anim calcmode="lin" valueType="num">
                                      <p:cBhvr>
                                        <p:cTn id="23" dur="500" fill="hold"/>
                                        <p:tgtEl>
                                          <p:spTgt spid="363"/>
                                        </p:tgtEl>
                                        <p:attrNameLst>
                                          <p:attrName>ppt_w</p:attrName>
                                        </p:attrNameLst>
                                      </p:cBhvr>
                                      <p:tavLst>
                                        <p:tav tm="0">
                                          <p:val>
                                            <p:strVal val="4*#ppt_w"/>
                                          </p:val>
                                        </p:tav>
                                        <p:tav tm="100000">
                                          <p:val>
                                            <p:strVal val="#ppt_w"/>
                                          </p:val>
                                        </p:tav>
                                      </p:tavLst>
                                    </p:anim>
                                    <p:anim calcmode="lin" valueType="num">
                                      <p:cBhvr>
                                        <p:cTn id="24" dur="500" fill="hold"/>
                                        <p:tgtEl>
                                          <p:spTgt spid="363"/>
                                        </p:tgtEl>
                                        <p:attrNameLst>
                                          <p:attrName>ppt_h</p:attrName>
                                        </p:attrNameLst>
                                      </p:cBhvr>
                                      <p:tavLst>
                                        <p:tav tm="0">
                                          <p:val>
                                            <p:strVal val="4*#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32" presetID="23" grpId="5" fill="hold">
                                  <p:stCondLst>
                                    <p:cond delay="0"/>
                                  </p:stCondLst>
                                  <p:iterate type="el" backwards="0">
                                    <p:tmAbs val="0"/>
                                  </p:iterate>
                                  <p:childTnLst>
                                    <p:set>
                                      <p:cBhvr>
                                        <p:cTn id="28" fill="hold"/>
                                        <p:tgtEl>
                                          <p:spTgt spid="368"/>
                                        </p:tgtEl>
                                        <p:attrNameLst>
                                          <p:attrName>style.visibility</p:attrName>
                                        </p:attrNameLst>
                                      </p:cBhvr>
                                      <p:to>
                                        <p:strVal val="visible"/>
                                      </p:to>
                                    </p:set>
                                    <p:anim calcmode="lin" valueType="num">
                                      <p:cBhvr>
                                        <p:cTn id="29" dur="500" fill="hold"/>
                                        <p:tgtEl>
                                          <p:spTgt spid="368"/>
                                        </p:tgtEl>
                                        <p:attrNameLst>
                                          <p:attrName>ppt_w</p:attrName>
                                        </p:attrNameLst>
                                      </p:cBhvr>
                                      <p:tavLst>
                                        <p:tav tm="0">
                                          <p:val>
                                            <p:strVal val="4*#ppt_w"/>
                                          </p:val>
                                        </p:tav>
                                        <p:tav tm="100000">
                                          <p:val>
                                            <p:strVal val="#ppt_w"/>
                                          </p:val>
                                        </p:tav>
                                      </p:tavLst>
                                    </p:anim>
                                    <p:anim calcmode="lin" valueType="num">
                                      <p:cBhvr>
                                        <p:cTn id="30" dur="500" fill="hold"/>
                                        <p:tgtEl>
                                          <p:spTgt spid="368"/>
                                        </p:tgtEl>
                                        <p:attrNameLst>
                                          <p:attrName>ppt_h</p:attrName>
                                        </p:attrNameLst>
                                      </p:cBhvr>
                                      <p:tavLst>
                                        <p:tav tm="0">
                                          <p:val>
                                            <p:strVal val="4*#ppt_h"/>
                                          </p:val>
                                        </p:tav>
                                        <p:tav tm="100000">
                                          <p:val>
                                            <p:strVal val="#ppt_h"/>
                                          </p:val>
                                        </p:tav>
                                      </p:tavLst>
                                    </p:anim>
                                  </p:childTnLst>
                                </p:cTn>
                              </p:par>
                            </p:childTnLst>
                          </p:cTn>
                        </p:par>
                        <p:par>
                          <p:cTn id="31" fill="hold">
                            <p:stCondLst>
                              <p:cond delay="500"/>
                            </p:stCondLst>
                            <p:childTnLst>
                              <p:par>
                                <p:cTn id="32" presetClass="entr" nodeType="afterEffect" presetSubtype="32" presetID="23" grpId="6" fill="hold">
                                  <p:stCondLst>
                                    <p:cond delay="0"/>
                                  </p:stCondLst>
                                  <p:iterate type="el" backwards="0">
                                    <p:tmAbs val="0"/>
                                  </p:iterate>
                                  <p:childTnLst>
                                    <p:set>
                                      <p:cBhvr>
                                        <p:cTn id="33" fill="hold"/>
                                        <p:tgtEl>
                                          <p:spTgt spid="375"/>
                                        </p:tgtEl>
                                        <p:attrNameLst>
                                          <p:attrName>style.visibility</p:attrName>
                                        </p:attrNameLst>
                                      </p:cBhvr>
                                      <p:to>
                                        <p:strVal val="visible"/>
                                      </p:to>
                                    </p:set>
                                    <p:anim calcmode="lin" valueType="num">
                                      <p:cBhvr>
                                        <p:cTn id="34" dur="500" fill="hold"/>
                                        <p:tgtEl>
                                          <p:spTgt spid="375"/>
                                        </p:tgtEl>
                                        <p:attrNameLst>
                                          <p:attrName>ppt_w</p:attrName>
                                        </p:attrNameLst>
                                      </p:cBhvr>
                                      <p:tavLst>
                                        <p:tav tm="0">
                                          <p:val>
                                            <p:strVal val="4*#ppt_w"/>
                                          </p:val>
                                        </p:tav>
                                        <p:tav tm="100000">
                                          <p:val>
                                            <p:strVal val="#ppt_w"/>
                                          </p:val>
                                        </p:tav>
                                      </p:tavLst>
                                    </p:anim>
                                    <p:anim calcmode="lin" valueType="num">
                                      <p:cBhvr>
                                        <p:cTn id="35" dur="500" fill="hold"/>
                                        <p:tgtEl>
                                          <p:spTgt spid="375"/>
                                        </p:tgtEl>
                                        <p:attrNameLst>
                                          <p:attrName>ppt_h</p:attrName>
                                        </p:attrNameLst>
                                      </p:cBhvr>
                                      <p:tavLst>
                                        <p:tav tm="0">
                                          <p:val>
                                            <p:strVal val="4*#ppt_h"/>
                                          </p:val>
                                        </p:tav>
                                        <p:tav tm="100000">
                                          <p:val>
                                            <p:strVal val="#ppt_h"/>
                                          </p:val>
                                        </p:tav>
                                      </p:tavLst>
                                    </p:anim>
                                  </p:childTnLst>
                                </p:cTn>
                              </p:par>
                            </p:childTnLst>
                          </p:cTn>
                        </p:par>
                        <p:par>
                          <p:cTn id="36" fill="hold">
                            <p:stCondLst>
                              <p:cond delay="1000"/>
                            </p:stCondLst>
                            <p:childTnLst>
                              <p:par>
                                <p:cTn id="37" presetClass="entr" nodeType="afterEffect" presetSubtype="32" presetID="23" grpId="7" fill="hold">
                                  <p:stCondLst>
                                    <p:cond delay="0"/>
                                  </p:stCondLst>
                                  <p:iterate type="el" backwards="0">
                                    <p:tmAbs val="0"/>
                                  </p:iterate>
                                  <p:childTnLst>
                                    <p:set>
                                      <p:cBhvr>
                                        <p:cTn id="38" fill="hold"/>
                                        <p:tgtEl>
                                          <p:spTgt spid="381"/>
                                        </p:tgtEl>
                                        <p:attrNameLst>
                                          <p:attrName>style.visibility</p:attrName>
                                        </p:attrNameLst>
                                      </p:cBhvr>
                                      <p:to>
                                        <p:strVal val="visible"/>
                                      </p:to>
                                    </p:set>
                                    <p:anim calcmode="lin" valueType="num">
                                      <p:cBhvr>
                                        <p:cTn id="39" dur="500" fill="hold"/>
                                        <p:tgtEl>
                                          <p:spTgt spid="381"/>
                                        </p:tgtEl>
                                        <p:attrNameLst>
                                          <p:attrName>ppt_w</p:attrName>
                                        </p:attrNameLst>
                                      </p:cBhvr>
                                      <p:tavLst>
                                        <p:tav tm="0">
                                          <p:val>
                                            <p:strVal val="4*#ppt_w"/>
                                          </p:val>
                                        </p:tav>
                                        <p:tav tm="100000">
                                          <p:val>
                                            <p:strVal val="#ppt_w"/>
                                          </p:val>
                                        </p:tav>
                                      </p:tavLst>
                                    </p:anim>
                                    <p:anim calcmode="lin" valueType="num">
                                      <p:cBhvr>
                                        <p:cTn id="40" dur="500" fill="hold"/>
                                        <p:tgtEl>
                                          <p:spTgt spid="381"/>
                                        </p:tgtEl>
                                        <p:attrNameLst>
                                          <p:attrName>ppt_h</p:attrName>
                                        </p:attrNameLst>
                                      </p:cBhvr>
                                      <p:tavLst>
                                        <p:tav tm="0">
                                          <p:val>
                                            <p:strVal val="4*#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32" presetID="23" grpId="8" fill="hold">
                                  <p:stCondLst>
                                    <p:cond delay="0"/>
                                  </p:stCondLst>
                                  <p:iterate type="el" backwards="0">
                                    <p:tmAbs val="0"/>
                                  </p:iterate>
                                  <p:childTnLst>
                                    <p:set>
                                      <p:cBhvr>
                                        <p:cTn id="44" fill="hold"/>
                                        <p:tgtEl>
                                          <p:spTgt spid="389"/>
                                        </p:tgtEl>
                                        <p:attrNameLst>
                                          <p:attrName>style.visibility</p:attrName>
                                        </p:attrNameLst>
                                      </p:cBhvr>
                                      <p:to>
                                        <p:strVal val="visible"/>
                                      </p:to>
                                    </p:set>
                                    <p:anim calcmode="lin" valueType="num">
                                      <p:cBhvr>
                                        <p:cTn id="45" dur="500" fill="hold"/>
                                        <p:tgtEl>
                                          <p:spTgt spid="389"/>
                                        </p:tgtEl>
                                        <p:attrNameLst>
                                          <p:attrName>ppt_w</p:attrName>
                                        </p:attrNameLst>
                                      </p:cBhvr>
                                      <p:tavLst>
                                        <p:tav tm="0">
                                          <p:val>
                                            <p:strVal val="4*#ppt_w"/>
                                          </p:val>
                                        </p:tav>
                                        <p:tav tm="100000">
                                          <p:val>
                                            <p:strVal val="#ppt_w"/>
                                          </p:val>
                                        </p:tav>
                                      </p:tavLst>
                                    </p:anim>
                                    <p:anim calcmode="lin" valueType="num">
                                      <p:cBhvr>
                                        <p:cTn id="46" dur="500" fill="hold"/>
                                        <p:tgtEl>
                                          <p:spTgt spid="389"/>
                                        </p:tgtEl>
                                        <p:attrNameLst>
                                          <p:attrName>ppt_h</p:attrName>
                                        </p:attrNameLst>
                                      </p:cBhvr>
                                      <p:tavLst>
                                        <p:tav tm="0">
                                          <p:val>
                                            <p:strVal val="4*#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32" presetID="23" grpId="9" fill="hold">
                                  <p:stCondLst>
                                    <p:cond delay="0"/>
                                  </p:stCondLst>
                                  <p:iterate type="el" backwards="0">
                                    <p:tmAbs val="0"/>
                                  </p:iterate>
                                  <p:childTnLst>
                                    <p:set>
                                      <p:cBhvr>
                                        <p:cTn id="50" fill="hold"/>
                                        <p:tgtEl>
                                          <p:spTgt spid="395"/>
                                        </p:tgtEl>
                                        <p:attrNameLst>
                                          <p:attrName>style.visibility</p:attrName>
                                        </p:attrNameLst>
                                      </p:cBhvr>
                                      <p:to>
                                        <p:strVal val="visible"/>
                                      </p:to>
                                    </p:set>
                                    <p:anim calcmode="lin" valueType="num">
                                      <p:cBhvr>
                                        <p:cTn id="51" dur="500" fill="hold"/>
                                        <p:tgtEl>
                                          <p:spTgt spid="395"/>
                                        </p:tgtEl>
                                        <p:attrNameLst>
                                          <p:attrName>ppt_w</p:attrName>
                                        </p:attrNameLst>
                                      </p:cBhvr>
                                      <p:tavLst>
                                        <p:tav tm="0">
                                          <p:val>
                                            <p:strVal val="4*#ppt_w"/>
                                          </p:val>
                                        </p:tav>
                                        <p:tav tm="100000">
                                          <p:val>
                                            <p:strVal val="#ppt_w"/>
                                          </p:val>
                                        </p:tav>
                                      </p:tavLst>
                                    </p:anim>
                                    <p:anim calcmode="lin" valueType="num">
                                      <p:cBhvr>
                                        <p:cTn id="52" dur="500" fill="hold"/>
                                        <p:tgtEl>
                                          <p:spTgt spid="395"/>
                                        </p:tgtEl>
                                        <p:attrNameLst>
                                          <p:attrName>ppt_h</p:attrName>
                                        </p:attrNameLst>
                                      </p:cBhvr>
                                      <p:tavLst>
                                        <p:tav tm="0">
                                          <p:val>
                                            <p:strVal val="4*#ppt_h"/>
                                          </p:val>
                                        </p:tav>
                                        <p:tav tm="100000">
                                          <p:val>
                                            <p:strVal val="#ppt_h"/>
                                          </p:val>
                                        </p:tav>
                                      </p:tavLst>
                                    </p:anim>
                                  </p:childTnLst>
                                </p:cTn>
                              </p:par>
                            </p:childTnLst>
                          </p:cTn>
                        </p:par>
                        <p:par>
                          <p:cTn id="53" fill="hold">
                            <p:stCondLst>
                              <p:cond delay="500"/>
                            </p:stCondLst>
                            <p:childTnLst>
                              <p:par>
                                <p:cTn id="54" presetClass="entr" nodeType="afterEffect" presetSubtype="32" presetID="23" grpId="10" fill="hold">
                                  <p:stCondLst>
                                    <p:cond delay="0"/>
                                  </p:stCondLst>
                                  <p:iterate type="el" backwards="0">
                                    <p:tmAbs val="0"/>
                                  </p:iterate>
                                  <p:childTnLst>
                                    <p:set>
                                      <p:cBhvr>
                                        <p:cTn id="55" fill="hold"/>
                                        <p:tgtEl>
                                          <p:spTgt spid="400"/>
                                        </p:tgtEl>
                                        <p:attrNameLst>
                                          <p:attrName>style.visibility</p:attrName>
                                        </p:attrNameLst>
                                      </p:cBhvr>
                                      <p:to>
                                        <p:strVal val="visible"/>
                                      </p:to>
                                    </p:set>
                                    <p:anim calcmode="lin" valueType="num">
                                      <p:cBhvr>
                                        <p:cTn id="56" dur="500" fill="hold"/>
                                        <p:tgtEl>
                                          <p:spTgt spid="400"/>
                                        </p:tgtEl>
                                        <p:attrNameLst>
                                          <p:attrName>ppt_w</p:attrName>
                                        </p:attrNameLst>
                                      </p:cBhvr>
                                      <p:tavLst>
                                        <p:tav tm="0">
                                          <p:val>
                                            <p:strVal val="4*#ppt_w"/>
                                          </p:val>
                                        </p:tav>
                                        <p:tav tm="100000">
                                          <p:val>
                                            <p:strVal val="#ppt_w"/>
                                          </p:val>
                                        </p:tav>
                                      </p:tavLst>
                                    </p:anim>
                                    <p:anim calcmode="lin" valueType="num">
                                      <p:cBhvr>
                                        <p:cTn id="57" dur="500" fill="hold"/>
                                        <p:tgtEl>
                                          <p:spTgt spid="40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9" grpId="2"/>
      <p:bldP build="whole" bldLvl="1" animBg="1" rev="0" advAuto="0" spid="381" grpId="7"/>
      <p:bldP build="whole" bldLvl="1" animBg="1" rev="0" advAuto="0" spid="395" grpId="9"/>
      <p:bldP build="whole" bldLvl="1" animBg="1" rev="0" advAuto="0" spid="358" grpId="3"/>
      <p:bldP build="whole" bldLvl="1" animBg="1" rev="0" advAuto="0" spid="400" grpId="10"/>
      <p:bldP build="whole" bldLvl="1" animBg="1" rev="0" advAuto="0" spid="344" grpId="1"/>
      <p:bldP build="whole" bldLvl="1" animBg="1" rev="0" advAuto="0" spid="375" grpId="6"/>
      <p:bldP build="whole" bldLvl="1" animBg="1" rev="0" advAuto="0" spid="363" grpId="4"/>
      <p:bldP build="whole" bldLvl="1" animBg="1" rev="0" advAuto="0" spid="389" grpId="8"/>
      <p:bldP build="whole" bldLvl="1" animBg="1" rev="0" advAuto="0" spid="368" grpId="5"/>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6" name="Shape 406"/>
          <p:cNvSpPr/>
          <p:nvPr/>
        </p:nvSpPr>
        <p:spPr>
          <a:xfrm>
            <a:off x="3907420" y="2120217"/>
            <a:ext cx="1234753" cy="368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2000">
                <a:solidFill>
                  <a:srgbClr val="FFFFFF"/>
                </a:solidFill>
                <a:uFill>
                  <a:solidFill>
                    <a:srgbClr val="929292"/>
                  </a:solidFill>
                </a:uFill>
              </a:defRPr>
            </a:lvl1pPr>
          </a:lstStyle>
          <a:p>
            <a:pPr/>
            <a:r>
              <a:t>Functions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9" name="Shape 409"/>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Function Types</a:t>
            </a:r>
          </a:p>
        </p:txBody>
      </p:sp>
      <p:sp>
        <p:nvSpPr>
          <p:cNvPr id="410" name="Shape 410"/>
          <p:cNvSpPr/>
          <p:nvPr/>
        </p:nvSpPr>
        <p:spPr>
          <a:xfrm>
            <a:off x="4237848" y="1244271"/>
            <a:ext cx="4529715" cy="186632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00000"/>
                </a:solidFill>
                <a:latin typeface="Menlo"/>
                <a:ea typeface="Menlo"/>
                <a:cs typeface="Menlo"/>
                <a:sym typeface="Menlo"/>
              </a:defRPr>
            </a:pPr>
            <a:r>
              <a:rPr b="1">
                <a:solidFill>
                  <a:srgbClr val="011480"/>
                </a:solidFill>
              </a:rPr>
              <a:t>function </a:t>
            </a:r>
            <a:r>
              <a:rPr i="1"/>
              <a:t>add</a:t>
            </a:r>
            <a:r>
              <a:t>(x: </a:t>
            </a:r>
            <a:r>
              <a:rPr b="1">
                <a:solidFill>
                  <a:srgbClr val="011480"/>
                </a:solidFill>
              </a:rPr>
              <a:t>number</a:t>
            </a:r>
            <a:r>
              <a:t>, y: </a:t>
            </a:r>
            <a:r>
              <a:rPr b="1">
                <a:solidFill>
                  <a:srgbClr val="011480"/>
                </a:solidFill>
              </a:rPr>
              <a:t>number</a:t>
            </a:r>
            <a:r>
              <a:t>): </a:t>
            </a:r>
            <a:r>
              <a:rPr b="1">
                <a:solidFill>
                  <a:srgbClr val="011480"/>
                </a:solidFill>
              </a:rPr>
              <a:t>number </a:t>
            </a:r>
            <a:r>
              <a:t>{</a:t>
            </a:r>
            <a:br/>
            <a:r>
              <a:t>  </a:t>
            </a:r>
            <a:r>
              <a:rPr b="1">
                <a:solidFill>
                  <a:srgbClr val="011480"/>
                </a:solidFill>
              </a:rPr>
              <a:t>return </a:t>
            </a:r>
            <a:r>
              <a:t>x + y;</a:t>
            </a:r>
            <a:br/>
            <a:r>
              <a:t>}</a:t>
            </a:r>
            <a:br/>
            <a:br/>
            <a:r>
              <a:rPr b="1">
                <a:solidFill>
                  <a:srgbClr val="011480"/>
                </a:solidFill>
              </a:rPr>
              <a:t>let </a:t>
            </a:r>
            <a:r>
              <a:rPr i="1"/>
              <a:t>myAdd </a:t>
            </a:r>
            <a:r>
              <a:t>= </a:t>
            </a:r>
            <a:r>
              <a:rPr b="1">
                <a:solidFill>
                  <a:srgbClr val="011480"/>
                </a:solidFill>
              </a:rPr>
              <a:t>function</a:t>
            </a:r>
            <a:r>
              <a:t>(x: </a:t>
            </a:r>
            <a:r>
              <a:rPr b="1">
                <a:solidFill>
                  <a:srgbClr val="011480"/>
                </a:solidFill>
              </a:rPr>
              <a:t>number</a:t>
            </a:r>
            <a:r>
              <a:t>, y: </a:t>
            </a:r>
            <a:r>
              <a:rPr b="1">
                <a:solidFill>
                  <a:srgbClr val="011480"/>
                </a:solidFill>
              </a:rPr>
              <a:t>number</a:t>
            </a:r>
            <a:r>
              <a:t>): </a:t>
            </a:r>
            <a:r>
              <a:rPr b="1">
                <a:solidFill>
                  <a:srgbClr val="011480"/>
                </a:solidFill>
              </a:rPr>
              <a:t>number </a:t>
            </a:r>
            <a:r>
              <a:t>{ </a:t>
            </a:r>
            <a:r>
              <a:rPr b="1">
                <a:solidFill>
                  <a:srgbClr val="011480"/>
                </a:solidFill>
              </a:rPr>
              <a:t>return </a:t>
            </a:r>
            <a:r>
              <a:t>x+y; };</a:t>
            </a:r>
            <a:br/>
          </a:p>
        </p:txBody>
      </p:sp>
      <p:sp>
        <p:nvSpPr>
          <p:cNvPr id="411" name="Shape 411"/>
          <p:cNvSpPr/>
          <p:nvPr/>
        </p:nvSpPr>
        <p:spPr>
          <a:xfrm>
            <a:off x="-47333" y="1088301"/>
            <a:ext cx="3458655"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We can add types to each of the parameters and then to the function itself to add a return type. TypeScript can figure the return type out by looking at the return statements, so we can also optionally leave this off in many cases.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6" name="Shape 416"/>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this parameters</a:t>
            </a:r>
          </a:p>
        </p:txBody>
      </p:sp>
      <p:sp>
        <p:nvSpPr>
          <p:cNvPr id="417" name="Shape 417"/>
          <p:cNvSpPr/>
          <p:nvPr/>
        </p:nvSpPr>
        <p:spPr>
          <a:xfrm>
            <a:off x="4276137" y="1371901"/>
            <a:ext cx="4487787" cy="18663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i="1" sz="1200">
                <a:solidFill>
                  <a:srgbClr val="808080"/>
                </a:solidFill>
                <a:latin typeface="Menlo"/>
                <a:ea typeface="Menlo"/>
                <a:cs typeface="Menlo"/>
                <a:sym typeface="Menlo"/>
              </a:defRPr>
            </a:pPr>
            <a:r>
              <a:rPr b="1" i="0">
                <a:solidFill>
                  <a:srgbClr val="011480"/>
                </a:solidFill>
              </a:rPr>
              <a:t>function </a:t>
            </a:r>
            <a:r>
              <a:rPr>
                <a:solidFill>
                  <a:srgbClr val="000000"/>
                </a:solidFill>
              </a:rPr>
              <a:t>f</a:t>
            </a:r>
            <a:r>
              <a:rPr i="0">
                <a:solidFill>
                  <a:srgbClr val="000000"/>
                </a:solidFill>
              </a:rPr>
              <a:t>(</a:t>
            </a:r>
            <a:r>
              <a:rPr b="1" i="0">
                <a:solidFill>
                  <a:srgbClr val="011480"/>
                </a:solidFill>
              </a:rPr>
              <a:t>this</a:t>
            </a:r>
            <a:r>
              <a:rPr i="0">
                <a:solidFill>
                  <a:srgbClr val="000000"/>
                </a:solidFill>
              </a:rPr>
              <a:t>: </a:t>
            </a:r>
            <a:r>
              <a:rPr b="1" i="0">
                <a:solidFill>
                  <a:srgbClr val="011480"/>
                </a:solidFill>
              </a:rPr>
              <a:t>void</a:t>
            </a:r>
            <a:r>
              <a:rPr i="0">
                <a:solidFill>
                  <a:srgbClr val="000000"/>
                </a:solidFill>
              </a:rPr>
              <a:t>) {</a:t>
            </a:r>
            <a:br>
              <a:rPr i="0">
                <a:solidFill>
                  <a:srgbClr val="000000"/>
                </a:solidFill>
              </a:rPr>
            </a:br>
            <a:r>
              <a:rPr i="0">
                <a:solidFill>
                  <a:srgbClr val="000000"/>
                </a:solidFill>
              </a:rPr>
              <a:t>    </a:t>
            </a:r>
            <a:r>
              <a:t>// make sure `this` is unusable in this standalone function</a:t>
            </a:r>
            <a:br/>
            <a:r>
              <a:rPr i="0">
                <a:solidFill>
                  <a:srgbClr val="000000"/>
                </a:solidFill>
              </a:rPr>
              <a:t>}</a:t>
            </a:r>
            <a:endParaRPr i="0">
              <a:solidFill>
                <a:srgbClr val="000000"/>
              </a:solidFill>
            </a:endParaRPr>
          </a:p>
        </p:txBody>
      </p:sp>
      <p:sp>
        <p:nvSpPr>
          <p:cNvPr id="418" name="Shape 418"/>
          <p:cNvSpPr/>
          <p:nvPr/>
        </p:nvSpPr>
        <p:spPr>
          <a:xfrm>
            <a:off x="182402" y="1305273"/>
            <a:ext cx="3458655"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You can provide an explicit this parameter. this parameters are fake parameters that come first in the parameter list of a function. Make sure `this` is unusable in this standalone function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3" name="Shape 423"/>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overloads</a:t>
            </a:r>
          </a:p>
        </p:txBody>
      </p:sp>
      <p:sp>
        <p:nvSpPr>
          <p:cNvPr id="424" name="Shape 424"/>
          <p:cNvSpPr/>
          <p:nvPr/>
        </p:nvSpPr>
        <p:spPr>
          <a:xfrm>
            <a:off x="3860846" y="1103878"/>
            <a:ext cx="5212746" cy="293574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388620">
              <a:defRPr i="1" sz="1020">
                <a:solidFill>
                  <a:srgbClr val="808080"/>
                </a:solidFill>
                <a:latin typeface="Menlo"/>
                <a:ea typeface="Menlo"/>
                <a:cs typeface="Menlo"/>
                <a:sym typeface="Menlo"/>
              </a:defRPr>
            </a:pPr>
            <a:r>
              <a:rPr b="1" i="0">
                <a:solidFill>
                  <a:srgbClr val="011480"/>
                </a:solidFill>
              </a:rPr>
              <a:t>let </a:t>
            </a:r>
            <a:r>
              <a:rPr b="1">
                <a:solidFill>
                  <a:srgbClr val="66187A"/>
                </a:solidFill>
              </a:rPr>
              <a:t>suits </a:t>
            </a:r>
            <a:r>
              <a:rPr i="0">
                <a:solidFill>
                  <a:srgbClr val="000000"/>
                </a:solidFill>
              </a:rPr>
              <a:t>= [</a:t>
            </a:r>
            <a:r>
              <a:rPr b="1" i="0">
                <a:solidFill>
                  <a:srgbClr val="018001"/>
                </a:solidFill>
              </a:rPr>
              <a:t>"hearts"</a:t>
            </a:r>
            <a:r>
              <a:rPr i="0">
                <a:solidFill>
                  <a:srgbClr val="000000"/>
                </a:solidFill>
              </a:rPr>
              <a:t>, </a:t>
            </a:r>
            <a:r>
              <a:rPr b="1" i="0">
                <a:solidFill>
                  <a:srgbClr val="018001"/>
                </a:solidFill>
              </a:rPr>
              <a:t>"spades"</a:t>
            </a:r>
            <a:r>
              <a:rPr i="0">
                <a:solidFill>
                  <a:srgbClr val="000000"/>
                </a:solidFill>
              </a:rPr>
              <a:t>, </a:t>
            </a:r>
            <a:r>
              <a:rPr b="1" i="0">
                <a:solidFill>
                  <a:srgbClr val="018001"/>
                </a:solidFill>
              </a:rPr>
              <a:t>"clubs"</a:t>
            </a:r>
            <a:r>
              <a:rPr i="0">
                <a:solidFill>
                  <a:srgbClr val="000000"/>
                </a:solidFill>
              </a:rPr>
              <a:t>, </a:t>
            </a:r>
            <a:r>
              <a:rPr b="1" i="0">
                <a:solidFill>
                  <a:srgbClr val="018001"/>
                </a:solidFill>
              </a:rPr>
              <a:t>"diamonds"</a:t>
            </a:r>
            <a:r>
              <a:rPr i="0">
                <a:solidFill>
                  <a:srgbClr val="000000"/>
                </a:solidFill>
              </a:rPr>
              <a:t>];</a:t>
            </a:r>
            <a:br>
              <a:rPr i="0">
                <a:solidFill>
                  <a:srgbClr val="000000"/>
                </a:solidFill>
              </a:rPr>
            </a:br>
            <a:br>
              <a:rPr i="0">
                <a:solidFill>
                  <a:srgbClr val="000000"/>
                </a:solidFill>
              </a:rPr>
            </a:br>
            <a:r>
              <a:rPr b="1" i="0">
                <a:solidFill>
                  <a:srgbClr val="011480"/>
                </a:solidFill>
              </a:rPr>
              <a:t>function </a:t>
            </a:r>
            <a:r>
              <a:rPr>
                <a:solidFill>
                  <a:srgbClr val="000000"/>
                </a:solidFill>
              </a:rPr>
              <a:t>pickCard</a:t>
            </a:r>
            <a:r>
              <a:rPr i="0">
                <a:solidFill>
                  <a:srgbClr val="000000"/>
                </a:solidFill>
              </a:rPr>
              <a:t>(x: {</a:t>
            </a:r>
            <a:r>
              <a:rPr b="1" i="0">
                <a:solidFill>
                  <a:srgbClr val="66187A"/>
                </a:solidFill>
              </a:rPr>
              <a:t>suit</a:t>
            </a:r>
            <a:r>
              <a:rPr i="0">
                <a:solidFill>
                  <a:srgbClr val="000000"/>
                </a:solidFill>
              </a:rPr>
              <a:t>: </a:t>
            </a:r>
            <a:r>
              <a:rPr b="1" i="0">
                <a:solidFill>
                  <a:srgbClr val="011480"/>
                </a:solidFill>
              </a:rPr>
              <a:t>string</a:t>
            </a:r>
            <a:r>
              <a:rPr i="0">
                <a:solidFill>
                  <a:srgbClr val="000000"/>
                </a:solidFill>
              </a:rPr>
              <a:t>; </a:t>
            </a:r>
            <a:r>
              <a:rPr b="1" i="0">
                <a:solidFill>
                  <a:srgbClr val="66187A"/>
                </a:solidFill>
              </a:rPr>
              <a:t>card</a:t>
            </a:r>
            <a:r>
              <a:rPr i="0">
                <a:solidFill>
                  <a:srgbClr val="000000"/>
                </a:solidFill>
              </a:rPr>
              <a:t>: </a:t>
            </a:r>
            <a:r>
              <a:rPr b="1" i="0">
                <a:solidFill>
                  <a:srgbClr val="011480"/>
                </a:solidFill>
              </a:rPr>
              <a:t>number</a:t>
            </a:r>
            <a:r>
              <a:rPr i="0">
                <a:solidFill>
                  <a:srgbClr val="000000"/>
                </a:solidFill>
              </a:rPr>
              <a:t>; }[]): </a:t>
            </a:r>
            <a:r>
              <a:rPr b="1" i="0">
                <a:solidFill>
                  <a:srgbClr val="011480"/>
                </a:solidFill>
              </a:rPr>
              <a:t>number</a:t>
            </a:r>
            <a:r>
              <a:rPr i="0">
                <a:solidFill>
                  <a:srgbClr val="000000"/>
                </a:solidFill>
              </a:rPr>
              <a:t>;</a:t>
            </a:r>
            <a:br>
              <a:rPr i="0">
                <a:solidFill>
                  <a:srgbClr val="000000"/>
                </a:solidFill>
              </a:rPr>
            </a:br>
            <a:r>
              <a:rPr b="1" i="0">
                <a:solidFill>
                  <a:srgbClr val="011480"/>
                </a:solidFill>
              </a:rPr>
              <a:t>function </a:t>
            </a:r>
            <a:r>
              <a:rPr>
                <a:solidFill>
                  <a:srgbClr val="000000"/>
                </a:solidFill>
              </a:rPr>
              <a:t>pickCard</a:t>
            </a:r>
            <a:r>
              <a:rPr i="0">
                <a:solidFill>
                  <a:srgbClr val="000000"/>
                </a:solidFill>
              </a:rPr>
              <a:t>(x: </a:t>
            </a:r>
            <a:r>
              <a:rPr b="1" i="0">
                <a:solidFill>
                  <a:srgbClr val="011480"/>
                </a:solidFill>
              </a:rPr>
              <a:t>number</a:t>
            </a:r>
            <a:r>
              <a:rPr i="0">
                <a:solidFill>
                  <a:srgbClr val="000000"/>
                </a:solidFill>
              </a:rPr>
              <a:t>): {</a:t>
            </a:r>
            <a:r>
              <a:rPr b="1" i="0">
                <a:solidFill>
                  <a:srgbClr val="66187A"/>
                </a:solidFill>
              </a:rPr>
              <a:t>suit</a:t>
            </a:r>
            <a:r>
              <a:rPr i="0">
                <a:solidFill>
                  <a:srgbClr val="000000"/>
                </a:solidFill>
              </a:rPr>
              <a:t>: </a:t>
            </a:r>
            <a:r>
              <a:rPr b="1" i="0">
                <a:solidFill>
                  <a:srgbClr val="011480"/>
                </a:solidFill>
              </a:rPr>
              <a:t>string</a:t>
            </a:r>
            <a:r>
              <a:rPr i="0">
                <a:solidFill>
                  <a:srgbClr val="000000"/>
                </a:solidFill>
              </a:rPr>
              <a:t>; </a:t>
            </a:r>
            <a:r>
              <a:rPr b="1" i="0">
                <a:solidFill>
                  <a:srgbClr val="66187A"/>
                </a:solidFill>
              </a:rPr>
              <a:t>card</a:t>
            </a:r>
            <a:r>
              <a:rPr i="0">
                <a:solidFill>
                  <a:srgbClr val="000000"/>
                </a:solidFill>
              </a:rPr>
              <a:t>: </a:t>
            </a:r>
            <a:r>
              <a:rPr b="1" i="0">
                <a:solidFill>
                  <a:srgbClr val="011480"/>
                </a:solidFill>
              </a:rPr>
              <a:t>number</a:t>
            </a:r>
            <a:r>
              <a:rPr i="0">
                <a:solidFill>
                  <a:srgbClr val="000000"/>
                </a:solidFill>
              </a:rPr>
              <a:t>; };</a:t>
            </a:r>
            <a:br>
              <a:rPr i="0">
                <a:solidFill>
                  <a:srgbClr val="000000"/>
                </a:solidFill>
              </a:rPr>
            </a:br>
            <a:r>
              <a:rPr b="1" i="0">
                <a:solidFill>
                  <a:srgbClr val="011480"/>
                </a:solidFill>
              </a:rPr>
              <a:t>function </a:t>
            </a:r>
            <a:r>
              <a:rPr>
                <a:solidFill>
                  <a:srgbClr val="000000"/>
                </a:solidFill>
              </a:rPr>
              <a:t>pickCard</a:t>
            </a:r>
            <a:r>
              <a:rPr i="0">
                <a:solidFill>
                  <a:srgbClr val="000000"/>
                </a:solidFill>
              </a:rPr>
              <a:t>(x): </a:t>
            </a:r>
            <a:r>
              <a:rPr b="1" i="0">
                <a:solidFill>
                  <a:srgbClr val="011480"/>
                </a:solidFill>
              </a:rPr>
              <a:t>any </a:t>
            </a:r>
            <a:r>
              <a:rPr i="0">
                <a:solidFill>
                  <a:srgbClr val="000000"/>
                </a:solidFill>
              </a:rPr>
              <a:t>{</a:t>
            </a:r>
            <a:br>
              <a:rPr i="0">
                <a:solidFill>
                  <a:srgbClr val="000000"/>
                </a:solidFill>
              </a:rPr>
            </a:br>
            <a:r>
              <a:rPr i="0">
                <a:solidFill>
                  <a:srgbClr val="000000"/>
                </a:solidFill>
              </a:rPr>
              <a:t>    </a:t>
            </a:r>
            <a:r>
              <a:t>// Check to see if we're working with an object/array</a:t>
            </a:r>
            <a:br/>
            <a:r>
              <a:t>    // if so, they gave us the deck and we'll pick the card</a:t>
            </a:r>
            <a:br/>
            <a:r>
              <a:t>    </a:t>
            </a:r>
            <a:r>
              <a:rPr b="1" i="0">
                <a:solidFill>
                  <a:srgbClr val="011480"/>
                </a:solidFill>
              </a:rPr>
              <a:t>if </a:t>
            </a:r>
            <a:r>
              <a:rPr i="0">
                <a:solidFill>
                  <a:srgbClr val="000000"/>
                </a:solidFill>
              </a:rPr>
              <a:t>(</a:t>
            </a:r>
            <a:r>
              <a:rPr b="1" i="0">
                <a:solidFill>
                  <a:srgbClr val="011480"/>
                </a:solidFill>
              </a:rPr>
              <a:t>typeof </a:t>
            </a:r>
            <a:r>
              <a:rPr i="0">
                <a:solidFill>
                  <a:srgbClr val="000000"/>
                </a:solidFill>
              </a:rPr>
              <a:t>x == </a:t>
            </a:r>
            <a:r>
              <a:rPr b="1" i="0">
                <a:solidFill>
                  <a:srgbClr val="018001"/>
                </a:solidFill>
              </a:rPr>
              <a:t>"object"</a:t>
            </a:r>
            <a:r>
              <a:rPr i="0">
                <a:solidFill>
                  <a:srgbClr val="000000"/>
                </a:solidFill>
              </a:rPr>
              <a:t>) {</a:t>
            </a:r>
            <a:br>
              <a:rPr i="0">
                <a:solidFill>
                  <a:srgbClr val="000000"/>
                </a:solidFill>
              </a:rPr>
            </a:br>
            <a:r>
              <a:rPr i="0">
                <a:solidFill>
                  <a:srgbClr val="000000"/>
                </a:solidFill>
              </a:rPr>
              <a:t>        </a:t>
            </a:r>
            <a:r>
              <a:rPr b="1" i="0">
                <a:solidFill>
                  <a:srgbClr val="011480"/>
                </a:solidFill>
              </a:rPr>
              <a:t>let </a:t>
            </a:r>
            <a:r>
              <a:rPr i="0">
                <a:solidFill>
                  <a:srgbClr val="458383"/>
                </a:solidFill>
              </a:rPr>
              <a:t>pickedCard </a:t>
            </a:r>
            <a:r>
              <a:rPr i="0">
                <a:solidFill>
                  <a:srgbClr val="000000"/>
                </a:solidFill>
              </a:rPr>
              <a:t>= </a:t>
            </a:r>
            <a:r>
              <a:rPr b="1">
                <a:solidFill>
                  <a:srgbClr val="66187A"/>
                </a:solidFill>
              </a:rPr>
              <a:t>Math</a:t>
            </a:r>
            <a:r>
              <a:rPr i="0">
                <a:solidFill>
                  <a:srgbClr val="000000"/>
                </a:solidFill>
              </a:rPr>
              <a:t>.</a:t>
            </a:r>
            <a:r>
              <a:rPr i="0">
                <a:solidFill>
                  <a:srgbClr val="7A7A43"/>
                </a:solidFill>
              </a:rPr>
              <a:t>floor</a:t>
            </a:r>
            <a:r>
              <a:rPr i="0">
                <a:solidFill>
                  <a:srgbClr val="000000"/>
                </a:solidFill>
              </a:rPr>
              <a:t>(</a:t>
            </a:r>
            <a:r>
              <a:rPr b="1">
                <a:solidFill>
                  <a:srgbClr val="66187A"/>
                </a:solidFill>
              </a:rPr>
              <a:t>Math</a:t>
            </a:r>
            <a:r>
              <a:rPr i="0">
                <a:solidFill>
                  <a:srgbClr val="000000"/>
                </a:solidFill>
              </a:rPr>
              <a:t>.</a:t>
            </a:r>
            <a:r>
              <a:rPr i="0">
                <a:solidFill>
                  <a:srgbClr val="7A7A43"/>
                </a:solidFill>
              </a:rPr>
              <a:t>random</a:t>
            </a:r>
            <a:r>
              <a:rPr i="0">
                <a:solidFill>
                  <a:srgbClr val="000000"/>
                </a:solidFill>
              </a:rPr>
              <a:t>() * x.</a:t>
            </a:r>
            <a:r>
              <a:rPr b="1" i="0">
                <a:solidFill>
                  <a:srgbClr val="66187A"/>
                </a:solidFill>
              </a:rPr>
              <a:t>length</a:t>
            </a:r>
            <a:r>
              <a:rPr i="0">
                <a:solidFill>
                  <a:srgbClr val="000000"/>
                </a:solidFill>
              </a:rPr>
              <a:t>);</a:t>
            </a:r>
            <a:br>
              <a:rPr i="0">
                <a:solidFill>
                  <a:srgbClr val="000000"/>
                </a:solidFill>
              </a:rPr>
            </a:br>
            <a:r>
              <a:rPr i="0">
                <a:solidFill>
                  <a:srgbClr val="000000"/>
                </a:solidFill>
              </a:rPr>
              <a:t>        </a:t>
            </a:r>
            <a:r>
              <a:rPr b="1" i="0">
                <a:solidFill>
                  <a:srgbClr val="011480"/>
                </a:solidFill>
              </a:rPr>
              <a:t>return </a:t>
            </a:r>
            <a:r>
              <a:rPr i="0">
                <a:solidFill>
                  <a:srgbClr val="458383"/>
                </a:solidFill>
              </a:rPr>
              <a:t>pickedCard</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    </a:t>
            </a:r>
            <a:r>
              <a:t>// Otherwise just let them pick the card</a:t>
            </a:r>
            <a:br/>
            <a:r>
              <a:t>    </a:t>
            </a:r>
            <a:r>
              <a:rPr b="1" i="0">
                <a:solidFill>
                  <a:srgbClr val="011480"/>
                </a:solidFill>
              </a:rPr>
              <a:t>else if </a:t>
            </a:r>
            <a:r>
              <a:rPr i="0">
                <a:solidFill>
                  <a:srgbClr val="000000"/>
                </a:solidFill>
              </a:rPr>
              <a:t>(</a:t>
            </a:r>
            <a:r>
              <a:rPr b="1" i="0">
                <a:solidFill>
                  <a:srgbClr val="011480"/>
                </a:solidFill>
              </a:rPr>
              <a:t>typeof </a:t>
            </a:r>
            <a:r>
              <a:rPr i="0">
                <a:solidFill>
                  <a:srgbClr val="000000"/>
                </a:solidFill>
              </a:rPr>
              <a:t>x == </a:t>
            </a:r>
            <a:r>
              <a:rPr b="1" i="0">
                <a:solidFill>
                  <a:srgbClr val="018001"/>
                </a:solidFill>
              </a:rPr>
              <a:t>"number"</a:t>
            </a:r>
            <a:r>
              <a:rPr i="0">
                <a:solidFill>
                  <a:srgbClr val="000000"/>
                </a:solidFill>
              </a:rPr>
              <a:t>) {</a:t>
            </a:r>
            <a:br>
              <a:rPr i="0">
                <a:solidFill>
                  <a:srgbClr val="000000"/>
                </a:solidFill>
              </a:rPr>
            </a:br>
            <a:r>
              <a:rPr i="0">
                <a:solidFill>
                  <a:srgbClr val="000000"/>
                </a:solidFill>
              </a:rPr>
              <a:t>        </a:t>
            </a:r>
            <a:r>
              <a:rPr b="1" i="0">
                <a:solidFill>
                  <a:srgbClr val="011480"/>
                </a:solidFill>
              </a:rPr>
              <a:t>let </a:t>
            </a:r>
            <a:r>
              <a:rPr i="0">
                <a:solidFill>
                  <a:srgbClr val="458383"/>
                </a:solidFill>
              </a:rPr>
              <a:t>pickedSuit </a:t>
            </a:r>
            <a:r>
              <a:rPr i="0">
                <a:solidFill>
                  <a:srgbClr val="000000"/>
                </a:solidFill>
              </a:rPr>
              <a:t>= </a:t>
            </a:r>
            <a:r>
              <a:rPr b="1">
                <a:solidFill>
                  <a:srgbClr val="66187A"/>
                </a:solidFill>
              </a:rPr>
              <a:t>Math</a:t>
            </a:r>
            <a:r>
              <a:rPr i="0">
                <a:solidFill>
                  <a:srgbClr val="000000"/>
                </a:solidFill>
              </a:rPr>
              <a:t>.</a:t>
            </a:r>
            <a:r>
              <a:rPr i="0">
                <a:solidFill>
                  <a:srgbClr val="7A7A43"/>
                </a:solidFill>
              </a:rPr>
              <a:t>floor</a:t>
            </a:r>
            <a:r>
              <a:rPr i="0">
                <a:solidFill>
                  <a:srgbClr val="000000"/>
                </a:solidFill>
              </a:rPr>
              <a:t>(x / </a:t>
            </a:r>
            <a:r>
              <a:rPr i="0">
                <a:solidFill>
                  <a:srgbClr val="0432FF"/>
                </a:solidFill>
              </a:rPr>
              <a:t>13</a:t>
            </a:r>
            <a:r>
              <a:rPr i="0">
                <a:solidFill>
                  <a:srgbClr val="000000"/>
                </a:solidFill>
              </a:rPr>
              <a:t>);</a:t>
            </a:r>
            <a:br>
              <a:rPr i="0">
                <a:solidFill>
                  <a:srgbClr val="000000"/>
                </a:solidFill>
              </a:rPr>
            </a:br>
            <a:r>
              <a:rPr i="0">
                <a:solidFill>
                  <a:srgbClr val="000000"/>
                </a:solidFill>
              </a:rPr>
              <a:t>        </a:t>
            </a:r>
            <a:r>
              <a:rPr b="1" i="0">
                <a:solidFill>
                  <a:srgbClr val="011480"/>
                </a:solidFill>
              </a:rPr>
              <a:t>return </a:t>
            </a:r>
            <a:r>
              <a:rPr i="0">
                <a:solidFill>
                  <a:srgbClr val="000000"/>
                </a:solidFill>
              </a:rPr>
              <a:t>{ </a:t>
            </a:r>
            <a:r>
              <a:rPr b="1" i="0">
                <a:solidFill>
                  <a:srgbClr val="66187A"/>
                </a:solidFill>
              </a:rPr>
              <a:t>suit</a:t>
            </a:r>
            <a:r>
              <a:rPr i="0">
                <a:solidFill>
                  <a:srgbClr val="000000"/>
                </a:solidFill>
              </a:rPr>
              <a:t>: </a:t>
            </a:r>
            <a:r>
              <a:rPr b="1">
                <a:solidFill>
                  <a:srgbClr val="66187A"/>
                </a:solidFill>
              </a:rPr>
              <a:t>suits</a:t>
            </a:r>
            <a:r>
              <a:rPr i="0">
                <a:solidFill>
                  <a:srgbClr val="000000"/>
                </a:solidFill>
              </a:rPr>
              <a:t>[</a:t>
            </a:r>
            <a:r>
              <a:rPr i="0">
                <a:solidFill>
                  <a:srgbClr val="458383"/>
                </a:solidFill>
              </a:rPr>
              <a:t>pickedSuit</a:t>
            </a:r>
            <a:r>
              <a:rPr i="0">
                <a:solidFill>
                  <a:srgbClr val="000000"/>
                </a:solidFill>
              </a:rPr>
              <a:t>], </a:t>
            </a:r>
            <a:r>
              <a:rPr b="1" i="0">
                <a:solidFill>
                  <a:srgbClr val="66187A"/>
                </a:solidFill>
              </a:rPr>
              <a:t>card</a:t>
            </a:r>
            <a:r>
              <a:rPr i="0">
                <a:solidFill>
                  <a:srgbClr val="000000"/>
                </a:solidFill>
              </a:rPr>
              <a:t>: x % </a:t>
            </a:r>
            <a:r>
              <a:rPr i="0">
                <a:solidFill>
                  <a:srgbClr val="0432FF"/>
                </a:solidFill>
              </a:rPr>
              <a:t>13 </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a:t>
            </a:r>
            <a:endParaRPr i="0">
              <a:solidFill>
                <a:srgbClr val="000000"/>
              </a:solidFill>
            </a:endParaRPr>
          </a:p>
        </p:txBody>
      </p:sp>
      <p:sp>
        <p:nvSpPr>
          <p:cNvPr id="425" name="Shape 425"/>
          <p:cNvSpPr/>
          <p:nvPr/>
        </p:nvSpPr>
        <p:spPr>
          <a:xfrm>
            <a:off x="-52722" y="1109321"/>
            <a:ext cx="3458655"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JavaScript is inherently a very dynamic language. It’s not uncommon for a single JavaScript function to return different types of objects based on the shape of the arguments passed in. how do we describe this to the type system?Supply multiple function types for the same function as a list of overloads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0" name="Shape 430"/>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Comparing two functions</a:t>
            </a:r>
          </a:p>
        </p:txBody>
      </p:sp>
      <p:sp>
        <p:nvSpPr>
          <p:cNvPr id="431" name="Shape 431"/>
          <p:cNvSpPr/>
          <p:nvPr/>
        </p:nvSpPr>
        <p:spPr>
          <a:xfrm>
            <a:off x="3929965" y="957103"/>
            <a:ext cx="5558709" cy="293574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00000"/>
                </a:solidFill>
                <a:latin typeface="Menlo"/>
                <a:ea typeface="Menlo"/>
                <a:cs typeface="Menlo"/>
                <a:sym typeface="Menlo"/>
              </a:defRPr>
            </a:pPr>
            <a:r>
              <a:rPr i="1">
                <a:solidFill>
                  <a:srgbClr val="808080"/>
                </a:solidFill>
              </a:rPr>
              <a:t>//parameters</a:t>
            </a:r>
          </a:p>
          <a:p>
            <a:pPr defTabSz="457200">
              <a:defRPr sz="1200">
                <a:solidFill>
                  <a:srgbClr val="000000"/>
                </a:solidFill>
                <a:latin typeface="Menlo"/>
                <a:ea typeface="Menlo"/>
                <a:cs typeface="Menlo"/>
                <a:sym typeface="Menlo"/>
              </a:defRPr>
            </a:pPr>
            <a:r>
              <a:rPr b="1">
                <a:solidFill>
                  <a:srgbClr val="011480"/>
                </a:solidFill>
              </a:rPr>
              <a:t>let </a:t>
            </a:r>
            <a:r>
              <a:rPr i="1"/>
              <a:t>x </a:t>
            </a:r>
            <a:r>
              <a:t>= (a: </a:t>
            </a:r>
            <a:r>
              <a:rPr b="1">
                <a:solidFill>
                  <a:srgbClr val="011480"/>
                </a:solidFill>
              </a:rPr>
              <a:t>number</a:t>
            </a:r>
            <a:r>
              <a:t>) =&gt; </a:t>
            </a:r>
            <a:r>
              <a:rPr>
                <a:solidFill>
                  <a:srgbClr val="0432FF"/>
                </a:solidFill>
              </a:rPr>
              <a:t>0</a:t>
            </a:r>
            <a:r>
              <a:t>;</a:t>
            </a:r>
            <a:br/>
            <a:r>
              <a:rPr b="1">
                <a:solidFill>
                  <a:srgbClr val="011480"/>
                </a:solidFill>
              </a:rPr>
              <a:t>let </a:t>
            </a:r>
            <a:r>
              <a:rPr i="1"/>
              <a:t>y </a:t>
            </a:r>
            <a:r>
              <a:t>= (b: </a:t>
            </a:r>
            <a:r>
              <a:rPr b="1">
                <a:solidFill>
                  <a:srgbClr val="011480"/>
                </a:solidFill>
              </a:rPr>
              <a:t>number</a:t>
            </a:r>
            <a:r>
              <a:t>, s: </a:t>
            </a:r>
            <a:r>
              <a:rPr b="1">
                <a:solidFill>
                  <a:srgbClr val="011480"/>
                </a:solidFill>
              </a:rPr>
              <a:t>string</a:t>
            </a:r>
            <a:r>
              <a:t>) =&gt; </a:t>
            </a:r>
            <a:r>
              <a:rPr>
                <a:solidFill>
                  <a:srgbClr val="0432FF"/>
                </a:solidFill>
              </a:rPr>
              <a:t>0</a:t>
            </a:r>
            <a:r>
              <a:t>;</a:t>
            </a:r>
            <a:br/>
            <a:br/>
            <a:r>
              <a:rPr i="1"/>
              <a:t>y </a:t>
            </a:r>
            <a:r>
              <a:t>= </a:t>
            </a:r>
            <a:r>
              <a:rPr i="1"/>
              <a:t>x</a:t>
            </a:r>
            <a:r>
              <a:t>; </a:t>
            </a:r>
            <a:r>
              <a:rPr i="1">
                <a:solidFill>
                  <a:srgbClr val="808080"/>
                </a:solidFill>
              </a:rPr>
              <a:t>// OK</a:t>
            </a:r>
            <a:br>
              <a:rPr i="1">
                <a:solidFill>
                  <a:srgbClr val="808080"/>
                </a:solidFill>
              </a:rPr>
            </a:br>
            <a:r>
              <a:rPr i="1"/>
              <a:t>x </a:t>
            </a:r>
            <a:r>
              <a:t>= y; </a:t>
            </a:r>
            <a:r>
              <a:rPr i="1">
                <a:solidFill>
                  <a:srgbClr val="808080"/>
                </a:solidFill>
              </a:rPr>
              <a:t>// Error</a:t>
            </a:r>
            <a:endParaRPr i="1">
              <a:solidFill>
                <a:srgbClr val="808080"/>
              </a:solidFill>
            </a:endParaRPr>
          </a:p>
          <a:p>
            <a:pPr defTabSz="457200">
              <a:defRPr sz="2300">
                <a:solidFill>
                  <a:srgbClr val="000000"/>
                </a:solidFill>
                <a:latin typeface="Menlo"/>
                <a:ea typeface="Menlo"/>
                <a:cs typeface="Menlo"/>
                <a:sym typeface="Menlo"/>
              </a:defRPr>
            </a:pPr>
            <a:endParaRPr i="1">
              <a:solidFill>
                <a:srgbClr val="808080"/>
              </a:solidFill>
            </a:endParaRPr>
          </a:p>
          <a:p>
            <a:pPr defTabSz="457200">
              <a:defRPr sz="1200">
                <a:solidFill>
                  <a:srgbClr val="000000"/>
                </a:solidFill>
                <a:latin typeface="Menlo"/>
                <a:ea typeface="Menlo"/>
                <a:cs typeface="Menlo"/>
                <a:sym typeface="Menlo"/>
              </a:defRPr>
            </a:pPr>
            <a:r>
              <a:rPr i="1">
                <a:solidFill>
                  <a:srgbClr val="808080"/>
                </a:solidFill>
              </a:rPr>
              <a:t>//return value</a:t>
            </a:r>
            <a:endParaRPr i="1">
              <a:solidFill>
                <a:srgbClr val="808080"/>
              </a:solidFill>
            </a:endParaRPr>
          </a:p>
          <a:p>
            <a:pPr defTabSz="457200">
              <a:defRPr i="1" sz="1200">
                <a:solidFill>
                  <a:srgbClr val="808080"/>
                </a:solidFill>
                <a:latin typeface="Menlo"/>
                <a:ea typeface="Menlo"/>
                <a:cs typeface="Menlo"/>
                <a:sym typeface="Menlo"/>
              </a:defRPr>
            </a:pPr>
            <a:r>
              <a:rPr b="1" i="0">
                <a:solidFill>
                  <a:srgbClr val="011480"/>
                </a:solidFill>
              </a:rPr>
              <a:t>let </a:t>
            </a:r>
            <a:r>
              <a:rPr>
                <a:solidFill>
                  <a:srgbClr val="000000"/>
                </a:solidFill>
              </a:rPr>
              <a:t>x </a:t>
            </a:r>
            <a:r>
              <a:rPr i="0">
                <a:solidFill>
                  <a:srgbClr val="000000"/>
                </a:solidFill>
              </a:rPr>
              <a:t>= () =&gt; ({</a:t>
            </a:r>
            <a:r>
              <a:rPr b="1" i="0">
                <a:solidFill>
                  <a:srgbClr val="66187A"/>
                </a:solidFill>
              </a:rPr>
              <a:t>name</a:t>
            </a:r>
            <a:r>
              <a:rPr i="0">
                <a:solidFill>
                  <a:srgbClr val="000000"/>
                </a:solidFill>
              </a:rPr>
              <a:t>: </a:t>
            </a:r>
            <a:r>
              <a:rPr b="1" i="0">
                <a:solidFill>
                  <a:srgbClr val="018001"/>
                </a:solidFill>
              </a:rPr>
              <a:t>"Alice"</a:t>
            </a:r>
            <a:r>
              <a:rPr i="0">
                <a:solidFill>
                  <a:srgbClr val="000000"/>
                </a:solidFill>
              </a:rPr>
              <a:t>});</a:t>
            </a:r>
            <a:br>
              <a:rPr i="0">
                <a:solidFill>
                  <a:srgbClr val="000000"/>
                </a:solidFill>
              </a:rPr>
            </a:br>
            <a:r>
              <a:rPr b="1" i="0">
                <a:solidFill>
                  <a:srgbClr val="011480"/>
                </a:solidFill>
              </a:rPr>
              <a:t>let </a:t>
            </a:r>
            <a:r>
              <a:rPr>
                <a:solidFill>
                  <a:srgbClr val="000000"/>
                </a:solidFill>
              </a:rPr>
              <a:t>y </a:t>
            </a:r>
            <a:r>
              <a:rPr i="0">
                <a:solidFill>
                  <a:srgbClr val="000000"/>
                </a:solidFill>
              </a:rPr>
              <a:t>= () =&gt; ({</a:t>
            </a:r>
            <a:r>
              <a:rPr b="1" i="0">
                <a:solidFill>
                  <a:srgbClr val="66187A"/>
                </a:solidFill>
              </a:rPr>
              <a:t>name</a:t>
            </a:r>
            <a:r>
              <a:rPr i="0">
                <a:solidFill>
                  <a:srgbClr val="000000"/>
                </a:solidFill>
              </a:rPr>
              <a:t>: </a:t>
            </a:r>
            <a:r>
              <a:rPr b="1" i="0">
                <a:solidFill>
                  <a:srgbClr val="018001"/>
                </a:solidFill>
              </a:rPr>
              <a:t>"Alice"</a:t>
            </a:r>
            <a:r>
              <a:rPr i="0">
                <a:solidFill>
                  <a:srgbClr val="000000"/>
                </a:solidFill>
              </a:rPr>
              <a:t>, </a:t>
            </a:r>
            <a:r>
              <a:rPr b="1" i="0">
                <a:solidFill>
                  <a:srgbClr val="66187A"/>
                </a:solidFill>
              </a:rPr>
              <a:t>location</a:t>
            </a:r>
            <a:r>
              <a:rPr i="0">
                <a:solidFill>
                  <a:srgbClr val="000000"/>
                </a:solidFill>
              </a:rPr>
              <a:t>: </a:t>
            </a:r>
            <a:r>
              <a:rPr b="1" i="0">
                <a:solidFill>
                  <a:srgbClr val="018001"/>
                </a:solidFill>
              </a:rPr>
              <a:t>"Seattle"</a:t>
            </a:r>
            <a:r>
              <a:rPr i="0">
                <a:solidFill>
                  <a:srgbClr val="000000"/>
                </a:solidFill>
              </a:rPr>
              <a:t>});</a:t>
            </a:r>
            <a:br>
              <a:rPr i="0">
                <a:solidFill>
                  <a:srgbClr val="000000"/>
                </a:solidFill>
              </a:rPr>
            </a:br>
            <a:br>
              <a:rPr i="0">
                <a:solidFill>
                  <a:srgbClr val="000000"/>
                </a:solidFill>
              </a:rPr>
            </a:br>
            <a:r>
              <a:rPr>
                <a:solidFill>
                  <a:srgbClr val="000000"/>
                </a:solidFill>
              </a:rPr>
              <a:t>x </a:t>
            </a:r>
            <a:r>
              <a:rPr i="0">
                <a:solidFill>
                  <a:srgbClr val="000000"/>
                </a:solidFill>
              </a:rPr>
              <a:t>= </a:t>
            </a:r>
            <a:r>
              <a:rPr>
                <a:solidFill>
                  <a:srgbClr val="000000"/>
                </a:solidFill>
              </a:rPr>
              <a:t>y</a:t>
            </a:r>
            <a:r>
              <a:rPr i="0">
                <a:solidFill>
                  <a:srgbClr val="000000"/>
                </a:solidFill>
              </a:rPr>
              <a:t>; </a:t>
            </a:r>
            <a:r>
              <a:t>// OK</a:t>
            </a:r>
            <a:br/>
            <a:r>
              <a:rPr>
                <a:solidFill>
                  <a:srgbClr val="000000"/>
                </a:solidFill>
              </a:rPr>
              <a:t>y </a:t>
            </a:r>
            <a:r>
              <a:rPr i="0">
                <a:solidFill>
                  <a:srgbClr val="000000"/>
                </a:solidFill>
              </a:rPr>
              <a:t>= x; </a:t>
            </a:r>
            <a:r>
              <a:t>// Error because x() lacks a location property</a:t>
            </a:r>
          </a:p>
        </p:txBody>
      </p:sp>
      <p:sp>
        <p:nvSpPr>
          <p:cNvPr id="432" name="Shape 432"/>
          <p:cNvSpPr/>
          <p:nvPr/>
        </p:nvSpPr>
        <p:spPr>
          <a:xfrm>
            <a:off x="-41113" y="887560"/>
            <a:ext cx="3192069"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To check if x is assignable to y, we first look at the parameter list. Each parameter in x must have a corresponding parameter in y with a compatible type. Note that the names of the parameters are not considered, only their types. In this case, every parameter of x has a corresponding compatible parameter in y, so the assignment is allowed.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7" name="Shape 437"/>
          <p:cNvSpPr/>
          <p:nvPr/>
        </p:nvSpPr>
        <p:spPr>
          <a:xfrm>
            <a:off x="3597683" y="2044017"/>
            <a:ext cx="928663" cy="368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2000">
                <a:solidFill>
                  <a:srgbClr val="FFFFFF"/>
                </a:solidFill>
                <a:uFill>
                  <a:solidFill>
                    <a:srgbClr val="929292"/>
                  </a:solidFill>
                </a:uFill>
              </a:defRPr>
            </a:lvl1pPr>
          </a:lstStyle>
          <a:p>
            <a:pPr/>
            <a:r>
              <a:t>Classes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Shape 439"/>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0" name="Shape 440"/>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Class</a:t>
            </a:r>
          </a:p>
        </p:txBody>
      </p:sp>
      <p:sp>
        <p:nvSpPr>
          <p:cNvPr id="441" name="Shape 441"/>
          <p:cNvSpPr/>
          <p:nvPr/>
        </p:nvSpPr>
        <p:spPr>
          <a:xfrm>
            <a:off x="3904439" y="880525"/>
            <a:ext cx="5203090" cy="293574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00000"/>
                </a:solidFill>
                <a:latin typeface="Menlo"/>
                <a:ea typeface="Menlo"/>
                <a:cs typeface="Menlo"/>
                <a:sym typeface="Menlo"/>
              </a:defRPr>
            </a:pPr>
            <a:r>
              <a:rPr b="1">
                <a:solidFill>
                  <a:srgbClr val="011480"/>
                </a:solidFill>
              </a:rPr>
              <a:t>class </a:t>
            </a:r>
            <a:r>
              <a:t>Animal {</a:t>
            </a:r>
            <a:br/>
            <a:r>
              <a:t>    </a:t>
            </a:r>
            <a:r>
              <a:rPr b="1">
                <a:solidFill>
                  <a:srgbClr val="66187A"/>
                </a:solidFill>
              </a:rPr>
              <a:t>name</a:t>
            </a:r>
            <a:r>
              <a:t>: </a:t>
            </a:r>
            <a:r>
              <a:rPr b="1">
                <a:solidFill>
                  <a:srgbClr val="011480"/>
                </a:solidFill>
              </a:rPr>
              <a:t>string</a:t>
            </a:r>
            <a:r>
              <a:t>;</a:t>
            </a:r>
            <a:br/>
            <a:br/>
            <a:r>
              <a:t>    </a:t>
            </a:r>
            <a:r>
              <a:rPr b="1">
                <a:solidFill>
                  <a:srgbClr val="011480"/>
                </a:solidFill>
              </a:rPr>
              <a:t>constructor</a:t>
            </a:r>
            <a:r>
              <a:t>(theName: </a:t>
            </a:r>
            <a:r>
              <a:rPr b="1">
                <a:solidFill>
                  <a:srgbClr val="011480"/>
                </a:solidFill>
              </a:rPr>
              <a:t>string</a:t>
            </a:r>
            <a:r>
              <a:t>) {</a:t>
            </a:r>
            <a:br/>
            <a:r>
              <a:t>        </a:t>
            </a:r>
            <a:r>
              <a:rPr b="1">
                <a:solidFill>
                  <a:srgbClr val="011480"/>
                </a:solidFill>
              </a:rPr>
              <a:t>this</a:t>
            </a:r>
            <a:r>
              <a:t>.</a:t>
            </a:r>
            <a:r>
              <a:rPr b="1">
                <a:solidFill>
                  <a:srgbClr val="66187A"/>
                </a:solidFill>
              </a:rPr>
              <a:t>name </a:t>
            </a:r>
            <a:r>
              <a:t>= theName;</a:t>
            </a:r>
            <a:br/>
            <a:r>
              <a:t>    }</a:t>
            </a:r>
            <a:br/>
            <a:br/>
            <a:r>
              <a:t>    </a:t>
            </a:r>
            <a:r>
              <a:rPr>
                <a:solidFill>
                  <a:srgbClr val="7A7A43"/>
                </a:solidFill>
              </a:rPr>
              <a:t>move</a:t>
            </a:r>
            <a:r>
              <a:t>(): </a:t>
            </a:r>
            <a:r>
              <a:rPr b="1">
                <a:solidFill>
                  <a:srgbClr val="011480"/>
                </a:solidFill>
              </a:rPr>
              <a:t>void </a:t>
            </a:r>
            <a:r>
              <a:t>{</a:t>
            </a:r>
            <a:br/>
            <a:r>
              <a:t>        </a:t>
            </a:r>
            <a:r>
              <a:rPr b="1" i="1">
                <a:solidFill>
                  <a:srgbClr val="66187A"/>
                </a:solidFill>
              </a:rPr>
              <a:t>console</a:t>
            </a:r>
            <a:r>
              <a:t>.</a:t>
            </a:r>
            <a:r>
              <a:rPr>
                <a:solidFill>
                  <a:srgbClr val="7A7A43"/>
                </a:solidFill>
              </a:rPr>
              <a:t>log</a:t>
            </a:r>
            <a:r>
              <a:t>(</a:t>
            </a:r>
            <a:r>
              <a:rPr b="1">
                <a:solidFill>
                  <a:srgbClr val="018001"/>
                </a:solidFill>
              </a:rPr>
              <a:t>"roaming the earth..."</a:t>
            </a:r>
            <a:r>
              <a:t>);</a:t>
            </a:r>
            <a:br/>
            <a:r>
              <a:t>    }</a:t>
            </a:r>
            <a:br/>
            <a:br/>
            <a:r>
              <a:t>}</a:t>
            </a:r>
            <a:br/>
            <a:br/>
            <a:r>
              <a:rPr b="1">
                <a:solidFill>
                  <a:srgbClr val="011480"/>
                </a:solidFill>
              </a:rPr>
              <a:t>let </a:t>
            </a:r>
            <a:r>
              <a:rPr b="1" i="1">
                <a:solidFill>
                  <a:srgbClr val="66187A"/>
                </a:solidFill>
              </a:rPr>
              <a:t>animal</a:t>
            </a:r>
            <a:r>
              <a:t>:Animal;</a:t>
            </a:r>
            <a:br/>
            <a:r>
              <a:rPr b="1" i="1">
                <a:solidFill>
                  <a:srgbClr val="66187A"/>
                </a:solidFill>
              </a:rPr>
              <a:t>animal </a:t>
            </a:r>
            <a:r>
              <a:t>= </a:t>
            </a:r>
            <a:r>
              <a:rPr b="1">
                <a:solidFill>
                  <a:srgbClr val="011480"/>
                </a:solidFill>
              </a:rPr>
              <a:t>new </a:t>
            </a:r>
            <a:r>
              <a:t>Animal(</a:t>
            </a:r>
            <a:r>
              <a:rPr b="1">
                <a:solidFill>
                  <a:srgbClr val="018001"/>
                </a:solidFill>
              </a:rPr>
              <a:t>'John'</a:t>
            </a:r>
            <a:r>
              <a:t>);</a:t>
            </a:r>
          </a:p>
        </p:txBody>
      </p:sp>
      <p:sp>
        <p:nvSpPr>
          <p:cNvPr id="442" name="Shape 442"/>
          <p:cNvSpPr/>
          <p:nvPr/>
        </p:nvSpPr>
        <p:spPr>
          <a:xfrm>
            <a:off x="-9044" y="929205"/>
            <a:ext cx="3458655"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Starting with ECMAScript 2015, also known as ECMAScript 6, JavaScript programmers will be able to build their applications using this object-oriented class-based approach. In TypeScript, we allow developers to use these techniques now</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Shape 195"/>
          <p:cNvSpPr/>
          <p:nvPr/>
        </p:nvSpPr>
        <p:spPr>
          <a:xfrm>
            <a:off x="3907420" y="2120217"/>
            <a:ext cx="1509217" cy="368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2000">
                <a:solidFill>
                  <a:srgbClr val="FFFFFF"/>
                </a:solidFill>
                <a:uFill>
                  <a:solidFill>
                    <a:srgbClr val="929292"/>
                  </a:solidFill>
                </a:uFill>
              </a:defRPr>
            </a:lvl1pPr>
          </a:lstStyle>
          <a:p>
            <a:pPr/>
            <a:r>
              <a:t>TYPESCRIPT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7" name="Shape 447"/>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Implementing an interface</a:t>
            </a:r>
          </a:p>
        </p:txBody>
      </p:sp>
      <p:sp>
        <p:nvSpPr>
          <p:cNvPr id="448" name="Shape 448"/>
          <p:cNvSpPr/>
          <p:nvPr/>
        </p:nvSpPr>
        <p:spPr>
          <a:xfrm>
            <a:off x="4191333" y="856108"/>
            <a:ext cx="5203090" cy="293574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29768">
              <a:defRPr sz="1128">
                <a:solidFill>
                  <a:srgbClr val="000000"/>
                </a:solidFill>
                <a:latin typeface="Menlo"/>
                <a:ea typeface="Menlo"/>
                <a:cs typeface="Menlo"/>
                <a:sym typeface="Menlo"/>
              </a:defRPr>
            </a:pPr>
            <a:r>
              <a:rPr b="1">
                <a:solidFill>
                  <a:srgbClr val="011480"/>
                </a:solidFill>
              </a:rPr>
              <a:t>interface </a:t>
            </a:r>
            <a:r>
              <a:t>DefaultAnimal {</a:t>
            </a:r>
            <a:br/>
            <a:r>
              <a:t>    </a:t>
            </a:r>
            <a:r>
              <a:rPr b="1">
                <a:solidFill>
                  <a:srgbClr val="66187A"/>
                </a:solidFill>
              </a:rPr>
              <a:t>name</a:t>
            </a:r>
            <a:r>
              <a:t>: </a:t>
            </a:r>
            <a:r>
              <a:rPr b="1">
                <a:solidFill>
                  <a:srgbClr val="011480"/>
                </a:solidFill>
              </a:rPr>
              <a:t>string</a:t>
            </a:r>
            <a:r>
              <a:t>;</a:t>
            </a:r>
            <a:br/>
            <a:r>
              <a:t>    </a:t>
            </a:r>
            <a:r>
              <a:rPr>
                <a:solidFill>
                  <a:srgbClr val="7A7A43"/>
                </a:solidFill>
              </a:rPr>
              <a:t>move</a:t>
            </a:r>
            <a:r>
              <a:t>(): </a:t>
            </a:r>
            <a:r>
              <a:rPr b="1">
                <a:solidFill>
                  <a:srgbClr val="011480"/>
                </a:solidFill>
              </a:rPr>
              <a:t>string</a:t>
            </a:r>
            <a:r>
              <a:t>;</a:t>
            </a:r>
            <a:br/>
            <a:r>
              <a:t>}</a:t>
            </a:r>
            <a:br/>
            <a:br/>
            <a:r>
              <a:rPr b="1">
                <a:solidFill>
                  <a:srgbClr val="011480"/>
                </a:solidFill>
              </a:rPr>
              <a:t>class </a:t>
            </a:r>
            <a:r>
              <a:t>Animal </a:t>
            </a:r>
            <a:r>
              <a:rPr b="1">
                <a:solidFill>
                  <a:srgbClr val="011480"/>
                </a:solidFill>
              </a:rPr>
              <a:t>implements </a:t>
            </a:r>
            <a:r>
              <a:t>DefaultAnimal {</a:t>
            </a:r>
            <a:br/>
            <a:r>
              <a:t>    </a:t>
            </a:r>
            <a:r>
              <a:rPr b="1">
                <a:solidFill>
                  <a:srgbClr val="66187A"/>
                </a:solidFill>
              </a:rPr>
              <a:t>name</a:t>
            </a:r>
            <a:r>
              <a:t>: </a:t>
            </a:r>
            <a:r>
              <a:rPr b="1">
                <a:solidFill>
                  <a:srgbClr val="011480"/>
                </a:solidFill>
              </a:rPr>
              <a:t>string</a:t>
            </a:r>
            <a:r>
              <a:t>;</a:t>
            </a:r>
            <a:br/>
            <a:br/>
            <a:r>
              <a:t>    </a:t>
            </a:r>
            <a:r>
              <a:rPr b="1">
                <a:solidFill>
                  <a:srgbClr val="011480"/>
                </a:solidFill>
              </a:rPr>
              <a:t>constructor</a:t>
            </a:r>
            <a:r>
              <a:t>(theName: </a:t>
            </a:r>
            <a:r>
              <a:rPr b="1">
                <a:solidFill>
                  <a:srgbClr val="011480"/>
                </a:solidFill>
              </a:rPr>
              <a:t>string</a:t>
            </a:r>
            <a:r>
              <a:t>) {</a:t>
            </a:r>
            <a:br/>
            <a:r>
              <a:t>        </a:t>
            </a:r>
            <a:r>
              <a:rPr b="1">
                <a:solidFill>
                  <a:srgbClr val="011480"/>
                </a:solidFill>
              </a:rPr>
              <a:t>this</a:t>
            </a:r>
            <a:r>
              <a:t>.</a:t>
            </a:r>
            <a:r>
              <a:rPr b="1">
                <a:solidFill>
                  <a:srgbClr val="66187A"/>
                </a:solidFill>
              </a:rPr>
              <a:t>name </a:t>
            </a:r>
            <a:r>
              <a:t>= theName;</a:t>
            </a:r>
            <a:br/>
            <a:r>
              <a:t>    }</a:t>
            </a:r>
            <a:br/>
            <a:br/>
            <a:r>
              <a:t>    </a:t>
            </a:r>
            <a:r>
              <a:rPr>
                <a:solidFill>
                  <a:srgbClr val="7A7A43"/>
                </a:solidFill>
              </a:rPr>
              <a:t>move</a:t>
            </a:r>
            <a:r>
              <a:t>(): </a:t>
            </a:r>
            <a:r>
              <a:rPr b="1">
                <a:solidFill>
                  <a:srgbClr val="011480"/>
                </a:solidFill>
              </a:rPr>
              <a:t>string </a:t>
            </a:r>
            <a:r>
              <a:t>{</a:t>
            </a:r>
            <a:br/>
            <a:r>
              <a:t>        </a:t>
            </a:r>
            <a:r>
              <a:rPr b="1">
                <a:solidFill>
                  <a:srgbClr val="011480"/>
                </a:solidFill>
              </a:rPr>
              <a:t>return </a:t>
            </a:r>
            <a:r>
              <a:rPr b="1">
                <a:solidFill>
                  <a:srgbClr val="018001"/>
                </a:solidFill>
              </a:rPr>
              <a:t>"roaming the earth..."</a:t>
            </a:r>
            <a:r>
              <a:t>;</a:t>
            </a:r>
            <a:br/>
            <a:r>
              <a:t>    }</a:t>
            </a:r>
            <a:br/>
            <a:r>
              <a:t>}</a:t>
            </a:r>
          </a:p>
        </p:txBody>
      </p:sp>
      <p:sp>
        <p:nvSpPr>
          <p:cNvPr id="449" name="Shape 449"/>
          <p:cNvSpPr/>
          <p:nvPr/>
        </p:nvSpPr>
        <p:spPr>
          <a:xfrm>
            <a:off x="-9044" y="929205"/>
            <a:ext cx="3458655"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One of the most common uses of interfaces in languages like C# and Java, that of explicitly enforcing that a class meets a particular contract, is also possible in TypeScript.You can also describe methods in an interface that are implemented in the class.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4" name="Shape 454"/>
          <p:cNvSpPr/>
          <p:nvPr>
            <p:ph type="body" sz="quarter" idx="1"/>
          </p:nvPr>
        </p:nvSpPr>
        <p:spPr>
          <a:xfrm>
            <a:off x="0" y="-1"/>
            <a:ext cx="9144000" cy="699518"/>
          </a:xfrm>
          <a:prstGeom prst="rect">
            <a:avLst/>
          </a:prstGeom>
        </p:spPr>
        <p:txBody>
          <a:bodyPr/>
          <a:lstStyle>
            <a:lvl1pPr>
              <a:defRPr>
                <a:uFill>
                  <a:solidFill>
                    <a:srgbClr val="929292"/>
                  </a:solidFill>
                </a:uFill>
              </a:defRPr>
            </a:lvl1pPr>
          </a:lstStyle>
          <a:p>
            <a:pPr/>
            <a:r>
              <a:t>Access modifiers</a:t>
            </a:r>
          </a:p>
        </p:txBody>
      </p:sp>
      <p:sp>
        <p:nvSpPr>
          <p:cNvPr id="455" name="Shape 455"/>
          <p:cNvSpPr/>
          <p:nvPr>
            <p:ph type="body" idx="13"/>
          </p:nvPr>
        </p:nvSpPr>
        <p:spPr>
          <a:xfrm>
            <a:off x="242888" y="1317497"/>
            <a:ext cx="2405460" cy="298227"/>
          </a:xfrm>
          <a:prstGeom prst="rect">
            <a:avLst/>
          </a:prstGeom>
          <a:extLst>
            <a:ext uri="{C572A759-6A51-4108-AA02-DFA0A04FC94B}">
              <ma14:wrappingTextBoxFlag xmlns:ma14="http://schemas.microsoft.com/office/mac/drawingml/2011/main" val="1"/>
            </a:ext>
          </a:extLst>
        </p:spPr>
        <p:txBody>
          <a:bodyPr/>
          <a:lstStyle>
            <a:lvl1pPr marL="0" indent="0" algn="ctr">
              <a:lnSpc>
                <a:spcPct val="120000"/>
              </a:lnSpc>
              <a:spcBef>
                <a:spcPts val="700"/>
              </a:spcBef>
              <a:buSzTx/>
              <a:buNone/>
              <a:defRPr b="1" sz="1400"/>
            </a:lvl1pPr>
          </a:lstStyle>
          <a:p>
            <a:pPr/>
            <a:r>
              <a:t>public</a:t>
            </a:r>
          </a:p>
        </p:txBody>
      </p:sp>
      <p:sp>
        <p:nvSpPr>
          <p:cNvPr id="456" name="Shape 456"/>
          <p:cNvSpPr/>
          <p:nvPr>
            <p:ph type="body" idx="14"/>
          </p:nvPr>
        </p:nvSpPr>
        <p:spPr>
          <a:xfrm>
            <a:off x="3764621" y="1353196"/>
            <a:ext cx="1800226" cy="298227"/>
          </a:xfrm>
          <a:prstGeom prst="rect">
            <a:avLst/>
          </a:prstGeom>
          <a:extLst>
            <a:ext uri="{C572A759-6A51-4108-AA02-DFA0A04FC94B}">
              <ma14:wrappingTextBoxFlag xmlns:ma14="http://schemas.microsoft.com/office/mac/drawingml/2011/main" val="1"/>
            </a:ext>
          </a:extLst>
        </p:spPr>
        <p:txBody>
          <a:bodyPr/>
          <a:lstStyle>
            <a:lvl1pPr marL="0" indent="0" algn="ctr">
              <a:lnSpc>
                <a:spcPts val="1200"/>
              </a:lnSpc>
              <a:spcBef>
                <a:spcPts val="900"/>
              </a:spcBef>
              <a:buSzTx/>
              <a:buNone/>
              <a:defRPr b="1" sz="1400">
                <a:solidFill>
                  <a:srgbClr val="444444"/>
                </a:solidFill>
              </a:defRPr>
            </a:lvl1pPr>
          </a:lstStyle>
          <a:p>
            <a:pPr/>
            <a:r>
              <a:t>protected</a:t>
            </a:r>
          </a:p>
        </p:txBody>
      </p:sp>
      <p:sp>
        <p:nvSpPr>
          <p:cNvPr id="457" name="Shape 457"/>
          <p:cNvSpPr/>
          <p:nvPr/>
        </p:nvSpPr>
        <p:spPr>
          <a:xfrm flipH="1" flipV="1">
            <a:off x="9142358" y="708317"/>
            <a:ext cx="1643" cy="3888487"/>
          </a:xfrm>
          <a:prstGeom prst="line">
            <a:avLst/>
          </a:prstGeom>
          <a:ln w="12700">
            <a:solidFill>
              <a:schemeClr val="accent1">
                <a:lumOff val="9999"/>
              </a:schemeClr>
            </a:solidFill>
          </a:ln>
        </p:spPr>
        <p:txBody>
          <a:bodyPr lIns="45719" rIns="45719"/>
          <a:lstStyle/>
          <a:p>
            <a:pPr/>
          </a:p>
        </p:txBody>
      </p:sp>
      <p:sp>
        <p:nvSpPr>
          <p:cNvPr id="458" name="Shape 458"/>
          <p:cNvSpPr/>
          <p:nvPr/>
        </p:nvSpPr>
        <p:spPr>
          <a:xfrm flipH="1" flipV="1">
            <a:off x="-1643" y="708317"/>
            <a:ext cx="1643" cy="3888487"/>
          </a:xfrm>
          <a:prstGeom prst="line">
            <a:avLst/>
          </a:prstGeom>
          <a:ln w="12700">
            <a:solidFill>
              <a:schemeClr val="accent1">
                <a:lumOff val="9999"/>
              </a:schemeClr>
            </a:solidFill>
          </a:ln>
        </p:spPr>
        <p:txBody>
          <a:bodyPr lIns="45719" rIns="45719"/>
          <a:lstStyle/>
          <a:p>
            <a:pPr/>
          </a:p>
        </p:txBody>
      </p:sp>
      <p:sp>
        <p:nvSpPr>
          <p:cNvPr id="459" name="Shape 459"/>
          <p:cNvSpPr/>
          <p:nvPr/>
        </p:nvSpPr>
        <p:spPr>
          <a:xfrm>
            <a:off x="31053" y="1596607"/>
            <a:ext cx="3055845" cy="2921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i="1" sz="1100">
                <a:solidFill>
                  <a:srgbClr val="808080"/>
                </a:solidFill>
                <a:latin typeface="Menlo"/>
                <a:ea typeface="Menlo"/>
                <a:cs typeface="Menlo"/>
                <a:sym typeface="Menlo"/>
              </a:defRPr>
            </a:pPr>
            <a:r>
              <a:rPr b="1" i="0">
                <a:solidFill>
                  <a:srgbClr val="011480"/>
                </a:solidFill>
              </a:rPr>
              <a:t>class </a:t>
            </a:r>
            <a:r>
              <a:rPr i="0">
                <a:solidFill>
                  <a:srgbClr val="000000"/>
                </a:solidFill>
              </a:rPr>
              <a:t>Animal {</a:t>
            </a:r>
            <a:br>
              <a:rPr i="0">
                <a:solidFill>
                  <a:srgbClr val="000000"/>
                </a:solidFill>
              </a:rPr>
            </a:br>
            <a:r>
              <a:rPr i="0">
                <a:solidFill>
                  <a:srgbClr val="000000"/>
                </a:solidFill>
              </a:rPr>
              <a:t>    </a:t>
            </a:r>
            <a:r>
              <a:rPr b="1" i="0">
                <a:solidFill>
                  <a:srgbClr val="011480"/>
                </a:solidFill>
              </a:rPr>
              <a:t>public </a:t>
            </a:r>
            <a:r>
              <a:rPr b="1" i="0">
                <a:solidFill>
                  <a:srgbClr val="66187A"/>
                </a:solidFill>
              </a:rPr>
              <a:t>name</a:t>
            </a:r>
            <a:r>
              <a:rPr i="0">
                <a:solidFill>
                  <a:srgbClr val="000000"/>
                </a:solidFill>
              </a:rPr>
              <a:t>: </a:t>
            </a:r>
            <a:r>
              <a:rPr b="1" i="0">
                <a:solidFill>
                  <a:srgbClr val="011480"/>
                </a:solidFill>
              </a:rPr>
              <a:t>string</a:t>
            </a:r>
            <a:r>
              <a:rPr i="0">
                <a:solidFill>
                  <a:srgbClr val="000000"/>
                </a:solidFill>
              </a:rPr>
              <a:t>;</a:t>
            </a:r>
            <a:br>
              <a:rPr i="0">
                <a:solidFill>
                  <a:srgbClr val="000000"/>
                </a:solidFill>
              </a:rPr>
            </a:br>
            <a:r>
              <a:rPr i="0">
                <a:solidFill>
                  <a:srgbClr val="000000"/>
                </a:solidFill>
              </a:rPr>
              <a:t>    </a:t>
            </a:r>
            <a:r>
              <a:rPr b="1" i="0">
                <a:solidFill>
                  <a:srgbClr val="011480"/>
                </a:solidFill>
              </a:rPr>
              <a:t>constructor</a:t>
            </a:r>
            <a:r>
              <a:rPr i="0">
                <a:solidFill>
                  <a:srgbClr val="000000"/>
                </a:solidFill>
              </a:rPr>
              <a:t>(theName: </a:t>
            </a:r>
            <a:r>
              <a:rPr b="1" i="0">
                <a:solidFill>
                  <a:srgbClr val="011480"/>
                </a:solidFill>
              </a:rPr>
              <a:t>string</a:t>
            </a:r>
            <a:r>
              <a:rPr i="0">
                <a:solidFill>
                  <a:srgbClr val="000000"/>
                </a:solidFill>
              </a:rPr>
              <a:t>){</a:t>
            </a:r>
            <a:br>
              <a:rPr i="0">
                <a:solidFill>
                  <a:srgbClr val="000000"/>
                </a:solidFill>
              </a:rPr>
            </a:br>
            <a:r>
              <a:rPr i="0">
                <a:solidFill>
                  <a:srgbClr val="000000"/>
                </a:solidFill>
              </a:rPr>
              <a:t>        </a:t>
            </a:r>
            <a:r>
              <a:rPr b="1" i="0">
                <a:solidFill>
                  <a:srgbClr val="011480"/>
                </a:solidFill>
              </a:rPr>
              <a:t>this</a:t>
            </a:r>
            <a:r>
              <a:rPr i="0">
                <a:solidFill>
                  <a:srgbClr val="000000"/>
                </a:solidFill>
              </a:rPr>
              <a:t>.</a:t>
            </a:r>
            <a:r>
              <a:rPr b="1" i="0">
                <a:solidFill>
                  <a:srgbClr val="66187A"/>
                </a:solidFill>
              </a:rPr>
              <a:t>name </a:t>
            </a:r>
            <a:r>
              <a:rPr i="0">
                <a:solidFill>
                  <a:srgbClr val="000000"/>
                </a:solidFill>
              </a:rPr>
              <a:t>= theName;</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br>
              <a:rPr i="0">
                <a:solidFill>
                  <a:srgbClr val="000000"/>
                </a:solidFill>
              </a:rPr>
            </a:br>
            <a:r>
              <a:rPr b="1" i="0">
                <a:solidFill>
                  <a:srgbClr val="011480"/>
                </a:solidFill>
              </a:rPr>
              <a:t>new </a:t>
            </a:r>
            <a:r>
              <a:rPr i="0">
                <a:solidFill>
                  <a:srgbClr val="000000"/>
                </a:solidFill>
              </a:rPr>
              <a:t>Animal(</a:t>
            </a:r>
            <a:r>
              <a:rPr b="1" i="0">
                <a:solidFill>
                  <a:srgbClr val="018001"/>
                </a:solidFill>
              </a:rPr>
              <a:t>"Cat"</a:t>
            </a:r>
            <a:r>
              <a:rPr i="0">
                <a:solidFill>
                  <a:srgbClr val="000000"/>
                </a:solidFill>
              </a:rPr>
              <a:t>).</a:t>
            </a:r>
            <a:r>
              <a:rPr b="1" i="0">
                <a:solidFill>
                  <a:srgbClr val="66187A"/>
                </a:solidFill>
              </a:rPr>
              <a:t>name</a:t>
            </a:r>
            <a:r>
              <a:rPr i="0">
                <a:solidFill>
                  <a:srgbClr val="000000"/>
                </a:solidFill>
              </a:rPr>
              <a:t>;</a:t>
            </a:r>
          </a:p>
        </p:txBody>
      </p:sp>
      <p:sp>
        <p:nvSpPr>
          <p:cNvPr id="460" name="Shape 460"/>
          <p:cNvSpPr/>
          <p:nvPr/>
        </p:nvSpPr>
        <p:spPr>
          <a:xfrm>
            <a:off x="3111600" y="1596607"/>
            <a:ext cx="2764023" cy="2921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388620">
              <a:defRPr sz="1020">
                <a:solidFill>
                  <a:srgbClr val="000000"/>
                </a:solidFill>
                <a:latin typeface="Menlo"/>
                <a:ea typeface="Menlo"/>
                <a:cs typeface="Menlo"/>
                <a:sym typeface="Menlo"/>
              </a:defRPr>
            </a:pPr>
            <a:r>
              <a:rPr b="1">
                <a:solidFill>
                  <a:srgbClr val="011480"/>
                </a:solidFill>
              </a:rPr>
              <a:t>class </a:t>
            </a:r>
            <a:r>
              <a:t>Animal {</a:t>
            </a:r>
            <a:br/>
            <a:r>
              <a:t>    </a:t>
            </a:r>
            <a:r>
              <a:rPr b="1">
                <a:solidFill>
                  <a:srgbClr val="011480"/>
                </a:solidFill>
              </a:rPr>
              <a:t>protected </a:t>
            </a:r>
            <a:r>
              <a:rPr b="1">
                <a:solidFill>
                  <a:srgbClr val="66187A"/>
                </a:solidFill>
              </a:rPr>
              <a:t>name</a:t>
            </a:r>
            <a:r>
              <a:t>: </a:t>
            </a:r>
            <a:r>
              <a:rPr b="1">
                <a:solidFill>
                  <a:srgbClr val="011480"/>
                </a:solidFill>
              </a:rPr>
              <a:t>string</a:t>
            </a:r>
            <a:r>
              <a:t>;</a:t>
            </a:r>
            <a:br/>
            <a:r>
              <a:t>    </a:t>
            </a:r>
            <a:r>
              <a:rPr b="1">
                <a:solidFill>
                  <a:srgbClr val="011480"/>
                </a:solidFill>
              </a:rPr>
              <a:t>constructor</a:t>
            </a:r>
            <a:r>
              <a:t>(theName: </a:t>
            </a:r>
            <a:r>
              <a:rPr b="1">
                <a:solidFill>
                  <a:srgbClr val="011480"/>
                </a:solidFill>
              </a:rPr>
              <a:t>string</a:t>
            </a:r>
            <a:r>
              <a:t>) {</a:t>
            </a:r>
            <a:br/>
            <a:r>
              <a:t>        </a:t>
            </a:r>
            <a:r>
              <a:rPr b="1">
                <a:solidFill>
                  <a:srgbClr val="011480"/>
                </a:solidFill>
              </a:rPr>
              <a:t>this</a:t>
            </a:r>
            <a:r>
              <a:t>.</a:t>
            </a:r>
            <a:r>
              <a:rPr b="1">
                <a:solidFill>
                  <a:srgbClr val="66187A"/>
                </a:solidFill>
              </a:rPr>
              <a:t>name </a:t>
            </a:r>
            <a:r>
              <a:t>= theName;</a:t>
            </a:r>
            <a:br/>
            <a:r>
              <a:t>    }</a:t>
            </a:r>
            <a:br/>
            <a:r>
              <a:t>}</a:t>
            </a:r>
            <a:br/>
            <a:r>
              <a:rPr b="1">
                <a:solidFill>
                  <a:srgbClr val="011480"/>
                </a:solidFill>
              </a:rPr>
              <a:t>class </a:t>
            </a:r>
            <a:r>
              <a:t>Cat </a:t>
            </a:r>
            <a:r>
              <a:rPr b="1">
                <a:solidFill>
                  <a:srgbClr val="011480"/>
                </a:solidFill>
              </a:rPr>
              <a:t>extends </a:t>
            </a:r>
            <a:r>
              <a:t>Animal{</a:t>
            </a:r>
            <a:br/>
            <a:r>
              <a:t>    </a:t>
            </a:r>
            <a:r>
              <a:rPr>
                <a:solidFill>
                  <a:srgbClr val="7A7A43"/>
                </a:solidFill>
              </a:rPr>
              <a:t>getName</a:t>
            </a:r>
            <a:r>
              <a:t>() {</a:t>
            </a:r>
            <a:br/>
            <a:r>
              <a:t>        </a:t>
            </a:r>
            <a:r>
              <a:rPr b="1">
                <a:solidFill>
                  <a:srgbClr val="011480"/>
                </a:solidFill>
              </a:rPr>
              <a:t>return this</a:t>
            </a:r>
            <a:r>
              <a:t>.</a:t>
            </a:r>
            <a:r>
              <a:rPr b="1">
                <a:solidFill>
                  <a:srgbClr val="66187A"/>
                </a:solidFill>
              </a:rPr>
              <a:t>name</a:t>
            </a:r>
            <a:r>
              <a:t>;</a:t>
            </a:r>
            <a:br/>
            <a:r>
              <a:t>    }</a:t>
            </a:r>
            <a:br/>
            <a:r>
              <a:t>}</a:t>
            </a:r>
            <a:br/>
            <a:br/>
            <a:r>
              <a:rPr b="1">
                <a:solidFill>
                  <a:srgbClr val="011480"/>
                </a:solidFill>
              </a:rPr>
              <a:t>new </a:t>
            </a:r>
            <a:r>
              <a:t>Cat(</a:t>
            </a:r>
            <a:r>
              <a:rPr b="1">
                <a:solidFill>
                  <a:srgbClr val="018001"/>
                </a:solidFill>
              </a:rPr>
              <a:t>'John'</a:t>
            </a:r>
            <a:r>
              <a:t>).</a:t>
            </a:r>
            <a:r>
              <a:rPr>
                <a:solidFill>
                  <a:srgbClr val="7A7A43"/>
                </a:solidFill>
              </a:rPr>
              <a:t>getName</a:t>
            </a:r>
            <a:r>
              <a:t>();</a:t>
            </a:r>
          </a:p>
          <a:p>
            <a:pPr defTabSz="388620">
              <a:defRPr sz="1020">
                <a:solidFill>
                  <a:srgbClr val="000000"/>
                </a:solidFill>
                <a:latin typeface="Menlo"/>
                <a:ea typeface="Menlo"/>
                <a:cs typeface="Menlo"/>
                <a:sym typeface="Menlo"/>
              </a:defRPr>
            </a:pPr>
            <a:r>
              <a:t>// Error: 'name' is protected;</a:t>
            </a:r>
            <a:br/>
            <a:r>
              <a:rPr b="1">
                <a:solidFill>
                  <a:srgbClr val="011480"/>
                </a:solidFill>
              </a:rPr>
              <a:t>new </a:t>
            </a:r>
            <a:r>
              <a:t>Cat(</a:t>
            </a:r>
            <a:r>
              <a:rPr b="1">
                <a:solidFill>
                  <a:srgbClr val="018001"/>
                </a:solidFill>
              </a:rPr>
              <a:t>'John'</a:t>
            </a:r>
            <a:r>
              <a:t>).name;</a:t>
            </a:r>
            <a:br/>
            <a:br/>
            <a:br/>
          </a:p>
        </p:txBody>
      </p:sp>
      <p:sp>
        <p:nvSpPr>
          <p:cNvPr id="461" name="Shape 461"/>
          <p:cNvSpPr/>
          <p:nvPr/>
        </p:nvSpPr>
        <p:spPr>
          <a:xfrm>
            <a:off x="6149876" y="1688813"/>
            <a:ext cx="3066144" cy="2921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i="1" sz="1100">
                <a:solidFill>
                  <a:srgbClr val="808080"/>
                </a:solidFill>
                <a:latin typeface="Menlo"/>
                <a:ea typeface="Menlo"/>
                <a:cs typeface="Menlo"/>
                <a:sym typeface="Menlo"/>
              </a:defRPr>
            </a:pPr>
            <a:r>
              <a:rPr b="1" i="0">
                <a:solidFill>
                  <a:srgbClr val="011480"/>
                </a:solidFill>
              </a:rPr>
              <a:t>class </a:t>
            </a:r>
            <a:r>
              <a:rPr i="0">
                <a:solidFill>
                  <a:srgbClr val="000000"/>
                </a:solidFill>
              </a:rPr>
              <a:t>Animal {</a:t>
            </a:r>
            <a:br>
              <a:rPr i="0">
                <a:solidFill>
                  <a:srgbClr val="000000"/>
                </a:solidFill>
              </a:rPr>
            </a:br>
            <a:r>
              <a:rPr i="0">
                <a:solidFill>
                  <a:srgbClr val="000000"/>
                </a:solidFill>
              </a:rPr>
              <a:t>    </a:t>
            </a:r>
            <a:r>
              <a:rPr b="1" i="0">
                <a:solidFill>
                  <a:srgbClr val="011480"/>
                </a:solidFill>
              </a:rPr>
              <a:t>private </a:t>
            </a:r>
            <a:r>
              <a:rPr b="1" i="0">
                <a:solidFill>
                  <a:srgbClr val="66187A"/>
                </a:solidFill>
              </a:rPr>
              <a:t>name</a:t>
            </a:r>
            <a:r>
              <a:rPr i="0">
                <a:solidFill>
                  <a:srgbClr val="000000"/>
                </a:solidFill>
              </a:rPr>
              <a:t>: </a:t>
            </a:r>
            <a:r>
              <a:rPr b="1" i="0">
                <a:solidFill>
                  <a:srgbClr val="011480"/>
                </a:solidFill>
              </a:rPr>
              <a:t>string</a:t>
            </a:r>
            <a:r>
              <a:rPr i="0">
                <a:solidFill>
                  <a:srgbClr val="000000"/>
                </a:solidFill>
              </a:rPr>
              <a:t>;</a:t>
            </a:r>
            <a:br>
              <a:rPr i="0">
                <a:solidFill>
                  <a:srgbClr val="000000"/>
                </a:solidFill>
              </a:rPr>
            </a:br>
            <a:r>
              <a:rPr i="0">
                <a:solidFill>
                  <a:srgbClr val="000000"/>
                </a:solidFill>
              </a:rPr>
              <a:t>    </a:t>
            </a:r>
            <a:r>
              <a:rPr b="1" i="0">
                <a:solidFill>
                  <a:srgbClr val="011480"/>
                </a:solidFill>
              </a:rPr>
              <a:t>constructor</a:t>
            </a:r>
            <a:r>
              <a:rPr i="0">
                <a:solidFill>
                  <a:srgbClr val="000000"/>
                </a:solidFill>
              </a:rPr>
              <a:t>(theName: </a:t>
            </a:r>
            <a:r>
              <a:rPr b="1" i="0">
                <a:solidFill>
                  <a:srgbClr val="011480"/>
                </a:solidFill>
              </a:rPr>
              <a:t>string</a:t>
            </a:r>
            <a:r>
              <a:rPr i="0">
                <a:solidFill>
                  <a:srgbClr val="000000"/>
                </a:solidFill>
              </a:rPr>
              <a:t>){</a:t>
            </a:r>
            <a:br>
              <a:rPr i="0">
                <a:solidFill>
                  <a:srgbClr val="000000"/>
                </a:solidFill>
              </a:rPr>
            </a:br>
            <a:r>
              <a:rPr i="0">
                <a:solidFill>
                  <a:srgbClr val="000000"/>
                </a:solidFill>
              </a:rPr>
              <a:t>        </a:t>
            </a:r>
            <a:r>
              <a:rPr b="1" i="0">
                <a:solidFill>
                  <a:srgbClr val="011480"/>
                </a:solidFill>
              </a:rPr>
              <a:t>this</a:t>
            </a:r>
            <a:r>
              <a:rPr i="0">
                <a:solidFill>
                  <a:srgbClr val="000000"/>
                </a:solidFill>
              </a:rPr>
              <a:t>.</a:t>
            </a:r>
            <a:r>
              <a:rPr b="1" i="0">
                <a:solidFill>
                  <a:srgbClr val="66187A"/>
                </a:solidFill>
              </a:rPr>
              <a:t>name </a:t>
            </a:r>
            <a:r>
              <a:rPr i="0">
                <a:solidFill>
                  <a:srgbClr val="000000"/>
                </a:solidFill>
              </a:rPr>
              <a:t>= theName;</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rPr i="0">
                <a:solidFill>
                  <a:srgbClr val="000000"/>
                </a:solidFill>
              </a:rPr>
              <a:t>// Error: 'name' is private;</a:t>
            </a:r>
            <a:br>
              <a:rPr i="0">
                <a:solidFill>
                  <a:srgbClr val="000000"/>
                </a:solidFill>
              </a:rPr>
            </a:br>
            <a:r>
              <a:rPr b="1" i="0">
                <a:solidFill>
                  <a:srgbClr val="011480"/>
                </a:solidFill>
              </a:rPr>
              <a:t>new </a:t>
            </a:r>
            <a:r>
              <a:rPr i="0">
                <a:solidFill>
                  <a:srgbClr val="000000"/>
                </a:solidFill>
              </a:rPr>
              <a:t>Animal(</a:t>
            </a:r>
            <a:r>
              <a:rPr b="1" i="0">
                <a:solidFill>
                  <a:srgbClr val="018001"/>
                </a:solidFill>
              </a:rPr>
              <a:t>"Cat"</a:t>
            </a:r>
            <a:r>
              <a:rPr i="0">
                <a:solidFill>
                  <a:srgbClr val="000000"/>
                </a:solidFill>
              </a:rPr>
              <a:t>).name;</a:t>
            </a:r>
          </a:p>
        </p:txBody>
      </p:sp>
      <p:sp>
        <p:nvSpPr>
          <p:cNvPr id="462" name="Shape 462"/>
          <p:cNvSpPr/>
          <p:nvPr/>
        </p:nvSpPr>
        <p:spPr>
          <a:xfrm>
            <a:off x="6842759" y="1317497"/>
            <a:ext cx="1800226" cy="29822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ts val="1200"/>
              </a:lnSpc>
              <a:spcBef>
                <a:spcPts val="900"/>
              </a:spcBef>
              <a:defRPr b="1">
                <a:solidFill>
                  <a:srgbClr val="444444"/>
                </a:solidFill>
              </a:defRPr>
            </a:lvl1pPr>
          </a:lstStyle>
          <a:p>
            <a:pPr/>
            <a:r>
              <a:t>private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Shape 466"/>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7" name="Shape 467"/>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Parameter properties</a:t>
            </a:r>
          </a:p>
        </p:txBody>
      </p:sp>
      <p:sp>
        <p:nvSpPr>
          <p:cNvPr id="468" name="Shape 468"/>
          <p:cNvSpPr/>
          <p:nvPr/>
        </p:nvSpPr>
        <p:spPr>
          <a:xfrm>
            <a:off x="3904439" y="880525"/>
            <a:ext cx="5203090" cy="293574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i="1" sz="1200">
                <a:solidFill>
                  <a:srgbClr val="808080"/>
                </a:solidFill>
                <a:latin typeface="Menlo"/>
                <a:ea typeface="Menlo"/>
                <a:cs typeface="Menlo"/>
                <a:sym typeface="Menlo"/>
              </a:defRPr>
            </a:pPr>
            <a:r>
              <a:rPr b="1" i="0">
                <a:solidFill>
                  <a:srgbClr val="011480"/>
                </a:solidFill>
              </a:rPr>
              <a:t>class </a:t>
            </a:r>
            <a:r>
              <a:rPr i="0">
                <a:solidFill>
                  <a:srgbClr val="000000"/>
                </a:solidFill>
              </a:rPr>
              <a:t>Animal {</a:t>
            </a:r>
            <a:br>
              <a:rPr i="0">
                <a:solidFill>
                  <a:srgbClr val="000000"/>
                </a:solidFill>
              </a:rPr>
            </a:br>
            <a:r>
              <a:rPr i="0">
                <a:solidFill>
                  <a:srgbClr val="000000"/>
                </a:solidFill>
              </a:rPr>
              <a:t>    </a:t>
            </a:r>
            <a:r>
              <a:rPr b="1" i="0">
                <a:solidFill>
                  <a:srgbClr val="011480"/>
                </a:solidFill>
              </a:rPr>
              <a:t>protected </a:t>
            </a:r>
            <a:r>
              <a:rPr b="1" i="0">
                <a:solidFill>
                  <a:srgbClr val="66187A"/>
                </a:solidFill>
              </a:rPr>
              <a:t>name</a:t>
            </a:r>
            <a:r>
              <a:rPr i="0">
                <a:solidFill>
                  <a:srgbClr val="000000"/>
                </a:solidFill>
              </a:rPr>
              <a:t>: </a:t>
            </a:r>
            <a:r>
              <a:rPr b="1" i="0">
                <a:solidFill>
                  <a:srgbClr val="011480"/>
                </a:solidFill>
              </a:rPr>
              <a:t>string</a:t>
            </a:r>
            <a:r>
              <a:rPr i="0">
                <a:solidFill>
                  <a:srgbClr val="000000"/>
                </a:solidFill>
              </a:rPr>
              <a:t>;</a:t>
            </a:r>
            <a:br>
              <a:rPr i="0">
                <a:solidFill>
                  <a:srgbClr val="000000"/>
                </a:solidFill>
              </a:rPr>
            </a:br>
            <a:r>
              <a:rPr i="0">
                <a:solidFill>
                  <a:srgbClr val="000000"/>
                </a:solidFill>
              </a:rPr>
              <a:t>    </a:t>
            </a:r>
            <a:r>
              <a:rPr b="1" i="0">
                <a:solidFill>
                  <a:srgbClr val="011480"/>
                </a:solidFill>
              </a:rPr>
              <a:t>constructor</a:t>
            </a:r>
            <a:r>
              <a:rPr i="0">
                <a:solidFill>
                  <a:srgbClr val="000000"/>
                </a:solidFill>
              </a:rPr>
              <a:t>(theName: </a:t>
            </a:r>
            <a:r>
              <a:rPr b="1" i="0">
                <a:solidFill>
                  <a:srgbClr val="011480"/>
                </a:solidFill>
              </a:rPr>
              <a:t>string</a:t>
            </a:r>
            <a:r>
              <a:rPr i="0">
                <a:solidFill>
                  <a:srgbClr val="000000"/>
                </a:solidFill>
              </a:rPr>
              <a:t>) {</a:t>
            </a:r>
            <a:br>
              <a:rPr i="0">
                <a:solidFill>
                  <a:srgbClr val="000000"/>
                </a:solidFill>
              </a:rPr>
            </a:br>
            <a:r>
              <a:rPr i="0">
                <a:solidFill>
                  <a:srgbClr val="000000"/>
                </a:solidFill>
              </a:rPr>
              <a:t>        </a:t>
            </a:r>
            <a:r>
              <a:rPr b="1" i="0">
                <a:solidFill>
                  <a:srgbClr val="011480"/>
                </a:solidFill>
              </a:rPr>
              <a:t>this</a:t>
            </a:r>
            <a:r>
              <a:rPr i="0">
                <a:solidFill>
                  <a:srgbClr val="000000"/>
                </a:solidFill>
              </a:rPr>
              <a:t>.</a:t>
            </a:r>
            <a:r>
              <a:rPr b="1" i="0">
                <a:solidFill>
                  <a:srgbClr val="66187A"/>
                </a:solidFill>
              </a:rPr>
              <a:t>name </a:t>
            </a:r>
            <a:r>
              <a:rPr i="0">
                <a:solidFill>
                  <a:srgbClr val="000000"/>
                </a:solidFill>
              </a:rPr>
              <a:t>= theName;</a:t>
            </a:r>
            <a:br>
              <a:rPr i="0">
                <a:solidFill>
                  <a:srgbClr val="000000"/>
                </a:solidFill>
              </a:rPr>
            </a:br>
            <a:r>
              <a:rPr i="0">
                <a:solidFill>
                  <a:srgbClr val="000000"/>
                </a:solidFill>
              </a:rPr>
              <a:t>    }</a:t>
            </a:r>
            <a:br>
              <a:rPr i="0">
                <a:solidFill>
                  <a:srgbClr val="000000"/>
                </a:solidFill>
              </a:rPr>
            </a:br>
            <a:r>
              <a:rPr i="0">
                <a:solidFill>
                  <a:srgbClr val="000000"/>
                </a:solidFill>
              </a:rPr>
              <a:t>}</a:t>
            </a:r>
            <a:endParaRPr i="0">
              <a:solidFill>
                <a:srgbClr val="000000"/>
              </a:solidFill>
            </a:endParaRPr>
          </a:p>
          <a:p>
            <a:pPr defTabSz="457200">
              <a:defRPr i="1" sz="1200">
                <a:solidFill>
                  <a:srgbClr val="808080"/>
                </a:solidFill>
                <a:latin typeface="Menlo"/>
                <a:ea typeface="Menlo"/>
                <a:cs typeface="Menlo"/>
                <a:sym typeface="Menlo"/>
              </a:defRPr>
            </a:pPr>
            <a:endParaRPr i="0">
              <a:solidFill>
                <a:srgbClr val="000000"/>
              </a:solidFill>
            </a:endParaRPr>
          </a:p>
          <a:p>
            <a:pPr defTabSz="457200">
              <a:defRPr i="1" sz="1200">
                <a:solidFill>
                  <a:srgbClr val="808080"/>
                </a:solidFill>
                <a:latin typeface="Menlo"/>
                <a:ea typeface="Menlo"/>
                <a:cs typeface="Menlo"/>
                <a:sym typeface="Menlo"/>
              </a:defRPr>
            </a:pPr>
            <a:endParaRPr i="0">
              <a:solidFill>
                <a:srgbClr val="000000"/>
              </a:solidFill>
            </a:endParaRPr>
          </a:p>
          <a:p>
            <a:pPr defTabSz="457200">
              <a:defRPr i="1" sz="1200">
                <a:solidFill>
                  <a:srgbClr val="808080"/>
                </a:solidFill>
                <a:latin typeface="Menlo"/>
                <a:ea typeface="Menlo"/>
                <a:cs typeface="Menlo"/>
                <a:sym typeface="Menlo"/>
              </a:defRPr>
            </a:pPr>
            <a:br>
              <a:rPr i="0">
                <a:solidFill>
                  <a:srgbClr val="000000"/>
                </a:solidFill>
              </a:rPr>
            </a:br>
            <a:r>
              <a:t>// public, protected, private, readonly</a:t>
            </a:r>
            <a:endParaRPr i="0">
              <a:solidFill>
                <a:srgbClr val="000000"/>
              </a:solidFill>
            </a:endParaRPr>
          </a:p>
          <a:p>
            <a:pPr defTabSz="457200">
              <a:defRPr sz="1200">
                <a:solidFill>
                  <a:srgbClr val="000000"/>
                </a:solidFill>
                <a:latin typeface="Menlo"/>
                <a:ea typeface="Menlo"/>
                <a:cs typeface="Menlo"/>
                <a:sym typeface="Menlo"/>
              </a:defRPr>
            </a:pPr>
            <a:r>
              <a:rPr b="1">
                <a:solidFill>
                  <a:srgbClr val="011480"/>
                </a:solidFill>
              </a:rPr>
              <a:t>class </a:t>
            </a:r>
            <a:r>
              <a:t>Animal {</a:t>
            </a:r>
            <a:br/>
            <a:r>
              <a:t>    </a:t>
            </a:r>
            <a:r>
              <a:rPr b="1">
                <a:solidFill>
                  <a:srgbClr val="011480"/>
                </a:solidFill>
              </a:rPr>
              <a:t>constructor</a:t>
            </a:r>
            <a:r>
              <a:t>(</a:t>
            </a:r>
            <a:r>
              <a:rPr b="1">
                <a:solidFill>
                  <a:srgbClr val="011480"/>
                </a:solidFill>
              </a:rPr>
              <a:t>protected </a:t>
            </a:r>
            <a:r>
              <a:t>name: </a:t>
            </a:r>
            <a:r>
              <a:rPr b="1">
                <a:solidFill>
                  <a:srgbClr val="011480"/>
                </a:solidFill>
              </a:rPr>
              <a:t>string</a:t>
            </a:r>
            <a:r>
              <a:t>) {}</a:t>
            </a:r>
            <a:br/>
            <a:r>
              <a:t>}</a:t>
            </a:r>
          </a:p>
        </p:txBody>
      </p:sp>
      <p:sp>
        <p:nvSpPr>
          <p:cNvPr id="469" name="Shape 469"/>
          <p:cNvSpPr/>
          <p:nvPr/>
        </p:nvSpPr>
        <p:spPr>
          <a:xfrm>
            <a:off x="-76189" y="883814"/>
            <a:ext cx="3458655"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457200" defTabSz="457200">
              <a:defRPr sz="1200"/>
            </a:pPr>
            <a:r>
              <a:t>We’ve consolidated the declarations and assignment into one location.</a:t>
            </a:r>
            <a:br/>
            <a:r>
              <a:t>Using private for a parameter property declares and initializes a private member; likewise, the same is done for public, protected, and readonly.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4" name="Shape 474"/>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Abstract Classes</a:t>
            </a:r>
          </a:p>
        </p:txBody>
      </p:sp>
      <p:sp>
        <p:nvSpPr>
          <p:cNvPr id="475" name="Shape 475"/>
          <p:cNvSpPr/>
          <p:nvPr/>
        </p:nvSpPr>
        <p:spPr>
          <a:xfrm>
            <a:off x="3904439" y="880525"/>
            <a:ext cx="5203090" cy="293574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18001"/>
                </a:solidFill>
                <a:latin typeface="Menlo"/>
                <a:ea typeface="Menlo"/>
                <a:cs typeface="Menlo"/>
                <a:sym typeface="Menlo"/>
              </a:defRPr>
            </a:pPr>
            <a:r>
              <a:rPr b="1">
                <a:solidFill>
                  <a:srgbClr val="011480"/>
                </a:solidFill>
              </a:rPr>
              <a:t>abstract class </a:t>
            </a:r>
            <a:r>
              <a:rPr>
                <a:solidFill>
                  <a:srgbClr val="000000"/>
                </a:solidFill>
              </a:rPr>
              <a:t>Animal {</a:t>
            </a:r>
            <a:br>
              <a:rPr>
                <a:solidFill>
                  <a:srgbClr val="000000"/>
                </a:solidFill>
              </a:rPr>
            </a:br>
            <a:r>
              <a:rPr>
                <a:solidFill>
                  <a:srgbClr val="000000"/>
                </a:solidFill>
              </a:rPr>
              <a:t>    </a:t>
            </a:r>
            <a:r>
              <a:rPr b="1">
                <a:solidFill>
                  <a:srgbClr val="011480"/>
                </a:solidFill>
              </a:rPr>
              <a:t>abstract </a:t>
            </a:r>
            <a:r>
              <a:rPr>
                <a:solidFill>
                  <a:srgbClr val="7A7A43"/>
                </a:solidFill>
              </a:rPr>
              <a:t>makeSound</a:t>
            </a:r>
            <a:r>
              <a:rPr>
                <a:solidFill>
                  <a:srgbClr val="000000"/>
                </a:solidFill>
              </a:rPr>
              <a:t>(): </a:t>
            </a:r>
            <a:r>
              <a:rPr b="1">
                <a:solidFill>
                  <a:srgbClr val="011480"/>
                </a:solidFill>
              </a:rPr>
              <a:t>void</a:t>
            </a:r>
            <a:r>
              <a:rPr>
                <a:solidFill>
                  <a:srgbClr val="000000"/>
                </a:solidFill>
              </a:rPr>
              <a:t>;</a:t>
            </a:r>
            <a:br>
              <a:rPr>
                <a:solidFill>
                  <a:srgbClr val="000000"/>
                </a:solidFill>
              </a:rPr>
            </a:br>
            <a:r>
              <a:rPr>
                <a:solidFill>
                  <a:srgbClr val="000000"/>
                </a:solidFill>
              </a:rPr>
              <a:t>    </a:t>
            </a:r>
            <a:r>
              <a:rPr>
                <a:solidFill>
                  <a:srgbClr val="7A7A43"/>
                </a:solidFill>
              </a:rPr>
              <a:t>move</a:t>
            </a:r>
            <a:r>
              <a:rPr>
                <a:solidFill>
                  <a:srgbClr val="000000"/>
                </a:solidFill>
              </a:rPr>
              <a:t>(): </a:t>
            </a:r>
            <a:r>
              <a:rPr b="1">
                <a:solidFill>
                  <a:srgbClr val="011480"/>
                </a:solidFill>
              </a:rPr>
              <a:t>void </a:t>
            </a:r>
            <a:r>
              <a:rPr>
                <a:solidFill>
                  <a:srgbClr val="000000"/>
                </a:solidFill>
              </a:rPr>
              <a:t>{</a:t>
            </a:r>
            <a:br>
              <a:rPr>
                <a:solidFill>
                  <a:srgbClr val="000000"/>
                </a:solidFill>
              </a:rPr>
            </a:br>
            <a:r>
              <a:rPr>
                <a:solidFill>
                  <a:srgbClr val="000000"/>
                </a:solidFill>
              </a:rPr>
              <a:t>        </a:t>
            </a:r>
            <a:r>
              <a:rPr b="1" i="1">
                <a:solidFill>
                  <a:srgbClr val="66187A"/>
                </a:solidFill>
              </a:rPr>
              <a:t>console</a:t>
            </a:r>
            <a:r>
              <a:rPr>
                <a:solidFill>
                  <a:srgbClr val="000000"/>
                </a:solidFill>
              </a:rPr>
              <a:t>.</a:t>
            </a:r>
            <a:r>
              <a:rPr>
                <a:solidFill>
                  <a:srgbClr val="7A7A43"/>
                </a:solidFill>
              </a:rPr>
              <a:t>log</a:t>
            </a:r>
            <a:r>
              <a:rPr>
                <a:solidFill>
                  <a:srgbClr val="000000"/>
                </a:solidFill>
              </a:rPr>
              <a:t>(</a:t>
            </a:r>
            <a:r>
              <a:rPr b="1"/>
              <a:t>"roaming the earth..."</a:t>
            </a:r>
            <a:r>
              <a:rPr>
                <a:solidFill>
                  <a:srgbClr val="000000"/>
                </a:solidFill>
              </a:rPr>
              <a:t>);</a:t>
            </a:r>
            <a:br>
              <a:rPr>
                <a:solidFill>
                  <a:srgbClr val="000000"/>
                </a:solidFill>
              </a:rPr>
            </a:br>
            <a:r>
              <a:rPr>
                <a:solidFill>
                  <a:srgbClr val="000000"/>
                </a:solidFill>
              </a:rPr>
              <a:t>    }</a:t>
            </a:r>
            <a:br>
              <a:rPr>
                <a:solidFill>
                  <a:srgbClr val="000000"/>
                </a:solidFill>
              </a:rPr>
            </a:br>
            <a:r>
              <a:rPr>
                <a:solidFill>
                  <a:srgbClr val="000000"/>
                </a:solidFill>
              </a:rPr>
              <a:t>}</a:t>
            </a:r>
            <a:br>
              <a:rPr>
                <a:solidFill>
                  <a:srgbClr val="000000"/>
                </a:solidFill>
              </a:rPr>
            </a:br>
            <a:br>
              <a:rPr>
                <a:solidFill>
                  <a:srgbClr val="000000"/>
                </a:solidFill>
              </a:rPr>
            </a:br>
            <a:r>
              <a:rPr b="1">
                <a:solidFill>
                  <a:srgbClr val="011480"/>
                </a:solidFill>
              </a:rPr>
              <a:t>class </a:t>
            </a:r>
            <a:r>
              <a:rPr>
                <a:solidFill>
                  <a:srgbClr val="000000"/>
                </a:solidFill>
              </a:rPr>
              <a:t>Cat </a:t>
            </a:r>
            <a:r>
              <a:rPr b="1">
                <a:solidFill>
                  <a:srgbClr val="011480"/>
                </a:solidFill>
              </a:rPr>
              <a:t>extends </a:t>
            </a:r>
            <a:r>
              <a:rPr>
                <a:solidFill>
                  <a:srgbClr val="000000"/>
                </a:solidFill>
              </a:rPr>
              <a:t>Animal{</a:t>
            </a:r>
            <a:br>
              <a:rPr>
                <a:solidFill>
                  <a:srgbClr val="000000"/>
                </a:solidFill>
              </a:rPr>
            </a:br>
            <a:r>
              <a:rPr>
                <a:solidFill>
                  <a:srgbClr val="000000"/>
                </a:solidFill>
              </a:rPr>
              <a:t>    </a:t>
            </a:r>
            <a:r>
              <a:rPr>
                <a:solidFill>
                  <a:srgbClr val="7A7A43"/>
                </a:solidFill>
              </a:rPr>
              <a:t>makeSound</a:t>
            </a:r>
            <a:r>
              <a:rPr>
                <a:solidFill>
                  <a:srgbClr val="000000"/>
                </a:solidFill>
              </a:rPr>
              <a:t>(){</a:t>
            </a:r>
            <a:br>
              <a:rPr>
                <a:solidFill>
                  <a:srgbClr val="000000"/>
                </a:solidFill>
              </a:rPr>
            </a:br>
            <a:r>
              <a:rPr>
                <a:solidFill>
                  <a:srgbClr val="000000"/>
                </a:solidFill>
              </a:rPr>
              <a:t>        </a:t>
            </a:r>
            <a:r>
              <a:rPr b="1" i="1">
                <a:solidFill>
                  <a:srgbClr val="66187A"/>
                </a:solidFill>
              </a:rPr>
              <a:t>console</a:t>
            </a:r>
            <a:r>
              <a:rPr>
                <a:solidFill>
                  <a:srgbClr val="000000"/>
                </a:solidFill>
              </a:rPr>
              <a:t>.</a:t>
            </a:r>
            <a:r>
              <a:rPr>
                <a:solidFill>
                  <a:srgbClr val="7A7A43"/>
                </a:solidFill>
              </a:rPr>
              <a:t>log</a:t>
            </a:r>
            <a:r>
              <a:rPr>
                <a:solidFill>
                  <a:srgbClr val="000000"/>
                </a:solidFill>
              </a:rPr>
              <a:t>(</a:t>
            </a:r>
            <a:r>
              <a:rPr b="1"/>
              <a:t>'meow'</a:t>
            </a:r>
            <a:r>
              <a:rPr>
                <a:solidFill>
                  <a:srgbClr val="000000"/>
                </a:solidFill>
              </a:rPr>
              <a:t>)</a:t>
            </a:r>
            <a:br>
              <a:rPr>
                <a:solidFill>
                  <a:srgbClr val="000000"/>
                </a:solidFill>
              </a:rPr>
            </a:br>
            <a:r>
              <a:rPr>
                <a:solidFill>
                  <a:srgbClr val="000000"/>
                </a:solidFill>
              </a:rPr>
              <a:t>    }</a:t>
            </a:r>
            <a:br>
              <a:rPr>
                <a:solidFill>
                  <a:srgbClr val="000000"/>
                </a:solidFill>
              </a:rPr>
            </a:br>
            <a:r>
              <a:rPr>
                <a:solidFill>
                  <a:srgbClr val="000000"/>
                </a:solidFill>
              </a:rPr>
              <a:t>}</a:t>
            </a:r>
            <a:br>
              <a:rPr>
                <a:solidFill>
                  <a:srgbClr val="000000"/>
                </a:solidFill>
              </a:rPr>
            </a:br>
            <a:r>
              <a:rPr b="1">
                <a:solidFill>
                  <a:srgbClr val="011480"/>
                </a:solidFill>
              </a:rPr>
              <a:t>new </a:t>
            </a:r>
            <a:r>
              <a:rPr>
                <a:solidFill>
                  <a:srgbClr val="000000"/>
                </a:solidFill>
              </a:rPr>
              <a:t>Cat().</a:t>
            </a:r>
            <a:r>
              <a:rPr>
                <a:solidFill>
                  <a:srgbClr val="7A7A43"/>
                </a:solidFill>
              </a:rPr>
              <a:t>makeSound</a:t>
            </a:r>
            <a:r>
              <a:rPr>
                <a:solidFill>
                  <a:srgbClr val="000000"/>
                </a:solidFill>
              </a:rPr>
              <a:t>();</a:t>
            </a:r>
            <a:br>
              <a:rPr>
                <a:solidFill>
                  <a:srgbClr val="000000"/>
                </a:solidFill>
              </a:rPr>
            </a:br>
            <a:endParaRPr>
              <a:solidFill>
                <a:srgbClr val="000000"/>
              </a:solidFill>
            </a:endParaRPr>
          </a:p>
        </p:txBody>
      </p:sp>
      <p:sp>
        <p:nvSpPr>
          <p:cNvPr id="476" name="Shape 476"/>
          <p:cNvSpPr/>
          <p:nvPr/>
        </p:nvSpPr>
        <p:spPr>
          <a:xfrm>
            <a:off x="-63981" y="830759"/>
            <a:ext cx="3458655" cy="170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Abstract classes are base classes from which other classes may be derived. They may not be instantiated directly. Unlike an interface, an abstract class may contain implementation details for its members. The abstract keyword is used to define abstract classes as well as abstract methods within an abstract class.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1" name="Shape 481"/>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Using a class as an interface</a:t>
            </a:r>
          </a:p>
        </p:txBody>
      </p:sp>
      <p:sp>
        <p:nvSpPr>
          <p:cNvPr id="482" name="Shape 482"/>
          <p:cNvSpPr/>
          <p:nvPr/>
        </p:nvSpPr>
        <p:spPr>
          <a:xfrm>
            <a:off x="3953272" y="837796"/>
            <a:ext cx="5203090" cy="293574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00000"/>
                </a:solidFill>
                <a:latin typeface="Menlo"/>
                <a:ea typeface="Menlo"/>
                <a:cs typeface="Menlo"/>
                <a:sym typeface="Menlo"/>
              </a:defRPr>
            </a:pPr>
            <a:r>
              <a:rPr b="1">
                <a:solidFill>
                  <a:srgbClr val="011480"/>
                </a:solidFill>
              </a:rPr>
              <a:t>class </a:t>
            </a:r>
            <a:r>
              <a:t>Point {</a:t>
            </a:r>
            <a:br/>
            <a:r>
              <a:t>    </a:t>
            </a:r>
            <a:r>
              <a:rPr b="1">
                <a:solidFill>
                  <a:srgbClr val="66187A"/>
                </a:solidFill>
              </a:rPr>
              <a:t>x</a:t>
            </a:r>
            <a:r>
              <a:t>: </a:t>
            </a:r>
            <a:r>
              <a:rPr b="1">
                <a:solidFill>
                  <a:srgbClr val="011480"/>
                </a:solidFill>
              </a:rPr>
              <a:t>number</a:t>
            </a:r>
            <a:r>
              <a:t>;</a:t>
            </a:r>
            <a:br/>
            <a:r>
              <a:t>    </a:t>
            </a:r>
            <a:r>
              <a:rPr b="1">
                <a:solidFill>
                  <a:srgbClr val="66187A"/>
                </a:solidFill>
              </a:rPr>
              <a:t>y</a:t>
            </a:r>
            <a:r>
              <a:t>: </a:t>
            </a:r>
            <a:r>
              <a:rPr b="1">
                <a:solidFill>
                  <a:srgbClr val="011480"/>
                </a:solidFill>
              </a:rPr>
              <a:t>number</a:t>
            </a:r>
            <a:r>
              <a:t>;</a:t>
            </a:r>
            <a:br/>
            <a:r>
              <a:t>}</a:t>
            </a:r>
            <a:br/>
            <a:br/>
            <a:r>
              <a:rPr b="1">
                <a:solidFill>
                  <a:srgbClr val="011480"/>
                </a:solidFill>
              </a:rPr>
              <a:t>interface </a:t>
            </a:r>
            <a:r>
              <a:t>Point3d </a:t>
            </a:r>
            <a:r>
              <a:rPr b="1">
                <a:solidFill>
                  <a:srgbClr val="011480"/>
                </a:solidFill>
              </a:rPr>
              <a:t>extends </a:t>
            </a:r>
            <a:r>
              <a:t>Point {</a:t>
            </a:r>
            <a:br/>
            <a:r>
              <a:t>    </a:t>
            </a:r>
            <a:r>
              <a:rPr b="1">
                <a:solidFill>
                  <a:srgbClr val="66187A"/>
                </a:solidFill>
              </a:rPr>
              <a:t>z</a:t>
            </a:r>
            <a:r>
              <a:t>: </a:t>
            </a:r>
            <a:r>
              <a:rPr b="1">
                <a:solidFill>
                  <a:srgbClr val="011480"/>
                </a:solidFill>
              </a:rPr>
              <a:t>number</a:t>
            </a:r>
            <a:r>
              <a:t>;</a:t>
            </a:r>
            <a:br/>
            <a:r>
              <a:t>}</a:t>
            </a:r>
            <a:br/>
            <a:br/>
            <a:r>
              <a:rPr b="1">
                <a:solidFill>
                  <a:srgbClr val="011480"/>
                </a:solidFill>
              </a:rPr>
              <a:t>let </a:t>
            </a:r>
            <a:r>
              <a:rPr b="1" i="1">
                <a:solidFill>
                  <a:srgbClr val="66187A"/>
                </a:solidFill>
              </a:rPr>
              <a:t>point3d</a:t>
            </a:r>
            <a:r>
              <a:t>: Point3d = {</a:t>
            </a:r>
            <a:r>
              <a:rPr b="1">
                <a:solidFill>
                  <a:srgbClr val="66187A"/>
                </a:solidFill>
              </a:rPr>
              <a:t>x</a:t>
            </a:r>
            <a:r>
              <a:t>: </a:t>
            </a:r>
            <a:r>
              <a:rPr>
                <a:solidFill>
                  <a:srgbClr val="0432FF"/>
                </a:solidFill>
              </a:rPr>
              <a:t>1</a:t>
            </a:r>
            <a:r>
              <a:t>, </a:t>
            </a:r>
            <a:r>
              <a:rPr b="1">
                <a:solidFill>
                  <a:srgbClr val="66187A"/>
                </a:solidFill>
              </a:rPr>
              <a:t>y</a:t>
            </a:r>
            <a:r>
              <a:t>: </a:t>
            </a:r>
            <a:r>
              <a:rPr>
                <a:solidFill>
                  <a:srgbClr val="0432FF"/>
                </a:solidFill>
              </a:rPr>
              <a:t>2</a:t>
            </a:r>
            <a:r>
              <a:t>, </a:t>
            </a:r>
            <a:r>
              <a:rPr b="1">
                <a:solidFill>
                  <a:srgbClr val="66187A"/>
                </a:solidFill>
              </a:rPr>
              <a:t>z</a:t>
            </a:r>
            <a:r>
              <a:t>: </a:t>
            </a:r>
            <a:r>
              <a:rPr>
                <a:solidFill>
                  <a:srgbClr val="0432FF"/>
                </a:solidFill>
              </a:rPr>
              <a:t>3</a:t>
            </a:r>
            <a:r>
              <a:t>};</a:t>
            </a:r>
          </a:p>
        </p:txBody>
      </p:sp>
      <p:sp>
        <p:nvSpPr>
          <p:cNvPr id="483" name="Shape 483"/>
          <p:cNvSpPr/>
          <p:nvPr/>
        </p:nvSpPr>
        <p:spPr>
          <a:xfrm>
            <a:off x="-63981" y="919659"/>
            <a:ext cx="3458655"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457200" defTabSz="457200">
              <a:defRPr sz="1200"/>
            </a:pPr>
            <a:r>
              <a:t>Class declaration creates two things: a type representing instances of the class and a constructor function. Because classes create types, you can use them in the same places you would be able to use interfaces.</a:t>
            </a:r>
          </a:p>
          <a:p>
            <a:pPr indent="457200" defTabSz="457200">
              <a:defRPr sz="1200"/>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8" name="Shape 488"/>
          <p:cNvSpPr/>
          <p:nvPr/>
        </p:nvSpPr>
        <p:spPr>
          <a:xfrm>
            <a:off x="3597683" y="2044017"/>
            <a:ext cx="1124992" cy="368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2000">
                <a:solidFill>
                  <a:srgbClr val="FFFFFF"/>
                </a:solidFill>
                <a:uFill>
                  <a:solidFill>
                    <a:srgbClr val="929292"/>
                  </a:solidFill>
                </a:uFill>
              </a:defRPr>
            </a:lvl1pPr>
          </a:lstStyle>
          <a:p>
            <a:pPr/>
            <a:r>
              <a:t>Generics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1" name="Shape 491"/>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Generics</a:t>
            </a:r>
          </a:p>
        </p:txBody>
      </p:sp>
      <p:sp>
        <p:nvSpPr>
          <p:cNvPr id="492" name="Shape 492"/>
          <p:cNvSpPr/>
          <p:nvPr/>
        </p:nvSpPr>
        <p:spPr>
          <a:xfrm>
            <a:off x="5371459" y="1084273"/>
            <a:ext cx="3278259" cy="119852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00000"/>
                </a:solidFill>
                <a:latin typeface="Menlo"/>
                <a:ea typeface="Menlo"/>
                <a:cs typeface="Menlo"/>
                <a:sym typeface="Menlo"/>
              </a:defRPr>
            </a:pPr>
            <a:r>
              <a:rPr b="1">
                <a:solidFill>
                  <a:srgbClr val="011480"/>
                </a:solidFill>
              </a:rPr>
              <a:t>function </a:t>
            </a:r>
            <a:r>
              <a:rPr i="1"/>
              <a:t>identity</a:t>
            </a:r>
            <a:r>
              <a:t>&lt;T&gt;(arg: T): T {</a:t>
            </a:r>
            <a:br/>
            <a:r>
              <a:t>    </a:t>
            </a:r>
            <a:r>
              <a:rPr b="1">
                <a:solidFill>
                  <a:srgbClr val="011480"/>
                </a:solidFill>
              </a:rPr>
              <a:t>return </a:t>
            </a:r>
            <a:r>
              <a:t>arg;</a:t>
            </a:r>
            <a:br/>
            <a:r>
              <a:t>}</a:t>
            </a:r>
          </a:p>
        </p:txBody>
      </p:sp>
      <p:sp>
        <p:nvSpPr>
          <p:cNvPr id="493" name="Shape 493"/>
          <p:cNvSpPr/>
          <p:nvPr/>
        </p:nvSpPr>
        <p:spPr>
          <a:xfrm>
            <a:off x="3165" y="1009339"/>
            <a:ext cx="3458655"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457200" defTabSz="457200">
              <a:defRPr sz="1200"/>
            </a:pPr>
            <a:r>
              <a:t>Generics allows users to consume these components and use their own types.</a:t>
            </a:r>
          </a:p>
          <a:p>
            <a:pPr indent="457200" defTabSz="457200">
              <a:defRPr sz="1200"/>
            </a:pPr>
            <a:r>
              <a:t>We say that this version of the </a:t>
            </a:r>
            <a:r>
              <a:rPr b="1"/>
              <a:t>identity</a:t>
            </a:r>
            <a:r>
              <a:t> function is generic, as it works over a range of types.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Shape 497"/>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8" name="Shape 498"/>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 Call generics functions</a:t>
            </a:r>
          </a:p>
        </p:txBody>
      </p:sp>
      <p:sp>
        <p:nvSpPr>
          <p:cNvPr id="499" name="Shape 499"/>
          <p:cNvSpPr/>
          <p:nvPr/>
        </p:nvSpPr>
        <p:spPr>
          <a:xfrm>
            <a:off x="4367957" y="1084273"/>
            <a:ext cx="4523900" cy="156151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329184">
              <a:defRPr i="1" sz="1224">
                <a:solidFill>
                  <a:srgbClr val="808080"/>
                </a:solidFill>
                <a:latin typeface="Menlo"/>
                <a:ea typeface="Menlo"/>
                <a:cs typeface="Menlo"/>
                <a:sym typeface="Menlo"/>
              </a:defRPr>
            </a:pPr>
            <a:r>
              <a:rPr b="1" i="0">
                <a:solidFill>
                  <a:srgbClr val="011480"/>
                </a:solidFill>
              </a:rPr>
              <a:t>function </a:t>
            </a:r>
            <a:r>
              <a:rPr>
                <a:solidFill>
                  <a:srgbClr val="000000"/>
                </a:solidFill>
              </a:rPr>
              <a:t>identity</a:t>
            </a:r>
            <a:r>
              <a:rPr i="0">
                <a:solidFill>
                  <a:srgbClr val="000000"/>
                </a:solidFill>
              </a:rPr>
              <a:t>&lt;T&gt;(arg: T): T {</a:t>
            </a:r>
            <a:br>
              <a:rPr i="0">
                <a:solidFill>
                  <a:srgbClr val="000000"/>
                </a:solidFill>
              </a:rPr>
            </a:br>
            <a:r>
              <a:rPr i="0">
                <a:solidFill>
                  <a:srgbClr val="000000"/>
                </a:solidFill>
              </a:rPr>
              <a:t>    </a:t>
            </a:r>
            <a:r>
              <a:rPr b="1" i="0">
                <a:solidFill>
                  <a:srgbClr val="011480"/>
                </a:solidFill>
              </a:rPr>
              <a:t>return </a:t>
            </a:r>
            <a:r>
              <a:rPr i="0">
                <a:solidFill>
                  <a:srgbClr val="000000"/>
                </a:solidFill>
              </a:rPr>
              <a:t>arg;</a:t>
            </a:r>
            <a:br>
              <a:rPr i="0">
                <a:solidFill>
                  <a:srgbClr val="000000"/>
                </a:solidFill>
              </a:rPr>
            </a:br>
            <a:r>
              <a:rPr i="0">
                <a:solidFill>
                  <a:srgbClr val="000000"/>
                </a:solidFill>
              </a:rPr>
              <a:t>}</a:t>
            </a:r>
            <a:br>
              <a:rPr i="0">
                <a:solidFill>
                  <a:srgbClr val="000000"/>
                </a:solidFill>
              </a:rPr>
            </a:br>
            <a:br>
              <a:rPr i="0">
                <a:solidFill>
                  <a:srgbClr val="000000"/>
                </a:solidFill>
              </a:rPr>
            </a:br>
            <a:r>
              <a:rPr b="1" i="0">
                <a:solidFill>
                  <a:srgbClr val="011480"/>
                </a:solidFill>
              </a:rPr>
              <a:t>let </a:t>
            </a:r>
            <a:r>
              <a:rPr b="1">
                <a:solidFill>
                  <a:srgbClr val="66187A"/>
                </a:solidFill>
              </a:rPr>
              <a:t>output </a:t>
            </a:r>
            <a:r>
              <a:rPr i="0">
                <a:solidFill>
                  <a:srgbClr val="000000"/>
                </a:solidFill>
              </a:rPr>
              <a:t>= </a:t>
            </a:r>
            <a:r>
              <a:rPr>
                <a:solidFill>
                  <a:srgbClr val="000000"/>
                </a:solidFill>
              </a:rPr>
              <a:t>identity</a:t>
            </a:r>
            <a:r>
              <a:rPr i="0">
                <a:solidFill>
                  <a:srgbClr val="000000"/>
                </a:solidFill>
              </a:rPr>
              <a:t>&lt;</a:t>
            </a:r>
            <a:r>
              <a:rPr b="1" i="0">
                <a:solidFill>
                  <a:srgbClr val="011480"/>
                </a:solidFill>
              </a:rPr>
              <a:t>string</a:t>
            </a:r>
            <a:r>
              <a:rPr i="0">
                <a:solidFill>
                  <a:srgbClr val="000000"/>
                </a:solidFill>
              </a:rPr>
              <a:t>&gt;(</a:t>
            </a:r>
            <a:r>
              <a:rPr b="1" i="0">
                <a:solidFill>
                  <a:srgbClr val="018001"/>
                </a:solidFill>
              </a:rPr>
              <a:t>"myString"</a:t>
            </a:r>
            <a:r>
              <a:rPr i="0">
                <a:solidFill>
                  <a:srgbClr val="000000"/>
                </a:solidFill>
              </a:rPr>
              <a:t>);</a:t>
            </a:r>
            <a:endParaRPr i="0">
              <a:solidFill>
                <a:srgbClr val="000000"/>
              </a:solidFill>
            </a:endParaRPr>
          </a:p>
          <a:p>
            <a:pPr defTabSz="329184">
              <a:defRPr i="1" sz="1224">
                <a:solidFill>
                  <a:srgbClr val="808080"/>
                </a:solidFill>
                <a:latin typeface="Menlo"/>
                <a:ea typeface="Menlo"/>
                <a:cs typeface="Menlo"/>
                <a:sym typeface="Menlo"/>
              </a:defRPr>
            </a:pPr>
            <a:r>
              <a:rPr i="0">
                <a:solidFill>
                  <a:srgbClr val="000000"/>
                </a:solidFill>
              </a:rPr>
              <a:t>// type of output will be 'string'</a:t>
            </a:r>
            <a:endParaRPr i="0">
              <a:solidFill>
                <a:srgbClr val="000000"/>
              </a:solidFill>
            </a:endParaRPr>
          </a:p>
          <a:p>
            <a:pPr defTabSz="329184">
              <a:defRPr i="1" sz="1224">
                <a:solidFill>
                  <a:srgbClr val="808080"/>
                </a:solidFill>
                <a:latin typeface="Menlo"/>
                <a:ea typeface="Menlo"/>
                <a:cs typeface="Menlo"/>
                <a:sym typeface="Menlo"/>
              </a:defRPr>
            </a:pPr>
            <a:r>
              <a:rPr b="1" i="0">
                <a:solidFill>
                  <a:srgbClr val="011480"/>
                </a:solidFill>
              </a:rPr>
              <a:t>let</a:t>
            </a:r>
            <a:r>
              <a:rPr i="0">
                <a:solidFill>
                  <a:srgbClr val="000000"/>
                </a:solidFill>
              </a:rPr>
              <a:t> </a:t>
            </a:r>
            <a:r>
              <a:rPr b="1">
                <a:solidFill>
                  <a:srgbClr val="66187A"/>
                </a:solidFill>
              </a:rPr>
              <a:t>output2 </a:t>
            </a:r>
            <a:r>
              <a:rPr i="0">
                <a:solidFill>
                  <a:srgbClr val="000000"/>
                </a:solidFill>
              </a:rPr>
              <a:t>= </a:t>
            </a:r>
            <a:r>
              <a:rPr>
                <a:solidFill>
                  <a:srgbClr val="000000"/>
                </a:solidFill>
              </a:rPr>
              <a:t>identity</a:t>
            </a:r>
            <a:r>
              <a:rPr i="0">
                <a:solidFill>
                  <a:srgbClr val="000000"/>
                </a:solidFill>
              </a:rPr>
              <a:t>(</a:t>
            </a:r>
            <a:r>
              <a:rPr b="1" i="0">
                <a:solidFill>
                  <a:srgbClr val="018001"/>
                </a:solidFill>
              </a:rPr>
              <a:t>"myString"</a:t>
            </a:r>
            <a:r>
              <a:rPr i="0">
                <a:solidFill>
                  <a:srgbClr val="000000"/>
                </a:solidFill>
              </a:rPr>
              <a:t>);</a:t>
            </a:r>
            <a:endParaRPr i="0">
              <a:solidFill>
                <a:srgbClr val="000000"/>
              </a:solidFill>
            </a:endParaRPr>
          </a:p>
        </p:txBody>
      </p:sp>
      <p:sp>
        <p:nvSpPr>
          <p:cNvPr id="500" name="Shape 500"/>
          <p:cNvSpPr/>
          <p:nvPr/>
        </p:nvSpPr>
        <p:spPr>
          <a:xfrm>
            <a:off x="3165" y="1009339"/>
            <a:ext cx="3458655"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Once we’ve written the generic identity function, we can call it in one of two ways. The first way is to pass all of the arguments, including the type argument, to the function: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5" name="Shape 505"/>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Working with Generic Type Variables</a:t>
            </a:r>
          </a:p>
        </p:txBody>
      </p:sp>
      <p:sp>
        <p:nvSpPr>
          <p:cNvPr id="506" name="Shape 506"/>
          <p:cNvSpPr/>
          <p:nvPr/>
        </p:nvSpPr>
        <p:spPr>
          <a:xfrm>
            <a:off x="4734864" y="1084273"/>
            <a:ext cx="4156993" cy="119852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i="1" sz="1200">
                <a:solidFill>
                  <a:srgbClr val="808080"/>
                </a:solidFill>
                <a:latin typeface="Menlo"/>
                <a:ea typeface="Menlo"/>
                <a:cs typeface="Menlo"/>
                <a:sym typeface="Menlo"/>
              </a:defRPr>
            </a:pPr>
            <a:r>
              <a:rPr b="1" i="0">
                <a:solidFill>
                  <a:srgbClr val="011480"/>
                </a:solidFill>
              </a:rPr>
              <a:t>function </a:t>
            </a:r>
            <a:r>
              <a:rPr>
                <a:solidFill>
                  <a:srgbClr val="000000"/>
                </a:solidFill>
              </a:rPr>
              <a:t>loggingIdentity</a:t>
            </a:r>
            <a:r>
              <a:rPr i="0">
                <a:solidFill>
                  <a:srgbClr val="000000"/>
                </a:solidFill>
              </a:rPr>
              <a:t>&lt;T&gt;(arg: T): T {</a:t>
            </a:r>
            <a:br>
              <a:rPr i="0">
                <a:solidFill>
                  <a:srgbClr val="000000"/>
                </a:solidFill>
              </a:rPr>
            </a:br>
            <a:r>
              <a:rPr i="0">
                <a:solidFill>
                  <a:srgbClr val="000000"/>
                </a:solidFill>
              </a:rPr>
              <a:t>    </a:t>
            </a:r>
            <a:r>
              <a:t>// Error: T doesn't have .length</a:t>
            </a:r>
            <a:br/>
            <a:r>
              <a:t>    </a:t>
            </a:r>
            <a:r>
              <a:rPr b="1">
                <a:solidFill>
                  <a:srgbClr val="66187A"/>
                </a:solidFill>
              </a:rPr>
              <a:t>console</a:t>
            </a:r>
            <a:r>
              <a:rPr i="0">
                <a:solidFill>
                  <a:srgbClr val="000000"/>
                </a:solidFill>
              </a:rPr>
              <a:t>.</a:t>
            </a:r>
            <a:r>
              <a:rPr i="0">
                <a:solidFill>
                  <a:srgbClr val="7A7A43"/>
                </a:solidFill>
              </a:rPr>
              <a:t>log</a:t>
            </a:r>
            <a:r>
              <a:rPr i="0">
                <a:solidFill>
                  <a:srgbClr val="000000"/>
                </a:solidFill>
              </a:rPr>
              <a:t>(arg.</a:t>
            </a:r>
            <a:r>
              <a:rPr b="1" i="0">
                <a:solidFill>
                  <a:srgbClr val="66187A"/>
                </a:solidFill>
              </a:rPr>
              <a:t>length</a:t>
            </a:r>
            <a:r>
              <a:rPr i="0">
                <a:solidFill>
                  <a:srgbClr val="000000"/>
                </a:solidFill>
              </a:rPr>
              <a:t>); </a:t>
            </a:r>
            <a:br>
              <a:rPr i="0">
                <a:solidFill>
                  <a:srgbClr val="000000"/>
                </a:solidFill>
              </a:rPr>
            </a:br>
            <a:r>
              <a:rPr i="0">
                <a:solidFill>
                  <a:srgbClr val="000000"/>
                </a:solidFill>
              </a:rPr>
              <a:t>    </a:t>
            </a:r>
            <a:r>
              <a:rPr b="1" i="0">
                <a:solidFill>
                  <a:srgbClr val="011480"/>
                </a:solidFill>
              </a:rPr>
              <a:t>return </a:t>
            </a:r>
            <a:r>
              <a:rPr i="0">
                <a:solidFill>
                  <a:srgbClr val="000000"/>
                </a:solidFill>
              </a:rPr>
              <a:t>arg;</a:t>
            </a:r>
            <a:br>
              <a:rPr i="0">
                <a:solidFill>
                  <a:srgbClr val="000000"/>
                </a:solidFill>
              </a:rPr>
            </a:br>
            <a:r>
              <a:rPr i="0">
                <a:solidFill>
                  <a:srgbClr val="000000"/>
                </a:solidFill>
              </a:rPr>
              <a:t>}</a:t>
            </a:r>
            <a:endParaRPr i="0">
              <a:solidFill>
                <a:srgbClr val="000000"/>
              </a:solidFill>
            </a:endParaRPr>
          </a:p>
        </p:txBody>
      </p:sp>
      <p:sp>
        <p:nvSpPr>
          <p:cNvPr id="507" name="Shape 507"/>
          <p:cNvSpPr/>
          <p:nvPr/>
        </p:nvSpPr>
        <p:spPr>
          <a:xfrm>
            <a:off x="3165" y="921532"/>
            <a:ext cx="3458655"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When you begin to use generics, you’ll notice that when you create generic functions like identity, the compiler will enforce that you use any generically typed parameters in the body of the function correctly. That is, that you actually treat these parameters as if they could be any and all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Shape 511"/>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2" name="Shape 512"/>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Generic Classes</a:t>
            </a:r>
          </a:p>
        </p:txBody>
      </p:sp>
      <p:sp>
        <p:nvSpPr>
          <p:cNvPr id="513" name="Shape 513"/>
          <p:cNvSpPr/>
          <p:nvPr/>
        </p:nvSpPr>
        <p:spPr>
          <a:xfrm>
            <a:off x="4260887" y="1084273"/>
            <a:ext cx="4630970" cy="33874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00000"/>
                </a:solidFill>
                <a:latin typeface="Menlo"/>
                <a:ea typeface="Menlo"/>
                <a:cs typeface="Menlo"/>
                <a:sym typeface="Menlo"/>
              </a:defRPr>
            </a:pPr>
            <a:r>
              <a:rPr b="1">
                <a:solidFill>
                  <a:srgbClr val="011480"/>
                </a:solidFill>
              </a:rPr>
              <a:t>class </a:t>
            </a:r>
            <a:r>
              <a:t>Emitter&lt;T&gt; {</a:t>
            </a:r>
            <a:br/>
            <a:r>
              <a:t>    </a:t>
            </a:r>
            <a:r>
              <a:rPr>
                <a:solidFill>
                  <a:srgbClr val="7A7A43"/>
                </a:solidFill>
              </a:rPr>
              <a:t>emit</a:t>
            </a:r>
            <a:r>
              <a:t>(event: T) {</a:t>
            </a:r>
            <a:br/>
            <a:r>
              <a:t>        </a:t>
            </a:r>
            <a:r>
              <a:rPr b="1" i="1">
                <a:solidFill>
                  <a:srgbClr val="66187A"/>
                </a:solidFill>
              </a:rPr>
              <a:t>console</a:t>
            </a:r>
            <a:r>
              <a:t>.</a:t>
            </a:r>
            <a:r>
              <a:rPr>
                <a:solidFill>
                  <a:srgbClr val="7A7A43"/>
                </a:solidFill>
              </a:rPr>
              <a:t>log</a:t>
            </a:r>
            <a:r>
              <a:t>(event);</a:t>
            </a:r>
            <a:br/>
            <a:r>
              <a:t>    }</a:t>
            </a:r>
            <a:br/>
            <a:r>
              <a:t>}</a:t>
            </a:r>
            <a:br/>
            <a:r>
              <a:rPr b="1">
                <a:solidFill>
                  <a:srgbClr val="011480"/>
                </a:solidFill>
              </a:rPr>
              <a:t>interface </a:t>
            </a:r>
            <a:r>
              <a:t>MyEvent {</a:t>
            </a:r>
            <a:br/>
            <a:r>
              <a:t>    </a:t>
            </a:r>
            <a:r>
              <a:rPr b="1">
                <a:solidFill>
                  <a:srgbClr val="66187A"/>
                </a:solidFill>
              </a:rPr>
              <a:t>path</a:t>
            </a:r>
            <a:r>
              <a:t>: </a:t>
            </a:r>
            <a:r>
              <a:rPr b="1">
                <a:solidFill>
                  <a:srgbClr val="011480"/>
                </a:solidFill>
              </a:rPr>
              <a:t>string</a:t>
            </a:r>
            <a:r>
              <a:t>;</a:t>
            </a:r>
            <a:br/>
            <a:r>
              <a:t>    </a:t>
            </a:r>
            <a:r>
              <a:rPr b="1">
                <a:solidFill>
                  <a:srgbClr val="66187A"/>
                </a:solidFill>
              </a:rPr>
              <a:t>directory</a:t>
            </a:r>
            <a:r>
              <a:t>: </a:t>
            </a:r>
            <a:r>
              <a:rPr b="1">
                <a:solidFill>
                  <a:srgbClr val="011480"/>
                </a:solidFill>
              </a:rPr>
              <a:t>boolean</a:t>
            </a:r>
            <a:r>
              <a:t>;</a:t>
            </a:r>
            <a:br/>
            <a:r>
              <a:t>}</a:t>
            </a:r>
            <a:br/>
            <a:r>
              <a:rPr b="1">
                <a:solidFill>
                  <a:srgbClr val="011480"/>
                </a:solidFill>
              </a:rPr>
              <a:t>interface </a:t>
            </a:r>
            <a:r>
              <a:t>MyEvent2 {</a:t>
            </a:r>
            <a:br/>
            <a:r>
              <a:t>    </a:t>
            </a:r>
            <a:r>
              <a:rPr b="1">
                <a:solidFill>
                  <a:srgbClr val="66187A"/>
                </a:solidFill>
              </a:rPr>
              <a:t>type</a:t>
            </a:r>
            <a:r>
              <a:t>: </a:t>
            </a:r>
            <a:r>
              <a:rPr b="1">
                <a:solidFill>
                  <a:srgbClr val="011480"/>
                </a:solidFill>
              </a:rPr>
              <a:t>string</a:t>
            </a:r>
            <a:r>
              <a:t>;</a:t>
            </a:r>
            <a:br/>
            <a:r>
              <a:t>}</a:t>
            </a:r>
            <a:br/>
            <a:r>
              <a:rPr b="1">
                <a:solidFill>
                  <a:srgbClr val="011480"/>
                </a:solidFill>
              </a:rPr>
              <a:t>const </a:t>
            </a:r>
            <a:r>
              <a:rPr b="1" i="1">
                <a:solidFill>
                  <a:srgbClr val="66187A"/>
                </a:solidFill>
              </a:rPr>
              <a:t>emitter </a:t>
            </a:r>
            <a:r>
              <a:t>= </a:t>
            </a:r>
            <a:r>
              <a:rPr b="1">
                <a:solidFill>
                  <a:srgbClr val="011480"/>
                </a:solidFill>
              </a:rPr>
              <a:t>new </a:t>
            </a:r>
            <a:r>
              <a:t>Emitter&lt;MyEvent&gt;();</a:t>
            </a:r>
            <a:br/>
            <a:r>
              <a:rPr b="1">
                <a:solidFill>
                  <a:srgbClr val="011480"/>
                </a:solidFill>
              </a:rPr>
              <a:t>const </a:t>
            </a:r>
            <a:r>
              <a:rPr b="1" i="1">
                <a:solidFill>
                  <a:srgbClr val="66187A"/>
                </a:solidFill>
              </a:rPr>
              <a:t>emitter2 </a:t>
            </a:r>
            <a:r>
              <a:t>= </a:t>
            </a:r>
            <a:r>
              <a:rPr b="1">
                <a:solidFill>
                  <a:srgbClr val="011480"/>
                </a:solidFill>
              </a:rPr>
              <a:t>new </a:t>
            </a:r>
            <a:r>
              <a:t>Emitter&lt;MyEvent2&gt;();</a:t>
            </a:r>
            <a:br/>
            <a:r>
              <a:rPr b="1" i="1">
                <a:solidFill>
                  <a:srgbClr val="66187A"/>
                </a:solidFill>
              </a:rPr>
              <a:t>emitter</a:t>
            </a:r>
            <a:r>
              <a:t>.</a:t>
            </a:r>
            <a:r>
              <a:rPr>
                <a:solidFill>
                  <a:srgbClr val="7A7A43"/>
                </a:solidFill>
              </a:rPr>
              <a:t>emit</a:t>
            </a:r>
            <a:r>
              <a:t>({</a:t>
            </a:r>
            <a:r>
              <a:rPr b="1">
                <a:solidFill>
                  <a:srgbClr val="66187A"/>
                </a:solidFill>
              </a:rPr>
              <a:t>path</a:t>
            </a:r>
            <a:r>
              <a:t>: </a:t>
            </a:r>
            <a:r>
              <a:rPr b="1">
                <a:solidFill>
                  <a:srgbClr val="018001"/>
                </a:solidFill>
              </a:rPr>
              <a:t>'/shape'</a:t>
            </a:r>
            <a:r>
              <a:t>, </a:t>
            </a:r>
            <a:r>
              <a:rPr b="1">
                <a:solidFill>
                  <a:srgbClr val="66187A"/>
                </a:solidFill>
              </a:rPr>
              <a:t>directory</a:t>
            </a:r>
            <a:r>
              <a:t>: </a:t>
            </a:r>
            <a:r>
              <a:rPr b="1">
                <a:solidFill>
                  <a:srgbClr val="011480"/>
                </a:solidFill>
              </a:rPr>
              <a:t>true</a:t>
            </a:r>
            <a:r>
              <a:t>});</a:t>
            </a:r>
            <a:br/>
            <a:r>
              <a:rPr b="1" i="1">
                <a:solidFill>
                  <a:srgbClr val="66187A"/>
                </a:solidFill>
              </a:rPr>
              <a:t>emitter2</a:t>
            </a:r>
            <a:r>
              <a:t>.</a:t>
            </a:r>
            <a:r>
              <a:rPr>
                <a:solidFill>
                  <a:srgbClr val="7A7A43"/>
                </a:solidFill>
              </a:rPr>
              <a:t>emit</a:t>
            </a:r>
            <a:r>
              <a:t>({</a:t>
            </a:r>
            <a:r>
              <a:rPr b="1">
                <a:solidFill>
                  <a:srgbClr val="66187A"/>
                </a:solidFill>
              </a:rPr>
              <a:t>type</a:t>
            </a:r>
            <a:r>
              <a:t>: </a:t>
            </a:r>
            <a:r>
              <a:rPr b="1">
                <a:solidFill>
                  <a:srgbClr val="018001"/>
                </a:solidFill>
              </a:rPr>
              <a:t>'start'</a:t>
            </a:r>
            <a:r>
              <a:t>});</a:t>
            </a:r>
          </a:p>
        </p:txBody>
      </p:sp>
      <p:sp>
        <p:nvSpPr>
          <p:cNvPr id="514" name="Shape 514"/>
          <p:cNvSpPr/>
          <p:nvPr/>
        </p:nvSpPr>
        <p:spPr>
          <a:xfrm>
            <a:off x="3165" y="889130"/>
            <a:ext cx="3458655"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A generic class has a similar shape to a generic interface. Generic classes have a generic type parameter list in angle brackets (&lt;&gt;) following the name of the class.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Shape 198"/>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Typescript</a:t>
            </a:r>
          </a:p>
        </p:txBody>
      </p:sp>
      <p:pic>
        <p:nvPicPr>
          <p:cNvPr id="199" name="image05.png"/>
          <p:cNvPicPr>
            <a:picLocks noChangeAspect="1"/>
          </p:cNvPicPr>
          <p:nvPr/>
        </p:nvPicPr>
        <p:blipFill>
          <a:blip r:embed="rId3">
            <a:extLst/>
          </a:blip>
          <a:stretch>
            <a:fillRect/>
          </a:stretch>
        </p:blipFill>
        <p:spPr>
          <a:xfrm>
            <a:off x="5391318" y="1003696"/>
            <a:ext cx="3136052" cy="3136051"/>
          </a:xfrm>
          <a:prstGeom prst="rect">
            <a:avLst/>
          </a:prstGeom>
          <a:ln w="25400">
            <a:solidFill>
              <a:srgbClr val="FFFFFF"/>
            </a:solidFill>
            <a:miter lim="400000"/>
          </a:ln>
        </p:spPr>
      </p:pic>
      <p:sp>
        <p:nvSpPr>
          <p:cNvPr id="200" name="Shape 200"/>
          <p:cNvSpPr/>
          <p:nvPr/>
        </p:nvSpPr>
        <p:spPr>
          <a:xfrm>
            <a:off x="466378" y="1294130"/>
            <a:ext cx="4071044" cy="151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Backstory</a:t>
            </a:r>
          </a:p>
          <a:p>
            <a:pPr/>
            <a:r>
              <a:t>&gt; Developed by Microsoft (I know, I know..)</a:t>
            </a:r>
          </a:p>
          <a:p>
            <a:pPr/>
            <a:r>
              <a:t>&gt; First public appearance: October 1, 2012</a:t>
            </a:r>
          </a:p>
          <a:p>
            <a:pPr/>
            <a:r>
              <a:t>&gt; Stable release: 1.4 released January 16, 2015</a:t>
            </a:r>
          </a:p>
          <a:p>
            <a:pPr/>
            <a:r>
              <a:t>&gt; Conforms to ECMA standards &amp; proposals</a:t>
            </a:r>
          </a:p>
          <a:p>
            <a:pPr/>
            <a:r>
              <a:t>&gt; Open Source! github.com/Microsoft/TypeScript</a:t>
            </a:r>
          </a:p>
          <a:p>
            <a:pPr/>
            <a:r>
              <a:t>&gt; JavaScript for Grown-ups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 name="Shape 518"/>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9" name="Shape 519"/>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Generic Constraints</a:t>
            </a:r>
          </a:p>
        </p:txBody>
      </p:sp>
      <p:sp>
        <p:nvSpPr>
          <p:cNvPr id="520" name="Shape 520"/>
          <p:cNvSpPr/>
          <p:nvPr/>
        </p:nvSpPr>
        <p:spPr>
          <a:xfrm>
            <a:off x="3888987" y="878025"/>
            <a:ext cx="5228723" cy="33874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388620">
              <a:defRPr i="1" sz="1020">
                <a:solidFill>
                  <a:srgbClr val="808080"/>
                </a:solidFill>
                <a:latin typeface="Menlo"/>
                <a:ea typeface="Menlo"/>
                <a:cs typeface="Menlo"/>
                <a:sym typeface="Menlo"/>
              </a:defRPr>
            </a:pPr>
            <a:r>
              <a:rPr b="1" i="0">
                <a:solidFill>
                  <a:srgbClr val="011480"/>
                </a:solidFill>
              </a:rPr>
              <a:t>interface </a:t>
            </a:r>
            <a:r>
              <a:rPr i="0">
                <a:solidFill>
                  <a:srgbClr val="000000"/>
                </a:solidFill>
              </a:rPr>
              <a:t>Lengthwise {</a:t>
            </a:r>
            <a:br>
              <a:rPr i="0">
                <a:solidFill>
                  <a:srgbClr val="000000"/>
                </a:solidFill>
              </a:rPr>
            </a:br>
            <a:r>
              <a:rPr i="0">
                <a:solidFill>
                  <a:srgbClr val="000000"/>
                </a:solidFill>
              </a:rPr>
              <a:t>  </a:t>
            </a:r>
            <a:r>
              <a:rPr b="1" i="0">
                <a:solidFill>
                  <a:srgbClr val="66187A"/>
                </a:solidFill>
              </a:rPr>
              <a:t>length</a:t>
            </a:r>
            <a:r>
              <a:rPr i="0">
                <a:solidFill>
                  <a:srgbClr val="000000"/>
                </a:solidFill>
              </a:rPr>
              <a:t>: </a:t>
            </a:r>
            <a:r>
              <a:rPr b="1" i="0">
                <a:solidFill>
                  <a:srgbClr val="011480"/>
                </a:solidFill>
              </a:rPr>
              <a:t>number</a:t>
            </a:r>
            <a:r>
              <a:rPr i="0">
                <a:solidFill>
                  <a:srgbClr val="000000"/>
                </a:solidFill>
              </a:rPr>
              <a:t>;</a:t>
            </a:r>
            <a:br>
              <a:rPr i="0">
                <a:solidFill>
                  <a:srgbClr val="000000"/>
                </a:solidFill>
              </a:rPr>
            </a:br>
            <a:r>
              <a:rPr i="0">
                <a:solidFill>
                  <a:srgbClr val="000000"/>
                </a:solidFill>
              </a:rPr>
              <a:t>}</a:t>
            </a:r>
            <a:br>
              <a:rPr i="0">
                <a:solidFill>
                  <a:srgbClr val="000000"/>
                </a:solidFill>
              </a:rPr>
            </a:br>
            <a:br>
              <a:rPr i="0">
                <a:solidFill>
                  <a:srgbClr val="000000"/>
                </a:solidFill>
              </a:rPr>
            </a:br>
            <a:r>
              <a:rPr b="1" i="0">
                <a:solidFill>
                  <a:srgbClr val="011480"/>
                </a:solidFill>
              </a:rPr>
              <a:t>function </a:t>
            </a:r>
            <a:r>
              <a:rPr>
                <a:solidFill>
                  <a:srgbClr val="000000"/>
                </a:solidFill>
              </a:rPr>
              <a:t>identityGenerics</a:t>
            </a:r>
            <a:r>
              <a:rPr i="0">
                <a:solidFill>
                  <a:srgbClr val="000000"/>
                </a:solidFill>
              </a:rPr>
              <a:t>&lt;T </a:t>
            </a:r>
            <a:r>
              <a:rPr b="1" i="0">
                <a:solidFill>
                  <a:srgbClr val="011480"/>
                </a:solidFill>
              </a:rPr>
              <a:t>extends </a:t>
            </a:r>
            <a:r>
              <a:rPr i="0">
                <a:solidFill>
                  <a:srgbClr val="000000"/>
                </a:solidFill>
              </a:rPr>
              <a:t>Lengthwise&gt;(arg: T): T {</a:t>
            </a:r>
            <a:br>
              <a:rPr i="0">
                <a:solidFill>
                  <a:srgbClr val="000000"/>
                </a:solidFill>
              </a:rPr>
            </a:br>
            <a:r>
              <a:rPr i="0">
                <a:solidFill>
                  <a:srgbClr val="000000"/>
                </a:solidFill>
              </a:rPr>
              <a:t>  </a:t>
            </a:r>
            <a:r>
              <a:t>// Now we know it has a .length property, so no more error</a:t>
            </a:r>
            <a:br/>
            <a:r>
              <a:t>  </a:t>
            </a:r>
            <a:r>
              <a:rPr b="1">
                <a:solidFill>
                  <a:srgbClr val="66187A"/>
                </a:solidFill>
              </a:rPr>
              <a:t>console</a:t>
            </a:r>
            <a:r>
              <a:rPr i="0">
                <a:solidFill>
                  <a:srgbClr val="000000"/>
                </a:solidFill>
              </a:rPr>
              <a:t>.</a:t>
            </a:r>
            <a:r>
              <a:rPr i="0">
                <a:solidFill>
                  <a:srgbClr val="7A7A43"/>
                </a:solidFill>
              </a:rPr>
              <a:t>log</a:t>
            </a:r>
            <a:r>
              <a:rPr i="0">
                <a:solidFill>
                  <a:srgbClr val="000000"/>
                </a:solidFill>
              </a:rPr>
              <a:t>(arg.</a:t>
            </a:r>
            <a:r>
              <a:rPr b="1" i="0">
                <a:solidFill>
                  <a:srgbClr val="66187A"/>
                </a:solidFill>
              </a:rPr>
              <a:t>length</a:t>
            </a:r>
            <a:r>
              <a:rPr i="0">
                <a:solidFill>
                  <a:srgbClr val="000000"/>
                </a:solidFill>
              </a:rPr>
              <a:t>); </a:t>
            </a:r>
            <a:r>
              <a:rPr b="1" i="0">
                <a:solidFill>
                  <a:srgbClr val="011480"/>
                </a:solidFill>
              </a:rPr>
              <a:t>return </a:t>
            </a:r>
            <a:r>
              <a:rPr i="0">
                <a:solidFill>
                  <a:srgbClr val="000000"/>
                </a:solidFill>
              </a:rPr>
              <a:t>arg;</a:t>
            </a:r>
            <a:br>
              <a:rPr i="0">
                <a:solidFill>
                  <a:srgbClr val="000000"/>
                </a:solidFill>
              </a:rPr>
            </a:br>
            <a:br>
              <a:rPr i="0">
                <a:solidFill>
                  <a:srgbClr val="000000"/>
                </a:solidFill>
              </a:rPr>
            </a:br>
            <a:r>
              <a:rPr i="0">
                <a:solidFill>
                  <a:srgbClr val="000000"/>
                </a:solidFill>
              </a:rPr>
              <a:t>}</a:t>
            </a:r>
            <a:br>
              <a:rPr i="0">
                <a:solidFill>
                  <a:srgbClr val="000000"/>
                </a:solidFill>
              </a:rPr>
            </a:br>
            <a:br>
              <a:rPr i="0">
                <a:solidFill>
                  <a:srgbClr val="000000"/>
                </a:solidFill>
              </a:rPr>
            </a:br>
            <a:r>
              <a:rPr b="1" i="0">
                <a:solidFill>
                  <a:srgbClr val="011480"/>
                </a:solidFill>
              </a:rPr>
              <a:t>let </a:t>
            </a:r>
            <a:r>
              <a:rPr b="1">
                <a:solidFill>
                  <a:srgbClr val="66187A"/>
                </a:solidFill>
              </a:rPr>
              <a:t>a </a:t>
            </a:r>
            <a:r>
              <a:rPr i="0">
                <a:solidFill>
                  <a:srgbClr val="000000"/>
                </a:solidFill>
              </a:rPr>
              <a:t>= </a:t>
            </a:r>
            <a:r>
              <a:rPr>
                <a:solidFill>
                  <a:srgbClr val="000000"/>
                </a:solidFill>
              </a:rPr>
              <a:t>identityGenerics</a:t>
            </a:r>
            <a:r>
              <a:rPr i="0">
                <a:solidFill>
                  <a:srgbClr val="000000"/>
                </a:solidFill>
              </a:rPr>
              <a:t>([])</a:t>
            </a:r>
            <a:br>
              <a:rPr i="0">
                <a:solidFill>
                  <a:srgbClr val="000000"/>
                </a:solidFill>
              </a:rPr>
            </a:br>
            <a:r>
              <a:rPr b="1">
                <a:solidFill>
                  <a:srgbClr val="66187A"/>
                </a:solidFill>
              </a:rPr>
              <a:t>a</a:t>
            </a:r>
            <a:r>
              <a:rPr i="0">
                <a:solidFill>
                  <a:srgbClr val="000000"/>
                </a:solidFill>
              </a:rPr>
              <a:t>.</a:t>
            </a:r>
            <a:r>
              <a:rPr i="0">
                <a:solidFill>
                  <a:srgbClr val="7A7A43"/>
                </a:solidFill>
              </a:rPr>
              <a:t>slice</a:t>
            </a:r>
            <a:r>
              <a:rPr i="0">
                <a:solidFill>
                  <a:srgbClr val="000000"/>
                </a:solidFill>
              </a:rPr>
              <a:t>(); //OK</a:t>
            </a:r>
            <a:br>
              <a:rPr i="0">
                <a:solidFill>
                  <a:srgbClr val="000000"/>
                </a:solidFill>
              </a:rPr>
            </a:br>
            <a:br>
              <a:rPr i="0">
                <a:solidFill>
                  <a:srgbClr val="000000"/>
                </a:solidFill>
              </a:rPr>
            </a:br>
            <a:r>
              <a:rPr b="1" i="0">
                <a:solidFill>
                  <a:srgbClr val="011480"/>
                </a:solidFill>
              </a:rPr>
              <a:t>function </a:t>
            </a:r>
            <a:r>
              <a:rPr>
                <a:solidFill>
                  <a:srgbClr val="000000"/>
                </a:solidFill>
              </a:rPr>
              <a:t>identityInterface</a:t>
            </a:r>
            <a:r>
              <a:rPr i="0">
                <a:solidFill>
                  <a:srgbClr val="000000"/>
                </a:solidFill>
              </a:rPr>
              <a:t>(arg: Lengthwise): Lengthwise {</a:t>
            </a:r>
            <a:br>
              <a:rPr i="0">
                <a:solidFill>
                  <a:srgbClr val="000000"/>
                </a:solidFill>
              </a:rPr>
            </a:br>
            <a:r>
              <a:rPr i="0">
                <a:solidFill>
                  <a:srgbClr val="000000"/>
                </a:solidFill>
              </a:rPr>
              <a:t>  </a:t>
            </a:r>
            <a:r>
              <a:t>// Now we know it has a .length property, so no more error</a:t>
            </a:r>
            <a:br/>
            <a:r>
              <a:t>  </a:t>
            </a:r>
            <a:r>
              <a:rPr b="1">
                <a:solidFill>
                  <a:srgbClr val="66187A"/>
                </a:solidFill>
              </a:rPr>
              <a:t>console</a:t>
            </a:r>
            <a:r>
              <a:rPr i="0">
                <a:solidFill>
                  <a:srgbClr val="000000"/>
                </a:solidFill>
              </a:rPr>
              <a:t>.</a:t>
            </a:r>
            <a:r>
              <a:rPr i="0">
                <a:solidFill>
                  <a:srgbClr val="7A7A43"/>
                </a:solidFill>
              </a:rPr>
              <a:t>log</a:t>
            </a:r>
            <a:r>
              <a:rPr i="0">
                <a:solidFill>
                  <a:srgbClr val="000000"/>
                </a:solidFill>
              </a:rPr>
              <a:t>(arg.</a:t>
            </a:r>
            <a:r>
              <a:rPr b="1" i="0">
                <a:solidFill>
                  <a:srgbClr val="66187A"/>
                </a:solidFill>
              </a:rPr>
              <a:t>length</a:t>
            </a:r>
            <a:r>
              <a:rPr i="0">
                <a:solidFill>
                  <a:srgbClr val="000000"/>
                </a:solidFill>
              </a:rPr>
              <a:t>); </a:t>
            </a:r>
            <a:r>
              <a:rPr b="1" i="0">
                <a:solidFill>
                  <a:srgbClr val="011480"/>
                </a:solidFill>
              </a:rPr>
              <a:t>return </a:t>
            </a:r>
            <a:r>
              <a:rPr i="0">
                <a:solidFill>
                  <a:srgbClr val="000000"/>
                </a:solidFill>
              </a:rPr>
              <a:t>arg;</a:t>
            </a:r>
            <a:br>
              <a:rPr i="0">
                <a:solidFill>
                  <a:srgbClr val="000000"/>
                </a:solidFill>
              </a:rPr>
            </a:br>
            <a:r>
              <a:rPr i="0">
                <a:solidFill>
                  <a:srgbClr val="000000"/>
                </a:solidFill>
              </a:rPr>
              <a:t>}</a:t>
            </a:r>
            <a:br>
              <a:rPr i="0">
                <a:solidFill>
                  <a:srgbClr val="000000"/>
                </a:solidFill>
              </a:rPr>
            </a:br>
            <a:br>
              <a:rPr i="0">
                <a:solidFill>
                  <a:srgbClr val="000000"/>
                </a:solidFill>
              </a:rPr>
            </a:br>
            <a:r>
              <a:rPr b="1" i="0">
                <a:solidFill>
                  <a:srgbClr val="011480"/>
                </a:solidFill>
              </a:rPr>
              <a:t>let </a:t>
            </a:r>
            <a:r>
              <a:rPr b="1">
                <a:solidFill>
                  <a:srgbClr val="66187A"/>
                </a:solidFill>
              </a:rPr>
              <a:t>a2 </a:t>
            </a:r>
            <a:r>
              <a:rPr i="0">
                <a:solidFill>
                  <a:srgbClr val="000000"/>
                </a:solidFill>
              </a:rPr>
              <a:t>= </a:t>
            </a:r>
            <a:r>
              <a:rPr>
                <a:solidFill>
                  <a:srgbClr val="000000"/>
                </a:solidFill>
              </a:rPr>
              <a:t>identityInterface</a:t>
            </a:r>
            <a:r>
              <a:rPr i="0">
                <a:solidFill>
                  <a:srgbClr val="000000"/>
                </a:solidFill>
              </a:rPr>
              <a:t>([])</a:t>
            </a:r>
            <a:br>
              <a:rPr i="0">
                <a:solidFill>
                  <a:srgbClr val="000000"/>
                </a:solidFill>
              </a:rPr>
            </a:br>
            <a:br>
              <a:rPr i="0">
                <a:solidFill>
                  <a:srgbClr val="000000"/>
                </a:solidFill>
              </a:rPr>
            </a:br>
            <a:r>
              <a:rPr b="1">
                <a:solidFill>
                  <a:srgbClr val="66187A"/>
                </a:solidFill>
              </a:rPr>
              <a:t>a2</a:t>
            </a:r>
            <a:r>
              <a:rPr i="0">
                <a:solidFill>
                  <a:srgbClr val="000000"/>
                </a:solidFill>
              </a:rPr>
              <a:t>.slice(); </a:t>
            </a:r>
            <a:r>
              <a:t>//Error Property 'slice' does not exist on type 'Lengthwise'</a:t>
            </a:r>
          </a:p>
        </p:txBody>
      </p:sp>
      <p:sp>
        <p:nvSpPr>
          <p:cNvPr id="521" name="Shape 521"/>
          <p:cNvSpPr/>
          <p:nvPr/>
        </p:nvSpPr>
        <p:spPr>
          <a:xfrm>
            <a:off x="58102" y="829970"/>
            <a:ext cx="3458655"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Instead of working with any and all types, we’d like to constrain this function to work with any and all types that also have the .length property. As long as the type has this member, we’ll allow it, but it’s required to have at least this member. To do so, we must list our requirement as a constraint on what T can be.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Shape 525"/>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6" name="Shape 526"/>
          <p:cNvSpPr/>
          <p:nvPr/>
        </p:nvSpPr>
        <p:spPr>
          <a:xfrm>
            <a:off x="3597683" y="2044017"/>
            <a:ext cx="1370063" cy="368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2000">
                <a:solidFill>
                  <a:srgbClr val="FFFFFF"/>
                </a:solidFill>
                <a:uFill>
                  <a:solidFill>
                    <a:srgbClr val="929292"/>
                  </a:solidFill>
                </a:uFill>
              </a:defRPr>
            </a:lvl1pPr>
          </a:lstStyle>
          <a:p>
            <a:pPr/>
            <a:r>
              <a:t>Decorators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8" name="Shape 528"/>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9" name="Shape 529"/>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Basic</a:t>
            </a:r>
          </a:p>
        </p:txBody>
      </p:sp>
      <p:sp>
        <p:nvSpPr>
          <p:cNvPr id="530" name="Shape 530"/>
          <p:cNvSpPr/>
          <p:nvPr/>
        </p:nvSpPr>
        <p:spPr>
          <a:xfrm>
            <a:off x="5026314" y="1115604"/>
            <a:ext cx="4489364"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011480"/>
                </a:solidFill>
                <a:latin typeface="Menlo"/>
                <a:ea typeface="Menlo"/>
                <a:cs typeface="Menlo"/>
                <a:sym typeface="Menlo"/>
              </a:defRPr>
            </a:pPr>
            <a:r>
              <a:t>function </a:t>
            </a:r>
            <a:r>
              <a:rPr b="0" i="1">
                <a:solidFill>
                  <a:srgbClr val="000000"/>
                </a:solidFill>
              </a:rPr>
              <a:t>sealed</a:t>
            </a:r>
            <a:r>
              <a:rPr b="0">
                <a:solidFill>
                  <a:srgbClr val="000000"/>
                </a:solidFill>
              </a:rPr>
              <a:t>(target) {</a:t>
            </a:r>
            <a:br>
              <a:rPr b="0">
                <a:solidFill>
                  <a:srgbClr val="000000"/>
                </a:solidFill>
              </a:rPr>
            </a:br>
            <a:r>
              <a:rPr b="0">
                <a:solidFill>
                  <a:srgbClr val="000000"/>
                </a:solidFill>
              </a:rPr>
              <a:t>  </a:t>
            </a:r>
            <a:r>
              <a:rPr b="0" i="1">
                <a:solidFill>
                  <a:srgbClr val="808080"/>
                </a:solidFill>
              </a:rPr>
              <a:t>// do something with 'target' ...</a:t>
            </a:r>
            <a:br>
              <a:rPr b="0" i="1">
                <a:solidFill>
                  <a:srgbClr val="808080"/>
                </a:solidFill>
              </a:rPr>
            </a:br>
            <a:r>
              <a:rPr b="0">
                <a:solidFill>
                  <a:srgbClr val="000000"/>
                </a:solidFill>
              </a:rPr>
              <a:t>}</a:t>
            </a:r>
            <a:endParaRPr>
              <a:solidFill>
                <a:srgbClr val="000000"/>
              </a:solidFill>
            </a:endParaRPr>
          </a:p>
          <a:p>
            <a:pPr defTabSz="457200">
              <a:defRPr sz="1200">
                <a:solidFill>
                  <a:srgbClr val="000000"/>
                </a:solidFill>
                <a:latin typeface="Menlo"/>
                <a:ea typeface="Menlo"/>
                <a:cs typeface="Menlo"/>
                <a:sym typeface="Menlo"/>
              </a:defRPr>
            </a:pPr>
            <a:r>
              <a:t>@sealed</a:t>
            </a:r>
          </a:p>
        </p:txBody>
      </p:sp>
      <p:sp>
        <p:nvSpPr>
          <p:cNvPr id="531" name="Shape 531"/>
          <p:cNvSpPr/>
          <p:nvPr/>
        </p:nvSpPr>
        <p:spPr>
          <a:xfrm>
            <a:off x="305243" y="1064807"/>
            <a:ext cx="3714757" cy="904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uFill>
                  <a:solidFill>
                    <a:srgbClr val="B5B5B5"/>
                  </a:solidFill>
                </a:uFill>
              </a:defRPr>
            </a:lvl1pPr>
          </a:lstStyle>
          <a:p>
            <a:pPr/>
            <a:r>
              <a:t>Decorators use the form @expression, where expression must evaluate to a function that will be called at runtime with information about the decorated declaration.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530">
                                            <p:bg/>
                                          </p:spTgt>
                                        </p:tgtEl>
                                        <p:attrNameLst>
                                          <p:attrName>style.visibility</p:attrName>
                                        </p:attrNameLst>
                                      </p:cBhvr>
                                      <p:to>
                                        <p:strVal val="visible"/>
                                      </p:to>
                                    </p:set>
                                    <p:anim calcmode="lin" valueType="num">
                                      <p:cBhvr>
                                        <p:cTn id="7" dur="500" fill="hold"/>
                                        <p:tgtEl>
                                          <p:spTgt spid="530">
                                            <p:bg/>
                                          </p:spTgt>
                                        </p:tgtEl>
                                        <p:attrNameLst>
                                          <p:attrName>ppt_x</p:attrName>
                                        </p:attrNameLst>
                                      </p:cBhvr>
                                      <p:tavLst>
                                        <p:tav tm="0">
                                          <p:val>
                                            <p:strVal val="#ppt_x"/>
                                          </p:val>
                                        </p:tav>
                                        <p:tav tm="100000">
                                          <p:val>
                                            <p:strVal val="#ppt_x"/>
                                          </p:val>
                                        </p:tav>
                                      </p:tavLst>
                                    </p:anim>
                                    <p:anim calcmode="lin" valueType="num">
                                      <p:cBhvr>
                                        <p:cTn id="8" dur="500" fill="hold"/>
                                        <p:tgtEl>
                                          <p:spTgt spid="530">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530">
                                            <p:txEl>
                                              <p:pRg st="0" end="0"/>
                                            </p:txEl>
                                          </p:spTgt>
                                        </p:tgtEl>
                                        <p:attrNameLst>
                                          <p:attrName>style.visibility</p:attrName>
                                        </p:attrNameLst>
                                      </p:cBhvr>
                                      <p:to>
                                        <p:strVal val="visible"/>
                                      </p:to>
                                    </p:set>
                                    <p:anim calcmode="lin" valueType="num">
                                      <p:cBhvr>
                                        <p:cTn id="11" dur="500" fill="hold"/>
                                        <p:tgtEl>
                                          <p:spTgt spid="530">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530">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530">
                                            <p:txEl>
                                              <p:pRg st="1" end="1"/>
                                            </p:txEl>
                                          </p:spTgt>
                                        </p:tgtEl>
                                        <p:attrNameLst>
                                          <p:attrName>style.visibility</p:attrName>
                                        </p:attrNameLst>
                                      </p:cBhvr>
                                      <p:to>
                                        <p:strVal val="visible"/>
                                      </p:to>
                                    </p:set>
                                    <p:anim calcmode="lin" valueType="num">
                                      <p:cBhvr>
                                        <p:cTn id="16" dur="500" fill="hold"/>
                                        <p:tgtEl>
                                          <p:spTgt spid="530">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53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30"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Shape 535"/>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6" name="Shape 536"/>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Decorator Factories</a:t>
            </a:r>
          </a:p>
        </p:txBody>
      </p:sp>
      <p:sp>
        <p:nvSpPr>
          <p:cNvPr id="537" name="Shape 537"/>
          <p:cNvSpPr/>
          <p:nvPr/>
        </p:nvSpPr>
        <p:spPr>
          <a:xfrm>
            <a:off x="4240898" y="936540"/>
            <a:ext cx="4834163" cy="293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011480"/>
                </a:solidFill>
                <a:latin typeface="Menlo"/>
                <a:ea typeface="Menlo"/>
                <a:cs typeface="Menlo"/>
                <a:sym typeface="Menlo"/>
              </a:defRPr>
            </a:pPr>
            <a:r>
              <a:rPr b="0" i="1">
                <a:solidFill>
                  <a:srgbClr val="808080"/>
                </a:solidFill>
              </a:rPr>
              <a:t>// this is the decorator factory</a:t>
            </a:r>
          </a:p>
          <a:p>
            <a:pPr defTabSz="457200">
              <a:defRPr b="1" sz="1200">
                <a:solidFill>
                  <a:srgbClr val="011480"/>
                </a:solidFill>
                <a:latin typeface="Menlo"/>
                <a:ea typeface="Menlo"/>
                <a:cs typeface="Menlo"/>
                <a:sym typeface="Menlo"/>
              </a:defRPr>
            </a:pPr>
            <a:r>
              <a:t>function </a:t>
            </a:r>
            <a:r>
              <a:rPr b="0" i="1">
                <a:solidFill>
                  <a:srgbClr val="000000"/>
                </a:solidFill>
              </a:rPr>
              <a:t>Component</a:t>
            </a:r>
            <a:r>
              <a:rPr b="0">
                <a:solidFill>
                  <a:srgbClr val="000000"/>
                </a:solidFill>
              </a:rPr>
              <a:t>(config: </a:t>
            </a:r>
            <a:r>
              <a:t>any</a:t>
            </a:r>
            <a:r>
              <a:rPr b="0">
                <a:solidFill>
                  <a:srgbClr val="000000"/>
                </a:solidFill>
              </a:rPr>
              <a:t>) {</a:t>
            </a:r>
            <a:endParaRPr b="0">
              <a:solidFill>
                <a:srgbClr val="000000"/>
              </a:solidFill>
            </a:endParaRPr>
          </a:p>
          <a:p>
            <a:pPr defTabSz="457200">
              <a:defRPr b="1" sz="1200">
                <a:solidFill>
                  <a:srgbClr val="011480"/>
                </a:solidFill>
                <a:latin typeface="Menlo"/>
                <a:ea typeface="Menlo"/>
                <a:cs typeface="Menlo"/>
                <a:sym typeface="Menlo"/>
              </a:defRPr>
            </a:pPr>
            <a:r>
              <a:rPr b="0" i="1">
                <a:solidFill>
                  <a:srgbClr val="808080"/>
                </a:solidFill>
              </a:rPr>
              <a:t>// this is the decorator</a:t>
            </a:r>
            <a:br>
              <a:rPr b="0" i="1">
                <a:solidFill>
                  <a:srgbClr val="808080"/>
                </a:solidFill>
              </a:rPr>
            </a:br>
            <a:r>
              <a:rPr b="0" i="1">
                <a:solidFill>
                  <a:srgbClr val="808080"/>
                </a:solidFill>
              </a:rPr>
              <a:t>  </a:t>
            </a:r>
            <a:r>
              <a:t>return function </a:t>
            </a:r>
            <a:r>
              <a:rPr b="0">
                <a:solidFill>
                  <a:srgbClr val="000000"/>
                </a:solidFill>
              </a:rPr>
              <a:t>(target) {</a:t>
            </a:r>
            <a:br>
              <a:rPr b="0" i="1">
                <a:solidFill>
                  <a:srgbClr val="808080"/>
                </a:solidFill>
              </a:rPr>
            </a:br>
            <a:r>
              <a:rPr b="0" i="1">
                <a:solidFill>
                  <a:srgbClr val="808080"/>
                </a:solidFill>
              </a:rPr>
              <a:t>    // do something with 'target' and 'config'...</a:t>
            </a:r>
            <a:br>
              <a:rPr b="0" i="1">
                <a:solidFill>
                  <a:srgbClr val="808080"/>
                </a:solidFill>
              </a:rPr>
            </a:br>
            <a:r>
              <a:rPr b="0" i="1">
                <a:solidFill>
                  <a:srgbClr val="808080"/>
                </a:solidFill>
              </a:rPr>
              <a:t>  </a:t>
            </a:r>
            <a:r>
              <a:rPr b="0">
                <a:solidFill>
                  <a:srgbClr val="000000"/>
                </a:solidFill>
              </a:rPr>
              <a:t>}</a:t>
            </a:r>
            <a:br>
              <a:rPr b="0">
                <a:solidFill>
                  <a:srgbClr val="000000"/>
                </a:solidFill>
              </a:rPr>
            </a:br>
            <a:r>
              <a:rPr b="0">
                <a:solidFill>
                  <a:srgbClr val="000000"/>
                </a:solidFill>
              </a:rPr>
              <a:t>}</a:t>
            </a:r>
            <a:br>
              <a:rPr b="0">
                <a:solidFill>
                  <a:srgbClr val="000000"/>
                </a:solidFill>
              </a:rPr>
            </a:br>
            <a:br>
              <a:rPr b="0">
                <a:solidFill>
                  <a:srgbClr val="000000"/>
                </a:solidFill>
              </a:rPr>
            </a:br>
            <a:r>
              <a:rPr b="0">
                <a:solidFill>
                  <a:srgbClr val="000000"/>
                </a:solidFill>
              </a:rPr>
              <a:t>@</a:t>
            </a:r>
            <a:r>
              <a:rPr b="0" i="1">
                <a:solidFill>
                  <a:srgbClr val="000000"/>
                </a:solidFill>
              </a:rPr>
              <a:t>Component</a:t>
            </a:r>
            <a:r>
              <a:rPr b="0">
                <a:solidFill>
                  <a:srgbClr val="000000"/>
                </a:solidFill>
              </a:rPr>
              <a:t>({</a:t>
            </a:r>
            <a:br>
              <a:rPr b="0">
                <a:solidFill>
                  <a:srgbClr val="000000"/>
                </a:solidFill>
              </a:rPr>
            </a:br>
            <a:r>
              <a:rPr b="0">
                <a:solidFill>
                  <a:srgbClr val="000000"/>
                </a:solidFill>
              </a:rPr>
              <a:t>  </a:t>
            </a:r>
            <a:r>
              <a:rPr>
                <a:solidFill>
                  <a:srgbClr val="66187A"/>
                </a:solidFill>
              </a:rPr>
              <a:t>selector</a:t>
            </a:r>
            <a:r>
              <a:rPr b="0">
                <a:solidFill>
                  <a:srgbClr val="000000"/>
                </a:solidFill>
              </a:rPr>
              <a:t>: </a:t>
            </a:r>
            <a:r>
              <a:rPr>
                <a:solidFill>
                  <a:srgbClr val="018001"/>
                </a:solidFill>
              </a:rPr>
              <a:t>'maestro'</a:t>
            </a:r>
            <a:r>
              <a:rPr b="0">
                <a:solidFill>
                  <a:srgbClr val="000000"/>
                </a:solidFill>
              </a:rPr>
              <a:t>,</a:t>
            </a:r>
            <a:br>
              <a:rPr b="0">
                <a:solidFill>
                  <a:srgbClr val="000000"/>
                </a:solidFill>
              </a:rPr>
            </a:br>
            <a:r>
              <a:rPr b="0">
                <a:solidFill>
                  <a:srgbClr val="000000"/>
                </a:solidFill>
              </a:rPr>
              <a:t>  </a:t>
            </a:r>
            <a:r>
              <a:rPr>
                <a:solidFill>
                  <a:srgbClr val="66187A"/>
                </a:solidFill>
              </a:rPr>
              <a:t>templateUrl</a:t>
            </a:r>
            <a:r>
              <a:rPr b="0">
                <a:solidFill>
                  <a:srgbClr val="000000"/>
                </a:solidFill>
              </a:rPr>
              <a:t>: </a:t>
            </a:r>
            <a:r>
              <a:rPr>
                <a:solidFill>
                  <a:srgbClr val="018001"/>
                </a:solidFill>
              </a:rPr>
              <a:t>'./maestro.component.html'</a:t>
            </a:r>
            <a:r>
              <a:rPr b="0">
                <a:solidFill>
                  <a:srgbClr val="000000"/>
                </a:solidFill>
              </a:rPr>
              <a:t>,</a:t>
            </a:r>
            <a:br>
              <a:rPr b="0">
                <a:solidFill>
                  <a:srgbClr val="000000"/>
                </a:solidFill>
              </a:rPr>
            </a:br>
            <a:r>
              <a:rPr b="0">
                <a:solidFill>
                  <a:srgbClr val="000000"/>
                </a:solidFill>
              </a:rPr>
              <a:t>  </a:t>
            </a:r>
            <a:r>
              <a:rPr>
                <a:solidFill>
                  <a:srgbClr val="66187A"/>
                </a:solidFill>
              </a:rPr>
              <a:t>styleUrls</a:t>
            </a:r>
            <a:r>
              <a:rPr b="0">
                <a:solidFill>
                  <a:srgbClr val="000000"/>
                </a:solidFill>
              </a:rPr>
              <a:t>: [</a:t>
            </a:r>
            <a:r>
              <a:rPr>
                <a:solidFill>
                  <a:srgbClr val="018001"/>
                </a:solidFill>
              </a:rPr>
              <a:t>'./maestro.component.scss'</a:t>
            </a:r>
            <a:r>
              <a:rPr b="0">
                <a:solidFill>
                  <a:srgbClr val="000000"/>
                </a:solidFill>
              </a:rPr>
              <a:t>],</a:t>
            </a:r>
            <a:br>
              <a:rPr b="0">
                <a:solidFill>
                  <a:srgbClr val="000000"/>
                </a:solidFill>
              </a:rPr>
            </a:br>
            <a:r>
              <a:rPr b="0">
                <a:solidFill>
                  <a:srgbClr val="000000"/>
                </a:solidFill>
              </a:rPr>
              <a:t>})</a:t>
            </a:r>
            <a:br>
              <a:rPr b="0">
                <a:solidFill>
                  <a:srgbClr val="000000"/>
                </a:solidFill>
              </a:rPr>
            </a:br>
            <a:r>
              <a:t>class </a:t>
            </a:r>
            <a:r>
              <a:rPr b="0">
                <a:solidFill>
                  <a:srgbClr val="000000"/>
                </a:solidFill>
              </a:rPr>
              <a:t>Maestro{</a:t>
            </a:r>
            <a:br>
              <a:rPr b="0">
                <a:solidFill>
                  <a:srgbClr val="000000"/>
                </a:solidFill>
              </a:rPr>
            </a:br>
            <a:r>
              <a:rPr b="0">
                <a:solidFill>
                  <a:srgbClr val="000000"/>
                </a:solidFill>
              </a:rPr>
              <a:t>  </a:t>
            </a:r>
            <a:r>
              <a:rPr>
                <a:solidFill>
                  <a:srgbClr val="66187A"/>
                </a:solidFill>
              </a:rPr>
              <a:t>name</a:t>
            </a:r>
            <a:r>
              <a:rPr b="0">
                <a:solidFill>
                  <a:srgbClr val="000000"/>
                </a:solidFill>
              </a:rPr>
              <a:t>: </a:t>
            </a:r>
            <a:r>
              <a:t>string </a:t>
            </a:r>
            <a:r>
              <a:rPr b="0">
                <a:solidFill>
                  <a:srgbClr val="000000"/>
                </a:solidFill>
              </a:rPr>
              <a:t>= </a:t>
            </a:r>
            <a:r>
              <a:rPr>
                <a:solidFill>
                  <a:srgbClr val="018001"/>
                </a:solidFill>
              </a:rPr>
              <a:t>'Maestro'</a:t>
            </a:r>
            <a:r>
              <a:rPr b="0">
                <a:solidFill>
                  <a:srgbClr val="000000"/>
                </a:solidFill>
              </a:rPr>
              <a:t>;</a:t>
            </a:r>
            <a:br>
              <a:rPr b="0">
                <a:solidFill>
                  <a:srgbClr val="000000"/>
                </a:solidFill>
              </a:rPr>
            </a:br>
            <a:r>
              <a:rPr b="0">
                <a:solidFill>
                  <a:srgbClr val="000000"/>
                </a:solidFill>
              </a:rPr>
              <a:t>}</a:t>
            </a:r>
          </a:p>
        </p:txBody>
      </p:sp>
      <p:sp>
        <p:nvSpPr>
          <p:cNvPr id="538" name="Shape 538"/>
          <p:cNvSpPr/>
          <p:nvPr/>
        </p:nvSpPr>
        <p:spPr>
          <a:xfrm>
            <a:off x="127260" y="1060605"/>
            <a:ext cx="3823078"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uFill>
                  <a:solidFill>
                    <a:srgbClr val="B5B5B5"/>
                  </a:solidFill>
                </a:uFill>
              </a:defRPr>
            </a:lvl1pPr>
          </a:lstStyle>
          <a:p>
            <a:pPr/>
            <a:r>
              <a:t>When a type inference is made from several expressions, the types of those expressions are used to calculate a “best common type”. For example,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537">
                                            <p:bg/>
                                          </p:spTgt>
                                        </p:tgtEl>
                                        <p:attrNameLst>
                                          <p:attrName>style.visibility</p:attrName>
                                        </p:attrNameLst>
                                      </p:cBhvr>
                                      <p:to>
                                        <p:strVal val="visible"/>
                                      </p:to>
                                    </p:set>
                                    <p:anim calcmode="lin" valueType="num">
                                      <p:cBhvr>
                                        <p:cTn id="7" dur="500" fill="hold"/>
                                        <p:tgtEl>
                                          <p:spTgt spid="537">
                                            <p:bg/>
                                          </p:spTgt>
                                        </p:tgtEl>
                                        <p:attrNameLst>
                                          <p:attrName>ppt_x</p:attrName>
                                        </p:attrNameLst>
                                      </p:cBhvr>
                                      <p:tavLst>
                                        <p:tav tm="0">
                                          <p:val>
                                            <p:strVal val="#ppt_x"/>
                                          </p:val>
                                        </p:tav>
                                        <p:tav tm="100000">
                                          <p:val>
                                            <p:strVal val="#ppt_x"/>
                                          </p:val>
                                        </p:tav>
                                      </p:tavLst>
                                    </p:anim>
                                    <p:anim calcmode="lin" valueType="num">
                                      <p:cBhvr>
                                        <p:cTn id="8" dur="500" fill="hold"/>
                                        <p:tgtEl>
                                          <p:spTgt spid="537">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537">
                                            <p:txEl>
                                              <p:pRg st="0" end="0"/>
                                            </p:txEl>
                                          </p:spTgt>
                                        </p:tgtEl>
                                        <p:attrNameLst>
                                          <p:attrName>style.visibility</p:attrName>
                                        </p:attrNameLst>
                                      </p:cBhvr>
                                      <p:to>
                                        <p:strVal val="visible"/>
                                      </p:to>
                                    </p:set>
                                    <p:anim calcmode="lin" valueType="num">
                                      <p:cBhvr>
                                        <p:cTn id="11" dur="500" fill="hold"/>
                                        <p:tgtEl>
                                          <p:spTgt spid="537">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537">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537">
                                            <p:txEl>
                                              <p:pRg st="1" end="1"/>
                                            </p:txEl>
                                          </p:spTgt>
                                        </p:tgtEl>
                                        <p:attrNameLst>
                                          <p:attrName>style.visibility</p:attrName>
                                        </p:attrNameLst>
                                      </p:cBhvr>
                                      <p:to>
                                        <p:strVal val="visible"/>
                                      </p:to>
                                    </p:set>
                                    <p:anim calcmode="lin" valueType="num">
                                      <p:cBhvr>
                                        <p:cTn id="16" dur="500" fill="hold"/>
                                        <p:tgtEl>
                                          <p:spTgt spid="537">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537">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Subtype="4" presetID="2" grpId="1" fill="hold">
                                  <p:stCondLst>
                                    <p:cond delay="0"/>
                                  </p:stCondLst>
                                  <p:iterate type="el" backwards="0">
                                    <p:tmAbs val="0"/>
                                  </p:iterate>
                                  <p:childTnLst>
                                    <p:set>
                                      <p:cBhvr>
                                        <p:cTn id="20" fill="hold"/>
                                        <p:tgtEl>
                                          <p:spTgt spid="537">
                                            <p:txEl>
                                              <p:pRg st="2" end="2"/>
                                            </p:txEl>
                                          </p:spTgt>
                                        </p:tgtEl>
                                        <p:attrNameLst>
                                          <p:attrName>style.visibility</p:attrName>
                                        </p:attrNameLst>
                                      </p:cBhvr>
                                      <p:to>
                                        <p:strVal val="visible"/>
                                      </p:to>
                                    </p:set>
                                    <p:anim calcmode="lin" valueType="num">
                                      <p:cBhvr>
                                        <p:cTn id="21" dur="500" fill="hold"/>
                                        <p:tgtEl>
                                          <p:spTgt spid="537">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53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37"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3" name="Shape 543"/>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Decorator Composition</a:t>
            </a:r>
          </a:p>
        </p:txBody>
      </p:sp>
      <p:sp>
        <p:nvSpPr>
          <p:cNvPr id="544" name="Shape 544"/>
          <p:cNvSpPr/>
          <p:nvPr/>
        </p:nvSpPr>
        <p:spPr>
          <a:xfrm>
            <a:off x="4933743" y="1385659"/>
            <a:ext cx="2958764"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i="1" sz="1200">
                <a:solidFill>
                  <a:srgbClr val="66187A"/>
                </a:solidFill>
                <a:latin typeface="Menlo"/>
                <a:ea typeface="Menlo"/>
                <a:cs typeface="Menlo"/>
                <a:sym typeface="Menlo"/>
              </a:defRPr>
            </a:pPr>
            <a:r>
              <a:t>@f @g </a:t>
            </a:r>
            <a:r>
              <a:rPr i="0">
                <a:solidFill>
                  <a:srgbClr val="011480"/>
                </a:solidFill>
              </a:rPr>
              <a:t>class </a:t>
            </a:r>
            <a:r>
              <a:rPr i="0">
                <a:solidFill>
                  <a:srgbClr val="000000"/>
                </a:solidFill>
              </a:rPr>
              <a:t>Maestro{}</a:t>
            </a:r>
          </a:p>
        </p:txBody>
      </p:sp>
      <p:sp>
        <p:nvSpPr>
          <p:cNvPr id="545" name="Shape 545"/>
          <p:cNvSpPr/>
          <p:nvPr/>
        </p:nvSpPr>
        <p:spPr>
          <a:xfrm>
            <a:off x="211637" y="983229"/>
            <a:ext cx="3480045"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uFill>
                  <a:solidFill>
                    <a:srgbClr val="B5B5B5"/>
                  </a:solidFill>
                </a:uFill>
              </a:defRPr>
            </a:lvl1pPr>
          </a:lstStyle>
          <a:p>
            <a:pPr/>
            <a:r>
              <a:t>Multiple decorators can be applied to a declaration, as in the following examples:</a:t>
            </a:r>
          </a:p>
        </p:txBody>
      </p:sp>
      <p:grpSp>
        <p:nvGrpSpPr>
          <p:cNvPr id="550" name="Group 550"/>
          <p:cNvGrpSpPr/>
          <p:nvPr/>
        </p:nvGrpSpPr>
        <p:grpSpPr>
          <a:xfrm>
            <a:off x="4541407" y="975312"/>
            <a:ext cx="4122272" cy="365371"/>
            <a:chOff x="-2" y="-2"/>
            <a:chExt cx="4122270" cy="365369"/>
          </a:xfrm>
        </p:grpSpPr>
        <p:sp>
          <p:nvSpPr>
            <p:cNvPr id="546" name="Shape 546"/>
            <p:cNvSpPr/>
            <p:nvPr/>
          </p:nvSpPr>
          <p:spPr>
            <a:xfrm>
              <a:off x="407513" y="24177"/>
              <a:ext cx="371475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On a single line</a:t>
              </a:r>
            </a:p>
          </p:txBody>
        </p:sp>
        <p:grpSp>
          <p:nvGrpSpPr>
            <p:cNvPr id="549" name="Group 549"/>
            <p:cNvGrpSpPr/>
            <p:nvPr/>
          </p:nvGrpSpPr>
          <p:grpSpPr>
            <a:xfrm>
              <a:off x="-3" y="-3"/>
              <a:ext cx="348445" cy="365371"/>
              <a:chOff x="-1" y="-1"/>
              <a:chExt cx="348444" cy="365369"/>
            </a:xfrm>
          </p:grpSpPr>
          <p:sp>
            <p:nvSpPr>
              <p:cNvPr id="547" name="Shape 547"/>
              <p:cNvSpPr/>
              <p:nvPr/>
            </p:nvSpPr>
            <p:spPr>
              <a:xfrm>
                <a:off x="-2" y="-2"/>
                <a:ext cx="348446" cy="34844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48" name="Shape 548"/>
              <p:cNvSpPr/>
              <p:nvPr/>
            </p:nvSpPr>
            <p:spPr>
              <a:xfrm>
                <a:off x="75649" y="31104"/>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1</a:t>
                </a:r>
              </a:p>
            </p:txBody>
          </p:sp>
        </p:grpSp>
      </p:grpSp>
      <p:grpSp>
        <p:nvGrpSpPr>
          <p:cNvPr id="555" name="Group 555"/>
          <p:cNvGrpSpPr/>
          <p:nvPr/>
        </p:nvGrpSpPr>
        <p:grpSpPr>
          <a:xfrm>
            <a:off x="4541407" y="1699871"/>
            <a:ext cx="4122272" cy="365369"/>
            <a:chOff x="-2" y="-1"/>
            <a:chExt cx="4122270" cy="365368"/>
          </a:xfrm>
        </p:grpSpPr>
        <p:sp>
          <p:nvSpPr>
            <p:cNvPr id="551" name="Shape 551"/>
            <p:cNvSpPr/>
            <p:nvPr/>
          </p:nvSpPr>
          <p:spPr>
            <a:xfrm>
              <a:off x="407513" y="24174"/>
              <a:ext cx="371475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On multiple lines:</a:t>
              </a:r>
            </a:p>
          </p:txBody>
        </p:sp>
        <p:grpSp>
          <p:nvGrpSpPr>
            <p:cNvPr id="554" name="Group 554"/>
            <p:cNvGrpSpPr/>
            <p:nvPr/>
          </p:nvGrpSpPr>
          <p:grpSpPr>
            <a:xfrm>
              <a:off x="-3" y="-2"/>
              <a:ext cx="348445" cy="365369"/>
              <a:chOff x="-1" y="0"/>
              <a:chExt cx="348444" cy="365368"/>
            </a:xfrm>
          </p:grpSpPr>
          <p:sp>
            <p:nvSpPr>
              <p:cNvPr id="552" name="Shape 552"/>
              <p:cNvSpPr/>
              <p:nvPr/>
            </p:nvSpPr>
            <p:spPr>
              <a:xfrm>
                <a:off x="-2" y="-1"/>
                <a:ext cx="348446" cy="348448"/>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53" name="Shape 553"/>
              <p:cNvSpPr/>
              <p:nvPr/>
            </p:nvSpPr>
            <p:spPr>
              <a:xfrm>
                <a:off x="77201"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2</a:t>
                </a:r>
              </a:p>
            </p:txBody>
          </p:sp>
        </p:grpSp>
      </p:grpSp>
      <p:sp>
        <p:nvSpPr>
          <p:cNvPr id="556" name="Shape 556"/>
          <p:cNvSpPr/>
          <p:nvPr/>
        </p:nvSpPr>
        <p:spPr>
          <a:xfrm>
            <a:off x="4933743" y="2071802"/>
            <a:ext cx="2958764"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i="1" sz="1200">
                <a:solidFill>
                  <a:srgbClr val="66187A"/>
                </a:solidFill>
                <a:latin typeface="Menlo"/>
                <a:ea typeface="Menlo"/>
                <a:cs typeface="Menlo"/>
                <a:sym typeface="Menlo"/>
              </a:defRPr>
            </a:pPr>
            <a:r>
              <a:t>@f</a:t>
            </a:r>
          </a:p>
          <a:p>
            <a:pPr defTabSz="457200">
              <a:defRPr b="1" i="1" sz="1200">
                <a:solidFill>
                  <a:srgbClr val="66187A"/>
                </a:solidFill>
                <a:latin typeface="Menlo"/>
                <a:ea typeface="Menlo"/>
                <a:cs typeface="Menlo"/>
                <a:sym typeface="Menlo"/>
              </a:defRPr>
            </a:pPr>
            <a:r>
              <a:t>@g</a:t>
            </a:r>
          </a:p>
          <a:p>
            <a:pPr defTabSz="457200">
              <a:defRPr b="1" sz="1200">
                <a:solidFill>
                  <a:srgbClr val="011480"/>
                </a:solidFill>
                <a:latin typeface="Menlo"/>
                <a:ea typeface="Menlo"/>
                <a:cs typeface="Menlo"/>
                <a:sym typeface="Menlo"/>
              </a:defRPr>
            </a:pPr>
            <a:r>
              <a:t>class </a:t>
            </a:r>
            <a:r>
              <a:rPr>
                <a:solidFill>
                  <a:srgbClr val="000000"/>
                </a:solidFill>
              </a:rPr>
              <a:t>Maestro{}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544">
                                            <p:bg/>
                                          </p:spTgt>
                                        </p:tgtEl>
                                        <p:attrNameLst>
                                          <p:attrName>style.visibility</p:attrName>
                                        </p:attrNameLst>
                                      </p:cBhvr>
                                      <p:to>
                                        <p:strVal val="visible"/>
                                      </p:to>
                                    </p:set>
                                    <p:anim calcmode="lin" valueType="num">
                                      <p:cBhvr>
                                        <p:cTn id="7" dur="500" fill="hold"/>
                                        <p:tgtEl>
                                          <p:spTgt spid="544">
                                            <p:bg/>
                                          </p:spTgt>
                                        </p:tgtEl>
                                        <p:attrNameLst>
                                          <p:attrName>ppt_x</p:attrName>
                                        </p:attrNameLst>
                                      </p:cBhvr>
                                      <p:tavLst>
                                        <p:tav tm="0">
                                          <p:val>
                                            <p:strVal val="#ppt_x"/>
                                          </p:val>
                                        </p:tav>
                                        <p:tav tm="100000">
                                          <p:val>
                                            <p:strVal val="#ppt_x"/>
                                          </p:val>
                                        </p:tav>
                                      </p:tavLst>
                                    </p:anim>
                                    <p:anim calcmode="lin" valueType="num">
                                      <p:cBhvr>
                                        <p:cTn id="8" dur="500" fill="hold"/>
                                        <p:tgtEl>
                                          <p:spTgt spid="544">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544">
                                            <p:txEl>
                                              <p:pRg st="0" end="0"/>
                                            </p:txEl>
                                          </p:spTgt>
                                        </p:tgtEl>
                                        <p:attrNameLst>
                                          <p:attrName>style.visibility</p:attrName>
                                        </p:attrNameLst>
                                      </p:cBhvr>
                                      <p:to>
                                        <p:strVal val="visible"/>
                                      </p:to>
                                    </p:set>
                                    <p:anim calcmode="lin" valueType="num">
                                      <p:cBhvr>
                                        <p:cTn id="11" dur="500" fill="hold"/>
                                        <p:tgtEl>
                                          <p:spTgt spid="544">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54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2" fill="hold">
                                  <p:stCondLst>
                                    <p:cond delay="0"/>
                                  </p:stCondLst>
                                  <p:iterate type="el" backwards="0">
                                    <p:tmAbs val="0"/>
                                  </p:iterate>
                                  <p:childTnLst>
                                    <p:set>
                                      <p:cBhvr>
                                        <p:cTn id="15" fill="hold"/>
                                        <p:tgtEl>
                                          <p:spTgt spid="556">
                                            <p:bg/>
                                          </p:spTgt>
                                        </p:tgtEl>
                                        <p:attrNameLst>
                                          <p:attrName>style.visibility</p:attrName>
                                        </p:attrNameLst>
                                      </p:cBhvr>
                                      <p:to>
                                        <p:strVal val="visible"/>
                                      </p:to>
                                    </p:set>
                                    <p:anim calcmode="lin" valueType="num">
                                      <p:cBhvr>
                                        <p:cTn id="16" dur="500" fill="hold"/>
                                        <p:tgtEl>
                                          <p:spTgt spid="556">
                                            <p:bg/>
                                          </p:spTgt>
                                        </p:tgtEl>
                                        <p:attrNameLst>
                                          <p:attrName>ppt_x</p:attrName>
                                        </p:attrNameLst>
                                      </p:cBhvr>
                                      <p:tavLst>
                                        <p:tav tm="0">
                                          <p:val>
                                            <p:strVal val="#ppt_x"/>
                                          </p:val>
                                        </p:tav>
                                        <p:tav tm="100000">
                                          <p:val>
                                            <p:strVal val="#ppt_x"/>
                                          </p:val>
                                        </p:tav>
                                      </p:tavLst>
                                    </p:anim>
                                    <p:anim calcmode="lin" valueType="num">
                                      <p:cBhvr>
                                        <p:cTn id="17" dur="500" fill="hold"/>
                                        <p:tgtEl>
                                          <p:spTgt spid="556">
                                            <p:bg/>
                                          </p:spTgt>
                                        </p:tgtEl>
                                        <p:attrNameLst>
                                          <p:attrName>ppt_y</p:attrName>
                                        </p:attrNameLst>
                                      </p:cBhvr>
                                      <p:tavLst>
                                        <p:tav tm="0">
                                          <p:val>
                                            <p:strVal val="1+#ppt_h/2"/>
                                          </p:val>
                                        </p:tav>
                                        <p:tav tm="100000">
                                          <p:val>
                                            <p:strVal val="#ppt_y"/>
                                          </p:val>
                                        </p:tav>
                                      </p:tavLst>
                                    </p:anim>
                                  </p:childTnLst>
                                </p:cTn>
                              </p:par>
                              <p:par>
                                <p:cTn id="18" presetClass="entr" nodeType="withEffect" presetSubtype="4" presetID="2" grpId="2" fill="hold">
                                  <p:stCondLst>
                                    <p:cond delay="0"/>
                                  </p:stCondLst>
                                  <p:iterate type="el" backwards="0">
                                    <p:tmAbs val="0"/>
                                  </p:iterate>
                                  <p:childTnLst>
                                    <p:set>
                                      <p:cBhvr>
                                        <p:cTn id="19" fill="hold"/>
                                        <p:tgtEl>
                                          <p:spTgt spid="556">
                                            <p:txEl>
                                              <p:pRg st="0" end="0"/>
                                            </p:txEl>
                                          </p:spTgt>
                                        </p:tgtEl>
                                        <p:attrNameLst>
                                          <p:attrName>style.visibility</p:attrName>
                                        </p:attrNameLst>
                                      </p:cBhvr>
                                      <p:to>
                                        <p:strVal val="visible"/>
                                      </p:to>
                                    </p:set>
                                    <p:anim calcmode="lin" valueType="num">
                                      <p:cBhvr>
                                        <p:cTn id="20" dur="500" fill="hold"/>
                                        <p:tgtEl>
                                          <p:spTgt spid="556">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556">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Class="entr" nodeType="afterEffect" presetSubtype="4" presetID="2" grpId="2" fill="hold">
                                  <p:stCondLst>
                                    <p:cond delay="0"/>
                                  </p:stCondLst>
                                  <p:iterate type="el" backwards="0">
                                    <p:tmAbs val="0"/>
                                  </p:iterate>
                                  <p:childTnLst>
                                    <p:set>
                                      <p:cBhvr>
                                        <p:cTn id="24" fill="hold"/>
                                        <p:tgtEl>
                                          <p:spTgt spid="556">
                                            <p:txEl>
                                              <p:pRg st="1" end="1"/>
                                            </p:txEl>
                                          </p:spTgt>
                                        </p:tgtEl>
                                        <p:attrNameLst>
                                          <p:attrName>style.visibility</p:attrName>
                                        </p:attrNameLst>
                                      </p:cBhvr>
                                      <p:to>
                                        <p:strVal val="visible"/>
                                      </p:to>
                                    </p:set>
                                    <p:anim calcmode="lin" valueType="num">
                                      <p:cBhvr>
                                        <p:cTn id="25" dur="500" fill="hold"/>
                                        <p:tgtEl>
                                          <p:spTgt spid="556">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556">
                                            <p:txEl>
                                              <p:pRg st="1" end="1"/>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Class="entr" nodeType="afterEffect" presetSubtype="4" presetID="2" grpId="2" fill="hold">
                                  <p:stCondLst>
                                    <p:cond delay="0"/>
                                  </p:stCondLst>
                                  <p:iterate type="el" backwards="0">
                                    <p:tmAbs val="0"/>
                                  </p:iterate>
                                  <p:childTnLst>
                                    <p:set>
                                      <p:cBhvr>
                                        <p:cTn id="29" fill="hold"/>
                                        <p:tgtEl>
                                          <p:spTgt spid="556">
                                            <p:txEl>
                                              <p:pRg st="2" end="2"/>
                                            </p:txEl>
                                          </p:spTgt>
                                        </p:tgtEl>
                                        <p:attrNameLst>
                                          <p:attrName>style.visibility</p:attrName>
                                        </p:attrNameLst>
                                      </p:cBhvr>
                                      <p:to>
                                        <p:strVal val="visible"/>
                                      </p:to>
                                    </p:set>
                                    <p:anim calcmode="lin" valueType="num">
                                      <p:cBhvr>
                                        <p:cTn id="30" dur="500" fill="hold"/>
                                        <p:tgtEl>
                                          <p:spTgt spid="556">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55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4" grpId="1"/>
      <p:bldP build="p" bldLvl="5" animBg="1" rev="0" advAuto="0" spid="556" grpId="2"/>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8" name="Shape 558"/>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9" name="Shape 559"/>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Decorator Evaluation</a:t>
            </a:r>
          </a:p>
        </p:txBody>
      </p:sp>
      <p:grpSp>
        <p:nvGrpSpPr>
          <p:cNvPr id="564" name="Group 564"/>
          <p:cNvGrpSpPr/>
          <p:nvPr/>
        </p:nvGrpSpPr>
        <p:grpSpPr>
          <a:xfrm>
            <a:off x="1484968" y="1123926"/>
            <a:ext cx="6923358" cy="585217"/>
            <a:chOff x="0" y="0"/>
            <a:chExt cx="6923356" cy="585216"/>
          </a:xfrm>
        </p:grpSpPr>
        <p:sp>
          <p:nvSpPr>
            <p:cNvPr id="560" name="Shape 560"/>
            <p:cNvSpPr/>
            <p:nvPr/>
          </p:nvSpPr>
          <p:spPr>
            <a:xfrm>
              <a:off x="684421" y="40608"/>
              <a:ext cx="6238936"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Parameter Decorators, followed by Method, Accessor, or Property Decorators are applied for each instance member.</a:t>
              </a:r>
            </a:p>
          </p:txBody>
        </p:sp>
        <p:grpSp>
          <p:nvGrpSpPr>
            <p:cNvPr id="563" name="Group 563"/>
            <p:cNvGrpSpPr/>
            <p:nvPr/>
          </p:nvGrpSpPr>
          <p:grpSpPr>
            <a:xfrm>
              <a:off x="0" y="0"/>
              <a:ext cx="585211" cy="585217"/>
              <a:chOff x="0" y="0"/>
              <a:chExt cx="585210" cy="585216"/>
            </a:xfrm>
          </p:grpSpPr>
          <p:sp>
            <p:nvSpPr>
              <p:cNvPr id="561" name="Shape 561"/>
              <p:cNvSpPr/>
              <p:nvPr/>
            </p:nvSpPr>
            <p:spPr>
              <a:xfrm>
                <a:off x="0" y="0"/>
                <a:ext cx="585211" cy="585217"/>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62" name="Shape 562"/>
              <p:cNvSpPr/>
              <p:nvPr/>
            </p:nvSpPr>
            <p:spPr>
              <a:xfrm>
                <a:off x="127054" y="52240"/>
                <a:ext cx="32687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1</a:t>
                </a:r>
              </a:p>
            </p:txBody>
          </p:sp>
        </p:grpSp>
      </p:grpSp>
      <p:grpSp>
        <p:nvGrpSpPr>
          <p:cNvPr id="569" name="Group 569"/>
          <p:cNvGrpSpPr/>
          <p:nvPr/>
        </p:nvGrpSpPr>
        <p:grpSpPr>
          <a:xfrm>
            <a:off x="1497668" y="1811195"/>
            <a:ext cx="6923358" cy="585217"/>
            <a:chOff x="0" y="0"/>
            <a:chExt cx="6923356" cy="585216"/>
          </a:xfrm>
        </p:grpSpPr>
        <p:sp>
          <p:nvSpPr>
            <p:cNvPr id="565" name="Shape 565"/>
            <p:cNvSpPr/>
            <p:nvPr/>
          </p:nvSpPr>
          <p:spPr>
            <a:xfrm>
              <a:off x="684421" y="40602"/>
              <a:ext cx="6238936"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Parameter Decorators, followed by Method, Accessor, or Property Decorators are applied for each static member.</a:t>
              </a:r>
            </a:p>
          </p:txBody>
        </p:sp>
        <p:grpSp>
          <p:nvGrpSpPr>
            <p:cNvPr id="568" name="Group 568"/>
            <p:cNvGrpSpPr/>
            <p:nvPr/>
          </p:nvGrpSpPr>
          <p:grpSpPr>
            <a:xfrm>
              <a:off x="0" y="0"/>
              <a:ext cx="585211" cy="585217"/>
              <a:chOff x="0" y="0"/>
              <a:chExt cx="585210" cy="585216"/>
            </a:xfrm>
          </p:grpSpPr>
          <p:sp>
            <p:nvSpPr>
              <p:cNvPr id="566" name="Shape 566"/>
              <p:cNvSpPr/>
              <p:nvPr/>
            </p:nvSpPr>
            <p:spPr>
              <a:xfrm>
                <a:off x="0" y="0"/>
                <a:ext cx="585211" cy="585217"/>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67" name="Shape 567"/>
              <p:cNvSpPr/>
              <p:nvPr/>
            </p:nvSpPr>
            <p:spPr>
              <a:xfrm>
                <a:off x="129661" y="52238"/>
                <a:ext cx="32687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2</a:t>
                </a:r>
              </a:p>
            </p:txBody>
          </p:sp>
        </p:grpSp>
      </p:grpSp>
      <p:grpSp>
        <p:nvGrpSpPr>
          <p:cNvPr id="574" name="Group 574"/>
          <p:cNvGrpSpPr/>
          <p:nvPr/>
        </p:nvGrpSpPr>
        <p:grpSpPr>
          <a:xfrm>
            <a:off x="1531513" y="2500446"/>
            <a:ext cx="8624872" cy="550848"/>
            <a:chOff x="0" y="0"/>
            <a:chExt cx="8624870" cy="550847"/>
          </a:xfrm>
        </p:grpSpPr>
        <p:sp>
          <p:nvSpPr>
            <p:cNvPr id="570" name="Shape 570"/>
            <p:cNvSpPr/>
            <p:nvPr/>
          </p:nvSpPr>
          <p:spPr>
            <a:xfrm>
              <a:off x="644229" y="38221"/>
              <a:ext cx="798064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Parameter Decorators are applied for the constructor.</a:t>
              </a:r>
            </a:p>
          </p:txBody>
        </p:sp>
        <p:grpSp>
          <p:nvGrpSpPr>
            <p:cNvPr id="573" name="Group 573"/>
            <p:cNvGrpSpPr/>
            <p:nvPr/>
          </p:nvGrpSpPr>
          <p:grpSpPr>
            <a:xfrm>
              <a:off x="0" y="0"/>
              <a:ext cx="550844" cy="550848"/>
              <a:chOff x="0" y="0"/>
              <a:chExt cx="550843" cy="550847"/>
            </a:xfrm>
          </p:grpSpPr>
          <p:sp>
            <p:nvSpPr>
              <p:cNvPr id="571" name="Shape 571"/>
              <p:cNvSpPr/>
              <p:nvPr/>
            </p:nvSpPr>
            <p:spPr>
              <a:xfrm>
                <a:off x="0" y="0"/>
                <a:ext cx="550844" cy="550848"/>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72" name="Shape 572"/>
              <p:cNvSpPr/>
              <p:nvPr/>
            </p:nvSpPr>
            <p:spPr>
              <a:xfrm>
                <a:off x="122047" y="49172"/>
                <a:ext cx="307681"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3</a:t>
                </a:r>
              </a:p>
            </p:txBody>
          </p:sp>
        </p:grpSp>
      </p:grpSp>
      <p:grpSp>
        <p:nvGrpSpPr>
          <p:cNvPr id="579" name="Group 579"/>
          <p:cNvGrpSpPr/>
          <p:nvPr/>
        </p:nvGrpSpPr>
        <p:grpSpPr>
          <a:xfrm>
            <a:off x="1554809" y="3134968"/>
            <a:ext cx="8476681" cy="541385"/>
            <a:chOff x="0" y="0"/>
            <a:chExt cx="8476680" cy="541384"/>
          </a:xfrm>
        </p:grpSpPr>
        <p:sp>
          <p:nvSpPr>
            <p:cNvPr id="575" name="Shape 575"/>
            <p:cNvSpPr/>
            <p:nvPr/>
          </p:nvSpPr>
          <p:spPr>
            <a:xfrm>
              <a:off x="633161" y="37564"/>
              <a:ext cx="7843520"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Class Decorators are applied for the class.</a:t>
              </a:r>
            </a:p>
          </p:txBody>
        </p:sp>
        <p:grpSp>
          <p:nvGrpSpPr>
            <p:cNvPr id="578" name="Group 578"/>
            <p:cNvGrpSpPr/>
            <p:nvPr/>
          </p:nvGrpSpPr>
          <p:grpSpPr>
            <a:xfrm>
              <a:off x="0" y="0"/>
              <a:ext cx="541380" cy="541385"/>
              <a:chOff x="0" y="0"/>
              <a:chExt cx="541379" cy="541384"/>
            </a:xfrm>
          </p:grpSpPr>
          <p:sp>
            <p:nvSpPr>
              <p:cNvPr id="576" name="Shape 576"/>
              <p:cNvSpPr/>
              <p:nvPr/>
            </p:nvSpPr>
            <p:spPr>
              <a:xfrm>
                <a:off x="0" y="0"/>
                <a:ext cx="541380" cy="541385"/>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77" name="Shape 577"/>
              <p:cNvSpPr/>
              <p:nvPr/>
            </p:nvSpPr>
            <p:spPr>
              <a:xfrm>
                <a:off x="119950" y="48327"/>
                <a:ext cx="302394"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4</a:t>
                </a:r>
              </a:p>
            </p:txBody>
          </p:sp>
        </p:grpSp>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Shape 583"/>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4" name="Shape 584"/>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Class Decorators</a:t>
            </a:r>
          </a:p>
        </p:txBody>
      </p:sp>
      <p:sp>
        <p:nvSpPr>
          <p:cNvPr id="585" name="Shape 585"/>
          <p:cNvSpPr/>
          <p:nvPr/>
        </p:nvSpPr>
        <p:spPr>
          <a:xfrm>
            <a:off x="211637" y="983229"/>
            <a:ext cx="3480046"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uFill>
                  <a:solidFill>
                    <a:srgbClr val="B5B5B5"/>
                  </a:solidFill>
                </a:uFill>
              </a:defRPr>
            </a:lvl1pPr>
          </a:lstStyle>
          <a:p>
            <a:pPr/>
            <a:r>
              <a:t>A Class Decorator is declared just before a class declaration. The class decorator is applied to the constructor of the class and can be used to observe, modify, or replace a class definition</a:t>
            </a:r>
          </a:p>
        </p:txBody>
      </p:sp>
      <p:sp>
        <p:nvSpPr>
          <p:cNvPr id="586" name="Shape 586"/>
          <p:cNvSpPr/>
          <p:nvPr/>
        </p:nvSpPr>
        <p:spPr>
          <a:xfrm>
            <a:off x="4240900" y="936540"/>
            <a:ext cx="4834161" cy="311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011480"/>
                </a:solidFill>
                <a:latin typeface="Menlo"/>
                <a:ea typeface="Menlo"/>
                <a:cs typeface="Menlo"/>
                <a:sym typeface="Menlo"/>
              </a:defRPr>
            </a:pPr>
            <a:r>
              <a:t>function </a:t>
            </a:r>
            <a:r>
              <a:rPr b="0" i="1">
                <a:solidFill>
                  <a:srgbClr val="000000"/>
                </a:solidFill>
              </a:rPr>
              <a:t>sealed</a:t>
            </a:r>
            <a:r>
              <a:rPr b="0">
                <a:solidFill>
                  <a:srgbClr val="000000"/>
                </a:solidFill>
              </a:rPr>
              <a:t>(constructor: Function) {</a:t>
            </a:r>
            <a:br>
              <a:rPr b="0">
                <a:solidFill>
                  <a:srgbClr val="000000"/>
                </a:solidFill>
              </a:rPr>
            </a:br>
            <a:r>
              <a:rPr b="0">
                <a:solidFill>
                  <a:srgbClr val="000000"/>
                </a:solidFill>
              </a:rPr>
              <a:t>  </a:t>
            </a:r>
            <a:r>
              <a:rPr i="1">
                <a:solidFill>
                  <a:srgbClr val="66187A"/>
                </a:solidFill>
              </a:rPr>
              <a:t>Object</a:t>
            </a:r>
            <a:r>
              <a:rPr b="0">
                <a:solidFill>
                  <a:srgbClr val="000000"/>
                </a:solidFill>
              </a:rPr>
              <a:t>.</a:t>
            </a:r>
            <a:r>
              <a:rPr b="0">
                <a:solidFill>
                  <a:srgbClr val="7A7A43"/>
                </a:solidFill>
              </a:rPr>
              <a:t>seal</a:t>
            </a:r>
            <a:r>
              <a:rPr b="0">
                <a:solidFill>
                  <a:srgbClr val="000000"/>
                </a:solidFill>
              </a:rPr>
              <a:t>(constructor);</a:t>
            </a:r>
            <a:br>
              <a:rPr b="0">
                <a:solidFill>
                  <a:srgbClr val="000000"/>
                </a:solidFill>
              </a:rPr>
            </a:br>
            <a:r>
              <a:rPr b="0">
                <a:solidFill>
                  <a:srgbClr val="000000"/>
                </a:solidFill>
              </a:rPr>
              <a:t>  </a:t>
            </a:r>
            <a:r>
              <a:rPr i="1">
                <a:solidFill>
                  <a:srgbClr val="66187A"/>
                </a:solidFill>
              </a:rPr>
              <a:t>Object</a:t>
            </a:r>
            <a:r>
              <a:rPr b="0">
                <a:solidFill>
                  <a:srgbClr val="000000"/>
                </a:solidFill>
              </a:rPr>
              <a:t>.</a:t>
            </a:r>
            <a:r>
              <a:rPr b="0">
                <a:solidFill>
                  <a:srgbClr val="7A7A43"/>
                </a:solidFill>
              </a:rPr>
              <a:t>seal</a:t>
            </a:r>
            <a:r>
              <a:rPr b="0">
                <a:solidFill>
                  <a:srgbClr val="000000"/>
                </a:solidFill>
              </a:rPr>
              <a:t>(constructor.</a:t>
            </a:r>
            <a:r>
              <a:rPr>
                <a:solidFill>
                  <a:srgbClr val="66187A"/>
                </a:solidFill>
              </a:rPr>
              <a:t>prototype</a:t>
            </a:r>
            <a:r>
              <a:rPr b="0">
                <a:solidFill>
                  <a:srgbClr val="000000"/>
                </a:solidFill>
              </a:rPr>
              <a:t>);</a:t>
            </a:r>
            <a:br>
              <a:rPr b="0">
                <a:solidFill>
                  <a:srgbClr val="000000"/>
                </a:solidFill>
              </a:rPr>
            </a:br>
            <a:r>
              <a:rPr b="0">
                <a:solidFill>
                  <a:srgbClr val="000000"/>
                </a:solidFill>
              </a:rPr>
              <a:t>}</a:t>
            </a:r>
            <a:br>
              <a:rPr b="0">
                <a:solidFill>
                  <a:srgbClr val="000000"/>
                </a:solidFill>
              </a:rPr>
            </a:br>
            <a:br>
              <a:rPr b="0">
                <a:solidFill>
                  <a:srgbClr val="000000"/>
                </a:solidFill>
              </a:rPr>
            </a:br>
            <a:r>
              <a:rPr b="0">
                <a:solidFill>
                  <a:srgbClr val="000000"/>
                </a:solidFill>
              </a:rPr>
              <a:t>@</a:t>
            </a:r>
            <a:r>
              <a:rPr b="0" i="1">
                <a:solidFill>
                  <a:srgbClr val="000000"/>
                </a:solidFill>
              </a:rPr>
              <a:t>sealed</a:t>
            </a:r>
            <a:br>
              <a:rPr b="0" i="1">
                <a:solidFill>
                  <a:srgbClr val="000000"/>
                </a:solidFill>
              </a:rPr>
            </a:br>
            <a:r>
              <a:t>class </a:t>
            </a:r>
            <a:r>
              <a:rPr b="0">
                <a:solidFill>
                  <a:srgbClr val="000000"/>
                </a:solidFill>
              </a:rPr>
              <a:t>Greeter {</a:t>
            </a:r>
            <a:br>
              <a:rPr b="0">
                <a:solidFill>
                  <a:srgbClr val="000000"/>
                </a:solidFill>
              </a:rPr>
            </a:br>
            <a:r>
              <a:rPr b="0">
                <a:solidFill>
                  <a:srgbClr val="000000"/>
                </a:solidFill>
              </a:rPr>
              <a:t>  </a:t>
            </a:r>
            <a:r>
              <a:rPr>
                <a:solidFill>
                  <a:srgbClr val="66187A"/>
                </a:solidFill>
              </a:rPr>
              <a:t>greeting</a:t>
            </a:r>
            <a:r>
              <a:rPr b="0">
                <a:solidFill>
                  <a:srgbClr val="000000"/>
                </a:solidFill>
              </a:rPr>
              <a:t>: </a:t>
            </a:r>
            <a:r>
              <a:t>string</a:t>
            </a:r>
            <a:r>
              <a:rPr b="0">
                <a:solidFill>
                  <a:srgbClr val="000000"/>
                </a:solidFill>
              </a:rPr>
              <a:t>;</a:t>
            </a:r>
            <a:br>
              <a:rPr b="0">
                <a:solidFill>
                  <a:srgbClr val="000000"/>
                </a:solidFill>
              </a:rPr>
            </a:br>
            <a:r>
              <a:rPr b="0">
                <a:solidFill>
                  <a:srgbClr val="000000"/>
                </a:solidFill>
              </a:rPr>
              <a:t>  </a:t>
            </a:r>
            <a:r>
              <a:t>constructor</a:t>
            </a:r>
            <a:r>
              <a:rPr b="0">
                <a:solidFill>
                  <a:srgbClr val="000000"/>
                </a:solidFill>
              </a:rPr>
              <a:t>(message: </a:t>
            </a:r>
            <a:r>
              <a:t>string</a:t>
            </a:r>
            <a:r>
              <a:rPr b="0">
                <a:solidFill>
                  <a:srgbClr val="000000"/>
                </a:solidFill>
              </a:rPr>
              <a:t>) {</a:t>
            </a:r>
            <a:br>
              <a:rPr b="0">
                <a:solidFill>
                  <a:srgbClr val="000000"/>
                </a:solidFill>
              </a:rPr>
            </a:br>
            <a:r>
              <a:rPr b="0">
                <a:solidFill>
                  <a:srgbClr val="000000"/>
                </a:solidFill>
              </a:rPr>
              <a:t>    </a:t>
            </a:r>
            <a:r>
              <a:t>this</a:t>
            </a:r>
            <a:r>
              <a:rPr b="0">
                <a:solidFill>
                  <a:srgbClr val="000000"/>
                </a:solidFill>
              </a:rPr>
              <a:t>.</a:t>
            </a:r>
            <a:r>
              <a:rPr>
                <a:solidFill>
                  <a:srgbClr val="66187A"/>
                </a:solidFill>
              </a:rPr>
              <a:t>greeting </a:t>
            </a:r>
            <a:r>
              <a:rPr b="0">
                <a:solidFill>
                  <a:srgbClr val="000000"/>
                </a:solidFill>
              </a:rPr>
              <a:t>= message;</a:t>
            </a:r>
            <a:br>
              <a:rPr b="0">
                <a:solidFill>
                  <a:srgbClr val="000000"/>
                </a:solidFill>
              </a:rPr>
            </a:br>
            <a:r>
              <a:rPr b="0">
                <a:solidFill>
                  <a:srgbClr val="000000"/>
                </a:solidFill>
              </a:rPr>
              <a:t>  }</a:t>
            </a:r>
            <a:br>
              <a:rPr b="0">
                <a:solidFill>
                  <a:srgbClr val="000000"/>
                </a:solidFill>
              </a:rPr>
            </a:br>
            <a:r>
              <a:rPr b="0">
                <a:solidFill>
                  <a:srgbClr val="000000"/>
                </a:solidFill>
              </a:rPr>
              <a:t>  </a:t>
            </a:r>
            <a:r>
              <a:rPr b="0">
                <a:solidFill>
                  <a:srgbClr val="7A7A43"/>
                </a:solidFill>
              </a:rPr>
              <a:t>greet</a:t>
            </a:r>
            <a:r>
              <a:rPr b="0">
                <a:solidFill>
                  <a:srgbClr val="000000"/>
                </a:solidFill>
              </a:rPr>
              <a:t>() {</a:t>
            </a:r>
            <a:br>
              <a:rPr b="0">
                <a:solidFill>
                  <a:srgbClr val="000000"/>
                </a:solidFill>
              </a:rPr>
            </a:br>
            <a:r>
              <a:rPr b="0">
                <a:solidFill>
                  <a:srgbClr val="000000"/>
                </a:solidFill>
              </a:rPr>
              <a:t>    </a:t>
            </a:r>
            <a:r>
              <a:t>return </a:t>
            </a:r>
            <a:r>
              <a:rPr>
                <a:solidFill>
                  <a:srgbClr val="018001"/>
                </a:solidFill>
              </a:rPr>
              <a:t>"Hello, " </a:t>
            </a:r>
            <a:r>
              <a:rPr b="0">
                <a:solidFill>
                  <a:srgbClr val="000000"/>
                </a:solidFill>
              </a:rPr>
              <a:t>+ </a:t>
            </a:r>
            <a:r>
              <a:t>this</a:t>
            </a:r>
            <a:r>
              <a:rPr b="0">
                <a:solidFill>
                  <a:srgbClr val="000000"/>
                </a:solidFill>
              </a:rPr>
              <a:t>.</a:t>
            </a:r>
            <a:r>
              <a:rPr>
                <a:solidFill>
                  <a:srgbClr val="66187A"/>
                </a:solidFill>
              </a:rPr>
              <a:t>greeting</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br>
              <a:rPr b="0">
                <a:solidFill>
                  <a:srgbClr val="000000"/>
                </a:solidFill>
              </a:rP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586">
                                            <p:bg/>
                                          </p:spTgt>
                                        </p:tgtEl>
                                        <p:attrNameLst>
                                          <p:attrName>style.visibility</p:attrName>
                                        </p:attrNameLst>
                                      </p:cBhvr>
                                      <p:to>
                                        <p:strVal val="visible"/>
                                      </p:to>
                                    </p:set>
                                    <p:anim calcmode="lin" valueType="num">
                                      <p:cBhvr>
                                        <p:cTn id="7" dur="500" fill="hold"/>
                                        <p:tgtEl>
                                          <p:spTgt spid="586">
                                            <p:bg/>
                                          </p:spTgt>
                                        </p:tgtEl>
                                        <p:attrNameLst>
                                          <p:attrName>ppt_x</p:attrName>
                                        </p:attrNameLst>
                                      </p:cBhvr>
                                      <p:tavLst>
                                        <p:tav tm="0">
                                          <p:val>
                                            <p:strVal val="#ppt_x"/>
                                          </p:val>
                                        </p:tav>
                                        <p:tav tm="100000">
                                          <p:val>
                                            <p:strVal val="#ppt_x"/>
                                          </p:val>
                                        </p:tav>
                                      </p:tavLst>
                                    </p:anim>
                                    <p:anim calcmode="lin" valueType="num">
                                      <p:cBhvr>
                                        <p:cTn id="8" dur="500" fill="hold"/>
                                        <p:tgtEl>
                                          <p:spTgt spid="586">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586">
                                            <p:txEl>
                                              <p:pRg st="0" end="0"/>
                                            </p:txEl>
                                          </p:spTgt>
                                        </p:tgtEl>
                                        <p:attrNameLst>
                                          <p:attrName>style.visibility</p:attrName>
                                        </p:attrNameLst>
                                      </p:cBhvr>
                                      <p:to>
                                        <p:strVal val="visible"/>
                                      </p:to>
                                    </p:set>
                                    <p:anim calcmode="lin" valueType="num">
                                      <p:cBhvr>
                                        <p:cTn id="11" dur="500" fill="hold"/>
                                        <p:tgtEl>
                                          <p:spTgt spid="586">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5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86"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0" name="Shape 590"/>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1" name="Shape 591"/>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Method Decorators</a:t>
            </a:r>
          </a:p>
        </p:txBody>
      </p:sp>
      <p:sp>
        <p:nvSpPr>
          <p:cNvPr id="592" name="Shape 592"/>
          <p:cNvSpPr/>
          <p:nvPr/>
        </p:nvSpPr>
        <p:spPr>
          <a:xfrm>
            <a:off x="211637" y="983229"/>
            <a:ext cx="3480046" cy="192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uFill>
                  <a:solidFill>
                    <a:srgbClr val="B5B5B5"/>
                  </a:solidFill>
                </a:uFill>
              </a:defRPr>
            </a:lvl1pPr>
          </a:lstStyle>
          <a:p>
            <a:pPr/>
            <a:r>
              <a:t>A Method Decorator is declared just before a method declaration. The decorator is applied to the Property Descriptor for the method, and can be used to observe, modify, or replace a method definition. A method decorator cannot be used in a declaration file, on an overload, or in any other ambient context (such as in a declare class).</a:t>
            </a:r>
          </a:p>
        </p:txBody>
      </p:sp>
      <p:sp>
        <p:nvSpPr>
          <p:cNvPr id="593" name="Shape 593"/>
          <p:cNvSpPr/>
          <p:nvPr/>
        </p:nvSpPr>
        <p:spPr>
          <a:xfrm>
            <a:off x="3882136" y="936539"/>
            <a:ext cx="5192925"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011480"/>
                </a:solidFill>
                <a:latin typeface="Menlo"/>
                <a:ea typeface="Menlo"/>
                <a:cs typeface="Menlo"/>
                <a:sym typeface="Menlo"/>
              </a:defRPr>
            </a:pPr>
            <a:r>
              <a:t>function </a:t>
            </a:r>
            <a:r>
              <a:rPr b="0" i="1">
                <a:solidFill>
                  <a:srgbClr val="000000"/>
                </a:solidFill>
              </a:rPr>
              <a:t>enumerable</a:t>
            </a:r>
            <a:r>
              <a:rPr b="0">
                <a:solidFill>
                  <a:srgbClr val="000000"/>
                </a:solidFill>
              </a:rPr>
              <a:t>(value: </a:t>
            </a:r>
            <a:r>
              <a:t>boolean</a:t>
            </a:r>
            <a:r>
              <a:rPr b="0">
                <a:solidFill>
                  <a:srgbClr val="000000"/>
                </a:solidFill>
              </a:rPr>
              <a:t>) {</a:t>
            </a:r>
            <a:br>
              <a:rPr b="0">
                <a:solidFill>
                  <a:srgbClr val="000000"/>
                </a:solidFill>
              </a:rPr>
            </a:br>
            <a:r>
              <a:rPr b="0">
                <a:solidFill>
                  <a:srgbClr val="000000"/>
                </a:solidFill>
              </a:rPr>
              <a:t>  </a:t>
            </a:r>
            <a:r>
              <a:t>return function </a:t>
            </a:r>
            <a:r>
              <a:rPr b="0">
                <a:solidFill>
                  <a:srgbClr val="000000"/>
                </a:solidFill>
              </a:rPr>
              <a:t>(</a:t>
            </a:r>
            <a:endParaRPr b="0">
              <a:solidFill>
                <a:srgbClr val="000000"/>
              </a:solidFill>
            </a:endParaRPr>
          </a:p>
          <a:p>
            <a:pPr lvl="2" indent="0" defTabSz="457200">
              <a:defRPr b="1" sz="1200">
                <a:solidFill>
                  <a:srgbClr val="011480"/>
                </a:solidFill>
                <a:latin typeface="Menlo"/>
                <a:ea typeface="Menlo"/>
                <a:cs typeface="Menlo"/>
                <a:sym typeface="Menlo"/>
              </a:defRPr>
            </a:pPr>
            <a:r>
              <a:rPr b="0">
                <a:solidFill>
                  <a:srgbClr val="000000"/>
                </a:solidFill>
              </a:rPr>
              <a:t>      target: </a:t>
            </a:r>
            <a:r>
              <a:t>any</a:t>
            </a:r>
            <a:r>
              <a:rPr b="0">
                <a:solidFill>
                  <a:srgbClr val="000000"/>
                </a:solidFill>
              </a:rPr>
              <a:t>,</a:t>
            </a:r>
            <a:endParaRPr b="0">
              <a:solidFill>
                <a:srgbClr val="000000"/>
              </a:solidFill>
            </a:endParaRPr>
          </a:p>
          <a:p>
            <a:pPr lvl="3" indent="0" defTabSz="457200">
              <a:defRPr b="1" sz="1200">
                <a:solidFill>
                  <a:srgbClr val="011480"/>
                </a:solidFill>
                <a:latin typeface="Menlo"/>
                <a:ea typeface="Menlo"/>
                <a:cs typeface="Menlo"/>
                <a:sym typeface="Menlo"/>
              </a:defRPr>
            </a:pPr>
            <a:r>
              <a:rPr b="0">
                <a:solidFill>
                  <a:srgbClr val="000000"/>
                </a:solidFill>
              </a:rPr>
              <a:t>      propertyKey: </a:t>
            </a:r>
            <a:r>
              <a:t>string</a:t>
            </a:r>
            <a:r>
              <a:rPr b="0">
                <a:solidFill>
                  <a:srgbClr val="000000"/>
                </a:solidFill>
              </a:rPr>
              <a:t>,</a:t>
            </a:r>
            <a:endParaRPr b="0">
              <a:solidFill>
                <a:srgbClr val="000000"/>
              </a:solidFill>
            </a:endParaRPr>
          </a:p>
          <a:p>
            <a:pPr defTabSz="457200">
              <a:defRPr b="1" sz="1200">
                <a:solidFill>
                  <a:srgbClr val="011480"/>
                </a:solidFill>
                <a:latin typeface="Menlo"/>
                <a:ea typeface="Menlo"/>
                <a:cs typeface="Menlo"/>
                <a:sym typeface="Menlo"/>
              </a:defRPr>
            </a:pPr>
            <a:r>
              <a:rPr b="0">
                <a:solidFill>
                  <a:srgbClr val="000000"/>
                </a:solidFill>
              </a:rPr>
              <a:t>      descriptor: PropertyDescriptor</a:t>
            </a:r>
            <a:endParaRPr b="0">
              <a:solidFill>
                <a:srgbClr val="000000"/>
              </a:solidFill>
            </a:endParaRPr>
          </a:p>
          <a:p>
            <a:pPr lvl="2" indent="0" defTabSz="457200">
              <a:defRPr b="1" sz="1200">
                <a:solidFill>
                  <a:srgbClr val="011480"/>
                </a:solidFill>
                <a:latin typeface="Menlo"/>
                <a:ea typeface="Menlo"/>
                <a:cs typeface="Menlo"/>
                <a:sym typeface="Menlo"/>
              </a:defRPr>
            </a:pPr>
            <a:r>
              <a:rPr b="0">
                <a:solidFill>
                  <a:srgbClr val="000000"/>
                </a:solidFill>
              </a:rPr>
              <a:t>   ) {</a:t>
            </a:r>
            <a:br>
              <a:rPr b="0">
                <a:solidFill>
                  <a:srgbClr val="000000"/>
                </a:solidFill>
              </a:rPr>
            </a:br>
            <a:r>
              <a:rPr b="0">
                <a:solidFill>
                  <a:srgbClr val="000000"/>
                </a:solidFill>
              </a:rPr>
              <a:t>    descriptor.</a:t>
            </a:r>
            <a:r>
              <a:rPr>
                <a:solidFill>
                  <a:srgbClr val="66187A"/>
                </a:solidFill>
              </a:rPr>
              <a:t>enumerable </a:t>
            </a:r>
            <a:r>
              <a:rPr b="0">
                <a:solidFill>
                  <a:srgbClr val="000000"/>
                </a:solidFill>
              </a:rPr>
              <a:t>= value;</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br>
              <a:rPr b="0">
                <a:solidFill>
                  <a:srgbClr val="000000"/>
                </a:solidFill>
              </a:rPr>
            </a:br>
            <a:r>
              <a:t>class </a:t>
            </a:r>
            <a:r>
              <a:rPr b="0">
                <a:solidFill>
                  <a:srgbClr val="000000"/>
                </a:solidFill>
              </a:rPr>
              <a:t>Greeter {</a:t>
            </a:r>
            <a:br>
              <a:rPr b="0">
                <a:solidFill>
                  <a:srgbClr val="000000"/>
                </a:solidFill>
              </a:rPr>
            </a:br>
            <a:r>
              <a:rPr b="0">
                <a:solidFill>
                  <a:srgbClr val="000000"/>
                </a:solidFill>
              </a:rPr>
              <a:t>  </a:t>
            </a:r>
            <a:r>
              <a:rPr>
                <a:solidFill>
                  <a:srgbClr val="66187A"/>
                </a:solidFill>
              </a:rPr>
              <a:t>greeting</a:t>
            </a:r>
            <a:r>
              <a:rPr b="0">
                <a:solidFill>
                  <a:srgbClr val="000000"/>
                </a:solidFill>
              </a:rPr>
              <a:t>: </a:t>
            </a:r>
            <a:r>
              <a:t>string</a:t>
            </a:r>
            <a:r>
              <a:rPr b="0">
                <a:solidFill>
                  <a:srgbClr val="000000"/>
                </a:solidFill>
              </a:rPr>
              <a:t>;</a:t>
            </a:r>
            <a:br>
              <a:rPr b="0">
                <a:solidFill>
                  <a:srgbClr val="000000"/>
                </a:solidFill>
              </a:rPr>
            </a:br>
            <a:r>
              <a:rPr b="0">
                <a:solidFill>
                  <a:srgbClr val="000000"/>
                </a:solidFill>
              </a:rPr>
              <a:t>  </a:t>
            </a:r>
            <a:r>
              <a:t>constructor</a:t>
            </a:r>
            <a:r>
              <a:rPr b="0">
                <a:solidFill>
                  <a:srgbClr val="000000"/>
                </a:solidFill>
              </a:rPr>
              <a:t>(message: </a:t>
            </a:r>
            <a:r>
              <a:t>string</a:t>
            </a:r>
            <a:r>
              <a:rPr b="0">
                <a:solidFill>
                  <a:srgbClr val="000000"/>
                </a:solidFill>
              </a:rPr>
              <a:t>) {</a:t>
            </a:r>
            <a:br>
              <a:rPr b="0">
                <a:solidFill>
                  <a:srgbClr val="000000"/>
                </a:solidFill>
              </a:rPr>
            </a:br>
            <a:r>
              <a:rPr b="0">
                <a:solidFill>
                  <a:srgbClr val="000000"/>
                </a:solidFill>
              </a:rPr>
              <a:t>    </a:t>
            </a:r>
            <a:r>
              <a:t>this</a:t>
            </a:r>
            <a:r>
              <a:rPr b="0">
                <a:solidFill>
                  <a:srgbClr val="000000"/>
                </a:solidFill>
              </a:rPr>
              <a:t>.</a:t>
            </a:r>
            <a:r>
              <a:rPr>
                <a:solidFill>
                  <a:srgbClr val="66187A"/>
                </a:solidFill>
              </a:rPr>
              <a:t>greeting </a:t>
            </a:r>
            <a:r>
              <a:rPr b="0">
                <a:solidFill>
                  <a:srgbClr val="000000"/>
                </a:solidFill>
              </a:rPr>
              <a:t>= message;</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rPr b="0" i="1">
                <a:solidFill>
                  <a:srgbClr val="000000"/>
                </a:solidFill>
              </a:rPr>
              <a:t>enumerable</a:t>
            </a:r>
            <a:r>
              <a:rPr b="0">
                <a:solidFill>
                  <a:srgbClr val="000000"/>
                </a:solidFill>
              </a:rPr>
              <a:t>(</a:t>
            </a:r>
            <a:r>
              <a:t>false</a:t>
            </a:r>
            <a:r>
              <a:rPr b="0">
                <a:solidFill>
                  <a:srgbClr val="000000"/>
                </a:solidFill>
              </a:rPr>
              <a:t>)</a:t>
            </a:r>
            <a:br>
              <a:rPr b="0">
                <a:solidFill>
                  <a:srgbClr val="000000"/>
                </a:solidFill>
              </a:rPr>
            </a:br>
            <a:r>
              <a:rPr b="0">
                <a:solidFill>
                  <a:srgbClr val="000000"/>
                </a:solidFill>
              </a:rPr>
              <a:t>  </a:t>
            </a:r>
            <a:r>
              <a:rPr b="0">
                <a:solidFill>
                  <a:srgbClr val="7A7A43"/>
                </a:solidFill>
              </a:rPr>
              <a:t>greet</a:t>
            </a:r>
            <a:r>
              <a:rPr b="0">
                <a:solidFill>
                  <a:srgbClr val="000000"/>
                </a:solidFill>
              </a:rPr>
              <a:t>() {</a:t>
            </a:r>
            <a:br>
              <a:rPr b="0">
                <a:solidFill>
                  <a:srgbClr val="000000"/>
                </a:solidFill>
              </a:rPr>
            </a:br>
            <a:r>
              <a:rPr b="0">
                <a:solidFill>
                  <a:srgbClr val="000000"/>
                </a:solidFill>
              </a:rPr>
              <a:t>    </a:t>
            </a:r>
            <a:r>
              <a:t>return </a:t>
            </a:r>
            <a:r>
              <a:rPr>
                <a:solidFill>
                  <a:srgbClr val="018001"/>
                </a:solidFill>
              </a:rPr>
              <a:t>"Hello, " </a:t>
            </a:r>
            <a:r>
              <a:rPr b="0">
                <a:solidFill>
                  <a:srgbClr val="000000"/>
                </a:solidFill>
              </a:rPr>
              <a:t>+ </a:t>
            </a:r>
            <a:r>
              <a:t>this</a:t>
            </a:r>
            <a:r>
              <a:rPr b="0">
                <a:solidFill>
                  <a:srgbClr val="000000"/>
                </a:solidFill>
              </a:rPr>
              <a:t>.</a:t>
            </a:r>
            <a:r>
              <a:rPr>
                <a:solidFill>
                  <a:srgbClr val="66187A"/>
                </a:solidFill>
              </a:rPr>
              <a:t>greeting</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593">
                                            <p:bg/>
                                          </p:spTgt>
                                        </p:tgtEl>
                                        <p:attrNameLst>
                                          <p:attrName>style.visibility</p:attrName>
                                        </p:attrNameLst>
                                      </p:cBhvr>
                                      <p:to>
                                        <p:strVal val="visible"/>
                                      </p:to>
                                    </p:set>
                                    <p:anim calcmode="lin" valueType="num">
                                      <p:cBhvr>
                                        <p:cTn id="7" dur="500" fill="hold"/>
                                        <p:tgtEl>
                                          <p:spTgt spid="593">
                                            <p:bg/>
                                          </p:spTgt>
                                        </p:tgtEl>
                                        <p:attrNameLst>
                                          <p:attrName>ppt_x</p:attrName>
                                        </p:attrNameLst>
                                      </p:cBhvr>
                                      <p:tavLst>
                                        <p:tav tm="0">
                                          <p:val>
                                            <p:strVal val="#ppt_x"/>
                                          </p:val>
                                        </p:tav>
                                        <p:tav tm="100000">
                                          <p:val>
                                            <p:strVal val="#ppt_x"/>
                                          </p:val>
                                        </p:tav>
                                      </p:tavLst>
                                    </p:anim>
                                    <p:anim calcmode="lin" valueType="num">
                                      <p:cBhvr>
                                        <p:cTn id="8" dur="500" fill="hold"/>
                                        <p:tgtEl>
                                          <p:spTgt spid="593">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593">
                                            <p:txEl>
                                              <p:pRg st="0" end="0"/>
                                            </p:txEl>
                                          </p:spTgt>
                                        </p:tgtEl>
                                        <p:attrNameLst>
                                          <p:attrName>style.visibility</p:attrName>
                                        </p:attrNameLst>
                                      </p:cBhvr>
                                      <p:to>
                                        <p:strVal val="visible"/>
                                      </p:to>
                                    </p:set>
                                    <p:anim calcmode="lin" valueType="num">
                                      <p:cBhvr>
                                        <p:cTn id="11" dur="500" fill="hold"/>
                                        <p:tgtEl>
                                          <p:spTgt spid="59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59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593">
                                            <p:txEl>
                                              <p:pRg st="1" end="1"/>
                                            </p:txEl>
                                          </p:spTgt>
                                        </p:tgtEl>
                                        <p:attrNameLst>
                                          <p:attrName>style.visibility</p:attrName>
                                        </p:attrNameLst>
                                      </p:cBhvr>
                                      <p:to>
                                        <p:strVal val="visible"/>
                                      </p:to>
                                    </p:set>
                                    <p:anim calcmode="lin" valueType="num">
                                      <p:cBhvr>
                                        <p:cTn id="16" dur="500" fill="hold"/>
                                        <p:tgtEl>
                                          <p:spTgt spid="593">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59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Subtype="4" presetID="2" grpId="1" fill="hold">
                                  <p:stCondLst>
                                    <p:cond delay="0"/>
                                  </p:stCondLst>
                                  <p:iterate type="el" backwards="0">
                                    <p:tmAbs val="0"/>
                                  </p:iterate>
                                  <p:childTnLst>
                                    <p:set>
                                      <p:cBhvr>
                                        <p:cTn id="20" fill="hold"/>
                                        <p:tgtEl>
                                          <p:spTgt spid="593">
                                            <p:txEl>
                                              <p:pRg st="2" end="2"/>
                                            </p:txEl>
                                          </p:spTgt>
                                        </p:tgtEl>
                                        <p:attrNameLst>
                                          <p:attrName>style.visibility</p:attrName>
                                        </p:attrNameLst>
                                      </p:cBhvr>
                                      <p:to>
                                        <p:strVal val="visible"/>
                                      </p:to>
                                    </p:set>
                                    <p:anim calcmode="lin" valueType="num">
                                      <p:cBhvr>
                                        <p:cTn id="21" dur="500" fill="hold"/>
                                        <p:tgtEl>
                                          <p:spTgt spid="593">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59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Class="entr" nodeType="afterEffect" presetSubtype="4" presetID="2" grpId="1" fill="hold">
                                  <p:stCondLst>
                                    <p:cond delay="0"/>
                                  </p:stCondLst>
                                  <p:iterate type="el" backwards="0">
                                    <p:tmAbs val="0"/>
                                  </p:iterate>
                                  <p:childTnLst>
                                    <p:set>
                                      <p:cBhvr>
                                        <p:cTn id="25" fill="hold"/>
                                        <p:tgtEl>
                                          <p:spTgt spid="593">
                                            <p:txEl>
                                              <p:pRg st="3" end="3"/>
                                            </p:txEl>
                                          </p:spTgt>
                                        </p:tgtEl>
                                        <p:attrNameLst>
                                          <p:attrName>style.visibility</p:attrName>
                                        </p:attrNameLst>
                                      </p:cBhvr>
                                      <p:to>
                                        <p:strVal val="visible"/>
                                      </p:to>
                                    </p:set>
                                    <p:anim calcmode="lin" valueType="num">
                                      <p:cBhvr>
                                        <p:cTn id="26" dur="500" fill="hold"/>
                                        <p:tgtEl>
                                          <p:spTgt spid="59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59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Class="entr" nodeType="afterEffect" presetSubtype="4" presetID="2" grpId="1" fill="hold">
                                  <p:stCondLst>
                                    <p:cond delay="0"/>
                                  </p:stCondLst>
                                  <p:iterate type="el" backwards="0">
                                    <p:tmAbs val="0"/>
                                  </p:iterate>
                                  <p:childTnLst>
                                    <p:set>
                                      <p:cBhvr>
                                        <p:cTn id="30" fill="hold"/>
                                        <p:tgtEl>
                                          <p:spTgt spid="593">
                                            <p:txEl>
                                              <p:pRg st="4" end="4"/>
                                            </p:txEl>
                                          </p:spTgt>
                                        </p:tgtEl>
                                        <p:attrNameLst>
                                          <p:attrName>style.visibility</p:attrName>
                                        </p:attrNameLst>
                                      </p:cBhvr>
                                      <p:to>
                                        <p:strVal val="visible"/>
                                      </p:to>
                                    </p:set>
                                    <p:anim calcmode="lin" valueType="num">
                                      <p:cBhvr>
                                        <p:cTn id="31" dur="500" fill="hold"/>
                                        <p:tgtEl>
                                          <p:spTgt spid="593">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59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93"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 name="Shape 597"/>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8" name="Shape 598"/>
          <p:cNvSpPr/>
          <p:nvPr/>
        </p:nvSpPr>
        <p:spPr>
          <a:xfrm>
            <a:off x="4348492" y="2092850"/>
            <a:ext cx="661765" cy="368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2000">
                <a:solidFill>
                  <a:srgbClr val="FFFFFF"/>
                </a:solidFill>
                <a:uFill>
                  <a:solidFill>
                    <a:srgbClr val="929292"/>
                  </a:solidFill>
                </a:uFill>
              </a:defRPr>
            </a:lvl1pPr>
          </a:lstStyle>
          <a:p>
            <a:pPr/>
            <a:r>
              <a:t>RXJS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Shape 602"/>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3" name="Shape 603"/>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Reactive programming</a:t>
            </a:r>
          </a:p>
        </p:txBody>
      </p:sp>
      <p:pic>
        <p:nvPicPr>
          <p:cNvPr id="604" name="zmantra.jpg"/>
          <p:cNvPicPr>
            <a:picLocks noChangeAspect="1"/>
          </p:cNvPicPr>
          <p:nvPr/>
        </p:nvPicPr>
        <p:blipFill>
          <a:blip r:embed="rId3">
            <a:extLst/>
          </a:blip>
          <a:stretch>
            <a:fillRect/>
          </a:stretch>
        </p:blipFill>
        <p:spPr>
          <a:xfrm>
            <a:off x="2392479" y="825313"/>
            <a:ext cx="3480046" cy="3216155"/>
          </a:xfrm>
          <a:prstGeom prst="rect">
            <a:avLst/>
          </a:prstGeom>
          <a:ln w="12700">
            <a:miter lim="400000"/>
          </a:ln>
        </p:spPr>
      </p:pic>
      <p:sp>
        <p:nvSpPr>
          <p:cNvPr id="605" name="Shape 605"/>
          <p:cNvSpPr/>
          <p:nvPr/>
        </p:nvSpPr>
        <p:spPr>
          <a:xfrm>
            <a:off x="1334844" y="4167263"/>
            <a:ext cx="5885940"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Reactive programming is programming with asynchronous data streams.</a:t>
            </a:r>
          </a:p>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5" name="Shape 205"/>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Typescript advantages</a:t>
            </a:r>
          </a:p>
        </p:txBody>
      </p:sp>
      <p:grpSp>
        <p:nvGrpSpPr>
          <p:cNvPr id="210" name="Group 210"/>
          <p:cNvGrpSpPr/>
          <p:nvPr/>
        </p:nvGrpSpPr>
        <p:grpSpPr>
          <a:xfrm>
            <a:off x="2617773" y="1338400"/>
            <a:ext cx="4122264" cy="1334817"/>
            <a:chOff x="0" y="0"/>
            <a:chExt cx="4122263" cy="1334816"/>
          </a:xfrm>
        </p:grpSpPr>
        <p:sp>
          <p:nvSpPr>
            <p:cNvPr id="206" name="Shape 206"/>
            <p:cNvSpPr/>
            <p:nvPr/>
          </p:nvSpPr>
          <p:spPr>
            <a:xfrm>
              <a:off x="407513" y="24176"/>
              <a:ext cx="3714751" cy="131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uFill>
                    <a:solidFill>
                      <a:srgbClr val="B5B5B5"/>
                    </a:solidFill>
                  </a:uFill>
                </a:defRPr>
              </a:pPr>
              <a:r>
                <a:t>Optional types offer</a:t>
              </a:r>
            </a:p>
            <a:p>
              <a:pPr lvl="1">
                <a:defRPr>
                  <a:uFill>
                    <a:solidFill>
                      <a:srgbClr val="B5B5B5"/>
                    </a:solidFill>
                  </a:uFill>
                </a:defRPr>
              </a:pPr>
              <a:r>
                <a:t>Compile time checks</a:t>
              </a:r>
            </a:p>
            <a:p>
              <a:pPr lvl="1">
                <a:defRPr>
                  <a:uFill>
                    <a:solidFill>
                      <a:srgbClr val="B5B5B5"/>
                    </a:solidFill>
                  </a:uFill>
                </a:defRPr>
              </a:pPr>
              <a:r>
                <a:t>Auto-complete</a:t>
              </a:r>
            </a:p>
            <a:p>
              <a:pPr lvl="1">
                <a:defRPr>
                  <a:uFill>
                    <a:solidFill>
                      <a:srgbClr val="B5B5B5"/>
                    </a:solidFill>
                  </a:uFill>
                </a:defRPr>
              </a:pPr>
              <a:r>
                <a:t>Automatic type inference</a:t>
              </a:r>
            </a:p>
            <a:p>
              <a:pPr lvl="1">
                <a:defRPr>
                  <a:uFill>
                    <a:solidFill>
                      <a:srgbClr val="B5B5B5"/>
                    </a:solidFill>
                  </a:uFill>
                </a:defRPr>
              </a:pPr>
            </a:p>
          </p:txBody>
        </p:sp>
        <p:grpSp>
          <p:nvGrpSpPr>
            <p:cNvPr id="209" name="Group 209"/>
            <p:cNvGrpSpPr/>
            <p:nvPr/>
          </p:nvGrpSpPr>
          <p:grpSpPr>
            <a:xfrm>
              <a:off x="0" y="0"/>
              <a:ext cx="348436" cy="365368"/>
              <a:chOff x="0" y="0"/>
              <a:chExt cx="348435" cy="365367"/>
            </a:xfrm>
          </p:grpSpPr>
          <p:sp>
            <p:nvSpPr>
              <p:cNvPr id="207" name="Shape 207"/>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8" name="Shape 208"/>
              <p:cNvSpPr/>
              <p:nvPr/>
            </p:nvSpPr>
            <p:spPr>
              <a:xfrm>
                <a:off x="75649" y="31103"/>
                <a:ext cx="194628"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1</a:t>
                </a:r>
              </a:p>
            </p:txBody>
          </p:sp>
        </p:grpSp>
      </p:grpSp>
      <p:grpSp>
        <p:nvGrpSpPr>
          <p:cNvPr id="215" name="Group 215"/>
          <p:cNvGrpSpPr/>
          <p:nvPr/>
        </p:nvGrpSpPr>
        <p:grpSpPr>
          <a:xfrm>
            <a:off x="2586835" y="2500206"/>
            <a:ext cx="4387341" cy="555584"/>
            <a:chOff x="0" y="0"/>
            <a:chExt cx="4387340" cy="555582"/>
          </a:xfrm>
        </p:grpSpPr>
        <p:sp>
          <p:nvSpPr>
            <p:cNvPr id="211" name="Shape 211"/>
            <p:cNvSpPr/>
            <p:nvPr/>
          </p:nvSpPr>
          <p:spPr>
            <a:xfrm>
              <a:off x="433717" y="25729"/>
              <a:ext cx="3953624" cy="5298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a:uFill>
                    <a:solidFill>
                      <a:srgbClr val="B5B5B5"/>
                    </a:solidFill>
                  </a:uFill>
                </a:defRPr>
              </a:lvl1pPr>
            </a:lstStyle>
            <a:p>
              <a:pPr/>
              <a:r>
                <a:t>Better structuring: modules, classes, interfaces</a:t>
              </a:r>
            </a:p>
          </p:txBody>
        </p:sp>
        <p:grpSp>
          <p:nvGrpSpPr>
            <p:cNvPr id="214" name="Group 214"/>
            <p:cNvGrpSpPr/>
            <p:nvPr/>
          </p:nvGrpSpPr>
          <p:grpSpPr>
            <a:xfrm>
              <a:off x="0" y="0"/>
              <a:ext cx="370842" cy="388862"/>
              <a:chOff x="0" y="0"/>
              <a:chExt cx="370841" cy="388861"/>
            </a:xfrm>
          </p:grpSpPr>
          <p:sp>
            <p:nvSpPr>
              <p:cNvPr id="212" name="Shape 212"/>
              <p:cNvSpPr/>
              <p:nvPr/>
            </p:nvSpPr>
            <p:spPr>
              <a:xfrm>
                <a:off x="0" y="0"/>
                <a:ext cx="370842" cy="370844"/>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3" name="Shape 213"/>
              <p:cNvSpPr/>
              <p:nvPr/>
            </p:nvSpPr>
            <p:spPr>
              <a:xfrm>
                <a:off x="82166" y="33103"/>
                <a:ext cx="207142" cy="355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noAutofit/>
              </a:bodyPr>
              <a:lstStyle>
                <a:lvl1pPr algn="ctr">
                  <a:defRPr sz="1500">
                    <a:solidFill>
                      <a:srgbClr val="FFFFFF"/>
                    </a:solidFill>
                    <a:latin typeface="Arial Black"/>
                    <a:ea typeface="Arial Black"/>
                    <a:cs typeface="Arial Black"/>
                    <a:sym typeface="Arial Black"/>
                  </a:defRPr>
                </a:lvl1pPr>
              </a:lstStyle>
              <a:p>
                <a:pPr/>
                <a:r>
                  <a:t>2</a:t>
                </a:r>
              </a:p>
            </p:txBody>
          </p:sp>
        </p:grpSp>
      </p:grpSp>
      <p:grpSp>
        <p:nvGrpSpPr>
          <p:cNvPr id="220" name="Group 220"/>
          <p:cNvGrpSpPr/>
          <p:nvPr/>
        </p:nvGrpSpPr>
        <p:grpSpPr>
          <a:xfrm>
            <a:off x="2599535" y="3057317"/>
            <a:ext cx="5455763" cy="928416"/>
            <a:chOff x="0" y="0"/>
            <a:chExt cx="5455762" cy="928414"/>
          </a:xfrm>
        </p:grpSpPr>
        <p:sp>
          <p:nvSpPr>
            <p:cNvPr id="216" name="Shape 216"/>
            <p:cNvSpPr/>
            <p:nvPr/>
          </p:nvSpPr>
          <p:spPr>
            <a:xfrm>
              <a:off x="407513" y="24174"/>
              <a:ext cx="5048250"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a:uFill>
                    <a:solidFill>
                      <a:srgbClr val="B5B5B5"/>
                    </a:solidFill>
                  </a:uFill>
                </a:defRPr>
              </a:pPr>
              <a:r>
                <a:t>Idiomatic &amp; pretty JavaScript output</a:t>
              </a:r>
            </a:p>
            <a:p>
              <a:pPr lvl="1">
                <a:defRPr>
                  <a:uFill>
                    <a:solidFill>
                      <a:srgbClr val="B5B5B5"/>
                    </a:solidFill>
                  </a:uFill>
                </a:defRPr>
              </a:pPr>
              <a:r>
                <a:t>Easy to debug</a:t>
              </a:r>
            </a:p>
            <a:p>
              <a:pPr lvl="1">
                <a:defRPr>
                  <a:uFill>
                    <a:solidFill>
                      <a:srgbClr val="B5B5B5"/>
                    </a:solidFill>
                  </a:uFill>
                </a:defRPr>
              </a:pPr>
              <a:r>
                <a:t>Makes it simple to migrate to/from TypeScript</a:t>
              </a:r>
            </a:p>
          </p:txBody>
        </p:sp>
        <p:grpSp>
          <p:nvGrpSpPr>
            <p:cNvPr id="219" name="Group 219"/>
            <p:cNvGrpSpPr/>
            <p:nvPr/>
          </p:nvGrpSpPr>
          <p:grpSpPr>
            <a:xfrm>
              <a:off x="0" y="0"/>
              <a:ext cx="348436" cy="365368"/>
              <a:chOff x="0" y="0"/>
              <a:chExt cx="348435" cy="365367"/>
            </a:xfrm>
          </p:grpSpPr>
          <p:sp>
            <p:nvSpPr>
              <p:cNvPr id="217" name="Shape 217"/>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8" name="Shape 218"/>
              <p:cNvSpPr/>
              <p:nvPr/>
            </p:nvSpPr>
            <p:spPr>
              <a:xfrm>
                <a:off x="77201"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3</a:t>
                </a:r>
              </a:p>
            </p:txBody>
          </p:sp>
        </p:grpSp>
      </p:grpSp>
      <p:grpSp>
        <p:nvGrpSpPr>
          <p:cNvPr id="225" name="Group 225"/>
          <p:cNvGrpSpPr/>
          <p:nvPr/>
        </p:nvGrpSpPr>
        <p:grpSpPr>
          <a:xfrm>
            <a:off x="2586835" y="3941585"/>
            <a:ext cx="5455763" cy="365368"/>
            <a:chOff x="0" y="0"/>
            <a:chExt cx="5455762" cy="365367"/>
          </a:xfrm>
        </p:grpSpPr>
        <p:sp>
          <p:nvSpPr>
            <p:cNvPr id="221" name="Shape 221"/>
            <p:cNvSpPr/>
            <p:nvPr/>
          </p:nvSpPr>
          <p:spPr>
            <a:xfrm>
              <a:off x="407513" y="24177"/>
              <a:ext cx="5048250"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Prevents trivial errors</a:t>
              </a:r>
            </a:p>
          </p:txBody>
        </p:sp>
        <p:grpSp>
          <p:nvGrpSpPr>
            <p:cNvPr id="224" name="Group 224"/>
            <p:cNvGrpSpPr/>
            <p:nvPr/>
          </p:nvGrpSpPr>
          <p:grpSpPr>
            <a:xfrm>
              <a:off x="0" y="0"/>
              <a:ext cx="348436" cy="365368"/>
              <a:chOff x="0" y="0"/>
              <a:chExt cx="348435" cy="365367"/>
            </a:xfrm>
          </p:grpSpPr>
          <p:sp>
            <p:nvSpPr>
              <p:cNvPr id="222" name="Shape 222"/>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3" name="Shape 223"/>
              <p:cNvSpPr/>
              <p:nvPr/>
            </p:nvSpPr>
            <p:spPr>
              <a:xfrm>
                <a:off x="77203"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4</a:t>
                </a:r>
              </a:p>
            </p:txBody>
          </p:sp>
        </p:grpSp>
      </p:gr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0" name="Shape 610"/>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Reactive programming</a:t>
            </a:r>
          </a:p>
        </p:txBody>
      </p:sp>
      <p:sp>
        <p:nvSpPr>
          <p:cNvPr id="611" name="Shape 611"/>
          <p:cNvSpPr/>
          <p:nvPr/>
        </p:nvSpPr>
        <p:spPr>
          <a:xfrm>
            <a:off x="1334844" y="4167263"/>
            <a:ext cx="12700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p>
        </p:txBody>
      </p:sp>
      <p:pic>
        <p:nvPicPr>
          <p:cNvPr id="612" name="Screen Shot 2015-06-20 at 19.19.43.png"/>
          <p:cNvPicPr>
            <a:picLocks noChangeAspect="1"/>
          </p:cNvPicPr>
          <p:nvPr/>
        </p:nvPicPr>
        <p:blipFill>
          <a:blip r:embed="rId3">
            <a:extLst/>
          </a:blip>
          <a:stretch>
            <a:fillRect/>
          </a:stretch>
        </p:blipFill>
        <p:spPr>
          <a:xfrm>
            <a:off x="818677" y="1746019"/>
            <a:ext cx="7906268" cy="1651462"/>
          </a:xfrm>
          <a:prstGeom prst="rect">
            <a:avLst/>
          </a:prstGeom>
          <a:ln w="12700">
            <a:miter lim="400000"/>
          </a:ln>
          <a:effectLst>
            <a:outerShdw sx="100000" sy="100000" kx="0" ky="0" algn="b" rotWithShape="0" blurRad="254000" dist="127000" dir="5400000">
              <a:srgbClr val="000000">
                <a:alpha val="70000"/>
              </a:srgbClr>
            </a:outerShdw>
          </a:effectLst>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Shape 616"/>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7" name="Shape 617"/>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The essential concepts in RxJS</a:t>
            </a:r>
          </a:p>
        </p:txBody>
      </p:sp>
      <p:sp>
        <p:nvSpPr>
          <p:cNvPr id="618" name="Shape 618"/>
          <p:cNvSpPr/>
          <p:nvPr/>
        </p:nvSpPr>
        <p:spPr>
          <a:xfrm>
            <a:off x="288217" y="1105311"/>
            <a:ext cx="8567567" cy="273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uFill>
                  <a:solidFill>
                    <a:srgbClr val="B5B5B5"/>
                  </a:solidFill>
                </a:uFill>
              </a:defRPr>
            </a:pPr>
            <a:r>
              <a:t>The essential concepts in RxJS which solve async event management are:</a:t>
            </a:r>
          </a:p>
          <a:p>
            <a:pPr>
              <a:defRPr>
                <a:uFill>
                  <a:solidFill>
                    <a:srgbClr val="B5B5B5"/>
                  </a:solidFill>
                </a:uFill>
              </a:defRPr>
            </a:pPr>
          </a:p>
          <a:p>
            <a:pPr>
              <a:defRPr>
                <a:uFill>
                  <a:solidFill>
                    <a:srgbClr val="B5B5B5"/>
                  </a:solidFill>
                </a:uFill>
              </a:defRPr>
            </a:pPr>
            <a:r>
              <a:t>Observable: represents the idea of an invokable collection of future values or events.</a:t>
            </a:r>
          </a:p>
          <a:p>
            <a:pPr>
              <a:defRPr>
                <a:uFill>
                  <a:solidFill>
                    <a:srgbClr val="B5B5B5"/>
                  </a:solidFill>
                </a:uFill>
              </a:defRPr>
            </a:pPr>
          </a:p>
          <a:p>
            <a:pPr>
              <a:defRPr>
                <a:uFill>
                  <a:solidFill>
                    <a:srgbClr val="B5B5B5"/>
                  </a:solidFill>
                </a:uFill>
              </a:defRPr>
            </a:pPr>
            <a:r>
              <a:t>Observer: is a collection of callbacks that knows how to listen to values delivered by the Observable.</a:t>
            </a:r>
          </a:p>
          <a:p>
            <a:pPr>
              <a:defRPr>
                <a:uFill>
                  <a:solidFill>
                    <a:srgbClr val="B5B5B5"/>
                  </a:solidFill>
                </a:uFill>
              </a:defRPr>
            </a:pPr>
          </a:p>
          <a:p>
            <a:pPr lvl="1" indent="0">
              <a:defRPr>
                <a:uFill>
                  <a:solidFill>
                    <a:srgbClr val="B5B5B5"/>
                  </a:solidFill>
                </a:uFill>
              </a:defRPr>
            </a:pPr>
            <a:r>
              <a:t>Subscription: represents the execution of an Observable, is primarily useful for cancelling the execution.</a:t>
            </a:r>
          </a:p>
          <a:p>
            <a:pPr lvl="1" indent="0">
              <a:defRPr>
                <a:uFill>
                  <a:solidFill>
                    <a:srgbClr val="B5B5B5"/>
                  </a:solidFill>
                </a:uFill>
              </a:defRPr>
            </a:pPr>
          </a:p>
          <a:p>
            <a:pPr>
              <a:defRPr>
                <a:uFill>
                  <a:solidFill>
                    <a:srgbClr val="B5B5B5"/>
                  </a:solidFill>
                </a:uFill>
              </a:defRPr>
            </a:pPr>
            <a:r>
              <a:t>Operators: are pure functions that enable a functional programming style of dealing with collections with operations like map, filter, concat, flatMap, etc.</a:t>
            </a:r>
          </a:p>
          <a:p>
            <a:pPr>
              <a:defRPr>
                <a:uFill>
                  <a:solidFill>
                    <a:srgbClr val="B5B5B5"/>
                  </a:solidFill>
                </a:uFill>
              </a:defRPr>
            </a:pPr>
          </a:p>
          <a:p>
            <a:pPr>
              <a:defRPr>
                <a:uFill>
                  <a:solidFill>
                    <a:srgbClr val="B5B5B5"/>
                  </a:solidFill>
                </a:uFill>
              </a:defRPr>
            </a:pPr>
            <a:r>
              <a:t>Subject: is the equivalent to an EventEmitter, and the only way of multicasting a value or event to multiple Observers.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Shape 622"/>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3" name="Shape 623"/>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Observable</a:t>
            </a:r>
          </a:p>
        </p:txBody>
      </p:sp>
      <p:sp>
        <p:nvSpPr>
          <p:cNvPr id="624" name="Shape 624"/>
          <p:cNvSpPr/>
          <p:nvPr/>
        </p:nvSpPr>
        <p:spPr>
          <a:xfrm>
            <a:off x="211637" y="983229"/>
            <a:ext cx="3480046"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uFill>
                  <a:solidFill>
                    <a:srgbClr val="B5B5B5"/>
                  </a:solidFill>
                </a:uFill>
              </a:defRPr>
            </a:lvl1pPr>
          </a:lstStyle>
          <a:p>
            <a:pPr/>
            <a:r>
              <a:t>Observable is a lazily evaluated computation that can synchronously or asynchronously return zero to (potentially) infinite values.</a:t>
            </a:r>
          </a:p>
        </p:txBody>
      </p:sp>
      <p:sp>
        <p:nvSpPr>
          <p:cNvPr id="625" name="Shape 625"/>
          <p:cNvSpPr/>
          <p:nvPr/>
        </p:nvSpPr>
        <p:spPr>
          <a:xfrm>
            <a:off x="3986931" y="759519"/>
            <a:ext cx="5210212" cy="435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200">
                <a:solidFill>
                  <a:srgbClr val="000000"/>
                </a:solidFill>
                <a:latin typeface="Menlo"/>
                <a:ea typeface="Menlo"/>
                <a:cs typeface="Menlo"/>
                <a:sym typeface="Menlo"/>
              </a:defRPr>
            </a:pPr>
            <a:r>
              <a:rPr i="1">
                <a:solidFill>
                  <a:srgbClr val="808080"/>
                </a:solidFill>
              </a:rPr>
              <a:t>//With custom logic</a:t>
            </a:r>
            <a:br>
              <a:rPr i="1">
                <a:solidFill>
                  <a:srgbClr val="808080"/>
                </a:solidFill>
              </a:rPr>
            </a:br>
            <a:r>
              <a:t>Rx.Observable.create((observer) =&gt; {</a:t>
            </a:r>
            <a:br/>
            <a:r>
              <a:t>  observer.</a:t>
            </a:r>
            <a:r>
              <a:rPr b="1">
                <a:solidFill>
                  <a:srgbClr val="66187A"/>
                </a:solidFill>
              </a:rPr>
              <a:t>next</a:t>
            </a:r>
            <a:r>
              <a:t>(</a:t>
            </a:r>
            <a:r>
              <a:rPr>
                <a:solidFill>
                  <a:srgbClr val="0432FF"/>
                </a:solidFill>
              </a:rPr>
              <a:t>1</a:t>
            </a:r>
            <a:r>
              <a:t>);</a:t>
            </a:r>
            <a:br/>
            <a:r>
              <a:t>});</a:t>
            </a:r>
            <a:br/>
            <a:r>
              <a:rPr i="1">
                <a:solidFill>
                  <a:srgbClr val="808080"/>
                </a:solidFill>
              </a:rPr>
              <a:t>// From one or multiple values</a:t>
            </a:r>
            <a:br>
              <a:rPr i="1">
                <a:solidFill>
                  <a:srgbClr val="808080"/>
                </a:solidFill>
              </a:rPr>
            </a:br>
            <a:r>
              <a:t>Rx.Observable.of(</a:t>
            </a:r>
            <a:r>
              <a:rPr b="1">
                <a:solidFill>
                  <a:srgbClr val="018001"/>
                </a:solidFill>
              </a:rPr>
              <a:t>'foo'</a:t>
            </a:r>
            <a:r>
              <a:t>, </a:t>
            </a:r>
            <a:r>
              <a:rPr b="1">
                <a:solidFill>
                  <a:srgbClr val="018001"/>
                </a:solidFill>
              </a:rPr>
              <a:t>'bar'</a:t>
            </a:r>
            <a:r>
              <a:t>);</a:t>
            </a:r>
            <a:br/>
            <a:br/>
            <a:r>
              <a:rPr i="1">
                <a:solidFill>
                  <a:srgbClr val="808080"/>
                </a:solidFill>
              </a:rPr>
              <a:t>// From array of values</a:t>
            </a:r>
            <a:br>
              <a:rPr i="1">
                <a:solidFill>
                  <a:srgbClr val="808080"/>
                </a:solidFill>
              </a:rPr>
            </a:br>
            <a:r>
              <a:t>Rx.Observable.from([</a:t>
            </a:r>
            <a:r>
              <a:rPr>
                <a:solidFill>
                  <a:srgbClr val="0432FF"/>
                </a:solidFill>
              </a:rPr>
              <a:t>1</a:t>
            </a:r>
            <a:r>
              <a:t>, </a:t>
            </a:r>
            <a:r>
              <a:rPr>
                <a:solidFill>
                  <a:srgbClr val="0432FF"/>
                </a:solidFill>
              </a:rPr>
              <a:t>2</a:t>
            </a:r>
            <a:r>
              <a:t>, </a:t>
            </a:r>
            <a:r>
              <a:rPr>
                <a:solidFill>
                  <a:srgbClr val="0432FF"/>
                </a:solidFill>
              </a:rPr>
              <a:t>3</a:t>
            </a:r>
            <a:r>
              <a:t>]);</a:t>
            </a:r>
            <a:br/>
            <a:br/>
            <a:r>
              <a:rPr i="1">
                <a:solidFill>
                  <a:srgbClr val="808080"/>
                </a:solidFill>
              </a:rPr>
              <a:t>// From an event</a:t>
            </a:r>
            <a:br>
              <a:rPr i="1">
                <a:solidFill>
                  <a:srgbClr val="808080"/>
                </a:solidFill>
              </a:rPr>
            </a:br>
            <a:r>
              <a:t>Rx.Observable.fromEvent(</a:t>
            </a:r>
            <a:r>
              <a:rPr b="1" i="1">
                <a:solidFill>
                  <a:srgbClr val="66187A"/>
                </a:solidFill>
              </a:rPr>
              <a:t>document</a:t>
            </a:r>
            <a:r>
              <a:t>.</a:t>
            </a:r>
            <a:r>
              <a:rPr>
                <a:solidFill>
                  <a:srgbClr val="7A7A43"/>
                </a:solidFill>
              </a:rPr>
              <a:t>querySelector</a:t>
            </a:r>
            <a:r>
              <a:t>(</a:t>
            </a:r>
            <a:r>
              <a:rPr b="1">
                <a:solidFill>
                  <a:srgbClr val="018001"/>
                </a:solidFill>
              </a:rPr>
              <a:t>'button'</a:t>
            </a:r>
            <a:r>
              <a:t>), </a:t>
            </a:r>
            <a:r>
              <a:rPr b="1">
                <a:solidFill>
                  <a:srgbClr val="018001"/>
                </a:solidFill>
              </a:rPr>
              <a:t>'click'</a:t>
            </a:r>
            <a:r>
              <a:t>);</a:t>
            </a:r>
            <a:br/>
            <a:br/>
            <a:r>
              <a:rPr i="1">
                <a:solidFill>
                  <a:srgbClr val="808080"/>
                </a:solidFill>
              </a:rPr>
              <a:t>// From a Promise</a:t>
            </a:r>
            <a:br>
              <a:rPr i="1">
                <a:solidFill>
                  <a:srgbClr val="808080"/>
                </a:solidFill>
              </a:rPr>
            </a:br>
            <a:r>
              <a:t>Rx.Observable.fromPromise(fetch(</a:t>
            </a:r>
            <a:r>
              <a:rPr b="1">
                <a:solidFill>
                  <a:srgbClr val="018001"/>
                </a:solidFill>
              </a:rPr>
              <a:t>'/users'</a:t>
            </a:r>
            <a:r>
              <a:t>));</a:t>
            </a:r>
            <a:br/>
            <a:br/>
            <a:r>
              <a:rPr i="1">
                <a:solidFill>
                  <a:srgbClr val="808080"/>
                </a:solidFill>
              </a:rPr>
              <a:t>//With range</a:t>
            </a:r>
            <a:br>
              <a:rPr i="1">
                <a:solidFill>
                  <a:srgbClr val="808080"/>
                </a:solidFill>
              </a:rPr>
            </a:br>
            <a:r>
              <a:t>Rx.Observable.range(</a:t>
            </a:r>
            <a:r>
              <a:rPr>
                <a:solidFill>
                  <a:srgbClr val="0432FF"/>
                </a:solidFill>
              </a:rPr>
              <a:t>1</a:t>
            </a:r>
            <a:r>
              <a:t>, </a:t>
            </a:r>
            <a:r>
              <a:rPr>
                <a:solidFill>
                  <a:srgbClr val="0432FF"/>
                </a:solidFill>
              </a:rPr>
              <a:t>10</a:t>
            </a:r>
            <a:r>
              <a:t>);</a:t>
            </a:r>
            <a:br/>
            <a:br/>
            <a:r>
              <a:rPr i="1">
                <a:solidFill>
                  <a:srgbClr val="808080"/>
                </a:solidFill>
              </a:rPr>
              <a:t>//with interval</a:t>
            </a:r>
            <a:br>
              <a:rPr i="1">
                <a:solidFill>
                  <a:srgbClr val="808080"/>
                </a:solidFill>
              </a:rPr>
            </a:br>
            <a:r>
              <a:t>Rx.Observable.interval(</a:t>
            </a:r>
            <a:r>
              <a:rPr>
                <a:solidFill>
                  <a:srgbClr val="0432FF"/>
                </a:solidFill>
              </a:rPr>
              <a:t>1000</a:t>
            </a:r>
            <a:r>
              <a:t>);</a:t>
            </a: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625">
                                            <p:bg/>
                                          </p:spTgt>
                                        </p:tgtEl>
                                        <p:attrNameLst>
                                          <p:attrName>style.visibility</p:attrName>
                                        </p:attrNameLst>
                                      </p:cBhvr>
                                      <p:to>
                                        <p:strVal val="visible"/>
                                      </p:to>
                                    </p:set>
                                    <p:anim calcmode="lin" valueType="num">
                                      <p:cBhvr>
                                        <p:cTn id="7" dur="500" fill="hold"/>
                                        <p:tgtEl>
                                          <p:spTgt spid="625">
                                            <p:bg/>
                                          </p:spTgt>
                                        </p:tgtEl>
                                        <p:attrNameLst>
                                          <p:attrName>ppt_x</p:attrName>
                                        </p:attrNameLst>
                                      </p:cBhvr>
                                      <p:tavLst>
                                        <p:tav tm="0">
                                          <p:val>
                                            <p:strVal val="#ppt_x"/>
                                          </p:val>
                                        </p:tav>
                                        <p:tav tm="100000">
                                          <p:val>
                                            <p:strVal val="#ppt_x"/>
                                          </p:val>
                                        </p:tav>
                                      </p:tavLst>
                                    </p:anim>
                                    <p:anim calcmode="lin" valueType="num">
                                      <p:cBhvr>
                                        <p:cTn id="8" dur="500" fill="hold"/>
                                        <p:tgtEl>
                                          <p:spTgt spid="625">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625">
                                            <p:txEl>
                                              <p:pRg st="0" end="0"/>
                                            </p:txEl>
                                          </p:spTgt>
                                        </p:tgtEl>
                                        <p:attrNameLst>
                                          <p:attrName>style.visibility</p:attrName>
                                        </p:attrNameLst>
                                      </p:cBhvr>
                                      <p:to>
                                        <p:strVal val="visible"/>
                                      </p:to>
                                    </p:set>
                                    <p:anim calcmode="lin" valueType="num">
                                      <p:cBhvr>
                                        <p:cTn id="11" dur="500" fill="hold"/>
                                        <p:tgtEl>
                                          <p:spTgt spid="625">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62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625">
                                            <p:txEl>
                                              <p:pRg st="1" end="1"/>
                                            </p:txEl>
                                          </p:spTgt>
                                        </p:tgtEl>
                                        <p:attrNameLst>
                                          <p:attrName>style.visibility</p:attrName>
                                        </p:attrNameLst>
                                      </p:cBhvr>
                                      <p:to>
                                        <p:strVal val="visible"/>
                                      </p:to>
                                    </p:set>
                                    <p:anim calcmode="lin" valueType="num">
                                      <p:cBhvr>
                                        <p:cTn id="16" dur="500" fill="hold"/>
                                        <p:tgtEl>
                                          <p:spTgt spid="625">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6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25" grpId="1"/>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9" name="Shape 629"/>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0" name="Shape 630"/>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Observer</a:t>
            </a:r>
          </a:p>
        </p:txBody>
      </p:sp>
      <p:sp>
        <p:nvSpPr>
          <p:cNvPr id="631" name="Shape 631"/>
          <p:cNvSpPr/>
          <p:nvPr/>
        </p:nvSpPr>
        <p:spPr>
          <a:xfrm>
            <a:off x="187221" y="1009604"/>
            <a:ext cx="3107645"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uFill>
                  <a:solidFill>
                    <a:srgbClr val="B5B5B5"/>
                  </a:solidFill>
                </a:uFill>
              </a:defRPr>
            </a:lvl1pPr>
          </a:lstStyle>
          <a:p>
            <a:pPr/>
            <a:r>
              <a:t>Observer is a consumer of values delivered by an Observable. Observers are simply a set of callbacks, one for each type of notification delivered by the Observable: next, error, and complete.</a:t>
            </a:r>
          </a:p>
        </p:txBody>
      </p:sp>
      <p:sp>
        <p:nvSpPr>
          <p:cNvPr id="632" name="Shape 632"/>
          <p:cNvSpPr/>
          <p:nvPr/>
        </p:nvSpPr>
        <p:spPr>
          <a:xfrm>
            <a:off x="4034477" y="1098504"/>
            <a:ext cx="5070913"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solidFill>
                  <a:srgbClr val="018001"/>
                </a:solidFill>
                <a:latin typeface="Menlo"/>
                <a:ea typeface="Menlo"/>
                <a:cs typeface="Menlo"/>
                <a:sym typeface="Menlo"/>
              </a:defRPr>
            </a:pPr>
            <a:r>
              <a:rPr>
                <a:solidFill>
                  <a:srgbClr val="011480"/>
                </a:solidFill>
              </a:rPr>
              <a:t>var </a:t>
            </a:r>
            <a:r>
              <a:rPr i="1">
                <a:solidFill>
                  <a:srgbClr val="66187A"/>
                </a:solidFill>
              </a:rPr>
              <a:t>observer </a:t>
            </a:r>
            <a:r>
              <a:rPr b="0">
                <a:solidFill>
                  <a:srgbClr val="000000"/>
                </a:solidFill>
              </a:rPr>
              <a:t>= {</a:t>
            </a:r>
            <a:br>
              <a:rPr b="0">
                <a:solidFill>
                  <a:srgbClr val="000000"/>
                </a:solidFill>
              </a:rPr>
            </a:br>
            <a:r>
              <a:rPr b="0">
                <a:solidFill>
                  <a:srgbClr val="000000"/>
                </a:solidFill>
              </a:rPr>
              <a:t>  </a:t>
            </a:r>
            <a:r>
              <a:rPr b="0">
                <a:solidFill>
                  <a:srgbClr val="7A7A43"/>
                </a:solidFill>
              </a:rPr>
              <a:t>next</a:t>
            </a:r>
            <a:r>
              <a:rPr b="0">
                <a:solidFill>
                  <a:srgbClr val="000000"/>
                </a:solidFill>
              </a:rPr>
              <a:t>: x =&gt; </a:t>
            </a:r>
            <a:r>
              <a:rPr b="0">
                <a:solidFill>
                  <a:srgbClr val="7A7A43"/>
                </a:solidFill>
              </a:rPr>
              <a:t>log</a:t>
            </a:r>
            <a:r>
              <a:rPr b="0">
                <a:solidFill>
                  <a:srgbClr val="000000"/>
                </a:solidFill>
              </a:rPr>
              <a:t>(</a:t>
            </a:r>
            <a:r>
              <a:t>'Observer got a next value: ' </a:t>
            </a:r>
            <a:r>
              <a:rPr b="0">
                <a:solidFill>
                  <a:srgbClr val="000000"/>
                </a:solidFill>
              </a:rPr>
              <a:t>+ x),</a:t>
            </a:r>
            <a:br>
              <a:rPr b="0">
                <a:solidFill>
                  <a:srgbClr val="000000"/>
                </a:solidFill>
              </a:rPr>
            </a:br>
            <a:r>
              <a:rPr b="0">
                <a:solidFill>
                  <a:srgbClr val="000000"/>
                </a:solidFill>
              </a:rPr>
              <a:t>  </a:t>
            </a:r>
            <a:r>
              <a:rPr b="0">
                <a:solidFill>
                  <a:srgbClr val="7A7A43"/>
                </a:solidFill>
              </a:rPr>
              <a:t>error</a:t>
            </a:r>
            <a:r>
              <a:rPr b="0">
                <a:solidFill>
                  <a:srgbClr val="000000"/>
                </a:solidFill>
              </a:rPr>
              <a:t>: err =&gt; </a:t>
            </a:r>
            <a:r>
              <a:rPr b="0">
                <a:solidFill>
                  <a:srgbClr val="7A7A43"/>
                </a:solidFill>
              </a:rPr>
              <a:t>log</a:t>
            </a:r>
            <a:r>
              <a:rPr b="0">
                <a:solidFill>
                  <a:srgbClr val="000000"/>
                </a:solidFill>
              </a:rPr>
              <a:t>(</a:t>
            </a:r>
            <a:r>
              <a:t>'Observer got an error: ' </a:t>
            </a:r>
            <a:r>
              <a:rPr b="0">
                <a:solidFill>
                  <a:srgbClr val="000000"/>
                </a:solidFill>
              </a:rPr>
              <a:t>+ err),</a:t>
            </a:r>
            <a:br>
              <a:rPr b="0">
                <a:solidFill>
                  <a:srgbClr val="000000"/>
                </a:solidFill>
              </a:rPr>
            </a:br>
            <a:r>
              <a:rPr b="0">
                <a:solidFill>
                  <a:srgbClr val="000000"/>
                </a:solidFill>
              </a:rPr>
              <a:t>  </a:t>
            </a:r>
            <a:r>
              <a:rPr b="0">
                <a:solidFill>
                  <a:srgbClr val="7A7A43"/>
                </a:solidFill>
              </a:rPr>
              <a:t>complete</a:t>
            </a:r>
            <a:r>
              <a:rPr b="0">
                <a:solidFill>
                  <a:srgbClr val="000000"/>
                </a:solidFill>
              </a:rPr>
              <a:t>: () =&gt; </a:t>
            </a:r>
            <a:r>
              <a:rPr b="0">
                <a:solidFill>
                  <a:srgbClr val="7A7A43"/>
                </a:solidFill>
              </a:rPr>
              <a:t>log</a:t>
            </a:r>
            <a:r>
              <a:rPr b="0">
                <a:solidFill>
                  <a:srgbClr val="000000"/>
                </a:solidFill>
              </a:rPr>
              <a:t>(</a:t>
            </a:r>
            <a:r>
              <a:t>'Observer got a complete notification'</a:t>
            </a:r>
            <a:r>
              <a:rPr b="0">
                <a:solidFill>
                  <a:srgbClr val="000000"/>
                </a:solidFill>
              </a:rPr>
              <a:t>),</a:t>
            </a:r>
            <a:br>
              <a:rPr b="0">
                <a:solidFill>
                  <a:srgbClr val="000000"/>
                </a:solidFill>
              </a:rPr>
            </a:br>
            <a:r>
              <a:rPr b="0">
                <a:solidFill>
                  <a:srgbClr val="000000"/>
                </a:solidFill>
              </a:rP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632">
                                            <p:bg/>
                                          </p:spTgt>
                                        </p:tgtEl>
                                        <p:attrNameLst>
                                          <p:attrName>style.visibility</p:attrName>
                                        </p:attrNameLst>
                                      </p:cBhvr>
                                      <p:to>
                                        <p:strVal val="visible"/>
                                      </p:to>
                                    </p:set>
                                    <p:anim calcmode="lin" valueType="num">
                                      <p:cBhvr>
                                        <p:cTn id="7" dur="500" fill="hold"/>
                                        <p:tgtEl>
                                          <p:spTgt spid="632">
                                            <p:bg/>
                                          </p:spTgt>
                                        </p:tgtEl>
                                        <p:attrNameLst>
                                          <p:attrName>ppt_x</p:attrName>
                                        </p:attrNameLst>
                                      </p:cBhvr>
                                      <p:tavLst>
                                        <p:tav tm="0">
                                          <p:val>
                                            <p:strVal val="#ppt_x"/>
                                          </p:val>
                                        </p:tav>
                                        <p:tav tm="100000">
                                          <p:val>
                                            <p:strVal val="#ppt_x"/>
                                          </p:val>
                                        </p:tav>
                                      </p:tavLst>
                                    </p:anim>
                                    <p:anim calcmode="lin" valueType="num">
                                      <p:cBhvr>
                                        <p:cTn id="8" dur="500" fill="hold"/>
                                        <p:tgtEl>
                                          <p:spTgt spid="632">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632">
                                            <p:txEl>
                                              <p:pRg st="0" end="0"/>
                                            </p:txEl>
                                          </p:spTgt>
                                        </p:tgtEl>
                                        <p:attrNameLst>
                                          <p:attrName>style.visibility</p:attrName>
                                        </p:attrNameLst>
                                      </p:cBhvr>
                                      <p:to>
                                        <p:strVal val="visible"/>
                                      </p:to>
                                    </p:set>
                                    <p:anim calcmode="lin" valueType="num">
                                      <p:cBhvr>
                                        <p:cTn id="11" dur="500" fill="hold"/>
                                        <p:tgtEl>
                                          <p:spTgt spid="632">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6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32"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6" name="Shape 636"/>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7" name="Shape 637"/>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Subscription</a:t>
            </a:r>
          </a:p>
        </p:txBody>
      </p:sp>
      <p:sp>
        <p:nvSpPr>
          <p:cNvPr id="638" name="Shape 638"/>
          <p:cNvSpPr/>
          <p:nvPr/>
        </p:nvSpPr>
        <p:spPr>
          <a:xfrm>
            <a:off x="187221" y="1009604"/>
            <a:ext cx="3107645" cy="171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uFill>
                  <a:solidFill>
                    <a:srgbClr val="B5B5B5"/>
                  </a:solidFill>
                </a:uFill>
              </a:defRPr>
            </a:lvl1pPr>
          </a:lstStyle>
          <a:p>
            <a:pPr/>
            <a:r>
              <a:t>Subscription is an object that represents a disposable resource, usually the execution of an Observable. A Subscription has one important method, unsubscribe, that takes no argument and just disposes the resource held by the subscription.</a:t>
            </a:r>
          </a:p>
        </p:txBody>
      </p:sp>
      <p:sp>
        <p:nvSpPr>
          <p:cNvPr id="639" name="Shape 639"/>
          <p:cNvSpPr/>
          <p:nvPr/>
        </p:nvSpPr>
        <p:spPr>
          <a:xfrm>
            <a:off x="4034477" y="1098504"/>
            <a:ext cx="5070913"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i="1" sz="1200">
                <a:solidFill>
                  <a:srgbClr val="808080"/>
                </a:solidFill>
                <a:latin typeface="Menlo"/>
                <a:ea typeface="Menlo"/>
                <a:cs typeface="Menlo"/>
                <a:sym typeface="Menlo"/>
              </a:defRPr>
            </a:pPr>
            <a:r>
              <a:rPr b="1" i="0">
                <a:solidFill>
                  <a:srgbClr val="011480"/>
                </a:solidFill>
              </a:rPr>
              <a:t>let </a:t>
            </a:r>
            <a:r>
              <a:rPr b="1">
                <a:solidFill>
                  <a:srgbClr val="66187A"/>
                </a:solidFill>
              </a:rPr>
              <a:t>observable </a:t>
            </a:r>
            <a:r>
              <a:rPr i="0">
                <a:solidFill>
                  <a:srgbClr val="000000"/>
                </a:solidFill>
              </a:rPr>
              <a:t>= Rx.Observable.interval(</a:t>
            </a:r>
            <a:r>
              <a:rPr i="0">
                <a:solidFill>
                  <a:srgbClr val="0432FF"/>
                </a:solidFill>
              </a:rPr>
              <a:t>1000</a:t>
            </a:r>
            <a:r>
              <a:rPr i="0">
                <a:solidFill>
                  <a:srgbClr val="000000"/>
                </a:solidFill>
              </a:rPr>
              <a:t>);</a:t>
            </a:r>
            <a:br>
              <a:rPr i="0">
                <a:solidFill>
                  <a:srgbClr val="000000"/>
                </a:solidFill>
              </a:rPr>
            </a:br>
            <a:r>
              <a:rPr b="1" i="0">
                <a:solidFill>
                  <a:srgbClr val="011480"/>
                </a:solidFill>
              </a:rPr>
              <a:t>let </a:t>
            </a:r>
            <a:r>
              <a:rPr b="1">
                <a:solidFill>
                  <a:srgbClr val="66187A"/>
                </a:solidFill>
              </a:rPr>
              <a:t>subscription </a:t>
            </a:r>
            <a:r>
              <a:rPr i="0">
                <a:solidFill>
                  <a:srgbClr val="000000"/>
                </a:solidFill>
              </a:rPr>
              <a:t>= </a:t>
            </a:r>
            <a:r>
              <a:rPr b="1">
                <a:solidFill>
                  <a:srgbClr val="66187A"/>
                </a:solidFill>
              </a:rPr>
              <a:t>observable</a:t>
            </a:r>
            <a:r>
              <a:rPr i="0">
                <a:solidFill>
                  <a:srgbClr val="000000"/>
                </a:solidFill>
              </a:rPr>
              <a:t>.</a:t>
            </a:r>
            <a:r>
              <a:rPr i="0">
                <a:solidFill>
                  <a:srgbClr val="7A7A43"/>
                </a:solidFill>
              </a:rPr>
              <a:t>subscribe</a:t>
            </a:r>
            <a:r>
              <a:rPr i="0">
                <a:solidFill>
                  <a:srgbClr val="000000"/>
                </a:solidFill>
              </a:rPr>
              <a:t>(x =&gt; </a:t>
            </a:r>
            <a:r>
              <a:rPr b="1">
                <a:solidFill>
                  <a:srgbClr val="66187A"/>
                </a:solidFill>
              </a:rPr>
              <a:t>console</a:t>
            </a:r>
            <a:r>
              <a:rPr i="0">
                <a:solidFill>
                  <a:srgbClr val="000000"/>
                </a:solidFill>
              </a:rPr>
              <a:t>.</a:t>
            </a:r>
            <a:r>
              <a:rPr i="0">
                <a:solidFill>
                  <a:srgbClr val="7A7A43"/>
                </a:solidFill>
              </a:rPr>
              <a:t>log</a:t>
            </a:r>
            <a:r>
              <a:rPr i="0">
                <a:solidFill>
                  <a:srgbClr val="000000"/>
                </a:solidFill>
              </a:rPr>
              <a:t>(x));</a:t>
            </a:r>
            <a:br>
              <a:rPr i="0">
                <a:solidFill>
                  <a:srgbClr val="000000"/>
                </a:solidFill>
              </a:rPr>
            </a:br>
            <a:r>
              <a:t>// Later:</a:t>
            </a:r>
            <a:br/>
            <a:r>
              <a:t>// This cancels the ongoing Observable execution which</a:t>
            </a:r>
            <a:br/>
            <a:r>
              <a:t>// was started by calling subscribe with an Observer.</a:t>
            </a:r>
            <a:br/>
            <a:r>
              <a:rPr b="1">
                <a:solidFill>
                  <a:srgbClr val="66187A"/>
                </a:solidFill>
              </a:rPr>
              <a:t>subscription</a:t>
            </a:r>
            <a:r>
              <a:rPr i="0">
                <a:solidFill>
                  <a:srgbClr val="000000"/>
                </a:solidFill>
              </a:rPr>
              <a:t>.</a:t>
            </a:r>
            <a:r>
              <a:rPr i="0">
                <a:solidFill>
                  <a:srgbClr val="7A7A43"/>
                </a:solidFill>
              </a:rPr>
              <a:t>unsubscribe</a:t>
            </a:r>
            <a:r>
              <a:rPr i="0">
                <a:solidFill>
                  <a:srgbClr val="000000"/>
                </a:solidFill>
              </a:rPr>
              <a:t>();</a:t>
            </a:r>
            <a:br>
              <a:rPr i="0">
                <a:solidFill>
                  <a:srgbClr val="000000"/>
                </a:solidFill>
              </a:rPr>
            </a:br>
            <a:endParaRPr i="0">
              <a:solidFill>
                <a:srgbClr val="000000"/>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639">
                                            <p:bg/>
                                          </p:spTgt>
                                        </p:tgtEl>
                                        <p:attrNameLst>
                                          <p:attrName>style.visibility</p:attrName>
                                        </p:attrNameLst>
                                      </p:cBhvr>
                                      <p:to>
                                        <p:strVal val="visible"/>
                                      </p:to>
                                    </p:set>
                                    <p:anim calcmode="lin" valueType="num">
                                      <p:cBhvr>
                                        <p:cTn id="7" dur="500" fill="hold"/>
                                        <p:tgtEl>
                                          <p:spTgt spid="639">
                                            <p:bg/>
                                          </p:spTgt>
                                        </p:tgtEl>
                                        <p:attrNameLst>
                                          <p:attrName>ppt_x</p:attrName>
                                        </p:attrNameLst>
                                      </p:cBhvr>
                                      <p:tavLst>
                                        <p:tav tm="0">
                                          <p:val>
                                            <p:strVal val="#ppt_x"/>
                                          </p:val>
                                        </p:tav>
                                        <p:tav tm="100000">
                                          <p:val>
                                            <p:strVal val="#ppt_x"/>
                                          </p:val>
                                        </p:tav>
                                      </p:tavLst>
                                    </p:anim>
                                    <p:anim calcmode="lin" valueType="num">
                                      <p:cBhvr>
                                        <p:cTn id="8" dur="500" fill="hold"/>
                                        <p:tgtEl>
                                          <p:spTgt spid="639">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639">
                                            <p:txEl>
                                              <p:pRg st="0" end="0"/>
                                            </p:txEl>
                                          </p:spTgt>
                                        </p:tgtEl>
                                        <p:attrNameLst>
                                          <p:attrName>style.visibility</p:attrName>
                                        </p:attrNameLst>
                                      </p:cBhvr>
                                      <p:to>
                                        <p:strVal val="visible"/>
                                      </p:to>
                                    </p:set>
                                    <p:anim calcmode="lin" valueType="num">
                                      <p:cBhvr>
                                        <p:cTn id="11" dur="500" fill="hold"/>
                                        <p:tgtEl>
                                          <p:spTgt spid="639">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639">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639">
                                            <p:txEl>
                                              <p:pRg st="1" end="1"/>
                                            </p:txEl>
                                          </p:spTgt>
                                        </p:tgtEl>
                                        <p:attrNameLst>
                                          <p:attrName>style.visibility</p:attrName>
                                        </p:attrNameLst>
                                      </p:cBhvr>
                                      <p:to>
                                        <p:strVal val="visible"/>
                                      </p:to>
                                    </p:set>
                                    <p:anim calcmode="lin" valueType="num">
                                      <p:cBhvr>
                                        <p:cTn id="16" dur="500" fill="hold"/>
                                        <p:tgtEl>
                                          <p:spTgt spid="639">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6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39"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3" name="Shape 643"/>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4" name="Shape 644"/>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All the components in action</a:t>
            </a:r>
          </a:p>
        </p:txBody>
      </p:sp>
      <p:sp>
        <p:nvSpPr>
          <p:cNvPr id="645" name="Shape 645"/>
          <p:cNvSpPr/>
          <p:nvPr/>
        </p:nvSpPr>
        <p:spPr>
          <a:xfrm>
            <a:off x="211637" y="983229"/>
            <a:ext cx="3480046"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uFill>
                  <a:solidFill>
                    <a:srgbClr val="B5B5B5"/>
                  </a:solidFill>
                </a:uFill>
              </a:defRPr>
            </a:lvl1pPr>
          </a:lstStyle>
          <a:p>
            <a:pPr/>
            <a:r>
              <a:t>Observables are lazy Push collections of multiple values.</a:t>
            </a:r>
          </a:p>
        </p:txBody>
      </p:sp>
      <p:sp>
        <p:nvSpPr>
          <p:cNvPr id="646" name="Shape 646"/>
          <p:cNvSpPr/>
          <p:nvPr/>
        </p:nvSpPr>
        <p:spPr>
          <a:xfrm>
            <a:off x="3934665" y="1040310"/>
            <a:ext cx="5311311" cy="346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200">
                <a:solidFill>
                  <a:srgbClr val="808080"/>
                </a:solidFill>
                <a:latin typeface="Menlo"/>
                <a:ea typeface="Menlo"/>
                <a:cs typeface="Menlo"/>
                <a:sym typeface="Menlo"/>
              </a:defRPr>
            </a:pPr>
            <a:r>
              <a:rPr b="1">
                <a:solidFill>
                  <a:srgbClr val="011480"/>
                </a:solidFill>
              </a:rPr>
              <a:t>let </a:t>
            </a:r>
            <a:r>
              <a:rPr b="1" i="1">
                <a:solidFill>
                  <a:srgbClr val="66187A"/>
                </a:solidFill>
              </a:rPr>
              <a:t>source </a:t>
            </a:r>
            <a:r>
              <a:rPr>
                <a:solidFill>
                  <a:srgbClr val="000000"/>
                </a:solidFill>
              </a:rPr>
              <a:t>= Rx.Observable.create((observer) =&gt; {</a:t>
            </a:r>
            <a:br>
              <a:rPr>
                <a:solidFill>
                  <a:srgbClr val="000000"/>
                </a:solidFill>
              </a:rPr>
            </a:br>
            <a:r>
              <a:rPr>
                <a:solidFill>
                  <a:srgbClr val="000000"/>
                </a:solidFill>
              </a:rPr>
              <a:t>  </a:t>
            </a:r>
            <a:r>
              <a:rPr b="1">
                <a:solidFill>
                  <a:srgbClr val="011480"/>
                </a:solidFill>
              </a:rPr>
              <a:t>let </a:t>
            </a:r>
            <a:r>
              <a:rPr>
                <a:solidFill>
                  <a:srgbClr val="458383"/>
                </a:solidFill>
              </a:rPr>
              <a:t>destFn </a:t>
            </a:r>
            <a:r>
              <a:rPr>
                <a:solidFill>
                  <a:srgbClr val="000000"/>
                </a:solidFill>
              </a:rPr>
              <a:t>= </a:t>
            </a:r>
            <a:r>
              <a:rPr i="1">
                <a:solidFill>
                  <a:srgbClr val="000000"/>
                </a:solidFill>
              </a:rPr>
              <a:t>setTimeout</a:t>
            </a:r>
            <a:r>
              <a:rPr>
                <a:solidFill>
                  <a:srgbClr val="000000"/>
                </a:solidFill>
              </a:rPr>
              <a:t>(() =&gt; {</a:t>
            </a:r>
            <a:br>
              <a:rPr>
                <a:solidFill>
                  <a:srgbClr val="000000"/>
                </a:solidFill>
              </a:rPr>
            </a:br>
            <a:r>
              <a:rPr>
                <a:solidFill>
                  <a:srgbClr val="000000"/>
                </a:solidFill>
              </a:rPr>
              <a:t>    </a:t>
            </a:r>
            <a:r>
              <a:rPr b="1" i="1">
                <a:solidFill>
                  <a:srgbClr val="66187A"/>
                </a:solidFill>
              </a:rPr>
              <a:t>console</a:t>
            </a:r>
            <a:r>
              <a:rPr>
                <a:solidFill>
                  <a:srgbClr val="000000"/>
                </a:solidFill>
              </a:rPr>
              <a:t>.</a:t>
            </a:r>
            <a:r>
              <a:rPr>
                <a:solidFill>
                  <a:srgbClr val="7A7A43"/>
                </a:solidFill>
              </a:rPr>
              <a:t>log</a:t>
            </a:r>
            <a:r>
              <a:rPr>
                <a:solidFill>
                  <a:srgbClr val="000000"/>
                </a:solidFill>
              </a:rPr>
              <a:t>(</a:t>
            </a:r>
            <a:r>
              <a:rPr b="1">
                <a:solidFill>
                  <a:srgbClr val="018001"/>
                </a:solidFill>
              </a:rPr>
              <a:t>'timeout hit'</a:t>
            </a:r>
            <a:r>
              <a:rPr>
                <a:solidFill>
                  <a:srgbClr val="000000"/>
                </a:solidFill>
              </a:rPr>
              <a:t>);</a:t>
            </a:r>
            <a:br>
              <a:rPr>
                <a:solidFill>
                  <a:srgbClr val="000000"/>
                </a:solidFill>
              </a:rPr>
            </a:br>
            <a:r>
              <a:rPr>
                <a:solidFill>
                  <a:srgbClr val="000000"/>
                </a:solidFill>
              </a:rPr>
              <a:t>    observer.</a:t>
            </a:r>
            <a:r>
              <a:rPr>
                <a:solidFill>
                  <a:srgbClr val="7A7A43"/>
                </a:solidFill>
              </a:rPr>
              <a:t>next</a:t>
            </a:r>
            <a:r>
              <a:rPr>
                <a:solidFill>
                  <a:srgbClr val="000000"/>
                </a:solidFill>
              </a:rPr>
              <a:t>(</a:t>
            </a:r>
            <a:r>
              <a:rPr>
                <a:solidFill>
                  <a:srgbClr val="0432FF"/>
                </a:solidFill>
              </a:rPr>
              <a:t>1</a:t>
            </a:r>
            <a:r>
              <a:rPr>
                <a:solidFill>
                  <a:srgbClr val="000000"/>
                </a:solidFill>
              </a:rPr>
              <a:t>);</a:t>
            </a:r>
            <a:br>
              <a:rPr>
                <a:solidFill>
                  <a:srgbClr val="000000"/>
                </a:solidFill>
              </a:rPr>
            </a:br>
            <a:r>
              <a:rPr>
                <a:solidFill>
                  <a:srgbClr val="000000"/>
                </a:solidFill>
              </a:rPr>
              <a:t>    observer.</a:t>
            </a:r>
            <a:r>
              <a:rPr>
                <a:solidFill>
                  <a:srgbClr val="7A7A43"/>
                </a:solidFill>
              </a:rPr>
              <a:t>complete</a:t>
            </a:r>
            <a:r>
              <a:rPr>
                <a:solidFill>
                  <a:srgbClr val="000000"/>
                </a:solidFill>
              </a:rPr>
              <a:t>();</a:t>
            </a:r>
            <a:br>
              <a:rPr>
                <a:solidFill>
                  <a:srgbClr val="000000"/>
                </a:solidFill>
              </a:rPr>
            </a:br>
            <a:r>
              <a:rPr>
                <a:solidFill>
                  <a:srgbClr val="000000"/>
                </a:solidFill>
              </a:rPr>
              <a:t>  }, </a:t>
            </a:r>
            <a:r>
              <a:rPr>
                <a:solidFill>
                  <a:srgbClr val="0432FF"/>
                </a:solidFill>
              </a:rPr>
              <a:t>500</a:t>
            </a:r>
            <a:r>
              <a:rPr>
                <a:solidFill>
                  <a:srgbClr val="000000"/>
                </a:solidFill>
              </a:rPr>
              <a:t>);</a:t>
            </a:r>
            <a:br>
              <a:rPr>
                <a:solidFill>
                  <a:srgbClr val="000000"/>
                </a:solidFill>
              </a:rPr>
            </a:br>
            <a:r>
              <a:rPr>
                <a:solidFill>
                  <a:srgbClr val="000000"/>
                </a:solidFill>
              </a:rPr>
              <a:t>  </a:t>
            </a:r>
            <a:r>
              <a:rPr i="1"/>
              <a:t>// return () =&gt; clearTimeout(destFn);</a:t>
            </a:r>
            <a:br>
              <a:rPr i="1"/>
            </a:br>
            <a:r>
              <a:rPr>
                <a:solidFill>
                  <a:srgbClr val="000000"/>
                </a:solidFill>
              </a:rPr>
              <a:t>});</a:t>
            </a:r>
            <a:br>
              <a:rPr>
                <a:solidFill>
                  <a:srgbClr val="000000"/>
                </a:solidFill>
              </a:rPr>
            </a:br>
            <a:r>
              <a:rPr b="1">
                <a:solidFill>
                  <a:srgbClr val="011480"/>
                </a:solidFill>
              </a:rPr>
              <a:t>let </a:t>
            </a:r>
            <a:r>
              <a:rPr b="1" i="1">
                <a:solidFill>
                  <a:srgbClr val="66187A"/>
                </a:solidFill>
              </a:rPr>
              <a:t>observer </a:t>
            </a:r>
            <a:r>
              <a:rPr>
                <a:solidFill>
                  <a:srgbClr val="000000"/>
                </a:solidFill>
              </a:rPr>
              <a:t>= {</a:t>
            </a:r>
            <a:br>
              <a:rPr>
                <a:solidFill>
                  <a:srgbClr val="000000"/>
                </a:solidFill>
              </a:rPr>
            </a:br>
            <a:r>
              <a:rPr>
                <a:solidFill>
                  <a:srgbClr val="000000"/>
                </a:solidFill>
              </a:rPr>
              <a:t>  </a:t>
            </a:r>
            <a:r>
              <a:rPr>
                <a:solidFill>
                  <a:srgbClr val="7A7A43"/>
                </a:solidFill>
              </a:rPr>
              <a:t>next</a:t>
            </a:r>
            <a:r>
              <a:rPr>
                <a:solidFill>
                  <a:srgbClr val="000000"/>
                </a:solidFill>
              </a:rPr>
              <a:t>: x =&gt; </a:t>
            </a:r>
            <a:r>
              <a:rPr b="1" i="1">
                <a:solidFill>
                  <a:srgbClr val="66187A"/>
                </a:solidFill>
              </a:rPr>
              <a:t>console</a:t>
            </a:r>
            <a:r>
              <a:rPr>
                <a:solidFill>
                  <a:srgbClr val="000000"/>
                </a:solidFill>
              </a:rPr>
              <a:t>.</a:t>
            </a:r>
            <a:r>
              <a:rPr>
                <a:solidFill>
                  <a:srgbClr val="7A7A43"/>
                </a:solidFill>
              </a:rPr>
              <a:t>log</a:t>
            </a:r>
            <a:r>
              <a:rPr>
                <a:solidFill>
                  <a:srgbClr val="000000"/>
                </a:solidFill>
              </a:rPr>
              <a:t>(</a:t>
            </a:r>
            <a:r>
              <a:rPr b="1">
                <a:solidFill>
                  <a:srgbClr val="018001"/>
                </a:solidFill>
              </a:rPr>
              <a:t>'got a value: ' </a:t>
            </a:r>
            <a:r>
              <a:rPr>
                <a:solidFill>
                  <a:srgbClr val="000000"/>
                </a:solidFill>
              </a:rPr>
              <a:t>+ x),</a:t>
            </a:r>
            <a:br>
              <a:rPr>
                <a:solidFill>
                  <a:srgbClr val="000000"/>
                </a:solidFill>
              </a:rPr>
            </a:br>
            <a:r>
              <a:rPr>
                <a:solidFill>
                  <a:srgbClr val="000000"/>
                </a:solidFill>
              </a:rPr>
              <a:t>  </a:t>
            </a:r>
            <a:r>
              <a:rPr>
                <a:solidFill>
                  <a:srgbClr val="7A7A43"/>
                </a:solidFill>
              </a:rPr>
              <a:t>error</a:t>
            </a:r>
            <a:r>
              <a:rPr>
                <a:solidFill>
                  <a:srgbClr val="000000"/>
                </a:solidFill>
              </a:rPr>
              <a:t>: err =&gt; </a:t>
            </a:r>
            <a:r>
              <a:rPr b="1" i="1">
                <a:solidFill>
                  <a:srgbClr val="66187A"/>
                </a:solidFill>
              </a:rPr>
              <a:t>console</a:t>
            </a:r>
            <a:r>
              <a:rPr>
                <a:solidFill>
                  <a:srgbClr val="000000"/>
                </a:solidFill>
              </a:rPr>
              <a:t>.</a:t>
            </a:r>
            <a:r>
              <a:rPr>
                <a:solidFill>
                  <a:srgbClr val="7A7A43"/>
                </a:solidFill>
              </a:rPr>
              <a:t>error</a:t>
            </a:r>
            <a:r>
              <a:rPr>
                <a:solidFill>
                  <a:srgbClr val="000000"/>
                </a:solidFill>
              </a:rPr>
              <a:t>(</a:t>
            </a:r>
            <a:r>
              <a:rPr b="1">
                <a:solidFill>
                  <a:srgbClr val="018001"/>
                </a:solidFill>
              </a:rPr>
              <a:t>'got an error: ' </a:t>
            </a:r>
            <a:r>
              <a:rPr>
                <a:solidFill>
                  <a:srgbClr val="000000"/>
                </a:solidFill>
              </a:rPr>
              <a:t>+ err),</a:t>
            </a:r>
            <a:br>
              <a:rPr>
                <a:solidFill>
                  <a:srgbClr val="000000"/>
                </a:solidFill>
              </a:rPr>
            </a:br>
            <a:r>
              <a:rPr>
                <a:solidFill>
                  <a:srgbClr val="000000"/>
                </a:solidFill>
              </a:rPr>
              <a:t>  </a:t>
            </a:r>
            <a:r>
              <a:rPr>
                <a:solidFill>
                  <a:srgbClr val="7A7A43"/>
                </a:solidFill>
              </a:rPr>
              <a:t>complete</a:t>
            </a:r>
            <a:r>
              <a:rPr>
                <a:solidFill>
                  <a:srgbClr val="000000"/>
                </a:solidFill>
              </a:rPr>
              <a:t>: () =&gt; </a:t>
            </a:r>
            <a:r>
              <a:rPr b="1" i="1">
                <a:solidFill>
                  <a:srgbClr val="66187A"/>
                </a:solidFill>
              </a:rPr>
              <a:t>console</a:t>
            </a:r>
            <a:r>
              <a:rPr>
                <a:solidFill>
                  <a:srgbClr val="000000"/>
                </a:solidFill>
              </a:rPr>
              <a:t>.</a:t>
            </a:r>
            <a:r>
              <a:rPr>
                <a:solidFill>
                  <a:srgbClr val="7A7A43"/>
                </a:solidFill>
              </a:rPr>
              <a:t>log</a:t>
            </a:r>
            <a:r>
              <a:rPr>
                <a:solidFill>
                  <a:srgbClr val="000000"/>
                </a:solidFill>
              </a:rPr>
              <a:t>(</a:t>
            </a:r>
            <a:r>
              <a:rPr b="1">
                <a:solidFill>
                  <a:srgbClr val="018001"/>
                </a:solidFill>
              </a:rPr>
              <a:t>'got a complete'</a:t>
            </a:r>
            <a:r>
              <a:rPr>
                <a:solidFill>
                  <a:srgbClr val="000000"/>
                </a:solidFill>
              </a:rPr>
              <a:t>),</a:t>
            </a:r>
            <a:br>
              <a:rPr>
                <a:solidFill>
                  <a:srgbClr val="000000"/>
                </a:solidFill>
              </a:rPr>
            </a:br>
            <a:r>
              <a:rPr>
                <a:solidFill>
                  <a:srgbClr val="000000"/>
                </a:solidFill>
              </a:rPr>
              <a:t>};</a:t>
            </a:r>
            <a:br>
              <a:rPr>
                <a:solidFill>
                  <a:srgbClr val="000000"/>
                </a:solidFill>
              </a:rPr>
            </a:br>
            <a:br>
              <a:rPr>
                <a:solidFill>
                  <a:srgbClr val="000000"/>
                </a:solidFill>
              </a:rPr>
            </a:br>
            <a:r>
              <a:rPr b="1">
                <a:solidFill>
                  <a:srgbClr val="011480"/>
                </a:solidFill>
              </a:rPr>
              <a:t>let </a:t>
            </a:r>
            <a:r>
              <a:rPr b="1" i="1">
                <a:solidFill>
                  <a:srgbClr val="66187A"/>
                </a:solidFill>
              </a:rPr>
              <a:t>subscription </a:t>
            </a:r>
            <a:r>
              <a:rPr>
                <a:solidFill>
                  <a:srgbClr val="000000"/>
                </a:solidFill>
              </a:rPr>
              <a:t>= </a:t>
            </a:r>
            <a:r>
              <a:rPr b="1" i="1">
                <a:solidFill>
                  <a:srgbClr val="66187A"/>
                </a:solidFill>
              </a:rPr>
              <a:t>source</a:t>
            </a:r>
            <a:r>
              <a:rPr>
                <a:solidFill>
                  <a:srgbClr val="000000"/>
                </a:solidFill>
              </a:rPr>
              <a:t>.</a:t>
            </a:r>
            <a:r>
              <a:rPr>
                <a:solidFill>
                  <a:srgbClr val="7A7A43"/>
                </a:solidFill>
              </a:rPr>
              <a:t>subscribe</a:t>
            </a:r>
            <a:r>
              <a:rPr>
                <a:solidFill>
                  <a:srgbClr val="000000"/>
                </a:solidFill>
              </a:rPr>
              <a:t>(</a:t>
            </a:r>
            <a:r>
              <a:rPr b="1" i="1">
                <a:solidFill>
                  <a:srgbClr val="66187A"/>
                </a:solidFill>
              </a:rPr>
              <a:t>observer</a:t>
            </a:r>
            <a:r>
              <a:rPr>
                <a:solidFill>
                  <a:srgbClr val="000000"/>
                </a:solidFill>
              </a:rPr>
              <a:t>);</a:t>
            </a:r>
            <a:br>
              <a:rPr>
                <a:solidFill>
                  <a:srgbClr val="000000"/>
                </a:solidFill>
              </a:rPr>
            </a:br>
            <a:br>
              <a:rPr>
                <a:solidFill>
                  <a:srgbClr val="000000"/>
                </a:solidFill>
              </a:rPr>
            </a:br>
            <a:r>
              <a:rPr i="1"/>
              <a:t>// setTimeout(()=&gt;subscription.unsubscribe(), 100);</a:t>
            </a:r>
            <a:br>
              <a:rPr i="1"/>
            </a:br>
            <a:endParaRPr i="1"/>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646">
                                            <p:bg/>
                                          </p:spTgt>
                                        </p:tgtEl>
                                        <p:attrNameLst>
                                          <p:attrName>style.visibility</p:attrName>
                                        </p:attrNameLst>
                                      </p:cBhvr>
                                      <p:to>
                                        <p:strVal val="visible"/>
                                      </p:to>
                                    </p:set>
                                    <p:anim calcmode="lin" valueType="num">
                                      <p:cBhvr>
                                        <p:cTn id="7" dur="500" fill="hold"/>
                                        <p:tgtEl>
                                          <p:spTgt spid="646">
                                            <p:bg/>
                                          </p:spTgt>
                                        </p:tgtEl>
                                        <p:attrNameLst>
                                          <p:attrName>ppt_x</p:attrName>
                                        </p:attrNameLst>
                                      </p:cBhvr>
                                      <p:tavLst>
                                        <p:tav tm="0">
                                          <p:val>
                                            <p:strVal val="#ppt_x"/>
                                          </p:val>
                                        </p:tav>
                                        <p:tav tm="100000">
                                          <p:val>
                                            <p:strVal val="#ppt_x"/>
                                          </p:val>
                                        </p:tav>
                                      </p:tavLst>
                                    </p:anim>
                                    <p:anim calcmode="lin" valueType="num">
                                      <p:cBhvr>
                                        <p:cTn id="8" dur="500" fill="hold"/>
                                        <p:tgtEl>
                                          <p:spTgt spid="646">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646">
                                            <p:txEl>
                                              <p:pRg st="0" end="0"/>
                                            </p:txEl>
                                          </p:spTgt>
                                        </p:tgtEl>
                                        <p:attrNameLst>
                                          <p:attrName>style.visibility</p:attrName>
                                        </p:attrNameLst>
                                      </p:cBhvr>
                                      <p:to>
                                        <p:strVal val="visible"/>
                                      </p:to>
                                    </p:set>
                                    <p:anim calcmode="lin" valueType="num">
                                      <p:cBhvr>
                                        <p:cTn id="11" dur="500" fill="hold"/>
                                        <p:tgtEl>
                                          <p:spTgt spid="646">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64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646">
                                            <p:txEl>
                                              <p:pRg st="1" end="1"/>
                                            </p:txEl>
                                          </p:spTgt>
                                        </p:tgtEl>
                                        <p:attrNameLst>
                                          <p:attrName>style.visibility</p:attrName>
                                        </p:attrNameLst>
                                      </p:cBhvr>
                                      <p:to>
                                        <p:strVal val="visible"/>
                                      </p:to>
                                    </p:set>
                                    <p:anim calcmode="lin" valueType="num">
                                      <p:cBhvr>
                                        <p:cTn id="16" dur="500" fill="hold"/>
                                        <p:tgtEl>
                                          <p:spTgt spid="646">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64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46"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Shape 650"/>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1" name="Shape 651"/>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Subject</a:t>
            </a:r>
          </a:p>
        </p:txBody>
      </p:sp>
      <p:sp>
        <p:nvSpPr>
          <p:cNvPr id="652" name="Shape 652"/>
          <p:cNvSpPr/>
          <p:nvPr/>
        </p:nvSpPr>
        <p:spPr>
          <a:xfrm>
            <a:off x="211637" y="983229"/>
            <a:ext cx="3480046" cy="212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uFill>
                  <a:solidFill>
                    <a:srgbClr val="B5B5B5"/>
                  </a:solidFill>
                </a:uFill>
              </a:defRPr>
            </a:pPr>
            <a:r>
              <a:t>Subject is a special type of Observable that allows values to be multicasted to many Observers. While plain Observables are unicast (each subscribed Observer owns an independent execution of the Observable), Subjects are multicast.</a:t>
            </a:r>
          </a:p>
          <a:p>
            <a:pPr>
              <a:defRPr>
                <a:uFill>
                  <a:solidFill>
                    <a:srgbClr val="B5B5B5"/>
                  </a:solidFill>
                </a:uFill>
              </a:defRPr>
            </a:pPr>
            <a:r>
              <a:t>Remember that:</a:t>
            </a:r>
          </a:p>
          <a:p>
            <a:pPr>
              <a:defRPr>
                <a:uFill>
                  <a:solidFill>
                    <a:srgbClr val="B5B5B5"/>
                  </a:solidFill>
                </a:uFill>
              </a:defRPr>
            </a:pPr>
            <a:r>
              <a:t>1)Every Subject is an Observable. </a:t>
            </a:r>
          </a:p>
          <a:p>
            <a:pPr lvl="1" indent="0">
              <a:defRPr>
                <a:uFill>
                  <a:solidFill>
                    <a:srgbClr val="B5B5B5"/>
                  </a:solidFill>
                </a:uFill>
              </a:defRPr>
            </a:pPr>
            <a:r>
              <a:t>2)Every Subject is an Observer. </a:t>
            </a:r>
          </a:p>
        </p:txBody>
      </p:sp>
      <p:sp>
        <p:nvSpPr>
          <p:cNvPr id="653" name="Shape 653"/>
          <p:cNvSpPr/>
          <p:nvPr/>
        </p:nvSpPr>
        <p:spPr>
          <a:xfrm>
            <a:off x="4252905" y="831464"/>
            <a:ext cx="5311312" cy="364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200">
                <a:solidFill>
                  <a:srgbClr val="000000"/>
                </a:solidFill>
                <a:latin typeface="Menlo"/>
                <a:ea typeface="Menlo"/>
                <a:cs typeface="Menlo"/>
                <a:sym typeface="Menlo"/>
              </a:defRPr>
            </a:pPr>
            <a:br>
              <a:rPr>
                <a:latin typeface="+mn-lt"/>
                <a:ea typeface="+mn-ea"/>
                <a:cs typeface="+mn-cs"/>
                <a:sym typeface="Helvetica"/>
              </a:rPr>
            </a:br>
            <a:r>
              <a:rPr b="1">
                <a:solidFill>
                  <a:srgbClr val="011480"/>
                </a:solidFill>
              </a:rPr>
              <a:t>var </a:t>
            </a:r>
            <a:r>
              <a:rPr b="1" i="1">
                <a:solidFill>
                  <a:srgbClr val="66187A"/>
                </a:solidFill>
              </a:rPr>
              <a:t>subject </a:t>
            </a:r>
            <a:r>
              <a:t>= </a:t>
            </a:r>
            <a:r>
              <a:rPr b="1">
                <a:solidFill>
                  <a:srgbClr val="011480"/>
                </a:solidFill>
              </a:rPr>
              <a:t>new </a:t>
            </a:r>
            <a:r>
              <a:rPr b="1" i="1">
                <a:solidFill>
                  <a:srgbClr val="66187A"/>
                </a:solidFill>
              </a:rPr>
              <a:t>Rx</a:t>
            </a:r>
            <a:r>
              <a:t>.Subject();</a:t>
            </a:r>
            <a:br/>
            <a:br/>
            <a:r>
              <a:rPr b="1" i="1">
                <a:solidFill>
                  <a:srgbClr val="66187A"/>
                </a:solidFill>
              </a:rPr>
              <a:t>subject</a:t>
            </a:r>
            <a:r>
              <a:t>.subscribe({</a:t>
            </a:r>
            <a:br/>
            <a:r>
              <a:t>  </a:t>
            </a:r>
            <a:r>
              <a:rPr>
                <a:solidFill>
                  <a:srgbClr val="7A7A43"/>
                </a:solidFill>
              </a:rPr>
              <a:t>next</a:t>
            </a:r>
            <a:r>
              <a:t>: (v) =&gt; </a:t>
            </a:r>
            <a:r>
              <a:rPr b="1" i="1">
                <a:solidFill>
                  <a:srgbClr val="66187A"/>
                </a:solidFill>
              </a:rPr>
              <a:t>console</a:t>
            </a:r>
            <a:r>
              <a:t>.</a:t>
            </a:r>
            <a:r>
              <a:rPr>
                <a:solidFill>
                  <a:srgbClr val="7A7A43"/>
                </a:solidFill>
              </a:rPr>
              <a:t>log</a:t>
            </a:r>
            <a:r>
              <a:t>(</a:t>
            </a:r>
            <a:r>
              <a:rPr b="1">
                <a:solidFill>
                  <a:srgbClr val="018001"/>
                </a:solidFill>
              </a:rPr>
              <a:t>'observerA: ' </a:t>
            </a:r>
            <a:r>
              <a:t>+ v)</a:t>
            </a:r>
            <a:br/>
            <a:r>
              <a:t>});</a:t>
            </a:r>
            <a:br/>
            <a:r>
              <a:rPr b="1" i="1">
                <a:solidFill>
                  <a:srgbClr val="66187A"/>
                </a:solidFill>
              </a:rPr>
              <a:t>subject</a:t>
            </a:r>
            <a:r>
              <a:t>.subscribe({</a:t>
            </a:r>
            <a:br/>
            <a:r>
              <a:t>  </a:t>
            </a:r>
            <a:r>
              <a:rPr>
                <a:solidFill>
                  <a:srgbClr val="7A7A43"/>
                </a:solidFill>
              </a:rPr>
              <a:t>next</a:t>
            </a:r>
            <a:r>
              <a:t>: (v) =&gt; </a:t>
            </a:r>
            <a:r>
              <a:rPr b="1" i="1">
                <a:solidFill>
                  <a:srgbClr val="66187A"/>
                </a:solidFill>
              </a:rPr>
              <a:t>console</a:t>
            </a:r>
            <a:r>
              <a:t>.</a:t>
            </a:r>
            <a:r>
              <a:rPr>
                <a:solidFill>
                  <a:srgbClr val="7A7A43"/>
                </a:solidFill>
              </a:rPr>
              <a:t>log</a:t>
            </a:r>
            <a:r>
              <a:t>(</a:t>
            </a:r>
            <a:r>
              <a:rPr b="1">
                <a:solidFill>
                  <a:srgbClr val="018001"/>
                </a:solidFill>
              </a:rPr>
              <a:t>'observerB: ' </a:t>
            </a:r>
            <a:r>
              <a:t>+ v)</a:t>
            </a:r>
            <a:br/>
            <a:r>
              <a:t>});</a:t>
            </a:r>
            <a:br/>
            <a:br/>
            <a:r>
              <a:rPr b="1" i="1">
                <a:solidFill>
                  <a:srgbClr val="66187A"/>
                </a:solidFill>
              </a:rPr>
              <a:t>subject</a:t>
            </a:r>
            <a:r>
              <a:t>.next(</a:t>
            </a:r>
            <a:r>
              <a:rPr>
                <a:solidFill>
                  <a:srgbClr val="0432FF"/>
                </a:solidFill>
              </a:rPr>
              <a:t>1</a:t>
            </a:r>
            <a:r>
              <a:t>);</a:t>
            </a:r>
            <a:br/>
            <a:r>
              <a:rPr b="1" i="1">
                <a:solidFill>
                  <a:srgbClr val="66187A"/>
                </a:solidFill>
              </a:rPr>
              <a:t>subject</a:t>
            </a:r>
            <a:r>
              <a:t>.next(</a:t>
            </a:r>
            <a:r>
              <a:rPr>
                <a:solidFill>
                  <a:srgbClr val="0432FF"/>
                </a:solidFill>
              </a:rPr>
              <a:t>2</a:t>
            </a:r>
            <a:r>
              <a:t>);</a:t>
            </a:r>
            <a:br/>
            <a:br/>
            <a:r>
              <a:rPr b="1" i="1">
                <a:solidFill>
                  <a:srgbClr val="66187A"/>
                </a:solidFill>
              </a:rPr>
              <a:t>subject</a:t>
            </a:r>
            <a:r>
              <a:t>.subscribe({</a:t>
            </a:r>
            <a:br/>
            <a:r>
              <a:t>  </a:t>
            </a:r>
            <a:r>
              <a:rPr>
                <a:solidFill>
                  <a:srgbClr val="7A7A43"/>
                </a:solidFill>
              </a:rPr>
              <a:t>next</a:t>
            </a:r>
            <a:r>
              <a:t>: (v) =&gt; </a:t>
            </a:r>
            <a:r>
              <a:rPr b="1" i="1">
                <a:solidFill>
                  <a:srgbClr val="66187A"/>
                </a:solidFill>
              </a:rPr>
              <a:t>console</a:t>
            </a:r>
            <a:r>
              <a:t>.</a:t>
            </a:r>
            <a:r>
              <a:rPr>
                <a:solidFill>
                  <a:srgbClr val="7A7A43"/>
                </a:solidFill>
              </a:rPr>
              <a:t>log</a:t>
            </a:r>
            <a:r>
              <a:t>(</a:t>
            </a:r>
            <a:r>
              <a:rPr b="1">
                <a:solidFill>
                  <a:srgbClr val="018001"/>
                </a:solidFill>
              </a:rPr>
              <a:t>'observerC: ' </a:t>
            </a:r>
            <a:r>
              <a:t>+ v)</a:t>
            </a:r>
            <a:br/>
            <a:r>
              <a:t>});</a:t>
            </a:r>
            <a:br/>
            <a:br/>
            <a:r>
              <a:rPr b="1" i="1">
                <a:solidFill>
                  <a:srgbClr val="66187A"/>
                </a:solidFill>
              </a:rPr>
              <a:t>subject</a:t>
            </a:r>
            <a:r>
              <a:t>.next(</a:t>
            </a:r>
            <a:r>
              <a:rPr>
                <a:solidFill>
                  <a:srgbClr val="0432FF"/>
                </a:solidFill>
              </a:rPr>
              <a:t>4</a:t>
            </a:r>
            <a:r>
              <a:t>);</a:t>
            </a: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653">
                                            <p:bg/>
                                          </p:spTgt>
                                        </p:tgtEl>
                                        <p:attrNameLst>
                                          <p:attrName>style.visibility</p:attrName>
                                        </p:attrNameLst>
                                      </p:cBhvr>
                                      <p:to>
                                        <p:strVal val="visible"/>
                                      </p:to>
                                    </p:set>
                                    <p:anim calcmode="lin" valueType="num">
                                      <p:cBhvr>
                                        <p:cTn id="7" dur="500" fill="hold"/>
                                        <p:tgtEl>
                                          <p:spTgt spid="653">
                                            <p:bg/>
                                          </p:spTgt>
                                        </p:tgtEl>
                                        <p:attrNameLst>
                                          <p:attrName>ppt_x</p:attrName>
                                        </p:attrNameLst>
                                      </p:cBhvr>
                                      <p:tavLst>
                                        <p:tav tm="0">
                                          <p:val>
                                            <p:strVal val="#ppt_x"/>
                                          </p:val>
                                        </p:tav>
                                        <p:tav tm="100000">
                                          <p:val>
                                            <p:strVal val="#ppt_x"/>
                                          </p:val>
                                        </p:tav>
                                      </p:tavLst>
                                    </p:anim>
                                    <p:anim calcmode="lin" valueType="num">
                                      <p:cBhvr>
                                        <p:cTn id="8" dur="500" fill="hold"/>
                                        <p:tgtEl>
                                          <p:spTgt spid="653">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653">
                                            <p:txEl>
                                              <p:pRg st="0" end="0"/>
                                            </p:txEl>
                                          </p:spTgt>
                                        </p:tgtEl>
                                        <p:attrNameLst>
                                          <p:attrName>style.visibility</p:attrName>
                                        </p:attrNameLst>
                                      </p:cBhvr>
                                      <p:to>
                                        <p:strVal val="visible"/>
                                      </p:to>
                                    </p:set>
                                    <p:anim calcmode="lin" valueType="num">
                                      <p:cBhvr>
                                        <p:cTn id="11" dur="500" fill="hold"/>
                                        <p:tgtEl>
                                          <p:spTgt spid="65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65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653">
                                            <p:txEl>
                                              <p:pRg st="1" end="1"/>
                                            </p:txEl>
                                          </p:spTgt>
                                        </p:tgtEl>
                                        <p:attrNameLst>
                                          <p:attrName>style.visibility</p:attrName>
                                        </p:attrNameLst>
                                      </p:cBhvr>
                                      <p:to>
                                        <p:strVal val="visible"/>
                                      </p:to>
                                    </p:set>
                                    <p:anim calcmode="lin" valueType="num">
                                      <p:cBhvr>
                                        <p:cTn id="16" dur="500" fill="hold"/>
                                        <p:tgtEl>
                                          <p:spTgt spid="653">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65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53"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Shape 657"/>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8" name="Shape 658"/>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Multicasted Observables</a:t>
            </a:r>
          </a:p>
        </p:txBody>
      </p:sp>
      <p:sp>
        <p:nvSpPr>
          <p:cNvPr id="659" name="Shape 659"/>
          <p:cNvSpPr/>
          <p:nvPr/>
        </p:nvSpPr>
        <p:spPr>
          <a:xfrm>
            <a:off x="211637" y="983229"/>
            <a:ext cx="3480046"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uFill>
                  <a:solidFill>
                    <a:srgbClr val="B5B5B5"/>
                  </a:solidFill>
                </a:uFill>
              </a:defRPr>
            </a:lvl1pPr>
          </a:lstStyle>
          <a:p>
            <a:pPr/>
            <a:r>
              <a:t>A "multicasted Observable" passes notifications through a Subject which may have many subscribers, whereas a plain "unicast Observable" only sends notifications to a single Observer.</a:t>
            </a:r>
          </a:p>
        </p:txBody>
      </p:sp>
      <p:sp>
        <p:nvSpPr>
          <p:cNvPr id="660" name="Shape 660"/>
          <p:cNvSpPr/>
          <p:nvPr/>
        </p:nvSpPr>
        <p:spPr>
          <a:xfrm>
            <a:off x="3924720" y="920970"/>
            <a:ext cx="5269240" cy="293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200">
                <a:solidFill>
                  <a:srgbClr val="000000"/>
                </a:solidFill>
                <a:latin typeface="Menlo"/>
                <a:ea typeface="Menlo"/>
                <a:cs typeface="Menlo"/>
                <a:sym typeface="Menlo"/>
              </a:defRPr>
            </a:pPr>
            <a:r>
              <a:rPr b="1">
                <a:solidFill>
                  <a:srgbClr val="011480"/>
                </a:solidFill>
              </a:rPr>
              <a:t>var </a:t>
            </a:r>
            <a:r>
              <a:rPr b="1" i="1">
                <a:solidFill>
                  <a:srgbClr val="66187A"/>
                </a:solidFill>
              </a:rPr>
              <a:t>source </a:t>
            </a:r>
            <a:r>
              <a:t>= Rx.Observable.</a:t>
            </a:r>
            <a:r>
              <a:rPr i="1">
                <a:solidFill>
                  <a:srgbClr val="66187A"/>
                </a:solidFill>
              </a:rPr>
              <a:t>from</a:t>
            </a:r>
            <a:r>
              <a:t>([</a:t>
            </a:r>
            <a:r>
              <a:rPr>
                <a:solidFill>
                  <a:srgbClr val="0432FF"/>
                </a:solidFill>
              </a:rPr>
              <a:t>1</a:t>
            </a:r>
            <a:r>
              <a:t>, </a:t>
            </a:r>
            <a:r>
              <a:rPr>
                <a:solidFill>
                  <a:srgbClr val="0432FF"/>
                </a:solidFill>
              </a:rPr>
              <a:t>2</a:t>
            </a:r>
            <a:r>
              <a:t>, </a:t>
            </a:r>
            <a:r>
              <a:rPr>
                <a:solidFill>
                  <a:srgbClr val="0432FF"/>
                </a:solidFill>
              </a:rPr>
              <a:t>3</a:t>
            </a:r>
            <a:r>
              <a:t>]);</a:t>
            </a:r>
            <a:br/>
            <a:r>
              <a:rPr b="1">
                <a:solidFill>
                  <a:srgbClr val="011480"/>
                </a:solidFill>
              </a:rPr>
              <a:t>var </a:t>
            </a:r>
            <a:r>
              <a:rPr b="1" i="1">
                <a:solidFill>
                  <a:srgbClr val="66187A"/>
                </a:solidFill>
              </a:rPr>
              <a:t>subject </a:t>
            </a:r>
            <a:r>
              <a:t>= </a:t>
            </a:r>
            <a:r>
              <a:rPr b="1">
                <a:solidFill>
                  <a:srgbClr val="011480"/>
                </a:solidFill>
              </a:rPr>
              <a:t>new </a:t>
            </a:r>
            <a:r>
              <a:t>Rx.Subject();</a:t>
            </a:r>
            <a:br/>
            <a:r>
              <a:rPr b="1">
                <a:solidFill>
                  <a:srgbClr val="011480"/>
                </a:solidFill>
              </a:rPr>
              <a:t>var </a:t>
            </a:r>
            <a:r>
              <a:rPr b="1" i="1">
                <a:solidFill>
                  <a:srgbClr val="66187A"/>
                </a:solidFill>
              </a:rPr>
              <a:t>multicasted </a:t>
            </a:r>
            <a:r>
              <a:t>= </a:t>
            </a:r>
            <a:r>
              <a:rPr b="1" i="1">
                <a:solidFill>
                  <a:srgbClr val="66187A"/>
                </a:solidFill>
              </a:rPr>
              <a:t>source</a:t>
            </a:r>
            <a:r>
              <a:t>.</a:t>
            </a:r>
            <a:r>
              <a:rPr b="1">
                <a:solidFill>
                  <a:srgbClr val="66187A"/>
                </a:solidFill>
              </a:rPr>
              <a:t>multicast</a:t>
            </a:r>
            <a:r>
              <a:t>(</a:t>
            </a:r>
            <a:r>
              <a:rPr b="1" i="1">
                <a:solidFill>
                  <a:srgbClr val="66187A"/>
                </a:solidFill>
              </a:rPr>
              <a:t>subject</a:t>
            </a:r>
            <a:r>
              <a:t>);</a:t>
            </a:r>
            <a:br/>
            <a:br/>
            <a:r>
              <a:rPr i="1">
                <a:solidFill>
                  <a:srgbClr val="808080"/>
                </a:solidFill>
              </a:rPr>
              <a:t>// These are, under the hood, `subject.subscribe({...})`:</a:t>
            </a:r>
            <a:br>
              <a:rPr i="1">
                <a:solidFill>
                  <a:srgbClr val="808080"/>
                </a:solidFill>
              </a:rPr>
            </a:br>
            <a:r>
              <a:rPr b="1" i="1">
                <a:solidFill>
                  <a:srgbClr val="66187A"/>
                </a:solidFill>
              </a:rPr>
              <a:t>multicasted</a:t>
            </a:r>
            <a:r>
              <a:t>.subscribe({</a:t>
            </a:r>
            <a:br/>
            <a:r>
              <a:t>  next: (v) =&gt; console.log(</a:t>
            </a:r>
            <a:r>
              <a:rPr b="1">
                <a:solidFill>
                  <a:srgbClr val="018001"/>
                </a:solidFill>
              </a:rPr>
              <a:t>'observerA: ' </a:t>
            </a:r>
            <a:r>
              <a:t>+ v)</a:t>
            </a:r>
            <a:br/>
            <a:r>
              <a:t>});</a:t>
            </a:r>
            <a:br/>
            <a:r>
              <a:t>multicasted.subscribe({</a:t>
            </a:r>
            <a:br/>
            <a:r>
              <a:t>  next: (v) =&gt; console.log(</a:t>
            </a:r>
            <a:r>
              <a:rPr b="1">
                <a:solidFill>
                  <a:srgbClr val="018001"/>
                </a:solidFill>
              </a:rPr>
              <a:t>'observerB: ' </a:t>
            </a:r>
            <a:r>
              <a:t>+ v)</a:t>
            </a:r>
            <a:br/>
            <a:r>
              <a:t>});</a:t>
            </a:r>
            <a:br/>
            <a:br/>
            <a:r>
              <a:rPr i="1">
                <a:solidFill>
                  <a:srgbClr val="808080"/>
                </a:solidFill>
              </a:rPr>
              <a:t>// This is, under the hood, `source.subscribe(subject)`:</a:t>
            </a:r>
            <a:br>
              <a:rPr i="1">
                <a:solidFill>
                  <a:srgbClr val="808080"/>
                </a:solidFill>
              </a:rPr>
            </a:br>
            <a:r>
              <a:t>multicasted.connect();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660">
                                            <p:bg/>
                                          </p:spTgt>
                                        </p:tgtEl>
                                        <p:attrNameLst>
                                          <p:attrName>style.visibility</p:attrName>
                                        </p:attrNameLst>
                                      </p:cBhvr>
                                      <p:to>
                                        <p:strVal val="visible"/>
                                      </p:to>
                                    </p:set>
                                    <p:anim calcmode="lin" valueType="num">
                                      <p:cBhvr>
                                        <p:cTn id="7" dur="500" fill="hold"/>
                                        <p:tgtEl>
                                          <p:spTgt spid="660">
                                            <p:bg/>
                                          </p:spTgt>
                                        </p:tgtEl>
                                        <p:attrNameLst>
                                          <p:attrName>ppt_x</p:attrName>
                                        </p:attrNameLst>
                                      </p:cBhvr>
                                      <p:tavLst>
                                        <p:tav tm="0">
                                          <p:val>
                                            <p:strVal val="#ppt_x"/>
                                          </p:val>
                                        </p:tav>
                                        <p:tav tm="100000">
                                          <p:val>
                                            <p:strVal val="#ppt_x"/>
                                          </p:val>
                                        </p:tav>
                                      </p:tavLst>
                                    </p:anim>
                                    <p:anim calcmode="lin" valueType="num">
                                      <p:cBhvr>
                                        <p:cTn id="8" dur="500" fill="hold"/>
                                        <p:tgtEl>
                                          <p:spTgt spid="660">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660">
                                            <p:txEl>
                                              <p:pRg st="0" end="0"/>
                                            </p:txEl>
                                          </p:spTgt>
                                        </p:tgtEl>
                                        <p:attrNameLst>
                                          <p:attrName>style.visibility</p:attrName>
                                        </p:attrNameLst>
                                      </p:cBhvr>
                                      <p:to>
                                        <p:strVal val="visible"/>
                                      </p:to>
                                    </p:set>
                                    <p:anim calcmode="lin" valueType="num">
                                      <p:cBhvr>
                                        <p:cTn id="11" dur="500" fill="hold"/>
                                        <p:tgtEl>
                                          <p:spTgt spid="660">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660">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660">
                                            <p:txEl>
                                              <p:pRg st="1" end="1"/>
                                            </p:txEl>
                                          </p:spTgt>
                                        </p:tgtEl>
                                        <p:attrNameLst>
                                          <p:attrName>style.visibility</p:attrName>
                                        </p:attrNameLst>
                                      </p:cBhvr>
                                      <p:to>
                                        <p:strVal val="visible"/>
                                      </p:to>
                                    </p:set>
                                    <p:anim calcmode="lin" valueType="num">
                                      <p:cBhvr>
                                        <p:cTn id="16" dur="500" fill="hold"/>
                                        <p:tgtEl>
                                          <p:spTgt spid="660">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66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60"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4" name="Shape 664"/>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5" name="Shape 665"/>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HOT VS COLD OBSERVABLES</a:t>
            </a:r>
          </a:p>
        </p:txBody>
      </p:sp>
      <p:pic>
        <p:nvPicPr>
          <p:cNvPr id="666" name="hot_vs_cold_by_sagedono.jpg"/>
          <p:cNvPicPr>
            <a:picLocks noChangeAspect="1"/>
          </p:cNvPicPr>
          <p:nvPr/>
        </p:nvPicPr>
        <p:blipFill>
          <a:blip r:embed="rId3">
            <a:extLst/>
          </a:blip>
          <a:stretch>
            <a:fillRect/>
          </a:stretch>
        </p:blipFill>
        <p:spPr>
          <a:xfrm>
            <a:off x="2110307" y="858861"/>
            <a:ext cx="4923386" cy="3425778"/>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0" name="Shape 670"/>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1" name="Shape 671"/>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Error Handling</a:t>
            </a:r>
          </a:p>
        </p:txBody>
      </p:sp>
      <p:grpSp>
        <p:nvGrpSpPr>
          <p:cNvPr id="676" name="Group 676"/>
          <p:cNvGrpSpPr/>
          <p:nvPr/>
        </p:nvGrpSpPr>
        <p:grpSpPr>
          <a:xfrm>
            <a:off x="540868" y="1519153"/>
            <a:ext cx="6923358" cy="585217"/>
            <a:chOff x="0" y="0"/>
            <a:chExt cx="6923356" cy="585216"/>
          </a:xfrm>
        </p:grpSpPr>
        <p:sp>
          <p:nvSpPr>
            <p:cNvPr id="672" name="Shape 672"/>
            <p:cNvSpPr/>
            <p:nvPr/>
          </p:nvSpPr>
          <p:spPr>
            <a:xfrm>
              <a:off x="684421" y="40608"/>
              <a:ext cx="623893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catch</a:t>
              </a:r>
            </a:p>
          </p:txBody>
        </p:sp>
        <p:grpSp>
          <p:nvGrpSpPr>
            <p:cNvPr id="675" name="Group 675"/>
            <p:cNvGrpSpPr/>
            <p:nvPr/>
          </p:nvGrpSpPr>
          <p:grpSpPr>
            <a:xfrm>
              <a:off x="0" y="0"/>
              <a:ext cx="585211" cy="585217"/>
              <a:chOff x="0" y="0"/>
              <a:chExt cx="585210" cy="585216"/>
            </a:xfrm>
          </p:grpSpPr>
          <p:sp>
            <p:nvSpPr>
              <p:cNvPr id="673" name="Shape 673"/>
              <p:cNvSpPr/>
              <p:nvPr/>
            </p:nvSpPr>
            <p:spPr>
              <a:xfrm>
                <a:off x="0" y="0"/>
                <a:ext cx="585211" cy="585217"/>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74" name="Shape 674"/>
              <p:cNvSpPr/>
              <p:nvPr/>
            </p:nvSpPr>
            <p:spPr>
              <a:xfrm>
                <a:off x="127054" y="128440"/>
                <a:ext cx="32687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1</a:t>
                </a:r>
              </a:p>
            </p:txBody>
          </p:sp>
        </p:grpSp>
      </p:grpSp>
      <p:grpSp>
        <p:nvGrpSpPr>
          <p:cNvPr id="681" name="Group 681"/>
          <p:cNvGrpSpPr/>
          <p:nvPr/>
        </p:nvGrpSpPr>
        <p:grpSpPr>
          <a:xfrm>
            <a:off x="553568" y="2206421"/>
            <a:ext cx="6923358" cy="585217"/>
            <a:chOff x="0" y="0"/>
            <a:chExt cx="6923356" cy="585216"/>
          </a:xfrm>
        </p:grpSpPr>
        <p:sp>
          <p:nvSpPr>
            <p:cNvPr id="677" name="Shape 677"/>
            <p:cNvSpPr/>
            <p:nvPr/>
          </p:nvSpPr>
          <p:spPr>
            <a:xfrm>
              <a:off x="684421" y="40602"/>
              <a:ext cx="623893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retry</a:t>
              </a:r>
            </a:p>
          </p:txBody>
        </p:sp>
        <p:grpSp>
          <p:nvGrpSpPr>
            <p:cNvPr id="680" name="Group 680"/>
            <p:cNvGrpSpPr/>
            <p:nvPr/>
          </p:nvGrpSpPr>
          <p:grpSpPr>
            <a:xfrm>
              <a:off x="0" y="0"/>
              <a:ext cx="585211" cy="585217"/>
              <a:chOff x="0" y="0"/>
              <a:chExt cx="585210" cy="585216"/>
            </a:xfrm>
          </p:grpSpPr>
          <p:sp>
            <p:nvSpPr>
              <p:cNvPr id="678" name="Shape 678"/>
              <p:cNvSpPr/>
              <p:nvPr/>
            </p:nvSpPr>
            <p:spPr>
              <a:xfrm>
                <a:off x="0" y="0"/>
                <a:ext cx="585211" cy="585217"/>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79" name="Shape 679"/>
              <p:cNvSpPr/>
              <p:nvPr/>
            </p:nvSpPr>
            <p:spPr>
              <a:xfrm>
                <a:off x="129661" y="128438"/>
                <a:ext cx="32687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2</a:t>
                </a:r>
              </a:p>
            </p:txBody>
          </p:sp>
        </p:grpSp>
      </p:grpSp>
      <p:grpSp>
        <p:nvGrpSpPr>
          <p:cNvPr id="686" name="Group 686"/>
          <p:cNvGrpSpPr/>
          <p:nvPr/>
        </p:nvGrpSpPr>
        <p:grpSpPr>
          <a:xfrm>
            <a:off x="587414" y="2895672"/>
            <a:ext cx="8624871" cy="550849"/>
            <a:chOff x="0" y="0"/>
            <a:chExt cx="8624870" cy="550847"/>
          </a:xfrm>
        </p:grpSpPr>
        <p:sp>
          <p:nvSpPr>
            <p:cNvPr id="682" name="Shape 682"/>
            <p:cNvSpPr/>
            <p:nvPr/>
          </p:nvSpPr>
          <p:spPr>
            <a:xfrm>
              <a:off x="644229" y="38221"/>
              <a:ext cx="798064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retryWhen</a:t>
              </a:r>
            </a:p>
          </p:txBody>
        </p:sp>
        <p:grpSp>
          <p:nvGrpSpPr>
            <p:cNvPr id="685" name="Group 685"/>
            <p:cNvGrpSpPr/>
            <p:nvPr/>
          </p:nvGrpSpPr>
          <p:grpSpPr>
            <a:xfrm>
              <a:off x="0" y="0"/>
              <a:ext cx="550844" cy="550848"/>
              <a:chOff x="0" y="0"/>
              <a:chExt cx="550843" cy="550847"/>
            </a:xfrm>
          </p:grpSpPr>
          <p:sp>
            <p:nvSpPr>
              <p:cNvPr id="683" name="Shape 683"/>
              <p:cNvSpPr/>
              <p:nvPr/>
            </p:nvSpPr>
            <p:spPr>
              <a:xfrm>
                <a:off x="0" y="0"/>
                <a:ext cx="550844" cy="550848"/>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84" name="Shape 684"/>
              <p:cNvSpPr/>
              <p:nvPr/>
            </p:nvSpPr>
            <p:spPr>
              <a:xfrm>
                <a:off x="122047" y="99972"/>
                <a:ext cx="307681"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3</a:t>
                </a:r>
              </a:p>
            </p:txBody>
          </p:sp>
        </p:gr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Shape 228"/>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Types</a:t>
            </a:r>
          </a:p>
        </p:txBody>
      </p:sp>
      <p:grpSp>
        <p:nvGrpSpPr>
          <p:cNvPr id="233" name="Group 233"/>
          <p:cNvGrpSpPr/>
          <p:nvPr/>
        </p:nvGrpSpPr>
        <p:grpSpPr>
          <a:xfrm>
            <a:off x="249340" y="1626361"/>
            <a:ext cx="1511409" cy="365368"/>
            <a:chOff x="0" y="0"/>
            <a:chExt cx="1511408" cy="365367"/>
          </a:xfrm>
        </p:grpSpPr>
        <p:sp>
          <p:nvSpPr>
            <p:cNvPr id="229" name="Shape 229"/>
            <p:cNvSpPr/>
            <p:nvPr/>
          </p:nvSpPr>
          <p:spPr>
            <a:xfrm>
              <a:off x="407513" y="24176"/>
              <a:ext cx="110389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Number</a:t>
              </a:r>
            </a:p>
          </p:txBody>
        </p:sp>
        <p:grpSp>
          <p:nvGrpSpPr>
            <p:cNvPr id="232" name="Group 232"/>
            <p:cNvGrpSpPr/>
            <p:nvPr/>
          </p:nvGrpSpPr>
          <p:grpSpPr>
            <a:xfrm>
              <a:off x="0" y="0"/>
              <a:ext cx="348436" cy="365368"/>
              <a:chOff x="0" y="0"/>
              <a:chExt cx="348435" cy="365367"/>
            </a:xfrm>
          </p:grpSpPr>
          <p:sp>
            <p:nvSpPr>
              <p:cNvPr id="230" name="Shape 230"/>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31" name="Shape 231"/>
              <p:cNvSpPr/>
              <p:nvPr/>
            </p:nvSpPr>
            <p:spPr>
              <a:xfrm>
                <a:off x="75649" y="31103"/>
                <a:ext cx="194628"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1</a:t>
                </a:r>
              </a:p>
            </p:txBody>
          </p:sp>
        </p:grpSp>
      </p:grpSp>
      <p:grpSp>
        <p:nvGrpSpPr>
          <p:cNvPr id="238" name="Group 238"/>
          <p:cNvGrpSpPr/>
          <p:nvPr/>
        </p:nvGrpSpPr>
        <p:grpSpPr>
          <a:xfrm>
            <a:off x="252555" y="2071267"/>
            <a:ext cx="1222988" cy="365368"/>
            <a:chOff x="0" y="0"/>
            <a:chExt cx="1222986" cy="365367"/>
          </a:xfrm>
        </p:grpSpPr>
        <p:sp>
          <p:nvSpPr>
            <p:cNvPr id="234" name="Shape 234"/>
            <p:cNvSpPr/>
            <p:nvPr/>
          </p:nvSpPr>
          <p:spPr>
            <a:xfrm>
              <a:off x="407513" y="24174"/>
              <a:ext cx="815474"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String</a:t>
              </a:r>
            </a:p>
          </p:txBody>
        </p:sp>
        <p:grpSp>
          <p:nvGrpSpPr>
            <p:cNvPr id="237" name="Group 237"/>
            <p:cNvGrpSpPr/>
            <p:nvPr/>
          </p:nvGrpSpPr>
          <p:grpSpPr>
            <a:xfrm>
              <a:off x="0" y="0"/>
              <a:ext cx="348436" cy="365368"/>
              <a:chOff x="0" y="0"/>
              <a:chExt cx="348435" cy="365367"/>
            </a:xfrm>
          </p:grpSpPr>
          <p:sp>
            <p:nvSpPr>
              <p:cNvPr id="235" name="Shape 235"/>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36" name="Shape 236"/>
              <p:cNvSpPr/>
              <p:nvPr/>
            </p:nvSpPr>
            <p:spPr>
              <a:xfrm>
                <a:off x="77201"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2</a:t>
                </a:r>
              </a:p>
            </p:txBody>
          </p:sp>
        </p:grpSp>
      </p:grpSp>
      <p:grpSp>
        <p:nvGrpSpPr>
          <p:cNvPr id="243" name="Group 243"/>
          <p:cNvGrpSpPr/>
          <p:nvPr/>
        </p:nvGrpSpPr>
        <p:grpSpPr>
          <a:xfrm>
            <a:off x="249340" y="2519966"/>
            <a:ext cx="1395788" cy="365368"/>
            <a:chOff x="0" y="0"/>
            <a:chExt cx="1395787" cy="365367"/>
          </a:xfrm>
        </p:grpSpPr>
        <p:sp>
          <p:nvSpPr>
            <p:cNvPr id="239" name="Shape 239"/>
            <p:cNvSpPr/>
            <p:nvPr/>
          </p:nvSpPr>
          <p:spPr>
            <a:xfrm>
              <a:off x="407513" y="24174"/>
              <a:ext cx="988275"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Boolean</a:t>
              </a:r>
            </a:p>
          </p:txBody>
        </p:sp>
        <p:grpSp>
          <p:nvGrpSpPr>
            <p:cNvPr id="242" name="Group 242"/>
            <p:cNvGrpSpPr/>
            <p:nvPr/>
          </p:nvGrpSpPr>
          <p:grpSpPr>
            <a:xfrm>
              <a:off x="0" y="0"/>
              <a:ext cx="348436" cy="365368"/>
              <a:chOff x="0" y="0"/>
              <a:chExt cx="348435" cy="365367"/>
            </a:xfrm>
          </p:grpSpPr>
          <p:sp>
            <p:nvSpPr>
              <p:cNvPr id="240" name="Shape 240"/>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1" name="Shape 241"/>
              <p:cNvSpPr/>
              <p:nvPr/>
            </p:nvSpPr>
            <p:spPr>
              <a:xfrm>
                <a:off x="77201"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3</a:t>
                </a:r>
              </a:p>
            </p:txBody>
          </p:sp>
        </p:grpSp>
      </p:grpSp>
      <p:grpSp>
        <p:nvGrpSpPr>
          <p:cNvPr id="248" name="Group 248"/>
          <p:cNvGrpSpPr/>
          <p:nvPr/>
        </p:nvGrpSpPr>
        <p:grpSpPr>
          <a:xfrm>
            <a:off x="6875120" y="1626361"/>
            <a:ext cx="1083269" cy="365368"/>
            <a:chOff x="0" y="0"/>
            <a:chExt cx="1083267" cy="365367"/>
          </a:xfrm>
        </p:grpSpPr>
        <p:sp>
          <p:nvSpPr>
            <p:cNvPr id="244" name="Shape 244"/>
            <p:cNvSpPr/>
            <p:nvPr/>
          </p:nvSpPr>
          <p:spPr>
            <a:xfrm>
              <a:off x="407513" y="24177"/>
              <a:ext cx="675755"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Tuple</a:t>
              </a:r>
            </a:p>
          </p:txBody>
        </p:sp>
        <p:grpSp>
          <p:nvGrpSpPr>
            <p:cNvPr id="247" name="Group 247"/>
            <p:cNvGrpSpPr/>
            <p:nvPr/>
          </p:nvGrpSpPr>
          <p:grpSpPr>
            <a:xfrm>
              <a:off x="0" y="0"/>
              <a:ext cx="348436" cy="365368"/>
              <a:chOff x="0" y="0"/>
              <a:chExt cx="348435" cy="365367"/>
            </a:xfrm>
          </p:grpSpPr>
          <p:sp>
            <p:nvSpPr>
              <p:cNvPr id="245" name="Shape 245"/>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 name="Shape 246"/>
              <p:cNvSpPr/>
              <p:nvPr/>
            </p:nvSpPr>
            <p:spPr>
              <a:xfrm>
                <a:off x="77203"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1</a:t>
                </a:r>
              </a:p>
            </p:txBody>
          </p:sp>
        </p:grpSp>
      </p:grpSp>
      <p:grpSp>
        <p:nvGrpSpPr>
          <p:cNvPr id="253" name="Group 253"/>
          <p:cNvGrpSpPr/>
          <p:nvPr/>
        </p:nvGrpSpPr>
        <p:grpSpPr>
          <a:xfrm>
            <a:off x="6846621" y="2118686"/>
            <a:ext cx="1140266" cy="365369"/>
            <a:chOff x="0" y="0"/>
            <a:chExt cx="1140264" cy="365367"/>
          </a:xfrm>
        </p:grpSpPr>
        <p:sp>
          <p:nvSpPr>
            <p:cNvPr id="249" name="Shape 249"/>
            <p:cNvSpPr/>
            <p:nvPr/>
          </p:nvSpPr>
          <p:spPr>
            <a:xfrm>
              <a:off x="407513" y="24177"/>
              <a:ext cx="73275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Enum</a:t>
              </a:r>
            </a:p>
          </p:txBody>
        </p:sp>
        <p:grpSp>
          <p:nvGrpSpPr>
            <p:cNvPr id="252" name="Group 252"/>
            <p:cNvGrpSpPr/>
            <p:nvPr/>
          </p:nvGrpSpPr>
          <p:grpSpPr>
            <a:xfrm>
              <a:off x="0" y="0"/>
              <a:ext cx="348436" cy="365368"/>
              <a:chOff x="0" y="0"/>
              <a:chExt cx="348435" cy="365367"/>
            </a:xfrm>
          </p:grpSpPr>
          <p:sp>
            <p:nvSpPr>
              <p:cNvPr id="250" name="Shape 250"/>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1" name="Shape 251"/>
              <p:cNvSpPr/>
              <p:nvPr/>
            </p:nvSpPr>
            <p:spPr>
              <a:xfrm>
                <a:off x="77203"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2</a:t>
                </a:r>
              </a:p>
            </p:txBody>
          </p:sp>
        </p:grpSp>
      </p:grpSp>
      <p:sp>
        <p:nvSpPr>
          <p:cNvPr id="254" name="Shape 254"/>
          <p:cNvSpPr/>
          <p:nvPr/>
        </p:nvSpPr>
        <p:spPr>
          <a:xfrm>
            <a:off x="1106558" y="986143"/>
            <a:ext cx="400358"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a:solidFill>
                  <a:srgbClr val="7C992F"/>
                </a:solidFill>
              </a:defRPr>
            </a:lvl1pPr>
          </a:lstStyle>
          <a:p>
            <a:pPr/>
            <a:r>
              <a:t>ES6</a:t>
            </a:r>
          </a:p>
        </p:txBody>
      </p:sp>
      <p:sp>
        <p:nvSpPr>
          <p:cNvPr id="255" name="Shape 255"/>
          <p:cNvSpPr/>
          <p:nvPr/>
        </p:nvSpPr>
        <p:spPr>
          <a:xfrm>
            <a:off x="6743863" y="986143"/>
            <a:ext cx="970829"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a:solidFill>
                  <a:srgbClr val="7C992F"/>
                </a:solidFill>
              </a:defRPr>
            </a:lvl1pPr>
          </a:lstStyle>
          <a:p>
            <a:pPr/>
            <a:r>
              <a:t>Typescript</a:t>
            </a:r>
          </a:p>
        </p:txBody>
      </p:sp>
      <p:grpSp>
        <p:nvGrpSpPr>
          <p:cNvPr id="260" name="Group 260"/>
          <p:cNvGrpSpPr/>
          <p:nvPr/>
        </p:nvGrpSpPr>
        <p:grpSpPr>
          <a:xfrm>
            <a:off x="6846621" y="3014984"/>
            <a:ext cx="1140266" cy="365368"/>
            <a:chOff x="0" y="0"/>
            <a:chExt cx="1140264" cy="365367"/>
          </a:xfrm>
        </p:grpSpPr>
        <p:sp>
          <p:nvSpPr>
            <p:cNvPr id="256" name="Shape 256"/>
            <p:cNvSpPr/>
            <p:nvPr/>
          </p:nvSpPr>
          <p:spPr>
            <a:xfrm>
              <a:off x="407513" y="24177"/>
              <a:ext cx="73275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Never</a:t>
              </a:r>
            </a:p>
          </p:txBody>
        </p:sp>
        <p:grpSp>
          <p:nvGrpSpPr>
            <p:cNvPr id="259" name="Group 259"/>
            <p:cNvGrpSpPr/>
            <p:nvPr/>
          </p:nvGrpSpPr>
          <p:grpSpPr>
            <a:xfrm>
              <a:off x="0" y="0"/>
              <a:ext cx="348436" cy="365368"/>
              <a:chOff x="0" y="0"/>
              <a:chExt cx="348435" cy="365367"/>
            </a:xfrm>
          </p:grpSpPr>
          <p:sp>
            <p:nvSpPr>
              <p:cNvPr id="257" name="Shape 257"/>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8" name="Shape 258"/>
              <p:cNvSpPr/>
              <p:nvPr/>
            </p:nvSpPr>
            <p:spPr>
              <a:xfrm>
                <a:off x="77203"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4</a:t>
                </a:r>
              </a:p>
            </p:txBody>
          </p:sp>
        </p:grpSp>
      </p:grpSp>
      <p:grpSp>
        <p:nvGrpSpPr>
          <p:cNvPr id="265" name="Group 265"/>
          <p:cNvGrpSpPr/>
          <p:nvPr/>
        </p:nvGrpSpPr>
        <p:grpSpPr>
          <a:xfrm>
            <a:off x="6846621" y="3507463"/>
            <a:ext cx="1140266" cy="365369"/>
            <a:chOff x="0" y="0"/>
            <a:chExt cx="1140264" cy="365367"/>
          </a:xfrm>
        </p:grpSpPr>
        <p:sp>
          <p:nvSpPr>
            <p:cNvPr id="261" name="Shape 261"/>
            <p:cNvSpPr/>
            <p:nvPr/>
          </p:nvSpPr>
          <p:spPr>
            <a:xfrm>
              <a:off x="407513" y="24177"/>
              <a:ext cx="73275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Void</a:t>
              </a:r>
            </a:p>
          </p:txBody>
        </p:sp>
        <p:grpSp>
          <p:nvGrpSpPr>
            <p:cNvPr id="264" name="Group 264"/>
            <p:cNvGrpSpPr/>
            <p:nvPr/>
          </p:nvGrpSpPr>
          <p:grpSpPr>
            <a:xfrm>
              <a:off x="0" y="0"/>
              <a:ext cx="348436" cy="365368"/>
              <a:chOff x="0" y="0"/>
              <a:chExt cx="348435" cy="365367"/>
            </a:xfrm>
          </p:grpSpPr>
          <p:sp>
            <p:nvSpPr>
              <p:cNvPr id="262" name="Shape 262"/>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3" name="Shape 263"/>
              <p:cNvSpPr/>
              <p:nvPr/>
            </p:nvSpPr>
            <p:spPr>
              <a:xfrm>
                <a:off x="77203"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5</a:t>
                </a:r>
              </a:p>
            </p:txBody>
          </p:sp>
        </p:grpSp>
      </p:grpSp>
      <p:grpSp>
        <p:nvGrpSpPr>
          <p:cNvPr id="270" name="Group 270"/>
          <p:cNvGrpSpPr/>
          <p:nvPr/>
        </p:nvGrpSpPr>
        <p:grpSpPr>
          <a:xfrm>
            <a:off x="6846621" y="2522505"/>
            <a:ext cx="1140266" cy="365368"/>
            <a:chOff x="0" y="0"/>
            <a:chExt cx="1140264" cy="365367"/>
          </a:xfrm>
        </p:grpSpPr>
        <p:sp>
          <p:nvSpPr>
            <p:cNvPr id="266" name="Shape 266"/>
            <p:cNvSpPr/>
            <p:nvPr/>
          </p:nvSpPr>
          <p:spPr>
            <a:xfrm>
              <a:off x="407513" y="24177"/>
              <a:ext cx="73275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Union</a:t>
              </a:r>
            </a:p>
          </p:txBody>
        </p:sp>
        <p:grpSp>
          <p:nvGrpSpPr>
            <p:cNvPr id="269" name="Group 269"/>
            <p:cNvGrpSpPr/>
            <p:nvPr/>
          </p:nvGrpSpPr>
          <p:grpSpPr>
            <a:xfrm>
              <a:off x="0" y="0"/>
              <a:ext cx="348436" cy="365368"/>
              <a:chOff x="0" y="0"/>
              <a:chExt cx="348435" cy="365367"/>
            </a:xfrm>
          </p:grpSpPr>
          <p:sp>
            <p:nvSpPr>
              <p:cNvPr id="267" name="Shape 267"/>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8" name="Shape 268"/>
              <p:cNvSpPr/>
              <p:nvPr/>
            </p:nvSpPr>
            <p:spPr>
              <a:xfrm>
                <a:off x="77203"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3</a:t>
                </a:r>
              </a:p>
            </p:txBody>
          </p:sp>
        </p:grpSp>
      </p:grpSp>
      <p:grpSp>
        <p:nvGrpSpPr>
          <p:cNvPr id="275" name="Group 275"/>
          <p:cNvGrpSpPr/>
          <p:nvPr/>
        </p:nvGrpSpPr>
        <p:grpSpPr>
          <a:xfrm>
            <a:off x="6854435" y="3911282"/>
            <a:ext cx="1140265" cy="365368"/>
            <a:chOff x="0" y="0"/>
            <a:chExt cx="1140264" cy="365367"/>
          </a:xfrm>
        </p:grpSpPr>
        <p:sp>
          <p:nvSpPr>
            <p:cNvPr id="271" name="Shape 271"/>
            <p:cNvSpPr/>
            <p:nvPr/>
          </p:nvSpPr>
          <p:spPr>
            <a:xfrm>
              <a:off x="407513" y="24177"/>
              <a:ext cx="73275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Alias</a:t>
              </a:r>
            </a:p>
          </p:txBody>
        </p:sp>
        <p:grpSp>
          <p:nvGrpSpPr>
            <p:cNvPr id="274" name="Group 274"/>
            <p:cNvGrpSpPr/>
            <p:nvPr/>
          </p:nvGrpSpPr>
          <p:grpSpPr>
            <a:xfrm>
              <a:off x="0" y="0"/>
              <a:ext cx="348436" cy="365368"/>
              <a:chOff x="0" y="0"/>
              <a:chExt cx="348435" cy="365367"/>
            </a:xfrm>
          </p:grpSpPr>
          <p:sp>
            <p:nvSpPr>
              <p:cNvPr id="272" name="Shape 272"/>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3" name="Shape 273"/>
              <p:cNvSpPr/>
              <p:nvPr/>
            </p:nvSpPr>
            <p:spPr>
              <a:xfrm>
                <a:off x="77203"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6</a:t>
                </a:r>
              </a:p>
            </p:txBody>
          </p:sp>
        </p:grpSp>
      </p:grpSp>
      <p:grpSp>
        <p:nvGrpSpPr>
          <p:cNvPr id="280" name="Group 280"/>
          <p:cNvGrpSpPr/>
          <p:nvPr/>
        </p:nvGrpSpPr>
        <p:grpSpPr>
          <a:xfrm>
            <a:off x="239644" y="3307455"/>
            <a:ext cx="1415180" cy="365369"/>
            <a:chOff x="0" y="0"/>
            <a:chExt cx="1415178" cy="365367"/>
          </a:xfrm>
        </p:grpSpPr>
        <p:sp>
          <p:nvSpPr>
            <p:cNvPr id="276" name="Shape 276"/>
            <p:cNvSpPr/>
            <p:nvPr/>
          </p:nvSpPr>
          <p:spPr>
            <a:xfrm>
              <a:off x="407513" y="24177"/>
              <a:ext cx="100766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Undefined</a:t>
              </a:r>
            </a:p>
          </p:txBody>
        </p:sp>
        <p:grpSp>
          <p:nvGrpSpPr>
            <p:cNvPr id="279" name="Group 279"/>
            <p:cNvGrpSpPr/>
            <p:nvPr/>
          </p:nvGrpSpPr>
          <p:grpSpPr>
            <a:xfrm>
              <a:off x="0" y="0"/>
              <a:ext cx="348436" cy="365368"/>
              <a:chOff x="0" y="0"/>
              <a:chExt cx="348435" cy="365367"/>
            </a:xfrm>
          </p:grpSpPr>
          <p:sp>
            <p:nvSpPr>
              <p:cNvPr id="277" name="Shape 277"/>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 name="Shape 278"/>
              <p:cNvSpPr/>
              <p:nvPr/>
            </p:nvSpPr>
            <p:spPr>
              <a:xfrm>
                <a:off x="77203"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5</a:t>
                </a:r>
              </a:p>
            </p:txBody>
          </p:sp>
        </p:grpSp>
      </p:grpSp>
      <p:grpSp>
        <p:nvGrpSpPr>
          <p:cNvPr id="285" name="Group 285"/>
          <p:cNvGrpSpPr/>
          <p:nvPr/>
        </p:nvGrpSpPr>
        <p:grpSpPr>
          <a:xfrm>
            <a:off x="254329" y="3692970"/>
            <a:ext cx="1385810" cy="365368"/>
            <a:chOff x="0" y="0"/>
            <a:chExt cx="1385808" cy="365367"/>
          </a:xfrm>
        </p:grpSpPr>
        <p:sp>
          <p:nvSpPr>
            <p:cNvPr id="281" name="Shape 281"/>
            <p:cNvSpPr/>
            <p:nvPr/>
          </p:nvSpPr>
          <p:spPr>
            <a:xfrm>
              <a:off x="407513" y="24177"/>
              <a:ext cx="97829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Null</a:t>
              </a:r>
            </a:p>
          </p:txBody>
        </p:sp>
        <p:grpSp>
          <p:nvGrpSpPr>
            <p:cNvPr id="284" name="Group 284"/>
            <p:cNvGrpSpPr/>
            <p:nvPr/>
          </p:nvGrpSpPr>
          <p:grpSpPr>
            <a:xfrm>
              <a:off x="0" y="0"/>
              <a:ext cx="348436" cy="365368"/>
              <a:chOff x="0" y="0"/>
              <a:chExt cx="348435" cy="365367"/>
            </a:xfrm>
          </p:grpSpPr>
          <p:sp>
            <p:nvSpPr>
              <p:cNvPr id="282" name="Shape 282"/>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83" name="Shape 283"/>
              <p:cNvSpPr/>
              <p:nvPr/>
            </p:nvSpPr>
            <p:spPr>
              <a:xfrm>
                <a:off x="77203"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6</a:t>
                </a:r>
              </a:p>
            </p:txBody>
          </p:sp>
        </p:grpSp>
      </p:grpSp>
      <p:grpSp>
        <p:nvGrpSpPr>
          <p:cNvPr id="290" name="Group 290"/>
          <p:cNvGrpSpPr/>
          <p:nvPr/>
        </p:nvGrpSpPr>
        <p:grpSpPr>
          <a:xfrm>
            <a:off x="254329" y="2921941"/>
            <a:ext cx="1385810" cy="365369"/>
            <a:chOff x="0" y="0"/>
            <a:chExt cx="1385808" cy="365367"/>
          </a:xfrm>
        </p:grpSpPr>
        <p:sp>
          <p:nvSpPr>
            <p:cNvPr id="286" name="Shape 286"/>
            <p:cNvSpPr/>
            <p:nvPr/>
          </p:nvSpPr>
          <p:spPr>
            <a:xfrm>
              <a:off x="407513" y="24177"/>
              <a:ext cx="97829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Symbol</a:t>
              </a:r>
            </a:p>
          </p:txBody>
        </p:sp>
        <p:grpSp>
          <p:nvGrpSpPr>
            <p:cNvPr id="289" name="Group 289"/>
            <p:cNvGrpSpPr/>
            <p:nvPr/>
          </p:nvGrpSpPr>
          <p:grpSpPr>
            <a:xfrm>
              <a:off x="0" y="0"/>
              <a:ext cx="348436" cy="365368"/>
              <a:chOff x="0" y="0"/>
              <a:chExt cx="348435" cy="365367"/>
            </a:xfrm>
          </p:grpSpPr>
          <p:sp>
            <p:nvSpPr>
              <p:cNvPr id="287" name="Shape 287"/>
              <p:cNvSpPr/>
              <p:nvPr/>
            </p:nvSpPr>
            <p:spPr>
              <a:xfrm>
                <a:off x="0" y="0"/>
                <a:ext cx="348436" cy="348439"/>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88" name="Shape 288"/>
              <p:cNvSpPr/>
              <p:nvPr/>
            </p:nvSpPr>
            <p:spPr>
              <a:xfrm>
                <a:off x="77203" y="31103"/>
                <a:ext cx="19462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4</a:t>
                </a:r>
              </a:p>
            </p:txBody>
          </p:sp>
        </p:grpSp>
      </p:gr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0" name="Shape 690"/>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1" name="Shape 691"/>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Operators </a:t>
            </a:r>
          </a:p>
        </p:txBody>
      </p:sp>
      <p:grpSp>
        <p:nvGrpSpPr>
          <p:cNvPr id="696" name="Group 696"/>
          <p:cNvGrpSpPr/>
          <p:nvPr/>
        </p:nvGrpSpPr>
        <p:grpSpPr>
          <a:xfrm>
            <a:off x="680098" y="954639"/>
            <a:ext cx="6923358" cy="585217"/>
            <a:chOff x="0" y="0"/>
            <a:chExt cx="6923356" cy="585216"/>
          </a:xfrm>
        </p:grpSpPr>
        <p:sp>
          <p:nvSpPr>
            <p:cNvPr id="692" name="Shape 692"/>
            <p:cNvSpPr/>
            <p:nvPr/>
          </p:nvSpPr>
          <p:spPr>
            <a:xfrm>
              <a:off x="684421" y="40608"/>
              <a:ext cx="623893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Creation</a:t>
              </a:r>
            </a:p>
          </p:txBody>
        </p:sp>
        <p:grpSp>
          <p:nvGrpSpPr>
            <p:cNvPr id="695" name="Group 695"/>
            <p:cNvGrpSpPr/>
            <p:nvPr/>
          </p:nvGrpSpPr>
          <p:grpSpPr>
            <a:xfrm>
              <a:off x="0" y="0"/>
              <a:ext cx="585211" cy="585217"/>
              <a:chOff x="0" y="0"/>
              <a:chExt cx="585210" cy="585216"/>
            </a:xfrm>
          </p:grpSpPr>
          <p:sp>
            <p:nvSpPr>
              <p:cNvPr id="693" name="Shape 693"/>
              <p:cNvSpPr/>
              <p:nvPr/>
            </p:nvSpPr>
            <p:spPr>
              <a:xfrm>
                <a:off x="0" y="0"/>
                <a:ext cx="585211" cy="585217"/>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94" name="Shape 694"/>
              <p:cNvSpPr/>
              <p:nvPr/>
            </p:nvSpPr>
            <p:spPr>
              <a:xfrm>
                <a:off x="127054" y="128440"/>
                <a:ext cx="32687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1</a:t>
                </a:r>
              </a:p>
            </p:txBody>
          </p:sp>
        </p:grpSp>
      </p:grpSp>
      <p:grpSp>
        <p:nvGrpSpPr>
          <p:cNvPr id="701" name="Group 701"/>
          <p:cNvGrpSpPr/>
          <p:nvPr/>
        </p:nvGrpSpPr>
        <p:grpSpPr>
          <a:xfrm>
            <a:off x="692798" y="1641907"/>
            <a:ext cx="6923358" cy="585217"/>
            <a:chOff x="0" y="0"/>
            <a:chExt cx="6923356" cy="585216"/>
          </a:xfrm>
        </p:grpSpPr>
        <p:sp>
          <p:nvSpPr>
            <p:cNvPr id="697" name="Shape 697"/>
            <p:cNvSpPr/>
            <p:nvPr/>
          </p:nvSpPr>
          <p:spPr>
            <a:xfrm>
              <a:off x="684421" y="40602"/>
              <a:ext cx="623893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Transformation</a:t>
              </a:r>
            </a:p>
          </p:txBody>
        </p:sp>
        <p:grpSp>
          <p:nvGrpSpPr>
            <p:cNvPr id="700" name="Group 700"/>
            <p:cNvGrpSpPr/>
            <p:nvPr/>
          </p:nvGrpSpPr>
          <p:grpSpPr>
            <a:xfrm>
              <a:off x="0" y="0"/>
              <a:ext cx="585211" cy="585217"/>
              <a:chOff x="0" y="0"/>
              <a:chExt cx="585210" cy="585216"/>
            </a:xfrm>
          </p:grpSpPr>
          <p:sp>
            <p:nvSpPr>
              <p:cNvPr id="698" name="Shape 698"/>
              <p:cNvSpPr/>
              <p:nvPr/>
            </p:nvSpPr>
            <p:spPr>
              <a:xfrm>
                <a:off x="0" y="0"/>
                <a:ext cx="585211" cy="585217"/>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99" name="Shape 699"/>
              <p:cNvSpPr/>
              <p:nvPr/>
            </p:nvSpPr>
            <p:spPr>
              <a:xfrm>
                <a:off x="129661" y="128438"/>
                <a:ext cx="32687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2</a:t>
                </a:r>
              </a:p>
            </p:txBody>
          </p:sp>
        </p:grpSp>
      </p:grpSp>
      <p:grpSp>
        <p:nvGrpSpPr>
          <p:cNvPr id="706" name="Group 706"/>
          <p:cNvGrpSpPr/>
          <p:nvPr/>
        </p:nvGrpSpPr>
        <p:grpSpPr>
          <a:xfrm>
            <a:off x="726644" y="2331158"/>
            <a:ext cx="8624871" cy="550849"/>
            <a:chOff x="0" y="0"/>
            <a:chExt cx="8624870" cy="550847"/>
          </a:xfrm>
        </p:grpSpPr>
        <p:sp>
          <p:nvSpPr>
            <p:cNvPr id="702" name="Shape 702"/>
            <p:cNvSpPr/>
            <p:nvPr/>
          </p:nvSpPr>
          <p:spPr>
            <a:xfrm>
              <a:off x="644229" y="38221"/>
              <a:ext cx="798064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Filtering</a:t>
              </a:r>
            </a:p>
          </p:txBody>
        </p:sp>
        <p:grpSp>
          <p:nvGrpSpPr>
            <p:cNvPr id="705" name="Group 705"/>
            <p:cNvGrpSpPr/>
            <p:nvPr/>
          </p:nvGrpSpPr>
          <p:grpSpPr>
            <a:xfrm>
              <a:off x="0" y="0"/>
              <a:ext cx="550844" cy="550848"/>
              <a:chOff x="0" y="0"/>
              <a:chExt cx="550843" cy="550847"/>
            </a:xfrm>
          </p:grpSpPr>
          <p:sp>
            <p:nvSpPr>
              <p:cNvPr id="703" name="Shape 703"/>
              <p:cNvSpPr/>
              <p:nvPr/>
            </p:nvSpPr>
            <p:spPr>
              <a:xfrm>
                <a:off x="0" y="0"/>
                <a:ext cx="550844" cy="550848"/>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04" name="Shape 704"/>
              <p:cNvSpPr/>
              <p:nvPr/>
            </p:nvSpPr>
            <p:spPr>
              <a:xfrm>
                <a:off x="122047" y="99972"/>
                <a:ext cx="307681"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3</a:t>
                </a:r>
              </a:p>
            </p:txBody>
          </p:sp>
        </p:grpSp>
      </p:grpSp>
      <p:grpSp>
        <p:nvGrpSpPr>
          <p:cNvPr id="711" name="Group 711"/>
          <p:cNvGrpSpPr/>
          <p:nvPr/>
        </p:nvGrpSpPr>
        <p:grpSpPr>
          <a:xfrm>
            <a:off x="726644" y="2984059"/>
            <a:ext cx="8624871" cy="550849"/>
            <a:chOff x="0" y="0"/>
            <a:chExt cx="8624870" cy="550847"/>
          </a:xfrm>
        </p:grpSpPr>
        <p:sp>
          <p:nvSpPr>
            <p:cNvPr id="707" name="Shape 707"/>
            <p:cNvSpPr/>
            <p:nvPr/>
          </p:nvSpPr>
          <p:spPr>
            <a:xfrm>
              <a:off x="644229" y="38221"/>
              <a:ext cx="798064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Combination</a:t>
              </a:r>
            </a:p>
          </p:txBody>
        </p:sp>
        <p:grpSp>
          <p:nvGrpSpPr>
            <p:cNvPr id="710" name="Group 710"/>
            <p:cNvGrpSpPr/>
            <p:nvPr/>
          </p:nvGrpSpPr>
          <p:grpSpPr>
            <a:xfrm>
              <a:off x="0" y="0"/>
              <a:ext cx="550844" cy="550848"/>
              <a:chOff x="0" y="0"/>
              <a:chExt cx="550843" cy="550847"/>
            </a:xfrm>
          </p:grpSpPr>
          <p:sp>
            <p:nvSpPr>
              <p:cNvPr id="708" name="Shape 708"/>
              <p:cNvSpPr/>
              <p:nvPr/>
            </p:nvSpPr>
            <p:spPr>
              <a:xfrm>
                <a:off x="0" y="0"/>
                <a:ext cx="550844" cy="550848"/>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09" name="Shape 709"/>
              <p:cNvSpPr/>
              <p:nvPr/>
            </p:nvSpPr>
            <p:spPr>
              <a:xfrm>
                <a:off x="122047" y="99972"/>
                <a:ext cx="307681"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4</a:t>
                </a:r>
              </a:p>
            </p:txBody>
          </p:sp>
        </p:grpSp>
      </p:grpSp>
      <p:grpSp>
        <p:nvGrpSpPr>
          <p:cNvPr id="716" name="Group 716"/>
          <p:cNvGrpSpPr/>
          <p:nvPr/>
        </p:nvGrpSpPr>
        <p:grpSpPr>
          <a:xfrm>
            <a:off x="726644" y="3638012"/>
            <a:ext cx="8624871" cy="550849"/>
            <a:chOff x="0" y="0"/>
            <a:chExt cx="8624870" cy="550847"/>
          </a:xfrm>
        </p:grpSpPr>
        <p:sp>
          <p:nvSpPr>
            <p:cNvPr id="712" name="Shape 712"/>
            <p:cNvSpPr/>
            <p:nvPr/>
          </p:nvSpPr>
          <p:spPr>
            <a:xfrm>
              <a:off x="644229" y="38221"/>
              <a:ext cx="798064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Multicasting</a:t>
              </a:r>
            </a:p>
          </p:txBody>
        </p:sp>
        <p:grpSp>
          <p:nvGrpSpPr>
            <p:cNvPr id="715" name="Group 715"/>
            <p:cNvGrpSpPr/>
            <p:nvPr/>
          </p:nvGrpSpPr>
          <p:grpSpPr>
            <a:xfrm>
              <a:off x="0" y="0"/>
              <a:ext cx="550844" cy="550848"/>
              <a:chOff x="0" y="0"/>
              <a:chExt cx="550843" cy="550847"/>
            </a:xfrm>
          </p:grpSpPr>
          <p:sp>
            <p:nvSpPr>
              <p:cNvPr id="713" name="Shape 713"/>
              <p:cNvSpPr/>
              <p:nvPr/>
            </p:nvSpPr>
            <p:spPr>
              <a:xfrm>
                <a:off x="0" y="0"/>
                <a:ext cx="550844" cy="550848"/>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4" name="Shape 714"/>
              <p:cNvSpPr/>
              <p:nvPr/>
            </p:nvSpPr>
            <p:spPr>
              <a:xfrm>
                <a:off x="122047" y="99972"/>
                <a:ext cx="307681"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5</a:t>
                </a:r>
              </a:p>
            </p:txBody>
          </p:sp>
        </p:grpSp>
      </p:grpSp>
      <p:grpSp>
        <p:nvGrpSpPr>
          <p:cNvPr id="721" name="Group 721"/>
          <p:cNvGrpSpPr/>
          <p:nvPr/>
        </p:nvGrpSpPr>
        <p:grpSpPr>
          <a:xfrm>
            <a:off x="4894495" y="954639"/>
            <a:ext cx="6923358" cy="585217"/>
            <a:chOff x="0" y="0"/>
            <a:chExt cx="6923356" cy="585216"/>
          </a:xfrm>
        </p:grpSpPr>
        <p:sp>
          <p:nvSpPr>
            <p:cNvPr id="717" name="Shape 717"/>
            <p:cNvSpPr/>
            <p:nvPr/>
          </p:nvSpPr>
          <p:spPr>
            <a:xfrm>
              <a:off x="684421" y="40608"/>
              <a:ext cx="623893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Conditional and Boolean </a:t>
              </a:r>
            </a:p>
          </p:txBody>
        </p:sp>
        <p:grpSp>
          <p:nvGrpSpPr>
            <p:cNvPr id="720" name="Group 720"/>
            <p:cNvGrpSpPr/>
            <p:nvPr/>
          </p:nvGrpSpPr>
          <p:grpSpPr>
            <a:xfrm>
              <a:off x="0" y="0"/>
              <a:ext cx="585211" cy="585217"/>
              <a:chOff x="0" y="0"/>
              <a:chExt cx="585210" cy="585216"/>
            </a:xfrm>
          </p:grpSpPr>
          <p:sp>
            <p:nvSpPr>
              <p:cNvPr id="718" name="Shape 718"/>
              <p:cNvSpPr/>
              <p:nvPr/>
            </p:nvSpPr>
            <p:spPr>
              <a:xfrm>
                <a:off x="0" y="0"/>
                <a:ext cx="585211" cy="585217"/>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9" name="Shape 719"/>
              <p:cNvSpPr/>
              <p:nvPr/>
            </p:nvSpPr>
            <p:spPr>
              <a:xfrm>
                <a:off x="127054" y="128440"/>
                <a:ext cx="32687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6</a:t>
                </a:r>
              </a:p>
            </p:txBody>
          </p:sp>
        </p:grpSp>
      </p:grpSp>
      <p:grpSp>
        <p:nvGrpSpPr>
          <p:cNvPr id="726" name="Group 726"/>
          <p:cNvGrpSpPr/>
          <p:nvPr/>
        </p:nvGrpSpPr>
        <p:grpSpPr>
          <a:xfrm>
            <a:off x="4907195" y="1641907"/>
            <a:ext cx="6923358" cy="585217"/>
            <a:chOff x="0" y="0"/>
            <a:chExt cx="6923356" cy="585216"/>
          </a:xfrm>
        </p:grpSpPr>
        <p:sp>
          <p:nvSpPr>
            <p:cNvPr id="722" name="Shape 722"/>
            <p:cNvSpPr/>
            <p:nvPr/>
          </p:nvSpPr>
          <p:spPr>
            <a:xfrm>
              <a:off x="684421" y="40602"/>
              <a:ext cx="6238936"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Mathematical and Aggregate </a:t>
              </a:r>
            </a:p>
          </p:txBody>
        </p:sp>
        <p:grpSp>
          <p:nvGrpSpPr>
            <p:cNvPr id="725" name="Group 725"/>
            <p:cNvGrpSpPr/>
            <p:nvPr/>
          </p:nvGrpSpPr>
          <p:grpSpPr>
            <a:xfrm>
              <a:off x="0" y="0"/>
              <a:ext cx="585211" cy="585217"/>
              <a:chOff x="0" y="0"/>
              <a:chExt cx="585210" cy="585216"/>
            </a:xfrm>
          </p:grpSpPr>
          <p:sp>
            <p:nvSpPr>
              <p:cNvPr id="723" name="Shape 723"/>
              <p:cNvSpPr/>
              <p:nvPr/>
            </p:nvSpPr>
            <p:spPr>
              <a:xfrm>
                <a:off x="0" y="0"/>
                <a:ext cx="585211" cy="585217"/>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4" name="Shape 724"/>
              <p:cNvSpPr/>
              <p:nvPr/>
            </p:nvSpPr>
            <p:spPr>
              <a:xfrm>
                <a:off x="129661" y="128438"/>
                <a:ext cx="326877"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7</a:t>
                </a:r>
              </a:p>
            </p:txBody>
          </p:sp>
        </p:grpSp>
      </p:grpSp>
      <p:grpSp>
        <p:nvGrpSpPr>
          <p:cNvPr id="731" name="Group 731"/>
          <p:cNvGrpSpPr/>
          <p:nvPr/>
        </p:nvGrpSpPr>
        <p:grpSpPr>
          <a:xfrm>
            <a:off x="4941040" y="2331158"/>
            <a:ext cx="8624871" cy="550849"/>
            <a:chOff x="0" y="0"/>
            <a:chExt cx="8624870" cy="550847"/>
          </a:xfrm>
        </p:grpSpPr>
        <p:sp>
          <p:nvSpPr>
            <p:cNvPr id="727" name="Shape 727"/>
            <p:cNvSpPr/>
            <p:nvPr/>
          </p:nvSpPr>
          <p:spPr>
            <a:xfrm>
              <a:off x="644229" y="38221"/>
              <a:ext cx="798064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Utility</a:t>
              </a:r>
            </a:p>
          </p:txBody>
        </p:sp>
        <p:grpSp>
          <p:nvGrpSpPr>
            <p:cNvPr id="730" name="Group 730"/>
            <p:cNvGrpSpPr/>
            <p:nvPr/>
          </p:nvGrpSpPr>
          <p:grpSpPr>
            <a:xfrm>
              <a:off x="0" y="0"/>
              <a:ext cx="550844" cy="550848"/>
              <a:chOff x="0" y="0"/>
              <a:chExt cx="550843" cy="550847"/>
            </a:xfrm>
          </p:grpSpPr>
          <p:sp>
            <p:nvSpPr>
              <p:cNvPr id="728" name="Shape 728"/>
              <p:cNvSpPr/>
              <p:nvPr/>
            </p:nvSpPr>
            <p:spPr>
              <a:xfrm>
                <a:off x="0" y="0"/>
                <a:ext cx="550844" cy="550848"/>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9" name="Shape 729"/>
              <p:cNvSpPr/>
              <p:nvPr/>
            </p:nvSpPr>
            <p:spPr>
              <a:xfrm>
                <a:off x="122047" y="99972"/>
                <a:ext cx="307681"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8</a:t>
                </a:r>
              </a:p>
            </p:txBody>
          </p:sp>
        </p:grpSp>
      </p:grpSp>
      <p:grpSp>
        <p:nvGrpSpPr>
          <p:cNvPr id="736" name="Group 736"/>
          <p:cNvGrpSpPr/>
          <p:nvPr/>
        </p:nvGrpSpPr>
        <p:grpSpPr>
          <a:xfrm>
            <a:off x="4941040" y="2984059"/>
            <a:ext cx="8624871" cy="550849"/>
            <a:chOff x="0" y="0"/>
            <a:chExt cx="8624870" cy="550847"/>
          </a:xfrm>
        </p:grpSpPr>
        <p:sp>
          <p:nvSpPr>
            <p:cNvPr id="732" name="Shape 732"/>
            <p:cNvSpPr/>
            <p:nvPr/>
          </p:nvSpPr>
          <p:spPr>
            <a:xfrm>
              <a:off x="644229" y="38221"/>
              <a:ext cx="7980642"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uFill>
                    <a:solidFill>
                      <a:srgbClr val="B5B5B5"/>
                    </a:solidFill>
                  </a:uFill>
                </a:defRPr>
              </a:lvl1pPr>
            </a:lstStyle>
            <a:p>
              <a:pPr/>
              <a:r>
                <a:t>Error Handling</a:t>
              </a:r>
            </a:p>
          </p:txBody>
        </p:sp>
        <p:grpSp>
          <p:nvGrpSpPr>
            <p:cNvPr id="735" name="Group 735"/>
            <p:cNvGrpSpPr/>
            <p:nvPr/>
          </p:nvGrpSpPr>
          <p:grpSpPr>
            <a:xfrm>
              <a:off x="0" y="0"/>
              <a:ext cx="550844" cy="550848"/>
              <a:chOff x="0" y="0"/>
              <a:chExt cx="550843" cy="550847"/>
            </a:xfrm>
          </p:grpSpPr>
          <p:sp>
            <p:nvSpPr>
              <p:cNvPr id="733" name="Shape 733"/>
              <p:cNvSpPr/>
              <p:nvPr/>
            </p:nvSpPr>
            <p:spPr>
              <a:xfrm>
                <a:off x="0" y="0"/>
                <a:ext cx="550844" cy="550848"/>
              </a:xfrm>
              <a:prstGeom prst="ellipse">
                <a:avLst/>
              </a:prstGeom>
              <a:solidFill>
                <a:srgbClr val="2FC2D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4" name="Shape 734"/>
              <p:cNvSpPr/>
              <p:nvPr/>
            </p:nvSpPr>
            <p:spPr>
              <a:xfrm>
                <a:off x="122047" y="99972"/>
                <a:ext cx="307681" cy="334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432" tIns="27432" rIns="27432" bIns="27432" numCol="1" anchor="t">
                <a:spAutoFit/>
              </a:bodyPr>
              <a:lstStyle>
                <a:lvl1pPr algn="ctr">
                  <a:defRPr sz="1500">
                    <a:solidFill>
                      <a:srgbClr val="FFFFFF"/>
                    </a:solidFill>
                    <a:latin typeface="Arial Black"/>
                    <a:ea typeface="Arial Black"/>
                    <a:cs typeface="Arial Black"/>
                    <a:sym typeface="Arial Black"/>
                  </a:defRPr>
                </a:lvl1pPr>
              </a:lstStyle>
              <a:p>
                <a:pPr/>
                <a:r>
                  <a:t>9</a:t>
                </a:r>
              </a:p>
            </p:txBody>
          </p:sp>
        </p:grpSp>
      </p:gr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0" name="Shape 740"/>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1" name="Shape 741"/>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Functional programming</a:t>
            </a:r>
          </a:p>
        </p:txBody>
      </p:sp>
      <p:sp>
        <p:nvSpPr>
          <p:cNvPr id="742" name="Shape 742"/>
          <p:cNvSpPr/>
          <p:nvPr/>
        </p:nvSpPr>
        <p:spPr>
          <a:xfrm>
            <a:off x="3745710" y="980640"/>
            <a:ext cx="5311311" cy="212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700">
                <a:solidFill>
                  <a:srgbClr val="000000"/>
                </a:solidFill>
                <a:latin typeface="Menlo"/>
                <a:ea typeface="Menlo"/>
                <a:cs typeface="Menlo"/>
                <a:sym typeface="Menlo"/>
              </a:defRPr>
            </a:pPr>
            <a:r>
              <a:t>Rx.Observable</a:t>
            </a:r>
            <a:br/>
            <a:r>
              <a:t>  .</a:t>
            </a:r>
            <a:r>
              <a:rPr i="1">
                <a:solidFill>
                  <a:srgbClr val="66187A"/>
                </a:solidFill>
              </a:rPr>
              <a:t>from</a:t>
            </a:r>
            <a:r>
              <a:t>([</a:t>
            </a:r>
            <a:r>
              <a:rPr>
                <a:solidFill>
                  <a:srgbClr val="0432FF"/>
                </a:solidFill>
              </a:rPr>
              <a:t>1</a:t>
            </a:r>
            <a:r>
              <a:t>,</a:t>
            </a:r>
            <a:r>
              <a:rPr>
                <a:solidFill>
                  <a:srgbClr val="0432FF"/>
                </a:solidFill>
              </a:rPr>
              <a:t>5</a:t>
            </a:r>
            <a:r>
              <a:t>,</a:t>
            </a:r>
            <a:r>
              <a:rPr>
                <a:solidFill>
                  <a:srgbClr val="0432FF"/>
                </a:solidFill>
              </a:rPr>
              <a:t>3</a:t>
            </a:r>
            <a:r>
              <a:t>,</a:t>
            </a:r>
            <a:r>
              <a:rPr>
                <a:solidFill>
                  <a:srgbClr val="0432FF"/>
                </a:solidFill>
              </a:rPr>
              <a:t>6</a:t>
            </a:r>
            <a:r>
              <a:t>,</a:t>
            </a:r>
            <a:r>
              <a:rPr>
                <a:solidFill>
                  <a:srgbClr val="0432FF"/>
                </a:solidFill>
              </a:rPr>
              <a:t>7</a:t>
            </a:r>
            <a:r>
              <a:t>,</a:t>
            </a:r>
            <a:r>
              <a:rPr>
                <a:solidFill>
                  <a:srgbClr val="0432FF"/>
                </a:solidFill>
              </a:rPr>
              <a:t>9</a:t>
            </a:r>
            <a:r>
              <a:t>,</a:t>
            </a:r>
            <a:r>
              <a:rPr>
                <a:solidFill>
                  <a:srgbClr val="0432FF"/>
                </a:solidFill>
              </a:rPr>
              <a:t>8</a:t>
            </a:r>
            <a:r>
              <a:t>])</a:t>
            </a:r>
            <a:br/>
            <a:r>
              <a:t>  .</a:t>
            </a:r>
            <a:r>
              <a:rPr b="1">
                <a:solidFill>
                  <a:srgbClr val="66187A"/>
                </a:solidFill>
              </a:rPr>
              <a:t>filter</a:t>
            </a:r>
            <a:r>
              <a:t>(x=&gt; x &lt; </a:t>
            </a:r>
            <a:r>
              <a:rPr>
                <a:solidFill>
                  <a:srgbClr val="0432FF"/>
                </a:solidFill>
              </a:rPr>
              <a:t>5</a:t>
            </a:r>
            <a:r>
              <a:t>) </a:t>
            </a:r>
            <a:r>
              <a:rPr i="1">
                <a:solidFill>
                  <a:srgbClr val="808080"/>
                </a:solidFill>
              </a:rPr>
              <a:t>//1,3</a:t>
            </a:r>
            <a:br>
              <a:rPr i="1">
                <a:solidFill>
                  <a:srgbClr val="808080"/>
                </a:solidFill>
              </a:rPr>
            </a:br>
            <a:r>
              <a:rPr i="1">
                <a:solidFill>
                  <a:srgbClr val="808080"/>
                </a:solidFill>
              </a:rPr>
              <a:t>  </a:t>
            </a:r>
            <a:r>
              <a:t>.</a:t>
            </a:r>
            <a:r>
              <a:rPr>
                <a:solidFill>
                  <a:srgbClr val="7A7A43"/>
                </a:solidFill>
              </a:rPr>
              <a:t>map</a:t>
            </a:r>
            <a:r>
              <a:t>(x=&gt;x*</a:t>
            </a:r>
            <a:r>
              <a:rPr>
                <a:solidFill>
                  <a:srgbClr val="0432FF"/>
                </a:solidFill>
              </a:rPr>
              <a:t>3</a:t>
            </a:r>
            <a:r>
              <a:t>) </a:t>
            </a:r>
            <a:r>
              <a:rPr i="1">
                <a:solidFill>
                  <a:srgbClr val="808080"/>
                </a:solidFill>
              </a:rPr>
              <a:t>//3,9</a:t>
            </a:r>
            <a:br>
              <a:rPr i="1">
                <a:solidFill>
                  <a:srgbClr val="808080"/>
                </a:solidFill>
              </a:rPr>
            </a:br>
            <a:r>
              <a:rPr i="1">
                <a:solidFill>
                  <a:srgbClr val="808080"/>
                </a:solidFill>
              </a:rPr>
              <a:t>  </a:t>
            </a:r>
            <a:r>
              <a:t>.</a:t>
            </a:r>
            <a:r>
              <a:rPr b="1">
                <a:solidFill>
                  <a:srgbClr val="66187A"/>
                </a:solidFill>
              </a:rPr>
              <a:t>scan</a:t>
            </a:r>
            <a:r>
              <a:t>((x,y)=&gt; x+y)</a:t>
            </a:r>
            <a:r>
              <a:rPr i="1">
                <a:solidFill>
                  <a:srgbClr val="808080"/>
                </a:solidFill>
              </a:rPr>
              <a:t>//0+3,3+9</a:t>
            </a:r>
            <a:br>
              <a:rPr i="1">
                <a:solidFill>
                  <a:srgbClr val="808080"/>
                </a:solidFill>
              </a:rPr>
            </a:br>
            <a:r>
              <a:rPr i="1">
                <a:solidFill>
                  <a:srgbClr val="808080"/>
                </a:solidFill>
              </a:rPr>
              <a:t>  </a:t>
            </a:r>
            <a:r>
              <a:t>.</a:t>
            </a:r>
            <a:r>
              <a:rPr b="1">
                <a:solidFill>
                  <a:srgbClr val="66187A"/>
                </a:solidFill>
              </a:rPr>
              <a:t>findIndex</a:t>
            </a:r>
            <a:r>
              <a:t>(x=&gt; x===</a:t>
            </a:r>
            <a:r>
              <a:rPr>
                <a:solidFill>
                  <a:srgbClr val="0432FF"/>
                </a:solidFill>
              </a:rPr>
              <a:t>12</a:t>
            </a:r>
            <a:r>
              <a:t>)</a:t>
            </a:r>
            <a:r>
              <a:rPr i="1">
                <a:solidFill>
                  <a:srgbClr val="808080"/>
                </a:solidFill>
              </a:rPr>
              <a:t>//1</a:t>
            </a:r>
            <a:br/>
            <a:r>
              <a:t>  .</a:t>
            </a:r>
            <a:r>
              <a:rPr>
                <a:solidFill>
                  <a:srgbClr val="7A7A43"/>
                </a:solidFill>
              </a:rPr>
              <a:t>subscribe</a:t>
            </a:r>
            <a:r>
              <a:t>(x=&gt; </a:t>
            </a:r>
            <a:r>
              <a:rPr b="1" i="1">
                <a:solidFill>
                  <a:srgbClr val="66187A"/>
                </a:solidFill>
              </a:rPr>
              <a:t>console</a:t>
            </a:r>
            <a:r>
              <a:t>.</a:t>
            </a:r>
            <a:r>
              <a:rPr>
                <a:solidFill>
                  <a:srgbClr val="7A7A43"/>
                </a:solidFill>
              </a:rPr>
              <a:t>log</a:t>
            </a:r>
            <a:r>
              <a:t>(x))</a:t>
            </a:r>
          </a:p>
        </p:txBody>
      </p:sp>
      <p:sp>
        <p:nvSpPr>
          <p:cNvPr id="743" name="Shape 743"/>
          <p:cNvSpPr/>
          <p:nvPr/>
        </p:nvSpPr>
        <p:spPr>
          <a:xfrm>
            <a:off x="286176" y="950805"/>
            <a:ext cx="2017549" cy="184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40368" indent="-140368">
              <a:buClr>
                <a:schemeClr val="accent2"/>
              </a:buClr>
              <a:buSzPct val="100000"/>
              <a:buChar char="•"/>
              <a:defRPr sz="2000"/>
            </a:pPr>
            <a:r>
              <a:t>filter</a:t>
            </a:r>
          </a:p>
          <a:p>
            <a:pPr marL="140368" indent="-140368">
              <a:buClr>
                <a:schemeClr val="accent2"/>
              </a:buClr>
              <a:buSzPct val="100000"/>
              <a:buChar char="•"/>
              <a:defRPr sz="2000"/>
            </a:pPr>
            <a:r>
              <a:t>map</a:t>
            </a:r>
          </a:p>
          <a:p>
            <a:pPr marL="140368" indent="-140368">
              <a:buClr>
                <a:schemeClr val="accent2"/>
              </a:buClr>
              <a:buSzPct val="100000"/>
              <a:buChar char="•"/>
              <a:defRPr sz="2000"/>
            </a:pPr>
            <a:r>
              <a:t>concat</a:t>
            </a:r>
          </a:p>
          <a:p>
            <a:pPr marL="140368" indent="-140368">
              <a:buClr>
                <a:schemeClr val="accent2"/>
              </a:buClr>
              <a:buSzPct val="100000"/>
              <a:buChar char="•"/>
              <a:defRPr sz="2000"/>
            </a:pPr>
            <a:r>
              <a:t>reduce(scan)</a:t>
            </a:r>
          </a:p>
          <a:p>
            <a:pPr marL="140368" indent="-140368">
              <a:buClr>
                <a:schemeClr val="accent2"/>
              </a:buClr>
              <a:buSzPct val="100000"/>
              <a:buChar char="•"/>
              <a:defRPr sz="2000"/>
            </a:pPr>
            <a:r>
              <a:t>find(findIndex)</a:t>
            </a:r>
          </a:p>
          <a:p>
            <a:pPr marL="140368" indent="-140368">
              <a:buClr>
                <a:schemeClr val="accent2"/>
              </a:buClr>
              <a:buSzPct val="100000"/>
              <a:buChar char="•"/>
              <a:defRPr sz="2000"/>
            </a:pPr>
            <a:r>
              <a:t>every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742">
                                            <p:bg/>
                                          </p:spTgt>
                                        </p:tgtEl>
                                        <p:attrNameLst>
                                          <p:attrName>style.visibility</p:attrName>
                                        </p:attrNameLst>
                                      </p:cBhvr>
                                      <p:to>
                                        <p:strVal val="visible"/>
                                      </p:to>
                                    </p:set>
                                    <p:anim calcmode="lin" valueType="num">
                                      <p:cBhvr>
                                        <p:cTn id="7" dur="500" fill="hold"/>
                                        <p:tgtEl>
                                          <p:spTgt spid="742">
                                            <p:bg/>
                                          </p:spTgt>
                                        </p:tgtEl>
                                        <p:attrNameLst>
                                          <p:attrName>ppt_x</p:attrName>
                                        </p:attrNameLst>
                                      </p:cBhvr>
                                      <p:tavLst>
                                        <p:tav tm="0">
                                          <p:val>
                                            <p:strVal val="#ppt_x"/>
                                          </p:val>
                                        </p:tav>
                                        <p:tav tm="100000">
                                          <p:val>
                                            <p:strVal val="#ppt_x"/>
                                          </p:val>
                                        </p:tav>
                                      </p:tavLst>
                                    </p:anim>
                                    <p:anim calcmode="lin" valueType="num">
                                      <p:cBhvr>
                                        <p:cTn id="8" dur="500" fill="hold"/>
                                        <p:tgtEl>
                                          <p:spTgt spid="742">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742">
                                            <p:txEl>
                                              <p:pRg st="0" end="0"/>
                                            </p:txEl>
                                          </p:spTgt>
                                        </p:tgtEl>
                                        <p:attrNameLst>
                                          <p:attrName>style.visibility</p:attrName>
                                        </p:attrNameLst>
                                      </p:cBhvr>
                                      <p:to>
                                        <p:strVal val="visible"/>
                                      </p:to>
                                    </p:set>
                                    <p:anim calcmode="lin" valueType="num">
                                      <p:cBhvr>
                                        <p:cTn id="11" dur="500" fill="hold"/>
                                        <p:tgtEl>
                                          <p:spTgt spid="742">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742">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742">
                                            <p:txEl>
                                              <p:pRg st="1" end="1"/>
                                            </p:txEl>
                                          </p:spTgt>
                                        </p:tgtEl>
                                        <p:attrNameLst>
                                          <p:attrName>style.visibility</p:attrName>
                                        </p:attrNameLst>
                                      </p:cBhvr>
                                      <p:to>
                                        <p:strVal val="visible"/>
                                      </p:to>
                                    </p:set>
                                    <p:anim calcmode="lin" valueType="num">
                                      <p:cBhvr>
                                        <p:cTn id="16" dur="500" fill="hold"/>
                                        <p:tgtEl>
                                          <p:spTgt spid="742">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74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42"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7" name="Shape 747"/>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8" name="Shape 748"/>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Buffers</a:t>
            </a:r>
          </a:p>
        </p:txBody>
      </p:sp>
      <p:sp>
        <p:nvSpPr>
          <p:cNvPr id="749" name="Shape 749"/>
          <p:cNvSpPr/>
          <p:nvPr/>
        </p:nvSpPr>
        <p:spPr>
          <a:xfrm>
            <a:off x="3320522" y="795415"/>
            <a:ext cx="5800287" cy="202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600">
                <a:solidFill>
                  <a:srgbClr val="000000"/>
                </a:solidFill>
                <a:latin typeface="Menlo"/>
                <a:ea typeface="Menlo"/>
                <a:cs typeface="Menlo"/>
                <a:sym typeface="Menlo"/>
              </a:defRPr>
            </a:pPr>
            <a:r>
              <a:t>//Observable</a:t>
            </a:r>
          </a:p>
          <a:p>
            <a:pPr defTabSz="457200">
              <a:defRPr sz="1600">
                <a:solidFill>
                  <a:srgbClr val="000000"/>
                </a:solidFill>
                <a:latin typeface="Menlo"/>
                <a:ea typeface="Menlo"/>
                <a:cs typeface="Menlo"/>
                <a:sym typeface="Menlo"/>
              </a:defRPr>
            </a:pPr>
            <a:r>
              <a:rPr b="1">
                <a:solidFill>
                  <a:srgbClr val="011480"/>
                </a:solidFill>
              </a:rPr>
              <a:t>var </a:t>
            </a:r>
            <a:r>
              <a:rPr b="1" i="1">
                <a:solidFill>
                  <a:srgbClr val="66187A"/>
                </a:solidFill>
              </a:rPr>
              <a:t>clicks </a:t>
            </a:r>
            <a:r>
              <a:t>= Rx.Observable.</a:t>
            </a:r>
            <a:r>
              <a:rPr i="1">
                <a:solidFill>
                  <a:srgbClr val="66187A"/>
                </a:solidFill>
              </a:rPr>
              <a:t>fromEvent</a:t>
            </a:r>
            <a:r>
              <a:t>(</a:t>
            </a:r>
            <a:r>
              <a:rPr b="1" i="1">
                <a:solidFill>
                  <a:srgbClr val="66187A"/>
                </a:solidFill>
              </a:rPr>
              <a:t>document</a:t>
            </a:r>
            <a:r>
              <a:t>, </a:t>
            </a:r>
            <a:r>
              <a:rPr b="1">
                <a:solidFill>
                  <a:srgbClr val="018001"/>
                </a:solidFill>
              </a:rPr>
              <a:t>'click'</a:t>
            </a:r>
            <a:r>
              <a:t>);</a:t>
            </a:r>
            <a:br/>
            <a:r>
              <a:rPr b="1">
                <a:solidFill>
                  <a:srgbClr val="011480"/>
                </a:solidFill>
              </a:rPr>
              <a:t>var </a:t>
            </a:r>
            <a:r>
              <a:rPr b="1" i="1">
                <a:solidFill>
                  <a:srgbClr val="66187A"/>
                </a:solidFill>
              </a:rPr>
              <a:t>interval </a:t>
            </a:r>
            <a:r>
              <a:t>= Rx.Observable.</a:t>
            </a:r>
            <a:r>
              <a:rPr i="1">
                <a:solidFill>
                  <a:srgbClr val="66187A"/>
                </a:solidFill>
              </a:rPr>
              <a:t>interval</a:t>
            </a:r>
            <a:r>
              <a:t>(</a:t>
            </a:r>
            <a:r>
              <a:rPr>
                <a:solidFill>
                  <a:srgbClr val="0432FF"/>
                </a:solidFill>
              </a:rPr>
              <a:t>1000</a:t>
            </a:r>
            <a:r>
              <a:t>);</a:t>
            </a:r>
          </a:p>
          <a:p>
            <a:pPr defTabSz="457200">
              <a:defRPr sz="1600">
                <a:solidFill>
                  <a:srgbClr val="000000"/>
                </a:solidFill>
                <a:latin typeface="Menlo"/>
                <a:ea typeface="Menlo"/>
                <a:cs typeface="Menlo"/>
                <a:sym typeface="Menlo"/>
              </a:defRPr>
            </a:pPr>
            <a:r>
              <a:t>//Observable click emits a value from buffer</a:t>
            </a:r>
            <a:br/>
            <a:r>
              <a:rPr b="1">
                <a:solidFill>
                  <a:srgbClr val="011480"/>
                </a:solidFill>
              </a:rPr>
              <a:t>var </a:t>
            </a:r>
            <a:r>
              <a:rPr b="1" i="1">
                <a:solidFill>
                  <a:srgbClr val="66187A"/>
                </a:solidFill>
              </a:rPr>
              <a:t>buffered </a:t>
            </a:r>
            <a:r>
              <a:t>= </a:t>
            </a:r>
            <a:r>
              <a:rPr b="1" i="1">
                <a:solidFill>
                  <a:srgbClr val="66187A"/>
                </a:solidFill>
              </a:rPr>
              <a:t>interval</a:t>
            </a:r>
            <a:r>
              <a:t>.</a:t>
            </a:r>
            <a:r>
              <a:rPr b="1">
                <a:solidFill>
                  <a:srgbClr val="66187A"/>
                </a:solidFill>
              </a:rPr>
              <a:t>buffer</a:t>
            </a:r>
            <a:r>
              <a:t>(</a:t>
            </a:r>
            <a:r>
              <a:rPr b="1" i="1">
                <a:solidFill>
                  <a:srgbClr val="66187A"/>
                </a:solidFill>
              </a:rPr>
              <a:t>clicks</a:t>
            </a:r>
            <a:r>
              <a:t>);</a:t>
            </a:r>
            <a:br/>
            <a:r>
              <a:rPr b="1" i="1">
                <a:solidFill>
                  <a:srgbClr val="66187A"/>
                </a:solidFill>
              </a:rPr>
              <a:t>buffered</a:t>
            </a:r>
            <a:r>
              <a:t>.subscribe(x =&gt; console.log(x));</a:t>
            </a:r>
          </a:p>
        </p:txBody>
      </p:sp>
      <p:sp>
        <p:nvSpPr>
          <p:cNvPr id="750" name="Shape 750"/>
          <p:cNvSpPr/>
          <p:nvPr/>
        </p:nvSpPr>
        <p:spPr>
          <a:xfrm>
            <a:off x="534801" y="1030365"/>
            <a:ext cx="1746930" cy="155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40368" indent="-140368">
              <a:buClr>
                <a:schemeClr val="accent2"/>
              </a:buClr>
              <a:buSzPct val="100000"/>
              <a:buChar char="•"/>
              <a:defRPr sz="2000"/>
            </a:pPr>
            <a:r>
              <a:t>buffer</a:t>
            </a:r>
          </a:p>
          <a:p>
            <a:pPr marL="140368" indent="-140368">
              <a:buClr>
                <a:schemeClr val="accent2"/>
              </a:buClr>
              <a:buSzPct val="100000"/>
              <a:buChar char="•"/>
              <a:defRPr sz="2000"/>
            </a:pPr>
            <a:r>
              <a:t>bufferCount</a:t>
            </a:r>
          </a:p>
          <a:p>
            <a:pPr marL="140368" indent="-140368">
              <a:buClr>
                <a:schemeClr val="accent2"/>
              </a:buClr>
              <a:buSzPct val="100000"/>
              <a:buChar char="•"/>
              <a:defRPr sz="2000"/>
            </a:pPr>
            <a:r>
              <a:t>bufferTime</a:t>
            </a:r>
          </a:p>
          <a:p>
            <a:pPr marL="140368" indent="-140368">
              <a:buClr>
                <a:schemeClr val="accent2"/>
              </a:buClr>
              <a:buSzPct val="100000"/>
              <a:buChar char="•"/>
              <a:defRPr sz="2000"/>
            </a:pPr>
            <a:r>
              <a:t>bufferToggle</a:t>
            </a:r>
          </a:p>
          <a:p>
            <a:pPr marL="140368" indent="-140368">
              <a:buClr>
                <a:schemeClr val="accent2"/>
              </a:buClr>
              <a:buSzPct val="100000"/>
              <a:buChar char="•"/>
              <a:defRPr sz="2000"/>
            </a:pPr>
            <a:r>
              <a:t>bufferWhen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749">
                                            <p:bg/>
                                          </p:spTgt>
                                        </p:tgtEl>
                                        <p:attrNameLst>
                                          <p:attrName>style.visibility</p:attrName>
                                        </p:attrNameLst>
                                      </p:cBhvr>
                                      <p:to>
                                        <p:strVal val="visible"/>
                                      </p:to>
                                    </p:set>
                                    <p:anim calcmode="lin" valueType="num">
                                      <p:cBhvr>
                                        <p:cTn id="7" dur="500" fill="hold"/>
                                        <p:tgtEl>
                                          <p:spTgt spid="749">
                                            <p:bg/>
                                          </p:spTgt>
                                        </p:tgtEl>
                                        <p:attrNameLst>
                                          <p:attrName>ppt_x</p:attrName>
                                        </p:attrNameLst>
                                      </p:cBhvr>
                                      <p:tavLst>
                                        <p:tav tm="0">
                                          <p:val>
                                            <p:strVal val="#ppt_x"/>
                                          </p:val>
                                        </p:tav>
                                        <p:tav tm="100000">
                                          <p:val>
                                            <p:strVal val="#ppt_x"/>
                                          </p:val>
                                        </p:tav>
                                      </p:tavLst>
                                    </p:anim>
                                    <p:anim calcmode="lin" valueType="num">
                                      <p:cBhvr>
                                        <p:cTn id="8" dur="500" fill="hold"/>
                                        <p:tgtEl>
                                          <p:spTgt spid="749">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749">
                                            <p:txEl>
                                              <p:pRg st="0" end="0"/>
                                            </p:txEl>
                                          </p:spTgt>
                                        </p:tgtEl>
                                        <p:attrNameLst>
                                          <p:attrName>style.visibility</p:attrName>
                                        </p:attrNameLst>
                                      </p:cBhvr>
                                      <p:to>
                                        <p:strVal val="visible"/>
                                      </p:to>
                                    </p:set>
                                    <p:anim calcmode="lin" valueType="num">
                                      <p:cBhvr>
                                        <p:cTn id="11" dur="500" fill="hold"/>
                                        <p:tgtEl>
                                          <p:spTgt spid="749">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749">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749">
                                            <p:txEl>
                                              <p:pRg st="1" end="1"/>
                                            </p:txEl>
                                          </p:spTgt>
                                        </p:tgtEl>
                                        <p:attrNameLst>
                                          <p:attrName>style.visibility</p:attrName>
                                        </p:attrNameLst>
                                      </p:cBhvr>
                                      <p:to>
                                        <p:strVal val="visible"/>
                                      </p:to>
                                    </p:set>
                                    <p:anim calcmode="lin" valueType="num">
                                      <p:cBhvr>
                                        <p:cTn id="16" dur="500" fill="hold"/>
                                        <p:tgtEl>
                                          <p:spTgt spid="749">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749">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Subtype="4" presetID="2" grpId="1" fill="hold">
                                  <p:stCondLst>
                                    <p:cond delay="0"/>
                                  </p:stCondLst>
                                  <p:iterate type="el" backwards="0">
                                    <p:tmAbs val="0"/>
                                  </p:iterate>
                                  <p:childTnLst>
                                    <p:set>
                                      <p:cBhvr>
                                        <p:cTn id="20" fill="hold"/>
                                        <p:tgtEl>
                                          <p:spTgt spid="749">
                                            <p:txEl>
                                              <p:pRg st="2" end="2"/>
                                            </p:txEl>
                                          </p:spTgt>
                                        </p:tgtEl>
                                        <p:attrNameLst>
                                          <p:attrName>style.visibility</p:attrName>
                                        </p:attrNameLst>
                                      </p:cBhvr>
                                      <p:to>
                                        <p:strVal val="visible"/>
                                      </p:to>
                                    </p:set>
                                    <p:anim calcmode="lin" valueType="num">
                                      <p:cBhvr>
                                        <p:cTn id="21" dur="500" fill="hold"/>
                                        <p:tgtEl>
                                          <p:spTgt spid="749">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749">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Class="entr" nodeType="afterEffect" presetSubtype="4" presetID="2" grpId="1" fill="hold">
                                  <p:stCondLst>
                                    <p:cond delay="0"/>
                                  </p:stCondLst>
                                  <p:iterate type="el" backwards="0">
                                    <p:tmAbs val="0"/>
                                  </p:iterate>
                                  <p:childTnLst>
                                    <p:set>
                                      <p:cBhvr>
                                        <p:cTn id="25" fill="hold"/>
                                        <p:tgtEl>
                                          <p:spTgt spid="749">
                                            <p:txEl>
                                              <p:pRg st="3" end="3"/>
                                            </p:txEl>
                                          </p:spTgt>
                                        </p:tgtEl>
                                        <p:attrNameLst>
                                          <p:attrName>style.visibility</p:attrName>
                                        </p:attrNameLst>
                                      </p:cBhvr>
                                      <p:to>
                                        <p:strVal val="visible"/>
                                      </p:to>
                                    </p:set>
                                    <p:anim calcmode="lin" valueType="num">
                                      <p:cBhvr>
                                        <p:cTn id="26" dur="500" fill="hold"/>
                                        <p:tgtEl>
                                          <p:spTgt spid="749">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74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49"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4" name="Shape 754"/>
          <p:cNvSpPr/>
          <p:nvPr>
            <p:ph type="sldNum" sz="quarter" idx="4294967295"/>
          </p:nvPr>
        </p:nvSpPr>
        <p:spPr>
          <a:xfrm>
            <a:off x="8726790"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5" name="Shape 755"/>
          <p:cNvSpPr/>
          <p:nvPr>
            <p:ph type="body" sz="quarter" idx="1"/>
          </p:nvPr>
        </p:nvSpPr>
        <p:spPr>
          <a:xfrm>
            <a:off x="0" y="-2"/>
            <a:ext cx="9144000" cy="699520"/>
          </a:xfrm>
          <a:prstGeom prst="rect">
            <a:avLst/>
          </a:prstGeom>
        </p:spPr>
        <p:txBody>
          <a:bodyPr/>
          <a:lstStyle>
            <a:lvl1pPr>
              <a:defRPr sz="1800">
                <a:uFill>
                  <a:solidFill>
                    <a:srgbClr val="929292"/>
                  </a:solidFill>
                </a:uFill>
              </a:defRPr>
            </a:lvl1pPr>
          </a:lstStyle>
          <a:p>
            <a:pPr/>
            <a:r>
              <a:t>Merge</a:t>
            </a:r>
          </a:p>
        </p:txBody>
      </p:sp>
      <p:sp>
        <p:nvSpPr>
          <p:cNvPr id="756" name="Shape 756"/>
          <p:cNvSpPr/>
          <p:nvPr/>
        </p:nvSpPr>
        <p:spPr>
          <a:xfrm>
            <a:off x="534801" y="1030365"/>
            <a:ext cx="1665942" cy="1259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40368" indent="-140368">
              <a:buClr>
                <a:schemeClr val="accent2"/>
              </a:buClr>
              <a:buSzPct val="100000"/>
              <a:buChar char="•"/>
              <a:defRPr sz="2000"/>
            </a:pPr>
            <a:r>
              <a:t>merge</a:t>
            </a:r>
          </a:p>
          <a:p>
            <a:pPr marL="140368" indent="-140368">
              <a:buClr>
                <a:schemeClr val="accent2"/>
              </a:buClr>
              <a:buSzPct val="100000"/>
              <a:buChar char="•"/>
              <a:defRPr sz="2000"/>
            </a:pPr>
            <a:r>
              <a:t>mergeAll</a:t>
            </a:r>
          </a:p>
          <a:p>
            <a:pPr marL="140368" indent="-140368">
              <a:buClr>
                <a:schemeClr val="accent2"/>
              </a:buClr>
              <a:buSzPct val="100000"/>
              <a:buChar char="•"/>
              <a:defRPr sz="2000"/>
            </a:pPr>
            <a:r>
              <a:t>mergeMap</a:t>
            </a:r>
          </a:p>
          <a:p>
            <a:pPr marL="140368" indent="-140368">
              <a:buClr>
                <a:schemeClr val="accent2"/>
              </a:buClr>
              <a:buSzPct val="100000"/>
              <a:buChar char="•"/>
              <a:defRPr sz="2000"/>
            </a:pPr>
            <a:r>
              <a:t>mergeMapTo</a:t>
            </a:r>
          </a:p>
        </p:txBody>
      </p:sp>
      <p:sp>
        <p:nvSpPr>
          <p:cNvPr id="757" name="Shape 757"/>
          <p:cNvSpPr/>
          <p:nvPr/>
        </p:nvSpPr>
        <p:spPr>
          <a:xfrm>
            <a:off x="4317337" y="865834"/>
            <a:ext cx="4803649" cy="242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200">
                <a:solidFill>
                  <a:srgbClr val="000000"/>
                </a:solidFill>
                <a:latin typeface="Menlo"/>
                <a:ea typeface="Menlo"/>
                <a:cs typeface="Menlo"/>
                <a:sym typeface="Menlo"/>
              </a:defRPr>
            </a:pPr>
            <a:r>
              <a:rPr b="1">
                <a:solidFill>
                  <a:srgbClr val="011480"/>
                </a:solidFill>
              </a:rPr>
              <a:t>var </a:t>
            </a:r>
            <a:r>
              <a:rPr b="1" i="1">
                <a:solidFill>
                  <a:srgbClr val="66187A"/>
                </a:solidFill>
              </a:rPr>
              <a:t>timer1 </a:t>
            </a:r>
            <a:r>
              <a:t>= Rx.Observable</a:t>
            </a:r>
            <a:br/>
            <a:r>
              <a:t>  .</a:t>
            </a:r>
            <a:r>
              <a:rPr i="1">
                <a:solidFill>
                  <a:srgbClr val="66187A"/>
                </a:solidFill>
              </a:rPr>
              <a:t>interval</a:t>
            </a:r>
            <a:r>
              <a:t>(</a:t>
            </a:r>
            <a:r>
              <a:rPr>
                <a:solidFill>
                  <a:srgbClr val="0432FF"/>
                </a:solidFill>
              </a:rPr>
              <a:t>1000</a:t>
            </a:r>
            <a:r>
              <a:t>)</a:t>
            </a:r>
            <a:br/>
            <a:r>
              <a:t>  .</a:t>
            </a:r>
            <a:r>
              <a:rPr b="1">
                <a:solidFill>
                  <a:srgbClr val="66187A"/>
                </a:solidFill>
              </a:rPr>
              <a:t>map</a:t>
            </a:r>
            <a:r>
              <a:t>(x=&gt; </a:t>
            </a:r>
            <a:r>
              <a:rPr b="1">
                <a:solidFill>
                  <a:srgbClr val="018001"/>
                </a:solidFill>
              </a:rPr>
              <a:t>'stream A :'</a:t>
            </a:r>
            <a:r>
              <a:t>+x )</a:t>
            </a:r>
            <a:br/>
            <a:r>
              <a:t>  .take(</a:t>
            </a:r>
            <a:r>
              <a:rPr>
                <a:solidFill>
                  <a:srgbClr val="0432FF"/>
                </a:solidFill>
              </a:rPr>
              <a:t>3</a:t>
            </a:r>
            <a:r>
              <a:t>);</a:t>
            </a:r>
            <a:br/>
            <a:br/>
            <a:r>
              <a:rPr b="1">
                <a:solidFill>
                  <a:srgbClr val="011480"/>
                </a:solidFill>
              </a:rPr>
              <a:t>var </a:t>
            </a:r>
            <a:r>
              <a:t>timer2 = Rx.Observable</a:t>
            </a:r>
            <a:br/>
            <a:r>
              <a:t>  .interval(</a:t>
            </a:r>
            <a:r>
              <a:rPr>
                <a:solidFill>
                  <a:srgbClr val="0432FF"/>
                </a:solidFill>
              </a:rPr>
              <a:t>2000</a:t>
            </a:r>
            <a:r>
              <a:t>)</a:t>
            </a:r>
            <a:br/>
            <a:r>
              <a:t>  .map(y=&gt; </a:t>
            </a:r>
            <a:r>
              <a:rPr b="1">
                <a:solidFill>
                  <a:srgbClr val="018001"/>
                </a:solidFill>
              </a:rPr>
              <a:t>'stream B :'</a:t>
            </a:r>
            <a:r>
              <a:t>+y)</a:t>
            </a:r>
            <a:br/>
            <a:r>
              <a:t>  .take(</a:t>
            </a:r>
            <a:r>
              <a:rPr>
                <a:solidFill>
                  <a:srgbClr val="0432FF"/>
                </a:solidFill>
              </a:rPr>
              <a:t>6</a:t>
            </a:r>
            <a:r>
              <a:t>);</a:t>
            </a:r>
            <a:br/>
            <a:r>
              <a:rPr b="1">
                <a:solidFill>
                  <a:srgbClr val="011480"/>
                </a:solidFill>
              </a:rPr>
              <a:t>var </a:t>
            </a:r>
            <a:r>
              <a:t>merged = timer1.merge(timer2);</a:t>
            </a:r>
            <a:br/>
            <a:r>
              <a:t>merged.subscribe(z =&gt; console.log(z));</a:t>
            </a:r>
            <a:b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1" name="Shape 761"/>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2" name="Shape 762"/>
          <p:cNvSpPr/>
          <p:nvPr/>
        </p:nvSpPr>
        <p:spPr>
          <a:xfrm>
            <a:off x="2511706" y="2199189"/>
            <a:ext cx="4280134" cy="878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FFFFFF"/>
                </a:solidFill>
                <a:latin typeface="Arial Black"/>
                <a:ea typeface="Arial Black"/>
                <a:cs typeface="Arial Black"/>
                <a:sym typeface="Arial Black"/>
              </a:defRPr>
            </a:lvl1pPr>
          </a:lstStyle>
          <a:p>
            <a:pPr/>
            <a:r>
              <a:t>CONCLUSION</a:t>
            </a:r>
          </a:p>
        </p:txBody>
      </p:sp>
      <p:pic>
        <p:nvPicPr>
          <p:cNvPr id="763" name="image6.png" descr="logo_cover_5.png"/>
          <p:cNvPicPr>
            <a:picLocks noChangeAspect="1"/>
          </p:cNvPicPr>
          <p:nvPr/>
        </p:nvPicPr>
        <p:blipFill>
          <a:blip r:embed="rId2">
            <a:extLst/>
          </a:blip>
          <a:srcRect l="0" t="3537" r="0" b="3538"/>
          <a:stretch>
            <a:fillRect/>
          </a:stretch>
        </p:blipFill>
        <p:spPr>
          <a:xfrm>
            <a:off x="627879" y="504826"/>
            <a:ext cx="1243503" cy="458238"/>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5" name="Shape 765"/>
          <p:cNvSpPr/>
          <p:nvPr>
            <p:ph type="sldNum" sz="quarter" idx="2"/>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66" name="image4.jpeg" descr="lake_view.jpg"/>
          <p:cNvPicPr>
            <a:picLocks noChangeAspect="1"/>
          </p:cNvPicPr>
          <p:nvPr>
            <p:ph type="pic" idx="13"/>
          </p:nvPr>
        </p:nvPicPr>
        <p:blipFill>
          <a:blip r:embed="rId2">
            <a:extLst/>
          </a:blip>
          <a:stretch>
            <a:fillRect/>
          </a:stretch>
        </p:blipFill>
        <p:spPr>
          <a:prstGeom prst="rect">
            <a:avLst/>
          </a:prstGeom>
        </p:spPr>
      </p:pic>
      <p:pic>
        <p:nvPicPr>
          <p:cNvPr id="767" name="image58.jpeg"/>
          <p:cNvPicPr>
            <a:picLocks noChangeAspect="1"/>
          </p:cNvPicPr>
          <p:nvPr/>
        </p:nvPicPr>
        <p:blipFill>
          <a:blip r:embed="rId3">
            <a:extLst/>
          </a:blip>
          <a:stretch>
            <a:fillRect/>
          </a:stretch>
        </p:blipFill>
        <p:spPr>
          <a:xfrm>
            <a:off x="0" y="1"/>
            <a:ext cx="9144000" cy="5143501"/>
          </a:xfrm>
          <a:prstGeom prst="rect">
            <a:avLst/>
          </a:prstGeom>
          <a:ln w="12700">
            <a:miter lim="400000"/>
          </a:ln>
        </p:spPr>
      </p:pic>
      <p:sp>
        <p:nvSpPr>
          <p:cNvPr id="768" name="Shape 768"/>
          <p:cNvSpPr/>
          <p:nvPr>
            <p:ph type="body" sz="quarter" idx="1"/>
          </p:nvPr>
        </p:nvSpPr>
        <p:spPr>
          <a:xfrm>
            <a:off x="619125" y="2255183"/>
            <a:ext cx="6910388" cy="633508"/>
          </a:xfrm>
          <a:prstGeom prst="rect">
            <a:avLst/>
          </a:prstGeom>
        </p:spPr>
        <p:txBody>
          <a:bodyPr/>
          <a:lstStyle>
            <a:lvl1pPr defTabSz="250317">
              <a:defRPr spc="-146" sz="3212">
                <a:uFill>
                  <a:solidFill>
                    <a:srgbClr val="FFFFFF"/>
                  </a:solidFill>
                </a:uFill>
              </a:defRPr>
            </a:lvl1pPr>
          </a:lstStyle>
          <a:p>
            <a:pPr/>
            <a:r>
              <a:t>THANK YOU!</a:t>
            </a:r>
          </a:p>
        </p:txBody>
      </p:sp>
      <p:pic>
        <p:nvPicPr>
          <p:cNvPr id="769" name="image6.png" descr="logo_cover_5.png"/>
          <p:cNvPicPr>
            <a:picLocks noChangeAspect="1"/>
          </p:cNvPicPr>
          <p:nvPr>
            <p:ph type="pic" idx="16"/>
          </p:nvPr>
        </p:nvPicPr>
        <p:blipFill>
          <a:blip r:embed="rId4">
            <a:extLst/>
          </a:blip>
          <a:srcRect l="0" t="3537" r="0" b="3538"/>
          <a:stretch>
            <a:fillRect/>
          </a:stretch>
        </p:blipFill>
        <p:spPr>
          <a:xfrm>
            <a:off x="627879" y="504826"/>
            <a:ext cx="1243503" cy="458238"/>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Shape 293"/>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Typescript basic types</a:t>
            </a:r>
          </a:p>
        </p:txBody>
      </p:sp>
      <p:sp>
        <p:nvSpPr>
          <p:cNvPr id="294" name="Shape 294"/>
          <p:cNvSpPr/>
          <p:nvPr/>
        </p:nvSpPr>
        <p:spPr>
          <a:xfrm>
            <a:off x="45451" y="725054"/>
            <a:ext cx="4489363" cy="418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i="1" sz="1200">
                <a:solidFill>
                  <a:srgbClr val="808080"/>
                </a:solidFill>
                <a:latin typeface="Menlo"/>
                <a:ea typeface="Menlo"/>
                <a:cs typeface="Menlo"/>
                <a:sym typeface="Menlo"/>
              </a:defRPr>
            </a:pPr>
            <a:r>
              <a:t>// Boolean</a:t>
            </a:r>
            <a:br/>
            <a:r>
              <a:rPr b="1" i="0">
                <a:solidFill>
                  <a:srgbClr val="011480"/>
                </a:solidFill>
              </a:rPr>
              <a:t>let </a:t>
            </a:r>
            <a:r>
              <a:rPr b="1">
                <a:solidFill>
                  <a:srgbClr val="66187A"/>
                </a:solidFill>
              </a:rPr>
              <a:t>isDone</a:t>
            </a:r>
            <a:r>
              <a:rPr i="0">
                <a:solidFill>
                  <a:srgbClr val="000000"/>
                </a:solidFill>
              </a:rPr>
              <a:t>: </a:t>
            </a:r>
            <a:r>
              <a:rPr b="1" i="0">
                <a:solidFill>
                  <a:srgbClr val="011480"/>
                </a:solidFill>
              </a:rPr>
              <a:t>boolean </a:t>
            </a:r>
            <a:r>
              <a:rPr i="0">
                <a:solidFill>
                  <a:srgbClr val="000000"/>
                </a:solidFill>
              </a:rPr>
              <a:t>= </a:t>
            </a:r>
            <a:r>
              <a:rPr b="1" i="0">
                <a:solidFill>
                  <a:srgbClr val="011480"/>
                </a:solidFill>
              </a:rPr>
              <a:t>false</a:t>
            </a:r>
            <a:r>
              <a:rPr i="0">
                <a:solidFill>
                  <a:srgbClr val="000000"/>
                </a:solidFill>
              </a:rPr>
              <a:t>;</a:t>
            </a:r>
            <a:endParaRPr i="0">
              <a:solidFill>
                <a:srgbClr val="000000"/>
              </a:solidFill>
            </a:endParaRPr>
          </a:p>
          <a:p>
            <a:pPr defTabSz="457200">
              <a:defRPr i="1" sz="1200">
                <a:solidFill>
                  <a:srgbClr val="808080"/>
                </a:solidFill>
                <a:latin typeface="Menlo"/>
                <a:ea typeface="Menlo"/>
                <a:cs typeface="Menlo"/>
                <a:sym typeface="Menlo"/>
              </a:defRPr>
            </a:pPr>
            <a:br>
              <a:rPr i="0">
                <a:solidFill>
                  <a:srgbClr val="000000"/>
                </a:solidFill>
              </a:rPr>
            </a:br>
            <a:r>
              <a:t>//Number</a:t>
            </a:r>
            <a:br/>
            <a:r>
              <a:rPr b="1" i="0">
                <a:solidFill>
                  <a:srgbClr val="011480"/>
                </a:solidFill>
              </a:rPr>
              <a:t>let </a:t>
            </a:r>
            <a:r>
              <a:rPr b="1">
                <a:solidFill>
                  <a:srgbClr val="66187A"/>
                </a:solidFill>
              </a:rPr>
              <a:t>decimal</a:t>
            </a:r>
            <a:r>
              <a:rPr i="0">
                <a:solidFill>
                  <a:srgbClr val="000000"/>
                </a:solidFill>
              </a:rPr>
              <a:t>: </a:t>
            </a:r>
            <a:r>
              <a:rPr b="1" i="0">
                <a:solidFill>
                  <a:srgbClr val="011480"/>
                </a:solidFill>
              </a:rPr>
              <a:t>number </a:t>
            </a:r>
            <a:r>
              <a:rPr i="0">
                <a:solidFill>
                  <a:srgbClr val="000000"/>
                </a:solidFill>
              </a:rPr>
              <a:t>= </a:t>
            </a:r>
            <a:r>
              <a:rPr i="0">
                <a:solidFill>
                  <a:srgbClr val="0432FF"/>
                </a:solidFill>
              </a:rPr>
              <a:t>6</a:t>
            </a:r>
            <a:r>
              <a:rPr i="0">
                <a:solidFill>
                  <a:srgbClr val="000000"/>
                </a:solidFill>
              </a:rPr>
              <a:t>;</a:t>
            </a:r>
            <a:br>
              <a:rPr i="0">
                <a:solidFill>
                  <a:srgbClr val="000000"/>
                </a:solidFill>
              </a:rPr>
            </a:br>
            <a:endParaRPr i="0">
              <a:solidFill>
                <a:srgbClr val="000000"/>
              </a:solidFill>
            </a:endParaRPr>
          </a:p>
          <a:p>
            <a:pPr defTabSz="457200">
              <a:defRPr i="1" sz="1200">
                <a:solidFill>
                  <a:srgbClr val="808080"/>
                </a:solidFill>
                <a:latin typeface="Menlo"/>
                <a:ea typeface="Menlo"/>
                <a:cs typeface="Menlo"/>
                <a:sym typeface="Menlo"/>
              </a:defRPr>
            </a:pPr>
            <a:r>
              <a:t>//String</a:t>
            </a:r>
            <a:br/>
            <a:r>
              <a:rPr b="1" i="0">
                <a:solidFill>
                  <a:srgbClr val="011480"/>
                </a:solidFill>
              </a:rPr>
              <a:t>let </a:t>
            </a:r>
            <a:r>
              <a:rPr b="1">
                <a:solidFill>
                  <a:srgbClr val="66187A"/>
                </a:solidFill>
              </a:rPr>
              <a:t>color</a:t>
            </a:r>
            <a:r>
              <a:rPr i="0">
                <a:solidFill>
                  <a:srgbClr val="000000"/>
                </a:solidFill>
              </a:rPr>
              <a:t>: </a:t>
            </a:r>
            <a:r>
              <a:rPr b="1" i="0">
                <a:solidFill>
                  <a:srgbClr val="011480"/>
                </a:solidFill>
              </a:rPr>
              <a:t>string </a:t>
            </a:r>
            <a:r>
              <a:rPr i="0">
                <a:solidFill>
                  <a:srgbClr val="000000"/>
                </a:solidFill>
              </a:rPr>
              <a:t>= </a:t>
            </a:r>
            <a:r>
              <a:rPr b="1" i="0">
                <a:solidFill>
                  <a:srgbClr val="018001"/>
                </a:solidFill>
              </a:rPr>
              <a:t>"blue"</a:t>
            </a:r>
            <a:r>
              <a:rPr i="0">
                <a:solidFill>
                  <a:srgbClr val="000000"/>
                </a:solidFill>
              </a:rPr>
              <a:t>;</a:t>
            </a:r>
            <a:br>
              <a:rPr i="0">
                <a:solidFill>
                  <a:srgbClr val="000000"/>
                </a:solidFill>
              </a:rPr>
            </a:br>
            <a:endParaRPr i="0">
              <a:solidFill>
                <a:srgbClr val="000000"/>
              </a:solidFill>
            </a:endParaRPr>
          </a:p>
          <a:p>
            <a:pPr defTabSz="457200">
              <a:defRPr i="1" sz="1200">
                <a:solidFill>
                  <a:srgbClr val="808080"/>
                </a:solidFill>
                <a:latin typeface="Menlo"/>
                <a:ea typeface="Menlo"/>
                <a:cs typeface="Menlo"/>
                <a:sym typeface="Menlo"/>
              </a:defRPr>
            </a:pPr>
            <a:r>
              <a:t>// Array</a:t>
            </a:r>
            <a:br/>
            <a:r>
              <a:rPr b="1" i="0">
                <a:solidFill>
                  <a:srgbClr val="011480"/>
                </a:solidFill>
              </a:rPr>
              <a:t>let </a:t>
            </a:r>
            <a:r>
              <a:rPr b="1">
                <a:solidFill>
                  <a:srgbClr val="66187A"/>
                </a:solidFill>
              </a:rPr>
              <a:t>list</a:t>
            </a:r>
            <a:r>
              <a:rPr i="0">
                <a:solidFill>
                  <a:srgbClr val="000000"/>
                </a:solidFill>
              </a:rPr>
              <a:t>: </a:t>
            </a:r>
            <a:r>
              <a:rPr b="1" i="0">
                <a:solidFill>
                  <a:srgbClr val="011480"/>
                </a:solidFill>
              </a:rPr>
              <a:t>number</a:t>
            </a:r>
            <a:r>
              <a:rPr i="0">
                <a:solidFill>
                  <a:srgbClr val="000000"/>
                </a:solidFill>
              </a:rPr>
              <a:t>[] = [</a:t>
            </a:r>
            <a:r>
              <a:rPr i="0">
                <a:solidFill>
                  <a:srgbClr val="0432FF"/>
                </a:solidFill>
              </a:rPr>
              <a:t>1</a:t>
            </a:r>
            <a:r>
              <a:rPr i="0">
                <a:solidFill>
                  <a:srgbClr val="000000"/>
                </a:solidFill>
              </a:rPr>
              <a:t>, </a:t>
            </a:r>
            <a:r>
              <a:rPr i="0">
                <a:solidFill>
                  <a:srgbClr val="0432FF"/>
                </a:solidFill>
              </a:rPr>
              <a:t>2</a:t>
            </a:r>
            <a:r>
              <a:rPr i="0">
                <a:solidFill>
                  <a:srgbClr val="000000"/>
                </a:solidFill>
              </a:rPr>
              <a:t>, </a:t>
            </a:r>
            <a:r>
              <a:rPr i="0">
                <a:solidFill>
                  <a:srgbClr val="0432FF"/>
                </a:solidFill>
              </a:rPr>
              <a:t>3</a:t>
            </a:r>
            <a:r>
              <a:rPr i="0">
                <a:solidFill>
                  <a:srgbClr val="000000"/>
                </a:solidFill>
              </a:rPr>
              <a:t>];</a:t>
            </a:r>
            <a:br>
              <a:rPr i="0">
                <a:solidFill>
                  <a:srgbClr val="000000"/>
                </a:solidFill>
              </a:rPr>
            </a:br>
            <a:r>
              <a:rPr b="1" i="0">
                <a:solidFill>
                  <a:srgbClr val="011480"/>
                </a:solidFill>
              </a:rPr>
              <a:t>let </a:t>
            </a:r>
            <a:r>
              <a:rPr b="1">
                <a:solidFill>
                  <a:srgbClr val="66187A"/>
                </a:solidFill>
              </a:rPr>
              <a:t>list2</a:t>
            </a:r>
            <a:r>
              <a:rPr i="0">
                <a:solidFill>
                  <a:srgbClr val="000000"/>
                </a:solidFill>
              </a:rPr>
              <a:t>: Array&lt;</a:t>
            </a:r>
            <a:r>
              <a:rPr b="1" i="0">
                <a:solidFill>
                  <a:srgbClr val="011480"/>
                </a:solidFill>
              </a:rPr>
              <a:t>number</a:t>
            </a:r>
            <a:r>
              <a:rPr i="0">
                <a:solidFill>
                  <a:srgbClr val="000000"/>
                </a:solidFill>
              </a:rPr>
              <a:t>&gt; = [</a:t>
            </a:r>
            <a:r>
              <a:rPr i="0">
                <a:solidFill>
                  <a:srgbClr val="0432FF"/>
                </a:solidFill>
              </a:rPr>
              <a:t>1</a:t>
            </a:r>
            <a:r>
              <a:rPr i="0">
                <a:solidFill>
                  <a:srgbClr val="000000"/>
                </a:solidFill>
              </a:rPr>
              <a:t>, </a:t>
            </a:r>
            <a:r>
              <a:rPr i="0">
                <a:solidFill>
                  <a:srgbClr val="0432FF"/>
                </a:solidFill>
              </a:rPr>
              <a:t>2</a:t>
            </a:r>
            <a:r>
              <a:rPr i="0">
                <a:solidFill>
                  <a:srgbClr val="000000"/>
                </a:solidFill>
              </a:rPr>
              <a:t>, </a:t>
            </a:r>
            <a:r>
              <a:rPr i="0">
                <a:solidFill>
                  <a:srgbClr val="0432FF"/>
                </a:solidFill>
              </a:rPr>
              <a:t>3</a:t>
            </a:r>
            <a:r>
              <a:rPr i="0">
                <a:solidFill>
                  <a:srgbClr val="000000"/>
                </a:solidFill>
              </a:rPr>
              <a:t>];</a:t>
            </a:r>
            <a:br>
              <a:rPr i="0">
                <a:solidFill>
                  <a:srgbClr val="000000"/>
                </a:solidFill>
              </a:rPr>
            </a:br>
            <a:endParaRPr i="0">
              <a:solidFill>
                <a:srgbClr val="000000"/>
              </a:solidFill>
            </a:endParaRPr>
          </a:p>
          <a:p>
            <a:pPr defTabSz="457200">
              <a:defRPr i="1" sz="1200">
                <a:solidFill>
                  <a:srgbClr val="808080"/>
                </a:solidFill>
                <a:latin typeface="Menlo"/>
                <a:ea typeface="Menlo"/>
                <a:cs typeface="Menlo"/>
                <a:sym typeface="Menlo"/>
              </a:defRPr>
            </a:pPr>
            <a:r>
              <a:t>// Tuple</a:t>
            </a:r>
            <a:br/>
            <a:r>
              <a:rPr b="1" i="0">
                <a:solidFill>
                  <a:srgbClr val="011480"/>
                </a:solidFill>
              </a:rPr>
              <a:t>let </a:t>
            </a:r>
            <a:r>
              <a:rPr b="1">
                <a:solidFill>
                  <a:srgbClr val="66187A"/>
                </a:solidFill>
              </a:rPr>
              <a:t>x</a:t>
            </a:r>
            <a:r>
              <a:rPr i="0">
                <a:solidFill>
                  <a:srgbClr val="000000"/>
                </a:solidFill>
              </a:rPr>
              <a:t>: [</a:t>
            </a:r>
            <a:r>
              <a:rPr b="1" i="0">
                <a:solidFill>
                  <a:srgbClr val="011480"/>
                </a:solidFill>
              </a:rPr>
              <a:t>string</a:t>
            </a:r>
            <a:r>
              <a:rPr i="0">
                <a:solidFill>
                  <a:srgbClr val="000000"/>
                </a:solidFill>
              </a:rPr>
              <a:t>, </a:t>
            </a:r>
            <a:r>
              <a:rPr b="1" i="0">
                <a:solidFill>
                  <a:srgbClr val="011480"/>
                </a:solidFill>
              </a:rPr>
              <a:t>number</a:t>
            </a:r>
            <a:r>
              <a:rPr i="0">
                <a:solidFill>
                  <a:srgbClr val="000000"/>
                </a:solidFill>
              </a:rPr>
              <a:t>];</a:t>
            </a:r>
            <a:br>
              <a:rPr i="0">
                <a:solidFill>
                  <a:srgbClr val="000000"/>
                </a:solidFill>
              </a:rPr>
            </a:br>
            <a:endParaRPr i="0">
              <a:solidFill>
                <a:srgbClr val="000000"/>
              </a:solidFill>
            </a:endParaRPr>
          </a:p>
          <a:p>
            <a:pPr defTabSz="457200">
              <a:defRPr i="1" sz="1200">
                <a:solidFill>
                  <a:srgbClr val="808080"/>
                </a:solidFill>
                <a:latin typeface="Menlo"/>
                <a:ea typeface="Menlo"/>
                <a:cs typeface="Menlo"/>
                <a:sym typeface="Menlo"/>
              </a:defRPr>
            </a:pPr>
            <a:r>
              <a:t>// enum</a:t>
            </a:r>
            <a:br/>
            <a:r>
              <a:rPr b="1" i="0">
                <a:solidFill>
                  <a:srgbClr val="011480"/>
                </a:solidFill>
              </a:rPr>
              <a:t>enum </a:t>
            </a:r>
            <a:r>
              <a:rPr i="0">
                <a:solidFill>
                  <a:srgbClr val="000000"/>
                </a:solidFill>
              </a:rPr>
              <a:t>Color { </a:t>
            </a:r>
            <a:r>
              <a:rPr>
                <a:solidFill>
                  <a:srgbClr val="66187A"/>
                </a:solidFill>
              </a:rPr>
              <a:t>Red</a:t>
            </a:r>
            <a:r>
              <a:rPr i="0">
                <a:solidFill>
                  <a:srgbClr val="000000"/>
                </a:solidFill>
              </a:rPr>
              <a:t>, </a:t>
            </a:r>
            <a:r>
              <a:rPr>
                <a:solidFill>
                  <a:srgbClr val="66187A"/>
                </a:solidFill>
              </a:rPr>
              <a:t>Green</a:t>
            </a:r>
            <a:r>
              <a:rPr i="0">
                <a:solidFill>
                  <a:srgbClr val="000000"/>
                </a:solidFill>
              </a:rPr>
              <a:t>, </a:t>
            </a:r>
            <a:r>
              <a:rPr>
                <a:solidFill>
                  <a:srgbClr val="66187A"/>
                </a:solidFill>
              </a:rPr>
              <a:t>Blue </a:t>
            </a:r>
            <a:r>
              <a:rPr i="0">
                <a:solidFill>
                  <a:srgbClr val="000000"/>
                </a:solidFill>
              </a:rPr>
              <a:t>};</a:t>
            </a:r>
            <a:br>
              <a:rPr i="0">
                <a:solidFill>
                  <a:srgbClr val="000000"/>
                </a:solidFill>
              </a:rPr>
            </a:br>
            <a:endParaRPr i="0">
              <a:solidFill>
                <a:srgbClr val="000000"/>
              </a:solidFill>
            </a:endParaRPr>
          </a:p>
          <a:p>
            <a:pPr defTabSz="457200">
              <a:defRPr i="1" sz="1200">
                <a:solidFill>
                  <a:srgbClr val="808080"/>
                </a:solidFill>
                <a:latin typeface="Menlo"/>
                <a:ea typeface="Menlo"/>
                <a:cs typeface="Menlo"/>
                <a:sym typeface="Menlo"/>
              </a:defRPr>
            </a:pPr>
            <a:r>
              <a:t>//any</a:t>
            </a:r>
            <a:br/>
            <a:r>
              <a:rPr b="1" i="0">
                <a:solidFill>
                  <a:srgbClr val="011480"/>
                </a:solidFill>
              </a:rPr>
              <a:t>let </a:t>
            </a:r>
            <a:r>
              <a:rPr b="1">
                <a:solidFill>
                  <a:srgbClr val="66187A"/>
                </a:solidFill>
              </a:rPr>
              <a:t>notSure</a:t>
            </a:r>
            <a:r>
              <a:rPr i="0">
                <a:solidFill>
                  <a:srgbClr val="000000"/>
                </a:solidFill>
              </a:rPr>
              <a:t>: </a:t>
            </a:r>
            <a:r>
              <a:rPr b="1" i="0">
                <a:solidFill>
                  <a:srgbClr val="011480"/>
                </a:solidFill>
              </a:rPr>
              <a:t>any </a:t>
            </a:r>
            <a:r>
              <a:rPr i="0">
                <a:solidFill>
                  <a:srgbClr val="000000"/>
                </a:solidFill>
              </a:rPr>
              <a:t>= </a:t>
            </a:r>
            <a:r>
              <a:rPr i="0">
                <a:solidFill>
                  <a:srgbClr val="0432FF"/>
                </a:solidFill>
              </a:rPr>
              <a:t>4</a:t>
            </a:r>
            <a:r>
              <a:rPr i="0">
                <a:solidFill>
                  <a:srgbClr val="000000"/>
                </a:solidFill>
              </a:rPr>
              <a:t>;</a:t>
            </a:r>
            <a:br>
              <a:rPr i="0">
                <a:solidFill>
                  <a:srgbClr val="000000"/>
                </a:solidFill>
              </a:rPr>
            </a:br>
            <a:endParaRPr i="0">
              <a:solidFill>
                <a:srgbClr val="000000"/>
              </a:solidFill>
            </a:endParaRPr>
          </a:p>
        </p:txBody>
      </p:sp>
      <p:sp>
        <p:nvSpPr>
          <p:cNvPr id="295" name="Shape 295"/>
          <p:cNvSpPr/>
          <p:nvPr/>
        </p:nvSpPr>
        <p:spPr>
          <a:xfrm>
            <a:off x="4538450" y="725054"/>
            <a:ext cx="4489363" cy="418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i="1" sz="1200">
                <a:solidFill>
                  <a:srgbClr val="808080"/>
                </a:solidFill>
                <a:latin typeface="Menlo"/>
                <a:ea typeface="Menlo"/>
                <a:cs typeface="Menlo"/>
                <a:sym typeface="Menlo"/>
              </a:defRPr>
            </a:pPr>
            <a:r>
              <a:t>// never</a:t>
            </a:r>
            <a:br/>
            <a:r>
              <a:rPr b="1" i="0">
                <a:solidFill>
                  <a:srgbClr val="011480"/>
                </a:solidFill>
              </a:rPr>
              <a:t>function </a:t>
            </a:r>
            <a:r>
              <a:rPr>
                <a:solidFill>
                  <a:srgbClr val="000000"/>
                </a:solidFill>
              </a:rPr>
              <a:t>error</a:t>
            </a:r>
            <a:r>
              <a:rPr i="0">
                <a:solidFill>
                  <a:srgbClr val="000000"/>
                </a:solidFill>
              </a:rPr>
              <a:t>(message: </a:t>
            </a:r>
            <a:r>
              <a:rPr b="1" i="0">
                <a:solidFill>
                  <a:srgbClr val="011480"/>
                </a:solidFill>
              </a:rPr>
              <a:t>string</a:t>
            </a:r>
            <a:r>
              <a:rPr i="0">
                <a:solidFill>
                  <a:srgbClr val="000000"/>
                </a:solidFill>
              </a:rPr>
              <a:t>): </a:t>
            </a:r>
            <a:r>
              <a:rPr b="1" i="0">
                <a:solidFill>
                  <a:srgbClr val="011480"/>
                </a:solidFill>
              </a:rPr>
              <a:t>never </a:t>
            </a:r>
            <a:r>
              <a:rPr i="0">
                <a:solidFill>
                  <a:srgbClr val="000000"/>
                </a:solidFill>
              </a:rPr>
              <a:t>{</a:t>
            </a:r>
            <a:br>
              <a:rPr i="0">
                <a:solidFill>
                  <a:srgbClr val="000000"/>
                </a:solidFill>
              </a:rPr>
            </a:br>
            <a:r>
              <a:rPr i="0">
                <a:solidFill>
                  <a:srgbClr val="000000"/>
                </a:solidFill>
              </a:rPr>
              <a:t>  </a:t>
            </a:r>
            <a:r>
              <a:rPr b="1" i="0">
                <a:solidFill>
                  <a:srgbClr val="011480"/>
                </a:solidFill>
              </a:rPr>
              <a:t>throw new </a:t>
            </a:r>
            <a:r>
              <a:rPr b="1">
                <a:solidFill>
                  <a:srgbClr val="66187A"/>
                </a:solidFill>
              </a:rPr>
              <a:t>Error</a:t>
            </a:r>
            <a:r>
              <a:rPr i="0">
                <a:solidFill>
                  <a:srgbClr val="000000"/>
                </a:solidFill>
              </a:rPr>
              <a:t>(message);</a:t>
            </a:r>
            <a:br>
              <a:rPr i="0">
                <a:solidFill>
                  <a:srgbClr val="000000"/>
                </a:solidFill>
              </a:rPr>
            </a:br>
            <a:r>
              <a:rPr i="0">
                <a:solidFill>
                  <a:srgbClr val="000000"/>
                </a:solidFill>
              </a:rPr>
              <a:t>}</a:t>
            </a:r>
            <a:endParaRPr i="0">
              <a:solidFill>
                <a:srgbClr val="000000"/>
              </a:solidFill>
            </a:endParaRPr>
          </a:p>
          <a:p>
            <a:pPr defTabSz="457200">
              <a:defRPr i="1" sz="1200">
                <a:solidFill>
                  <a:srgbClr val="808080"/>
                </a:solidFill>
                <a:latin typeface="Menlo"/>
                <a:ea typeface="Menlo"/>
                <a:cs typeface="Menlo"/>
                <a:sym typeface="Menlo"/>
              </a:defRPr>
            </a:pPr>
            <a:endParaRPr i="0">
              <a:solidFill>
                <a:srgbClr val="000000"/>
              </a:solidFill>
            </a:endParaRPr>
          </a:p>
          <a:p>
            <a:pPr defTabSz="457200">
              <a:defRPr i="1" sz="1200">
                <a:solidFill>
                  <a:srgbClr val="808080"/>
                </a:solidFill>
                <a:latin typeface="Menlo"/>
                <a:ea typeface="Menlo"/>
                <a:cs typeface="Menlo"/>
                <a:sym typeface="Menlo"/>
              </a:defRPr>
            </a:pPr>
            <a:r>
              <a:rPr i="0">
                <a:solidFill>
                  <a:srgbClr val="000000"/>
                </a:solidFill>
              </a:rPr>
              <a:t>//union</a:t>
            </a:r>
            <a:endParaRPr i="0">
              <a:solidFill>
                <a:srgbClr val="000000"/>
              </a:solidFill>
            </a:endParaRPr>
          </a:p>
          <a:p>
            <a:pPr defTabSz="457200">
              <a:defRPr b="1" i="1" sz="1200">
                <a:solidFill>
                  <a:srgbClr val="66187A"/>
                </a:solidFill>
                <a:latin typeface="Menlo"/>
                <a:ea typeface="Menlo"/>
                <a:cs typeface="Menlo"/>
                <a:sym typeface="Menlo"/>
              </a:defRPr>
            </a:pPr>
            <a:r>
              <a:rPr i="0">
                <a:solidFill>
                  <a:srgbClr val="011480"/>
                </a:solidFill>
              </a:rPr>
              <a:t>let </a:t>
            </a:r>
            <a:r>
              <a:t>myUnion</a:t>
            </a:r>
            <a:r>
              <a:rPr b="0" i="0">
                <a:solidFill>
                  <a:srgbClr val="000000"/>
                </a:solidFill>
              </a:rPr>
              <a:t>: </a:t>
            </a:r>
            <a:r>
              <a:rPr i="0">
                <a:solidFill>
                  <a:srgbClr val="011480"/>
                </a:solidFill>
              </a:rPr>
              <a:t>string </a:t>
            </a:r>
            <a:r>
              <a:rPr b="0" i="0">
                <a:solidFill>
                  <a:srgbClr val="000000"/>
                </a:solidFill>
              </a:rPr>
              <a:t>| </a:t>
            </a:r>
            <a:r>
              <a:rPr i="0">
                <a:solidFill>
                  <a:srgbClr val="011480"/>
                </a:solidFill>
              </a:rPr>
              <a:t>number </a:t>
            </a:r>
            <a:r>
              <a:rPr b="0" i="0">
                <a:solidFill>
                  <a:srgbClr val="000000"/>
                </a:solidFill>
              </a:rPr>
              <a:t>= </a:t>
            </a:r>
            <a:r>
              <a:rPr i="0">
                <a:solidFill>
                  <a:srgbClr val="018001"/>
                </a:solidFill>
              </a:rPr>
              <a:t>'TEST'</a:t>
            </a:r>
            <a:endParaRPr i="0">
              <a:solidFill>
                <a:srgbClr val="018001"/>
              </a:solidFill>
            </a:endParaRPr>
          </a:p>
          <a:p>
            <a:pPr defTabSz="457200">
              <a:defRPr i="1" sz="1200">
                <a:solidFill>
                  <a:srgbClr val="808080"/>
                </a:solidFill>
                <a:latin typeface="Menlo"/>
                <a:ea typeface="Menlo"/>
                <a:cs typeface="Menlo"/>
                <a:sym typeface="Menlo"/>
              </a:defRPr>
            </a:pPr>
            <a:endParaRPr i="0">
              <a:solidFill>
                <a:srgbClr val="018001"/>
              </a:solidFill>
            </a:endParaRPr>
          </a:p>
          <a:p>
            <a:pPr defTabSz="457200">
              <a:defRPr i="1" sz="1200">
                <a:solidFill>
                  <a:srgbClr val="808080"/>
                </a:solidFill>
                <a:latin typeface="Menlo"/>
                <a:ea typeface="Menlo"/>
                <a:cs typeface="Menlo"/>
                <a:sym typeface="Menlo"/>
              </a:defRPr>
            </a:pPr>
            <a:r>
              <a:rPr i="0">
                <a:solidFill>
                  <a:srgbClr val="000000"/>
                </a:solidFill>
              </a:rPr>
              <a:t>//object</a:t>
            </a:r>
            <a:endParaRPr i="0">
              <a:solidFill>
                <a:srgbClr val="018001"/>
              </a:solidFill>
            </a:endParaRPr>
          </a:p>
          <a:p>
            <a:pPr defTabSz="457200">
              <a:defRPr b="1" i="1" sz="1200">
                <a:solidFill>
                  <a:srgbClr val="66187A"/>
                </a:solidFill>
                <a:latin typeface="Menlo"/>
                <a:ea typeface="Menlo"/>
                <a:cs typeface="Menlo"/>
                <a:sym typeface="Menlo"/>
              </a:defRPr>
            </a:pPr>
            <a:r>
              <a:rPr i="0">
                <a:solidFill>
                  <a:srgbClr val="011480"/>
                </a:solidFill>
              </a:rPr>
              <a:t>let </a:t>
            </a:r>
            <a:r>
              <a:t>myObject</a:t>
            </a:r>
            <a:r>
              <a:rPr b="0" i="0">
                <a:solidFill>
                  <a:srgbClr val="000000"/>
                </a:solidFill>
              </a:rPr>
              <a:t>: {</a:t>
            </a:r>
            <a:r>
              <a:rPr i="0"/>
              <a:t>name</a:t>
            </a:r>
            <a:r>
              <a:rPr b="0" i="0">
                <a:solidFill>
                  <a:srgbClr val="000000"/>
                </a:solidFill>
              </a:rPr>
              <a:t>:</a:t>
            </a:r>
            <a:r>
              <a:rPr i="0">
                <a:solidFill>
                  <a:srgbClr val="011480"/>
                </a:solidFill>
              </a:rPr>
              <a:t>string</a:t>
            </a:r>
            <a:r>
              <a:rPr b="0" i="0">
                <a:solidFill>
                  <a:srgbClr val="000000"/>
                </a:solidFill>
              </a:rPr>
              <a:t>} = {name:</a:t>
            </a:r>
            <a:r>
              <a:rPr i="0">
                <a:solidFill>
                  <a:srgbClr val="018001"/>
                </a:solidFill>
              </a:rPr>
              <a:t>’John’}</a:t>
            </a:r>
            <a:r>
              <a:rPr b="0" i="0">
                <a:solidFill>
                  <a:srgbClr val="000000"/>
                </a:solidFill>
              </a:rPr>
              <a:t>;</a:t>
            </a:r>
            <a:endParaRPr b="0" i="0">
              <a:solidFill>
                <a:srgbClr val="000000"/>
              </a:solidFill>
            </a:endParaRPr>
          </a:p>
          <a:p>
            <a:pPr defTabSz="457200">
              <a:defRPr i="1" sz="1200">
                <a:solidFill>
                  <a:srgbClr val="808080"/>
                </a:solidFill>
                <a:latin typeface="Menlo"/>
                <a:ea typeface="Menlo"/>
                <a:cs typeface="Menlo"/>
                <a:sym typeface="Menlo"/>
              </a:defRPr>
            </a:pPr>
            <a:endParaRPr i="0">
              <a:solidFill>
                <a:srgbClr val="000000"/>
              </a:solidFill>
            </a:endParaRPr>
          </a:p>
          <a:p>
            <a:pPr defTabSz="457200">
              <a:defRPr i="1" sz="1200">
                <a:solidFill>
                  <a:srgbClr val="808080"/>
                </a:solidFill>
                <a:latin typeface="Menlo"/>
                <a:ea typeface="Menlo"/>
                <a:cs typeface="Menlo"/>
                <a:sym typeface="Menlo"/>
              </a:defRPr>
            </a:pPr>
            <a:r>
              <a:rPr i="0">
                <a:solidFill>
                  <a:srgbClr val="000000"/>
                </a:solidFill>
              </a:rPr>
              <a:t>//function</a:t>
            </a:r>
            <a:endParaRPr>
              <a:solidFill>
                <a:srgbClr val="000000"/>
              </a:solidFill>
            </a:endParaRPr>
          </a:p>
          <a:p>
            <a:pPr defTabSz="457200">
              <a:defRPr b="1" i="1" sz="1200">
                <a:solidFill>
                  <a:srgbClr val="66187A"/>
                </a:solidFill>
                <a:latin typeface="Menlo"/>
                <a:ea typeface="Menlo"/>
                <a:cs typeface="Menlo"/>
                <a:sym typeface="Menlo"/>
              </a:defRPr>
            </a:pPr>
            <a:r>
              <a:rPr i="0">
                <a:solidFill>
                  <a:srgbClr val="011480"/>
                </a:solidFill>
              </a:rPr>
              <a:t>let </a:t>
            </a:r>
            <a:r>
              <a:t>myFunction</a:t>
            </a:r>
            <a:r>
              <a:rPr b="0" i="0">
                <a:solidFill>
                  <a:srgbClr val="000000"/>
                </a:solidFill>
              </a:rPr>
              <a:t>: (x: </a:t>
            </a:r>
            <a:r>
              <a:rPr i="0">
                <a:solidFill>
                  <a:srgbClr val="011480"/>
                </a:solidFill>
              </a:rPr>
              <a:t>number</a:t>
            </a:r>
            <a:r>
              <a:rPr b="0" i="0">
                <a:solidFill>
                  <a:srgbClr val="000000"/>
                </a:solidFill>
              </a:rPr>
              <a:t>, y: </a:t>
            </a:r>
            <a:r>
              <a:rPr i="0">
                <a:solidFill>
                  <a:srgbClr val="011480"/>
                </a:solidFill>
              </a:rPr>
              <a:t>number</a:t>
            </a:r>
            <a:r>
              <a:rPr b="0" i="0">
                <a:solidFill>
                  <a:srgbClr val="000000"/>
                </a:solidFill>
              </a:rPr>
              <a:t>)=&gt;</a:t>
            </a:r>
            <a:r>
              <a:rPr i="0">
                <a:solidFill>
                  <a:srgbClr val="011480"/>
                </a:solidFill>
              </a:rPr>
              <a:t>number</a:t>
            </a:r>
            <a:endParaRPr>
              <a:solidFill>
                <a:srgbClr val="011480"/>
              </a:solidFill>
            </a:endParaRPr>
          </a:p>
          <a:p>
            <a:pPr defTabSz="457200">
              <a:defRPr i="1" sz="1200">
                <a:solidFill>
                  <a:srgbClr val="808080"/>
                </a:solidFill>
                <a:latin typeface="Menlo"/>
                <a:ea typeface="Menlo"/>
                <a:cs typeface="Menlo"/>
                <a:sym typeface="Menlo"/>
              </a:defRPr>
            </a:pPr>
            <a:endParaRPr b="1">
              <a:solidFill>
                <a:srgbClr val="011480"/>
              </a:solidFill>
            </a:endParaRPr>
          </a:p>
          <a:p>
            <a:pPr defTabSz="457200">
              <a:defRPr i="1" sz="1200">
                <a:solidFill>
                  <a:srgbClr val="808080"/>
                </a:solidFill>
                <a:latin typeface="Menlo"/>
                <a:ea typeface="Menlo"/>
                <a:cs typeface="Menlo"/>
                <a:sym typeface="Menlo"/>
              </a:defRPr>
            </a:pPr>
            <a:r>
              <a:t>//Literal Types</a:t>
            </a:r>
            <a:br/>
            <a:r>
              <a:rPr b="1" i="0">
                <a:solidFill>
                  <a:srgbClr val="011480"/>
                </a:solidFill>
              </a:rPr>
              <a:t>let </a:t>
            </a:r>
            <a:r>
              <a:rPr b="1">
                <a:solidFill>
                  <a:srgbClr val="66187A"/>
                </a:solidFill>
              </a:rPr>
              <a:t>easing</a:t>
            </a:r>
            <a:r>
              <a:rPr i="0">
                <a:solidFill>
                  <a:srgbClr val="000000"/>
                </a:solidFill>
              </a:rPr>
              <a:t>: </a:t>
            </a:r>
            <a:r>
              <a:rPr b="1" i="0">
                <a:solidFill>
                  <a:srgbClr val="018001"/>
                </a:solidFill>
              </a:rPr>
              <a:t>"ease-in" </a:t>
            </a:r>
            <a:r>
              <a:rPr i="0">
                <a:solidFill>
                  <a:srgbClr val="000000"/>
                </a:solidFill>
              </a:rPr>
              <a:t>| </a:t>
            </a:r>
            <a:r>
              <a:rPr b="1" i="0">
                <a:solidFill>
                  <a:srgbClr val="018001"/>
                </a:solidFill>
              </a:rPr>
              <a:t>"ease-out"</a:t>
            </a:r>
            <a:r>
              <a:rPr i="0">
                <a:solidFill>
                  <a:srgbClr val="000000"/>
                </a:solidFill>
              </a:rPr>
              <a:t>;</a:t>
            </a:r>
            <a:br>
              <a:rPr i="0">
                <a:solidFill>
                  <a:srgbClr val="000000"/>
                </a:solidFill>
              </a:rPr>
            </a:br>
            <a:r>
              <a:rPr b="1" i="0">
                <a:solidFill>
                  <a:srgbClr val="011480"/>
                </a:solidFill>
              </a:rPr>
              <a:t>let </a:t>
            </a:r>
            <a:r>
              <a:rPr b="1">
                <a:solidFill>
                  <a:srgbClr val="66187A"/>
                </a:solidFill>
              </a:rPr>
              <a:t>zeroOrOne</a:t>
            </a:r>
            <a:r>
              <a:rPr i="0">
                <a:solidFill>
                  <a:srgbClr val="000000"/>
                </a:solidFill>
              </a:rPr>
              <a:t>: </a:t>
            </a:r>
            <a:r>
              <a:rPr i="0">
                <a:solidFill>
                  <a:srgbClr val="0432FF"/>
                </a:solidFill>
              </a:rPr>
              <a:t>0 </a:t>
            </a:r>
            <a:r>
              <a:rPr i="0">
                <a:solidFill>
                  <a:srgbClr val="000000"/>
                </a:solidFill>
              </a:rPr>
              <a:t>| </a:t>
            </a:r>
            <a:r>
              <a:rPr i="0">
                <a:solidFill>
                  <a:srgbClr val="0432FF"/>
                </a:solidFill>
              </a:rPr>
              <a:t>1</a:t>
            </a:r>
            <a:r>
              <a:rPr i="0">
                <a:solidFill>
                  <a:srgbClr val="000000"/>
                </a:solidFill>
              </a:rPr>
              <a:t>;</a:t>
            </a:r>
            <a:br>
              <a:rPr i="0">
                <a:solidFill>
                  <a:srgbClr val="000000"/>
                </a:solidFill>
              </a:rPr>
            </a:br>
            <a:endParaRPr i="0">
              <a:solidFill>
                <a:srgbClr val="000000"/>
              </a:solidFill>
            </a:endParaRPr>
          </a:p>
          <a:p>
            <a:pPr defTabSz="457200">
              <a:defRPr i="1" sz="1200">
                <a:solidFill>
                  <a:srgbClr val="808080"/>
                </a:solidFill>
                <a:latin typeface="Menlo"/>
                <a:ea typeface="Menlo"/>
                <a:cs typeface="Menlo"/>
                <a:sym typeface="Menlo"/>
              </a:defRPr>
            </a:pPr>
            <a:r>
              <a:t>//void</a:t>
            </a:r>
            <a:br/>
            <a:r>
              <a:rPr b="1" i="0">
                <a:solidFill>
                  <a:srgbClr val="011480"/>
                </a:solidFill>
              </a:rPr>
              <a:t>function </a:t>
            </a:r>
            <a:r>
              <a:rPr>
                <a:solidFill>
                  <a:srgbClr val="000000"/>
                </a:solidFill>
              </a:rPr>
              <a:t>warnUser</a:t>
            </a:r>
            <a:r>
              <a:rPr i="0">
                <a:solidFill>
                  <a:srgbClr val="000000"/>
                </a:solidFill>
              </a:rPr>
              <a:t>(): </a:t>
            </a:r>
            <a:r>
              <a:rPr b="1" i="0">
                <a:solidFill>
                  <a:srgbClr val="011480"/>
                </a:solidFill>
              </a:rPr>
              <a:t>void </a:t>
            </a:r>
            <a:r>
              <a:rPr i="0">
                <a:solidFill>
                  <a:srgbClr val="000000"/>
                </a:solidFill>
              </a:rPr>
              <a:t>{</a:t>
            </a:r>
            <a:br>
              <a:rPr i="0">
                <a:solidFill>
                  <a:srgbClr val="000000"/>
                </a:solidFill>
              </a:rPr>
            </a:br>
            <a:r>
              <a:rPr i="0">
                <a:solidFill>
                  <a:srgbClr val="000000"/>
                </a:solidFill>
              </a:rPr>
              <a:t>  </a:t>
            </a:r>
            <a:r>
              <a:rPr>
                <a:solidFill>
                  <a:srgbClr val="000000"/>
                </a:solidFill>
              </a:rPr>
              <a:t>alert</a:t>
            </a:r>
            <a:r>
              <a:rPr i="0">
                <a:solidFill>
                  <a:srgbClr val="000000"/>
                </a:solidFill>
              </a:rPr>
              <a:t>(</a:t>
            </a:r>
            <a:r>
              <a:rPr b="1" i="0">
                <a:solidFill>
                  <a:srgbClr val="018001"/>
                </a:solidFill>
              </a:rPr>
              <a:t>"This is my warning message"</a:t>
            </a:r>
            <a:r>
              <a:rPr i="0">
                <a:solidFill>
                  <a:srgbClr val="000000"/>
                </a:solidFill>
              </a:rPr>
              <a:t>);</a:t>
            </a:r>
            <a:br>
              <a:rPr i="0">
                <a:solidFill>
                  <a:srgbClr val="000000"/>
                </a:solidFill>
              </a:rPr>
            </a:b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294">
                                            <p:bg/>
                                          </p:spTgt>
                                        </p:tgtEl>
                                        <p:attrNameLst>
                                          <p:attrName>style.visibility</p:attrName>
                                        </p:attrNameLst>
                                      </p:cBhvr>
                                      <p:to>
                                        <p:strVal val="visible"/>
                                      </p:to>
                                    </p:set>
                                    <p:anim calcmode="lin" valueType="num">
                                      <p:cBhvr>
                                        <p:cTn id="7" dur="500" fill="hold"/>
                                        <p:tgtEl>
                                          <p:spTgt spid="294">
                                            <p:bg/>
                                          </p:spTgt>
                                        </p:tgtEl>
                                        <p:attrNameLst>
                                          <p:attrName>ppt_x</p:attrName>
                                        </p:attrNameLst>
                                      </p:cBhvr>
                                      <p:tavLst>
                                        <p:tav tm="0">
                                          <p:val>
                                            <p:strVal val="#ppt_x"/>
                                          </p:val>
                                        </p:tav>
                                        <p:tav tm="100000">
                                          <p:val>
                                            <p:strVal val="#ppt_x"/>
                                          </p:val>
                                        </p:tav>
                                      </p:tavLst>
                                    </p:anim>
                                    <p:anim calcmode="lin" valueType="num">
                                      <p:cBhvr>
                                        <p:cTn id="8" dur="500" fill="hold"/>
                                        <p:tgtEl>
                                          <p:spTgt spid="294">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294">
                                            <p:txEl>
                                              <p:pRg st="0" end="0"/>
                                            </p:txEl>
                                          </p:spTgt>
                                        </p:tgtEl>
                                        <p:attrNameLst>
                                          <p:attrName>style.visibility</p:attrName>
                                        </p:attrNameLst>
                                      </p:cBhvr>
                                      <p:to>
                                        <p:strVal val="visible"/>
                                      </p:to>
                                    </p:set>
                                    <p:anim calcmode="lin" valueType="num">
                                      <p:cBhvr>
                                        <p:cTn id="11" dur="500" fill="hold"/>
                                        <p:tgtEl>
                                          <p:spTgt spid="294">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29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294">
                                            <p:txEl>
                                              <p:pRg st="1" end="1"/>
                                            </p:txEl>
                                          </p:spTgt>
                                        </p:tgtEl>
                                        <p:attrNameLst>
                                          <p:attrName>style.visibility</p:attrName>
                                        </p:attrNameLst>
                                      </p:cBhvr>
                                      <p:to>
                                        <p:strVal val="visible"/>
                                      </p:to>
                                    </p:set>
                                    <p:anim calcmode="lin" valueType="num">
                                      <p:cBhvr>
                                        <p:cTn id="16" dur="500" fill="hold"/>
                                        <p:tgtEl>
                                          <p:spTgt spid="294">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29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Subtype="4" presetID="2" grpId="1" fill="hold">
                                  <p:stCondLst>
                                    <p:cond delay="0"/>
                                  </p:stCondLst>
                                  <p:iterate type="el" backwards="0">
                                    <p:tmAbs val="0"/>
                                  </p:iterate>
                                  <p:childTnLst>
                                    <p:set>
                                      <p:cBhvr>
                                        <p:cTn id="20" fill="hold"/>
                                        <p:tgtEl>
                                          <p:spTgt spid="294">
                                            <p:txEl>
                                              <p:pRg st="2" end="2"/>
                                            </p:txEl>
                                          </p:spTgt>
                                        </p:tgtEl>
                                        <p:attrNameLst>
                                          <p:attrName>style.visibility</p:attrName>
                                        </p:attrNameLst>
                                      </p:cBhvr>
                                      <p:to>
                                        <p:strVal val="visible"/>
                                      </p:to>
                                    </p:set>
                                    <p:anim calcmode="lin" valueType="num">
                                      <p:cBhvr>
                                        <p:cTn id="21" dur="500" fill="hold"/>
                                        <p:tgtEl>
                                          <p:spTgt spid="294">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294">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Class="entr" nodeType="afterEffect" presetSubtype="4" presetID="2" grpId="1" fill="hold">
                                  <p:stCondLst>
                                    <p:cond delay="0"/>
                                  </p:stCondLst>
                                  <p:iterate type="el" backwards="0">
                                    <p:tmAbs val="0"/>
                                  </p:iterate>
                                  <p:childTnLst>
                                    <p:set>
                                      <p:cBhvr>
                                        <p:cTn id="25" fill="hold"/>
                                        <p:tgtEl>
                                          <p:spTgt spid="294">
                                            <p:txEl>
                                              <p:pRg st="3" end="3"/>
                                            </p:txEl>
                                          </p:spTgt>
                                        </p:tgtEl>
                                        <p:attrNameLst>
                                          <p:attrName>style.visibility</p:attrName>
                                        </p:attrNameLst>
                                      </p:cBhvr>
                                      <p:to>
                                        <p:strVal val="visible"/>
                                      </p:to>
                                    </p:set>
                                    <p:anim calcmode="lin" valueType="num">
                                      <p:cBhvr>
                                        <p:cTn id="26" dur="500" fill="hold"/>
                                        <p:tgtEl>
                                          <p:spTgt spid="294">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94">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Class="entr" nodeType="afterEffect" presetSubtype="4" presetID="2" grpId="1" fill="hold">
                                  <p:stCondLst>
                                    <p:cond delay="0"/>
                                  </p:stCondLst>
                                  <p:iterate type="el" backwards="0">
                                    <p:tmAbs val="0"/>
                                  </p:iterate>
                                  <p:childTnLst>
                                    <p:set>
                                      <p:cBhvr>
                                        <p:cTn id="30" fill="hold"/>
                                        <p:tgtEl>
                                          <p:spTgt spid="294">
                                            <p:txEl>
                                              <p:pRg st="4" end="4"/>
                                            </p:txEl>
                                          </p:spTgt>
                                        </p:tgtEl>
                                        <p:attrNameLst>
                                          <p:attrName>style.visibility</p:attrName>
                                        </p:attrNameLst>
                                      </p:cBhvr>
                                      <p:to>
                                        <p:strVal val="visible"/>
                                      </p:to>
                                    </p:set>
                                    <p:anim calcmode="lin" valueType="num">
                                      <p:cBhvr>
                                        <p:cTn id="31" dur="500" fill="hold"/>
                                        <p:tgtEl>
                                          <p:spTgt spid="294">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294">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Class="entr" nodeType="afterEffect" presetSubtype="4" presetID="2" grpId="1" fill="hold">
                                  <p:stCondLst>
                                    <p:cond delay="0"/>
                                  </p:stCondLst>
                                  <p:iterate type="el" backwards="0">
                                    <p:tmAbs val="0"/>
                                  </p:iterate>
                                  <p:childTnLst>
                                    <p:set>
                                      <p:cBhvr>
                                        <p:cTn id="35" fill="hold"/>
                                        <p:tgtEl>
                                          <p:spTgt spid="294">
                                            <p:txEl>
                                              <p:pRg st="5" end="5"/>
                                            </p:txEl>
                                          </p:spTgt>
                                        </p:tgtEl>
                                        <p:attrNameLst>
                                          <p:attrName>style.visibility</p:attrName>
                                        </p:attrNameLst>
                                      </p:cBhvr>
                                      <p:to>
                                        <p:strVal val="visible"/>
                                      </p:to>
                                    </p:set>
                                    <p:anim calcmode="lin" valueType="num">
                                      <p:cBhvr>
                                        <p:cTn id="36" dur="500" fill="hold"/>
                                        <p:tgtEl>
                                          <p:spTgt spid="294">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294">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Class="entr" nodeType="afterEffect" presetSubtype="4" presetID="2" grpId="1" fill="hold">
                                  <p:stCondLst>
                                    <p:cond delay="0"/>
                                  </p:stCondLst>
                                  <p:iterate type="el" backwards="0">
                                    <p:tmAbs val="0"/>
                                  </p:iterate>
                                  <p:childTnLst>
                                    <p:set>
                                      <p:cBhvr>
                                        <p:cTn id="40" fill="hold"/>
                                        <p:tgtEl>
                                          <p:spTgt spid="294">
                                            <p:txEl>
                                              <p:pRg st="6" end="6"/>
                                            </p:txEl>
                                          </p:spTgt>
                                        </p:tgtEl>
                                        <p:attrNameLst>
                                          <p:attrName>style.visibility</p:attrName>
                                        </p:attrNameLst>
                                      </p:cBhvr>
                                      <p:to>
                                        <p:strVal val="visible"/>
                                      </p:to>
                                    </p:set>
                                    <p:anim calcmode="lin" valueType="num">
                                      <p:cBhvr>
                                        <p:cTn id="41" dur="500" fill="hold"/>
                                        <p:tgtEl>
                                          <p:spTgt spid="294">
                                            <p:txEl>
                                              <p:pRg st="6" end="6"/>
                                            </p:txEl>
                                          </p:spTgt>
                                        </p:tgtEl>
                                        <p:attrNameLst>
                                          <p:attrName>ppt_x</p:attrName>
                                        </p:attrNameLst>
                                      </p:cBhvr>
                                      <p:tavLst>
                                        <p:tav tm="0">
                                          <p:val>
                                            <p:strVal val="#ppt_x"/>
                                          </p:val>
                                        </p:tav>
                                        <p:tav tm="100000">
                                          <p:val>
                                            <p:strVal val="#ppt_x"/>
                                          </p:val>
                                        </p:tav>
                                      </p:tavLst>
                                    </p:anim>
                                    <p:anim calcmode="lin" valueType="num">
                                      <p:cBhvr>
                                        <p:cTn id="42" dur="500" fill="hold"/>
                                        <p:tgtEl>
                                          <p:spTgt spid="294">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Class="entr" nodeType="afterEffect" presetSubtype="4" presetID="2" grpId="1" fill="hold">
                                  <p:stCondLst>
                                    <p:cond delay="0"/>
                                  </p:stCondLst>
                                  <p:iterate type="el" backwards="0">
                                    <p:tmAbs val="0"/>
                                  </p:iterate>
                                  <p:childTnLst>
                                    <p:set>
                                      <p:cBhvr>
                                        <p:cTn id="45" fill="hold"/>
                                        <p:tgtEl>
                                          <p:spTgt spid="294">
                                            <p:txEl>
                                              <p:pRg st="7" end="7"/>
                                            </p:txEl>
                                          </p:spTgt>
                                        </p:tgtEl>
                                        <p:attrNameLst>
                                          <p:attrName>style.visibility</p:attrName>
                                        </p:attrNameLst>
                                      </p:cBhvr>
                                      <p:to>
                                        <p:strVal val="visible"/>
                                      </p:to>
                                    </p:set>
                                    <p:anim calcmode="lin" valueType="num">
                                      <p:cBhvr>
                                        <p:cTn id="46" dur="500" fill="hold"/>
                                        <p:tgtEl>
                                          <p:spTgt spid="294">
                                            <p:txEl>
                                              <p:pRg st="7" end="7"/>
                                            </p:txEl>
                                          </p:spTgt>
                                        </p:tgtEl>
                                        <p:attrNameLst>
                                          <p:attrName>ppt_x</p:attrName>
                                        </p:attrNameLst>
                                      </p:cBhvr>
                                      <p:tavLst>
                                        <p:tav tm="0">
                                          <p:val>
                                            <p:strVal val="#ppt_x"/>
                                          </p:val>
                                        </p:tav>
                                        <p:tav tm="100000">
                                          <p:val>
                                            <p:strVal val="#ppt_x"/>
                                          </p:val>
                                        </p:tav>
                                      </p:tavLst>
                                    </p:anim>
                                    <p:anim calcmode="lin" valueType="num">
                                      <p:cBhvr>
                                        <p:cTn id="47" dur="500" fill="hold"/>
                                        <p:tgtEl>
                                          <p:spTgt spid="294">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Class="entr" nodeType="afterEffect" presetSubtype="4" presetID="2" grpId="2" fill="hold">
                                  <p:stCondLst>
                                    <p:cond delay="0"/>
                                  </p:stCondLst>
                                  <p:iterate type="el" backwards="0">
                                    <p:tmAbs val="0"/>
                                  </p:iterate>
                                  <p:childTnLst>
                                    <p:set>
                                      <p:cBhvr>
                                        <p:cTn id="50" fill="hold"/>
                                        <p:tgtEl>
                                          <p:spTgt spid="295">
                                            <p:bg/>
                                          </p:spTgt>
                                        </p:tgtEl>
                                        <p:attrNameLst>
                                          <p:attrName>style.visibility</p:attrName>
                                        </p:attrNameLst>
                                      </p:cBhvr>
                                      <p:to>
                                        <p:strVal val="visible"/>
                                      </p:to>
                                    </p:set>
                                    <p:anim calcmode="lin" valueType="num">
                                      <p:cBhvr>
                                        <p:cTn id="51" dur="500" fill="hold"/>
                                        <p:tgtEl>
                                          <p:spTgt spid="295">
                                            <p:bg/>
                                          </p:spTgt>
                                        </p:tgtEl>
                                        <p:attrNameLst>
                                          <p:attrName>ppt_x</p:attrName>
                                        </p:attrNameLst>
                                      </p:cBhvr>
                                      <p:tavLst>
                                        <p:tav tm="0">
                                          <p:val>
                                            <p:strVal val="#ppt_x"/>
                                          </p:val>
                                        </p:tav>
                                        <p:tav tm="100000">
                                          <p:val>
                                            <p:strVal val="#ppt_x"/>
                                          </p:val>
                                        </p:tav>
                                      </p:tavLst>
                                    </p:anim>
                                    <p:anim calcmode="lin" valueType="num">
                                      <p:cBhvr>
                                        <p:cTn id="52" dur="500" fill="hold"/>
                                        <p:tgtEl>
                                          <p:spTgt spid="295">
                                            <p:bg/>
                                          </p:spTgt>
                                        </p:tgtEl>
                                        <p:attrNameLst>
                                          <p:attrName>ppt_y</p:attrName>
                                        </p:attrNameLst>
                                      </p:cBhvr>
                                      <p:tavLst>
                                        <p:tav tm="0">
                                          <p:val>
                                            <p:strVal val="1+#ppt_h/2"/>
                                          </p:val>
                                        </p:tav>
                                        <p:tav tm="100000">
                                          <p:val>
                                            <p:strVal val="#ppt_y"/>
                                          </p:val>
                                        </p:tav>
                                      </p:tavLst>
                                    </p:anim>
                                  </p:childTnLst>
                                </p:cTn>
                              </p:par>
                              <p:par>
                                <p:cTn id="53" presetClass="entr" nodeType="withEffect" presetSubtype="4" presetID="2" grpId="2" fill="hold">
                                  <p:stCondLst>
                                    <p:cond delay="0"/>
                                  </p:stCondLst>
                                  <p:iterate type="el" backwards="0">
                                    <p:tmAbs val="0"/>
                                  </p:iterate>
                                  <p:childTnLst>
                                    <p:set>
                                      <p:cBhvr>
                                        <p:cTn id="54" fill="hold"/>
                                        <p:tgtEl>
                                          <p:spTgt spid="295">
                                            <p:txEl>
                                              <p:pRg st="0" end="0"/>
                                            </p:txEl>
                                          </p:spTgt>
                                        </p:tgtEl>
                                        <p:attrNameLst>
                                          <p:attrName>style.visibility</p:attrName>
                                        </p:attrNameLst>
                                      </p:cBhvr>
                                      <p:to>
                                        <p:strVal val="visible"/>
                                      </p:to>
                                    </p:set>
                                    <p:anim calcmode="lin" valueType="num">
                                      <p:cBhvr>
                                        <p:cTn id="55" dur="500" fill="hold"/>
                                        <p:tgtEl>
                                          <p:spTgt spid="295">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295">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4500"/>
                            </p:stCondLst>
                            <p:childTnLst>
                              <p:par>
                                <p:cTn id="58" presetClass="entr" nodeType="afterEffect" presetSubtype="4" presetID="2" grpId="2" fill="hold">
                                  <p:stCondLst>
                                    <p:cond delay="0"/>
                                  </p:stCondLst>
                                  <p:iterate type="el" backwards="0">
                                    <p:tmAbs val="0"/>
                                  </p:iterate>
                                  <p:childTnLst>
                                    <p:set>
                                      <p:cBhvr>
                                        <p:cTn id="59" fill="hold"/>
                                        <p:tgtEl>
                                          <p:spTgt spid="295">
                                            <p:txEl>
                                              <p:pRg st="1" end="1"/>
                                            </p:txEl>
                                          </p:spTgt>
                                        </p:tgtEl>
                                        <p:attrNameLst>
                                          <p:attrName>style.visibility</p:attrName>
                                        </p:attrNameLst>
                                      </p:cBhvr>
                                      <p:to>
                                        <p:strVal val="visible"/>
                                      </p:to>
                                    </p:set>
                                    <p:anim calcmode="lin" valueType="num">
                                      <p:cBhvr>
                                        <p:cTn id="60" dur="500" fill="hold"/>
                                        <p:tgtEl>
                                          <p:spTgt spid="295">
                                            <p:txEl>
                                              <p:pRg st="1" end="1"/>
                                            </p:txEl>
                                          </p:spTgt>
                                        </p:tgtEl>
                                        <p:attrNameLst>
                                          <p:attrName>ppt_x</p:attrName>
                                        </p:attrNameLst>
                                      </p:cBhvr>
                                      <p:tavLst>
                                        <p:tav tm="0">
                                          <p:val>
                                            <p:strVal val="#ppt_x"/>
                                          </p:val>
                                        </p:tav>
                                        <p:tav tm="100000">
                                          <p:val>
                                            <p:strVal val="#ppt_x"/>
                                          </p:val>
                                        </p:tav>
                                      </p:tavLst>
                                    </p:anim>
                                    <p:anim calcmode="lin" valueType="num">
                                      <p:cBhvr>
                                        <p:cTn id="61" dur="500" fill="hold"/>
                                        <p:tgtEl>
                                          <p:spTgt spid="295">
                                            <p:txEl>
                                              <p:pRg st="1" end="1"/>
                                            </p:txEl>
                                          </p:spTgt>
                                        </p:tgtEl>
                                        <p:attrNameLst>
                                          <p:attrName>ppt_y</p:attrName>
                                        </p:attrNameLst>
                                      </p:cBhvr>
                                      <p:tavLst>
                                        <p:tav tm="0">
                                          <p:val>
                                            <p:strVal val="1+#ppt_h/2"/>
                                          </p:val>
                                        </p:tav>
                                        <p:tav tm="100000">
                                          <p:val>
                                            <p:strVal val="#ppt_y"/>
                                          </p:val>
                                        </p:tav>
                                      </p:tavLst>
                                    </p:anim>
                                  </p:childTnLst>
                                </p:cTn>
                              </p:par>
                            </p:childTnLst>
                          </p:cTn>
                        </p:par>
                        <p:par>
                          <p:cTn id="62" fill="hold">
                            <p:stCondLst>
                              <p:cond delay="5000"/>
                            </p:stCondLst>
                            <p:childTnLst>
                              <p:par>
                                <p:cTn id="63" presetClass="entr" nodeType="afterEffect" presetSubtype="4" presetID="2" grpId="2" fill="hold">
                                  <p:stCondLst>
                                    <p:cond delay="0"/>
                                  </p:stCondLst>
                                  <p:iterate type="el" backwards="0">
                                    <p:tmAbs val="0"/>
                                  </p:iterate>
                                  <p:childTnLst>
                                    <p:set>
                                      <p:cBhvr>
                                        <p:cTn id="64" fill="hold"/>
                                        <p:tgtEl>
                                          <p:spTgt spid="295">
                                            <p:txEl>
                                              <p:pRg st="2" end="2"/>
                                            </p:txEl>
                                          </p:spTgt>
                                        </p:tgtEl>
                                        <p:attrNameLst>
                                          <p:attrName>style.visibility</p:attrName>
                                        </p:attrNameLst>
                                      </p:cBhvr>
                                      <p:to>
                                        <p:strVal val="visible"/>
                                      </p:to>
                                    </p:set>
                                    <p:anim calcmode="lin" valueType="num">
                                      <p:cBhvr>
                                        <p:cTn id="65" dur="500" fill="hold"/>
                                        <p:tgtEl>
                                          <p:spTgt spid="295">
                                            <p:txEl>
                                              <p:pRg st="2" end="2"/>
                                            </p:txEl>
                                          </p:spTgt>
                                        </p:tgtEl>
                                        <p:attrNameLst>
                                          <p:attrName>ppt_x</p:attrName>
                                        </p:attrNameLst>
                                      </p:cBhvr>
                                      <p:tavLst>
                                        <p:tav tm="0">
                                          <p:val>
                                            <p:strVal val="#ppt_x"/>
                                          </p:val>
                                        </p:tav>
                                        <p:tav tm="100000">
                                          <p:val>
                                            <p:strVal val="#ppt_x"/>
                                          </p:val>
                                        </p:tav>
                                      </p:tavLst>
                                    </p:anim>
                                    <p:anim calcmode="lin" valueType="num">
                                      <p:cBhvr>
                                        <p:cTn id="66" dur="500" fill="hold"/>
                                        <p:tgtEl>
                                          <p:spTgt spid="295">
                                            <p:txEl>
                                              <p:pRg st="2" end="2"/>
                                            </p:txEl>
                                          </p:spTgt>
                                        </p:tgtEl>
                                        <p:attrNameLst>
                                          <p:attrName>ppt_y</p:attrName>
                                        </p:attrNameLst>
                                      </p:cBhvr>
                                      <p:tavLst>
                                        <p:tav tm="0">
                                          <p:val>
                                            <p:strVal val="1+#ppt_h/2"/>
                                          </p:val>
                                        </p:tav>
                                        <p:tav tm="100000">
                                          <p:val>
                                            <p:strVal val="#ppt_y"/>
                                          </p:val>
                                        </p:tav>
                                      </p:tavLst>
                                    </p:anim>
                                  </p:childTnLst>
                                </p:cTn>
                              </p:par>
                            </p:childTnLst>
                          </p:cTn>
                        </p:par>
                        <p:par>
                          <p:cTn id="67" fill="hold">
                            <p:stCondLst>
                              <p:cond delay="5500"/>
                            </p:stCondLst>
                            <p:childTnLst>
                              <p:par>
                                <p:cTn id="68" presetClass="entr" nodeType="afterEffect" presetSubtype="4" presetID="2" grpId="2" fill="hold">
                                  <p:stCondLst>
                                    <p:cond delay="0"/>
                                  </p:stCondLst>
                                  <p:iterate type="el" backwards="0">
                                    <p:tmAbs val="0"/>
                                  </p:iterate>
                                  <p:childTnLst>
                                    <p:set>
                                      <p:cBhvr>
                                        <p:cTn id="69" fill="hold"/>
                                        <p:tgtEl>
                                          <p:spTgt spid="295">
                                            <p:txEl>
                                              <p:pRg st="3" end="3"/>
                                            </p:txEl>
                                          </p:spTgt>
                                        </p:tgtEl>
                                        <p:attrNameLst>
                                          <p:attrName>style.visibility</p:attrName>
                                        </p:attrNameLst>
                                      </p:cBhvr>
                                      <p:to>
                                        <p:strVal val="visible"/>
                                      </p:to>
                                    </p:set>
                                    <p:anim calcmode="lin" valueType="num">
                                      <p:cBhvr>
                                        <p:cTn id="70" dur="500" fill="hold"/>
                                        <p:tgtEl>
                                          <p:spTgt spid="295">
                                            <p:txEl>
                                              <p:pRg st="3" end="3"/>
                                            </p:txEl>
                                          </p:spTgt>
                                        </p:tgtEl>
                                        <p:attrNameLst>
                                          <p:attrName>ppt_x</p:attrName>
                                        </p:attrNameLst>
                                      </p:cBhvr>
                                      <p:tavLst>
                                        <p:tav tm="0">
                                          <p:val>
                                            <p:strVal val="#ppt_x"/>
                                          </p:val>
                                        </p:tav>
                                        <p:tav tm="100000">
                                          <p:val>
                                            <p:strVal val="#ppt_x"/>
                                          </p:val>
                                        </p:tav>
                                      </p:tavLst>
                                    </p:anim>
                                    <p:anim calcmode="lin" valueType="num">
                                      <p:cBhvr>
                                        <p:cTn id="71" dur="500" fill="hold"/>
                                        <p:tgtEl>
                                          <p:spTgt spid="295">
                                            <p:txEl>
                                              <p:pRg st="3" end="3"/>
                                            </p:txEl>
                                          </p:spTgt>
                                        </p:tgtEl>
                                        <p:attrNameLst>
                                          <p:attrName>ppt_y</p:attrName>
                                        </p:attrNameLst>
                                      </p:cBhvr>
                                      <p:tavLst>
                                        <p:tav tm="0">
                                          <p:val>
                                            <p:strVal val="1+#ppt_h/2"/>
                                          </p:val>
                                        </p:tav>
                                        <p:tav tm="100000">
                                          <p:val>
                                            <p:strVal val="#ppt_y"/>
                                          </p:val>
                                        </p:tav>
                                      </p:tavLst>
                                    </p:anim>
                                  </p:childTnLst>
                                </p:cTn>
                              </p:par>
                            </p:childTnLst>
                          </p:cTn>
                        </p:par>
                        <p:par>
                          <p:cTn id="72" fill="hold">
                            <p:stCondLst>
                              <p:cond delay="6000"/>
                            </p:stCondLst>
                            <p:childTnLst>
                              <p:par>
                                <p:cTn id="73" presetClass="entr" nodeType="afterEffect" presetSubtype="4" presetID="2" grpId="2" fill="hold">
                                  <p:stCondLst>
                                    <p:cond delay="0"/>
                                  </p:stCondLst>
                                  <p:iterate type="el" backwards="0">
                                    <p:tmAbs val="0"/>
                                  </p:iterate>
                                  <p:childTnLst>
                                    <p:set>
                                      <p:cBhvr>
                                        <p:cTn id="74" fill="hold"/>
                                        <p:tgtEl>
                                          <p:spTgt spid="295">
                                            <p:txEl>
                                              <p:pRg st="4" end="4"/>
                                            </p:txEl>
                                          </p:spTgt>
                                        </p:tgtEl>
                                        <p:attrNameLst>
                                          <p:attrName>style.visibility</p:attrName>
                                        </p:attrNameLst>
                                      </p:cBhvr>
                                      <p:to>
                                        <p:strVal val="visible"/>
                                      </p:to>
                                    </p:set>
                                    <p:anim calcmode="lin" valueType="num">
                                      <p:cBhvr>
                                        <p:cTn id="75" dur="500" fill="hold"/>
                                        <p:tgtEl>
                                          <p:spTgt spid="295">
                                            <p:txEl>
                                              <p:pRg st="4" end="4"/>
                                            </p:txEl>
                                          </p:spTgt>
                                        </p:tgtEl>
                                        <p:attrNameLst>
                                          <p:attrName>ppt_x</p:attrName>
                                        </p:attrNameLst>
                                      </p:cBhvr>
                                      <p:tavLst>
                                        <p:tav tm="0">
                                          <p:val>
                                            <p:strVal val="#ppt_x"/>
                                          </p:val>
                                        </p:tav>
                                        <p:tav tm="100000">
                                          <p:val>
                                            <p:strVal val="#ppt_x"/>
                                          </p:val>
                                        </p:tav>
                                      </p:tavLst>
                                    </p:anim>
                                    <p:anim calcmode="lin" valueType="num">
                                      <p:cBhvr>
                                        <p:cTn id="76" dur="500" fill="hold"/>
                                        <p:tgtEl>
                                          <p:spTgt spid="295">
                                            <p:txEl>
                                              <p:pRg st="4" end="4"/>
                                            </p:txEl>
                                          </p:spTgt>
                                        </p:tgtEl>
                                        <p:attrNameLst>
                                          <p:attrName>ppt_y</p:attrName>
                                        </p:attrNameLst>
                                      </p:cBhvr>
                                      <p:tavLst>
                                        <p:tav tm="0">
                                          <p:val>
                                            <p:strVal val="1+#ppt_h/2"/>
                                          </p:val>
                                        </p:tav>
                                        <p:tav tm="100000">
                                          <p:val>
                                            <p:strVal val="#ppt_y"/>
                                          </p:val>
                                        </p:tav>
                                      </p:tavLst>
                                    </p:anim>
                                  </p:childTnLst>
                                </p:cTn>
                              </p:par>
                            </p:childTnLst>
                          </p:cTn>
                        </p:par>
                        <p:par>
                          <p:cTn id="77" fill="hold">
                            <p:stCondLst>
                              <p:cond delay="6500"/>
                            </p:stCondLst>
                            <p:childTnLst>
                              <p:par>
                                <p:cTn id="78" presetClass="entr" nodeType="afterEffect" presetSubtype="4" presetID="2" grpId="2" fill="hold">
                                  <p:stCondLst>
                                    <p:cond delay="0"/>
                                  </p:stCondLst>
                                  <p:iterate type="el" backwards="0">
                                    <p:tmAbs val="0"/>
                                  </p:iterate>
                                  <p:childTnLst>
                                    <p:set>
                                      <p:cBhvr>
                                        <p:cTn id="79" fill="hold"/>
                                        <p:tgtEl>
                                          <p:spTgt spid="295">
                                            <p:txEl>
                                              <p:pRg st="5" end="5"/>
                                            </p:txEl>
                                          </p:spTgt>
                                        </p:tgtEl>
                                        <p:attrNameLst>
                                          <p:attrName>style.visibility</p:attrName>
                                        </p:attrNameLst>
                                      </p:cBhvr>
                                      <p:to>
                                        <p:strVal val="visible"/>
                                      </p:to>
                                    </p:set>
                                    <p:anim calcmode="lin" valueType="num">
                                      <p:cBhvr>
                                        <p:cTn id="80" dur="500" fill="hold"/>
                                        <p:tgtEl>
                                          <p:spTgt spid="295">
                                            <p:txEl>
                                              <p:pRg st="5" end="5"/>
                                            </p:txEl>
                                          </p:spTgt>
                                        </p:tgtEl>
                                        <p:attrNameLst>
                                          <p:attrName>ppt_x</p:attrName>
                                        </p:attrNameLst>
                                      </p:cBhvr>
                                      <p:tavLst>
                                        <p:tav tm="0">
                                          <p:val>
                                            <p:strVal val="#ppt_x"/>
                                          </p:val>
                                        </p:tav>
                                        <p:tav tm="100000">
                                          <p:val>
                                            <p:strVal val="#ppt_x"/>
                                          </p:val>
                                        </p:tav>
                                      </p:tavLst>
                                    </p:anim>
                                    <p:anim calcmode="lin" valueType="num">
                                      <p:cBhvr>
                                        <p:cTn id="81" dur="500" fill="hold"/>
                                        <p:tgtEl>
                                          <p:spTgt spid="295">
                                            <p:txEl>
                                              <p:pRg st="5" end="5"/>
                                            </p:txEl>
                                          </p:spTgt>
                                        </p:tgtEl>
                                        <p:attrNameLst>
                                          <p:attrName>ppt_y</p:attrName>
                                        </p:attrNameLst>
                                      </p:cBhvr>
                                      <p:tavLst>
                                        <p:tav tm="0">
                                          <p:val>
                                            <p:strVal val="1+#ppt_h/2"/>
                                          </p:val>
                                        </p:tav>
                                        <p:tav tm="100000">
                                          <p:val>
                                            <p:strVal val="#ppt_y"/>
                                          </p:val>
                                        </p:tav>
                                      </p:tavLst>
                                    </p:anim>
                                  </p:childTnLst>
                                </p:cTn>
                              </p:par>
                            </p:childTnLst>
                          </p:cTn>
                        </p:par>
                        <p:par>
                          <p:cTn id="82" fill="hold">
                            <p:stCondLst>
                              <p:cond delay="7000"/>
                            </p:stCondLst>
                            <p:childTnLst>
                              <p:par>
                                <p:cTn id="83" presetClass="entr" nodeType="afterEffect" presetSubtype="4" presetID="2" grpId="2" fill="hold">
                                  <p:stCondLst>
                                    <p:cond delay="0"/>
                                  </p:stCondLst>
                                  <p:iterate type="el" backwards="0">
                                    <p:tmAbs val="0"/>
                                  </p:iterate>
                                  <p:childTnLst>
                                    <p:set>
                                      <p:cBhvr>
                                        <p:cTn id="84" fill="hold"/>
                                        <p:tgtEl>
                                          <p:spTgt spid="295">
                                            <p:txEl>
                                              <p:pRg st="6" end="6"/>
                                            </p:txEl>
                                          </p:spTgt>
                                        </p:tgtEl>
                                        <p:attrNameLst>
                                          <p:attrName>style.visibility</p:attrName>
                                        </p:attrNameLst>
                                      </p:cBhvr>
                                      <p:to>
                                        <p:strVal val="visible"/>
                                      </p:to>
                                    </p:set>
                                    <p:anim calcmode="lin" valueType="num">
                                      <p:cBhvr>
                                        <p:cTn id="85" dur="500" fill="hold"/>
                                        <p:tgtEl>
                                          <p:spTgt spid="295">
                                            <p:txEl>
                                              <p:pRg st="6" end="6"/>
                                            </p:txEl>
                                          </p:spTgt>
                                        </p:tgtEl>
                                        <p:attrNameLst>
                                          <p:attrName>ppt_x</p:attrName>
                                        </p:attrNameLst>
                                      </p:cBhvr>
                                      <p:tavLst>
                                        <p:tav tm="0">
                                          <p:val>
                                            <p:strVal val="#ppt_x"/>
                                          </p:val>
                                        </p:tav>
                                        <p:tav tm="100000">
                                          <p:val>
                                            <p:strVal val="#ppt_x"/>
                                          </p:val>
                                        </p:tav>
                                      </p:tavLst>
                                    </p:anim>
                                    <p:anim calcmode="lin" valueType="num">
                                      <p:cBhvr>
                                        <p:cTn id="86" dur="500" fill="hold"/>
                                        <p:tgtEl>
                                          <p:spTgt spid="295">
                                            <p:txEl>
                                              <p:pRg st="6" end="6"/>
                                            </p:txEl>
                                          </p:spTgt>
                                        </p:tgtEl>
                                        <p:attrNameLst>
                                          <p:attrName>ppt_y</p:attrName>
                                        </p:attrNameLst>
                                      </p:cBhvr>
                                      <p:tavLst>
                                        <p:tav tm="0">
                                          <p:val>
                                            <p:strVal val="1+#ppt_h/2"/>
                                          </p:val>
                                        </p:tav>
                                        <p:tav tm="100000">
                                          <p:val>
                                            <p:strVal val="#ppt_y"/>
                                          </p:val>
                                        </p:tav>
                                      </p:tavLst>
                                    </p:anim>
                                  </p:childTnLst>
                                </p:cTn>
                              </p:par>
                            </p:childTnLst>
                          </p:cTn>
                        </p:par>
                        <p:par>
                          <p:cTn id="87" fill="hold">
                            <p:stCondLst>
                              <p:cond delay="7500"/>
                            </p:stCondLst>
                            <p:childTnLst>
                              <p:par>
                                <p:cTn id="88" presetClass="entr" nodeType="afterEffect" presetSubtype="4" presetID="2" grpId="2" fill="hold">
                                  <p:stCondLst>
                                    <p:cond delay="0"/>
                                  </p:stCondLst>
                                  <p:iterate type="el" backwards="0">
                                    <p:tmAbs val="0"/>
                                  </p:iterate>
                                  <p:childTnLst>
                                    <p:set>
                                      <p:cBhvr>
                                        <p:cTn id="89" fill="hold"/>
                                        <p:tgtEl>
                                          <p:spTgt spid="295">
                                            <p:txEl>
                                              <p:pRg st="7" end="7"/>
                                            </p:txEl>
                                          </p:spTgt>
                                        </p:tgtEl>
                                        <p:attrNameLst>
                                          <p:attrName>style.visibility</p:attrName>
                                        </p:attrNameLst>
                                      </p:cBhvr>
                                      <p:to>
                                        <p:strVal val="visible"/>
                                      </p:to>
                                    </p:set>
                                    <p:anim calcmode="lin" valueType="num">
                                      <p:cBhvr>
                                        <p:cTn id="90" dur="500" fill="hold"/>
                                        <p:tgtEl>
                                          <p:spTgt spid="295">
                                            <p:txEl>
                                              <p:pRg st="7" end="7"/>
                                            </p:txEl>
                                          </p:spTgt>
                                        </p:tgtEl>
                                        <p:attrNameLst>
                                          <p:attrName>ppt_x</p:attrName>
                                        </p:attrNameLst>
                                      </p:cBhvr>
                                      <p:tavLst>
                                        <p:tav tm="0">
                                          <p:val>
                                            <p:strVal val="#ppt_x"/>
                                          </p:val>
                                        </p:tav>
                                        <p:tav tm="100000">
                                          <p:val>
                                            <p:strVal val="#ppt_x"/>
                                          </p:val>
                                        </p:tav>
                                      </p:tavLst>
                                    </p:anim>
                                    <p:anim calcmode="lin" valueType="num">
                                      <p:cBhvr>
                                        <p:cTn id="91" dur="500" fill="hold"/>
                                        <p:tgtEl>
                                          <p:spTgt spid="295">
                                            <p:txEl>
                                              <p:pRg st="7" end="7"/>
                                            </p:txEl>
                                          </p:spTgt>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Class="entr" nodeType="afterEffect" presetSubtype="4" presetID="2" grpId="2" fill="hold">
                                  <p:stCondLst>
                                    <p:cond delay="0"/>
                                  </p:stCondLst>
                                  <p:iterate type="el" backwards="0">
                                    <p:tmAbs val="0"/>
                                  </p:iterate>
                                  <p:childTnLst>
                                    <p:set>
                                      <p:cBhvr>
                                        <p:cTn id="94" fill="hold"/>
                                        <p:tgtEl>
                                          <p:spTgt spid="295">
                                            <p:txEl>
                                              <p:pRg st="8" end="8"/>
                                            </p:txEl>
                                          </p:spTgt>
                                        </p:tgtEl>
                                        <p:attrNameLst>
                                          <p:attrName>style.visibility</p:attrName>
                                        </p:attrNameLst>
                                      </p:cBhvr>
                                      <p:to>
                                        <p:strVal val="visible"/>
                                      </p:to>
                                    </p:set>
                                    <p:anim calcmode="lin" valueType="num">
                                      <p:cBhvr>
                                        <p:cTn id="95" dur="500" fill="hold"/>
                                        <p:tgtEl>
                                          <p:spTgt spid="295">
                                            <p:txEl>
                                              <p:pRg st="8" end="8"/>
                                            </p:txEl>
                                          </p:spTgt>
                                        </p:tgtEl>
                                        <p:attrNameLst>
                                          <p:attrName>ppt_x</p:attrName>
                                        </p:attrNameLst>
                                      </p:cBhvr>
                                      <p:tavLst>
                                        <p:tav tm="0">
                                          <p:val>
                                            <p:strVal val="#ppt_x"/>
                                          </p:val>
                                        </p:tav>
                                        <p:tav tm="100000">
                                          <p:val>
                                            <p:strVal val="#ppt_x"/>
                                          </p:val>
                                        </p:tav>
                                      </p:tavLst>
                                    </p:anim>
                                    <p:anim calcmode="lin" valueType="num">
                                      <p:cBhvr>
                                        <p:cTn id="96" dur="500" fill="hold"/>
                                        <p:tgtEl>
                                          <p:spTgt spid="295">
                                            <p:txEl>
                                              <p:pRg st="8" end="8"/>
                                            </p:txEl>
                                          </p:spTgt>
                                        </p:tgtEl>
                                        <p:attrNameLst>
                                          <p:attrName>ppt_y</p:attrName>
                                        </p:attrNameLst>
                                      </p:cBhvr>
                                      <p:tavLst>
                                        <p:tav tm="0">
                                          <p:val>
                                            <p:strVal val="1+#ppt_h/2"/>
                                          </p:val>
                                        </p:tav>
                                        <p:tav tm="100000">
                                          <p:val>
                                            <p:strVal val="#ppt_y"/>
                                          </p:val>
                                        </p:tav>
                                      </p:tavLst>
                                    </p:anim>
                                  </p:childTnLst>
                                </p:cTn>
                              </p:par>
                            </p:childTnLst>
                          </p:cTn>
                        </p:par>
                        <p:par>
                          <p:cTn id="97" fill="hold">
                            <p:stCondLst>
                              <p:cond delay="8500"/>
                            </p:stCondLst>
                            <p:childTnLst>
                              <p:par>
                                <p:cTn id="98" presetClass="entr" nodeType="afterEffect" presetSubtype="4" presetID="2" grpId="2" fill="hold">
                                  <p:stCondLst>
                                    <p:cond delay="0"/>
                                  </p:stCondLst>
                                  <p:iterate type="el" backwards="0">
                                    <p:tmAbs val="0"/>
                                  </p:iterate>
                                  <p:childTnLst>
                                    <p:set>
                                      <p:cBhvr>
                                        <p:cTn id="99" fill="hold"/>
                                        <p:tgtEl>
                                          <p:spTgt spid="295">
                                            <p:txEl>
                                              <p:pRg st="9" end="9"/>
                                            </p:txEl>
                                          </p:spTgt>
                                        </p:tgtEl>
                                        <p:attrNameLst>
                                          <p:attrName>style.visibility</p:attrName>
                                        </p:attrNameLst>
                                      </p:cBhvr>
                                      <p:to>
                                        <p:strVal val="visible"/>
                                      </p:to>
                                    </p:set>
                                    <p:anim calcmode="lin" valueType="num">
                                      <p:cBhvr>
                                        <p:cTn id="100" dur="500" fill="hold"/>
                                        <p:tgtEl>
                                          <p:spTgt spid="295">
                                            <p:txEl>
                                              <p:pRg st="9" end="9"/>
                                            </p:txEl>
                                          </p:spTgt>
                                        </p:tgtEl>
                                        <p:attrNameLst>
                                          <p:attrName>ppt_x</p:attrName>
                                        </p:attrNameLst>
                                      </p:cBhvr>
                                      <p:tavLst>
                                        <p:tav tm="0">
                                          <p:val>
                                            <p:strVal val="#ppt_x"/>
                                          </p:val>
                                        </p:tav>
                                        <p:tav tm="100000">
                                          <p:val>
                                            <p:strVal val="#ppt_x"/>
                                          </p:val>
                                        </p:tav>
                                      </p:tavLst>
                                    </p:anim>
                                    <p:anim calcmode="lin" valueType="num">
                                      <p:cBhvr>
                                        <p:cTn id="101" dur="500" fill="hold"/>
                                        <p:tgtEl>
                                          <p:spTgt spid="295">
                                            <p:txEl>
                                              <p:pRg st="9" end="9"/>
                                            </p:txEl>
                                          </p:spTgt>
                                        </p:tgtEl>
                                        <p:attrNameLst>
                                          <p:attrName>ppt_y</p:attrName>
                                        </p:attrNameLst>
                                      </p:cBhvr>
                                      <p:tavLst>
                                        <p:tav tm="0">
                                          <p:val>
                                            <p:strVal val="1+#ppt_h/2"/>
                                          </p:val>
                                        </p:tav>
                                        <p:tav tm="100000">
                                          <p:val>
                                            <p:strVal val="#ppt_y"/>
                                          </p:val>
                                        </p:tav>
                                      </p:tavLst>
                                    </p:anim>
                                  </p:childTnLst>
                                </p:cTn>
                              </p:par>
                            </p:childTnLst>
                          </p:cTn>
                        </p:par>
                        <p:par>
                          <p:cTn id="102" fill="hold">
                            <p:stCondLst>
                              <p:cond delay="9000"/>
                            </p:stCondLst>
                            <p:childTnLst>
                              <p:par>
                                <p:cTn id="103" presetClass="entr" nodeType="afterEffect" presetSubtype="4" presetID="2" grpId="2" fill="hold">
                                  <p:stCondLst>
                                    <p:cond delay="0"/>
                                  </p:stCondLst>
                                  <p:iterate type="el" backwards="0">
                                    <p:tmAbs val="0"/>
                                  </p:iterate>
                                  <p:childTnLst>
                                    <p:set>
                                      <p:cBhvr>
                                        <p:cTn id="104" fill="hold"/>
                                        <p:tgtEl>
                                          <p:spTgt spid="295">
                                            <p:txEl>
                                              <p:pRg st="10" end="10"/>
                                            </p:txEl>
                                          </p:spTgt>
                                        </p:tgtEl>
                                        <p:attrNameLst>
                                          <p:attrName>style.visibility</p:attrName>
                                        </p:attrNameLst>
                                      </p:cBhvr>
                                      <p:to>
                                        <p:strVal val="visible"/>
                                      </p:to>
                                    </p:set>
                                    <p:anim calcmode="lin" valueType="num">
                                      <p:cBhvr>
                                        <p:cTn id="105" dur="500" fill="hold"/>
                                        <p:tgtEl>
                                          <p:spTgt spid="295">
                                            <p:txEl>
                                              <p:pRg st="10" end="10"/>
                                            </p:txEl>
                                          </p:spTgt>
                                        </p:tgtEl>
                                        <p:attrNameLst>
                                          <p:attrName>ppt_x</p:attrName>
                                        </p:attrNameLst>
                                      </p:cBhvr>
                                      <p:tavLst>
                                        <p:tav tm="0">
                                          <p:val>
                                            <p:strVal val="#ppt_x"/>
                                          </p:val>
                                        </p:tav>
                                        <p:tav tm="100000">
                                          <p:val>
                                            <p:strVal val="#ppt_x"/>
                                          </p:val>
                                        </p:tav>
                                      </p:tavLst>
                                    </p:anim>
                                    <p:anim calcmode="lin" valueType="num">
                                      <p:cBhvr>
                                        <p:cTn id="106" dur="500" fill="hold"/>
                                        <p:tgtEl>
                                          <p:spTgt spid="295">
                                            <p:txEl>
                                              <p:pRg st="10" end="1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Class="entr" nodeType="afterEffect" presetSubtype="4" presetID="2" grpId="2" fill="hold">
                                  <p:stCondLst>
                                    <p:cond delay="0"/>
                                  </p:stCondLst>
                                  <p:iterate type="el" backwards="0">
                                    <p:tmAbs val="0"/>
                                  </p:iterate>
                                  <p:childTnLst>
                                    <p:set>
                                      <p:cBhvr>
                                        <p:cTn id="109" fill="hold"/>
                                        <p:tgtEl>
                                          <p:spTgt spid="295">
                                            <p:txEl>
                                              <p:pRg st="11" end="11"/>
                                            </p:txEl>
                                          </p:spTgt>
                                        </p:tgtEl>
                                        <p:attrNameLst>
                                          <p:attrName>style.visibility</p:attrName>
                                        </p:attrNameLst>
                                      </p:cBhvr>
                                      <p:to>
                                        <p:strVal val="visible"/>
                                      </p:to>
                                    </p:set>
                                    <p:anim calcmode="lin" valueType="num">
                                      <p:cBhvr>
                                        <p:cTn id="110" dur="500" fill="hold"/>
                                        <p:tgtEl>
                                          <p:spTgt spid="295">
                                            <p:txEl>
                                              <p:pRg st="11" end="11"/>
                                            </p:txEl>
                                          </p:spTgt>
                                        </p:tgtEl>
                                        <p:attrNameLst>
                                          <p:attrName>ppt_x</p:attrName>
                                        </p:attrNameLst>
                                      </p:cBhvr>
                                      <p:tavLst>
                                        <p:tav tm="0">
                                          <p:val>
                                            <p:strVal val="#ppt_x"/>
                                          </p:val>
                                        </p:tav>
                                        <p:tav tm="100000">
                                          <p:val>
                                            <p:strVal val="#ppt_x"/>
                                          </p:val>
                                        </p:tav>
                                      </p:tavLst>
                                    </p:anim>
                                    <p:anim calcmode="lin" valueType="num">
                                      <p:cBhvr>
                                        <p:cTn id="111" dur="500" fill="hold"/>
                                        <p:tgtEl>
                                          <p:spTgt spid="295">
                                            <p:txEl>
                                              <p:pRg st="11" end="11"/>
                                            </p:txEl>
                                          </p:spTgt>
                                        </p:tgtEl>
                                        <p:attrNameLst>
                                          <p:attrName>ppt_y</p:attrName>
                                        </p:attrNameLst>
                                      </p:cBhvr>
                                      <p:tavLst>
                                        <p:tav tm="0">
                                          <p:val>
                                            <p:strVal val="1+#ppt_h/2"/>
                                          </p:val>
                                        </p:tav>
                                        <p:tav tm="100000">
                                          <p:val>
                                            <p:strVal val="#ppt_y"/>
                                          </p:val>
                                        </p:tav>
                                      </p:tavLst>
                                    </p:anim>
                                  </p:childTnLst>
                                </p:cTn>
                              </p:par>
                            </p:childTnLst>
                          </p:cTn>
                        </p:par>
                        <p:par>
                          <p:cTn id="112" fill="hold">
                            <p:stCondLst>
                              <p:cond delay="10000"/>
                            </p:stCondLst>
                            <p:childTnLst>
                              <p:par>
                                <p:cTn id="113" presetClass="entr" nodeType="afterEffect" presetSubtype="4" presetID="2" grpId="2" fill="hold">
                                  <p:stCondLst>
                                    <p:cond delay="0"/>
                                  </p:stCondLst>
                                  <p:iterate type="el" backwards="0">
                                    <p:tmAbs val="0"/>
                                  </p:iterate>
                                  <p:childTnLst>
                                    <p:set>
                                      <p:cBhvr>
                                        <p:cTn id="114" fill="hold"/>
                                        <p:tgtEl>
                                          <p:spTgt spid="295">
                                            <p:txEl>
                                              <p:pRg st="12" end="12"/>
                                            </p:txEl>
                                          </p:spTgt>
                                        </p:tgtEl>
                                        <p:attrNameLst>
                                          <p:attrName>style.visibility</p:attrName>
                                        </p:attrNameLst>
                                      </p:cBhvr>
                                      <p:to>
                                        <p:strVal val="visible"/>
                                      </p:to>
                                    </p:set>
                                    <p:anim calcmode="lin" valueType="num">
                                      <p:cBhvr>
                                        <p:cTn id="115" dur="500" fill="hold"/>
                                        <p:tgtEl>
                                          <p:spTgt spid="295">
                                            <p:txEl>
                                              <p:pRg st="12" end="12"/>
                                            </p:txEl>
                                          </p:spTgt>
                                        </p:tgtEl>
                                        <p:attrNameLst>
                                          <p:attrName>ppt_x</p:attrName>
                                        </p:attrNameLst>
                                      </p:cBhvr>
                                      <p:tavLst>
                                        <p:tav tm="0">
                                          <p:val>
                                            <p:strVal val="#ppt_x"/>
                                          </p:val>
                                        </p:tav>
                                        <p:tav tm="100000">
                                          <p:val>
                                            <p:strVal val="#ppt_x"/>
                                          </p:val>
                                        </p:tav>
                                      </p:tavLst>
                                    </p:anim>
                                    <p:anim calcmode="lin" valueType="num">
                                      <p:cBhvr>
                                        <p:cTn id="116" dur="500" fill="hold"/>
                                        <p:tgtEl>
                                          <p:spTgt spid="295">
                                            <p:txEl>
                                              <p:pRg st="12" end="12"/>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0500"/>
                            </p:stCondLst>
                            <p:childTnLst>
                              <p:par>
                                <p:cTn id="118" presetClass="entr" nodeType="afterEffect" presetSubtype="4" presetID="2" grpId="2" fill="hold">
                                  <p:stCondLst>
                                    <p:cond delay="0"/>
                                  </p:stCondLst>
                                  <p:iterate type="el" backwards="0">
                                    <p:tmAbs val="0"/>
                                  </p:iterate>
                                  <p:childTnLst>
                                    <p:set>
                                      <p:cBhvr>
                                        <p:cTn id="119" fill="hold"/>
                                        <p:tgtEl>
                                          <p:spTgt spid="295">
                                            <p:txEl>
                                              <p:pRg st="13" end="13"/>
                                            </p:txEl>
                                          </p:spTgt>
                                        </p:tgtEl>
                                        <p:attrNameLst>
                                          <p:attrName>style.visibility</p:attrName>
                                        </p:attrNameLst>
                                      </p:cBhvr>
                                      <p:to>
                                        <p:strVal val="visible"/>
                                      </p:to>
                                    </p:set>
                                    <p:anim calcmode="lin" valueType="num">
                                      <p:cBhvr>
                                        <p:cTn id="120" dur="500" fill="hold"/>
                                        <p:tgtEl>
                                          <p:spTgt spid="295">
                                            <p:txEl>
                                              <p:pRg st="13" end="13"/>
                                            </p:txEl>
                                          </p:spTgt>
                                        </p:tgtEl>
                                        <p:attrNameLst>
                                          <p:attrName>ppt_x</p:attrName>
                                        </p:attrNameLst>
                                      </p:cBhvr>
                                      <p:tavLst>
                                        <p:tav tm="0">
                                          <p:val>
                                            <p:strVal val="#ppt_x"/>
                                          </p:val>
                                        </p:tav>
                                        <p:tav tm="100000">
                                          <p:val>
                                            <p:strVal val="#ppt_x"/>
                                          </p:val>
                                        </p:tav>
                                      </p:tavLst>
                                    </p:anim>
                                    <p:anim calcmode="lin" valueType="num">
                                      <p:cBhvr>
                                        <p:cTn id="121" dur="500" fill="hold"/>
                                        <p:tgtEl>
                                          <p:spTgt spid="29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4" grpId="1"/>
      <p:bldP build="p" bldLvl="5" animBg="1" rev="0" advAuto="0" spid="295" grpId="2"/>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0" name="Shape 300"/>
          <p:cNvSpPr/>
          <p:nvPr/>
        </p:nvSpPr>
        <p:spPr>
          <a:xfrm>
            <a:off x="3907420" y="2120217"/>
            <a:ext cx="1169889" cy="368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2000">
                <a:solidFill>
                  <a:srgbClr val="FFFFFF"/>
                </a:solidFill>
                <a:uFill>
                  <a:solidFill>
                    <a:srgbClr val="929292"/>
                  </a:solidFill>
                </a:uFill>
              </a:defRPr>
            </a:lvl1pPr>
          </a:lstStyle>
          <a:p>
            <a:pPr/>
            <a:r>
              <a:t>Interface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5" name="Shape 305"/>
          <p:cNvSpPr/>
          <p:nvPr>
            <p:ph type="body" sz="quarter" idx="1"/>
          </p:nvPr>
        </p:nvSpPr>
        <p:spPr>
          <a:xfrm>
            <a:off x="0" y="-1"/>
            <a:ext cx="9144000" cy="699518"/>
          </a:xfrm>
          <a:prstGeom prst="rect">
            <a:avLst/>
          </a:prstGeom>
        </p:spPr>
        <p:txBody>
          <a:bodyPr/>
          <a:lstStyle>
            <a:lvl1pPr>
              <a:defRPr>
                <a:uFill>
                  <a:solidFill>
                    <a:srgbClr val="929292"/>
                  </a:solidFill>
                </a:uFill>
              </a:defRPr>
            </a:lvl1pPr>
          </a:lstStyle>
          <a:p>
            <a:pPr/>
            <a:r>
              <a:t>Interfaces</a:t>
            </a:r>
          </a:p>
        </p:txBody>
      </p:sp>
      <p:sp>
        <p:nvSpPr>
          <p:cNvPr id="306" name="Shape 306"/>
          <p:cNvSpPr/>
          <p:nvPr>
            <p:ph type="body" idx="13"/>
          </p:nvPr>
        </p:nvSpPr>
        <p:spPr>
          <a:xfrm>
            <a:off x="242888" y="1317497"/>
            <a:ext cx="2405460" cy="298227"/>
          </a:xfrm>
          <a:prstGeom prst="rect">
            <a:avLst/>
          </a:prstGeom>
          <a:extLst>
            <a:ext uri="{C572A759-6A51-4108-AA02-DFA0A04FC94B}">
              <ma14:wrappingTextBoxFlag xmlns:ma14="http://schemas.microsoft.com/office/mac/drawingml/2011/main" val="1"/>
            </a:ext>
          </a:extLst>
        </p:spPr>
        <p:txBody>
          <a:bodyPr/>
          <a:lstStyle>
            <a:lvl1pPr marL="0" indent="0" algn="ctr">
              <a:lnSpc>
                <a:spcPct val="120000"/>
              </a:lnSpc>
              <a:spcBef>
                <a:spcPts val="700"/>
              </a:spcBef>
              <a:buSzTx/>
              <a:buNone/>
              <a:defRPr b="1" sz="1400"/>
            </a:lvl1pPr>
          </a:lstStyle>
          <a:p>
            <a:pPr/>
            <a:r>
              <a:t>Object</a:t>
            </a:r>
          </a:p>
        </p:txBody>
      </p:sp>
      <p:sp>
        <p:nvSpPr>
          <p:cNvPr id="307" name="Shape 307"/>
          <p:cNvSpPr/>
          <p:nvPr>
            <p:ph type="body" idx="14"/>
          </p:nvPr>
        </p:nvSpPr>
        <p:spPr>
          <a:xfrm>
            <a:off x="3764621" y="1353196"/>
            <a:ext cx="1800226" cy="298227"/>
          </a:xfrm>
          <a:prstGeom prst="rect">
            <a:avLst/>
          </a:prstGeom>
          <a:extLst>
            <a:ext uri="{C572A759-6A51-4108-AA02-DFA0A04FC94B}">
              <ma14:wrappingTextBoxFlag xmlns:ma14="http://schemas.microsoft.com/office/mac/drawingml/2011/main" val="1"/>
            </a:ext>
          </a:extLst>
        </p:spPr>
        <p:txBody>
          <a:bodyPr/>
          <a:lstStyle>
            <a:lvl1pPr marL="0" indent="0" algn="ctr">
              <a:lnSpc>
                <a:spcPts val="1200"/>
              </a:lnSpc>
              <a:spcBef>
                <a:spcPts val="900"/>
              </a:spcBef>
              <a:buSzTx/>
              <a:buNone/>
              <a:defRPr b="1" sz="1400">
                <a:solidFill>
                  <a:srgbClr val="444444"/>
                </a:solidFill>
              </a:defRPr>
            </a:lvl1pPr>
          </a:lstStyle>
          <a:p>
            <a:pPr/>
            <a:r>
              <a:t>Function</a:t>
            </a:r>
          </a:p>
        </p:txBody>
      </p:sp>
      <p:sp>
        <p:nvSpPr>
          <p:cNvPr id="308" name="Shape 308"/>
          <p:cNvSpPr/>
          <p:nvPr/>
        </p:nvSpPr>
        <p:spPr>
          <a:xfrm flipH="1" flipV="1">
            <a:off x="9142358" y="708317"/>
            <a:ext cx="1643" cy="3888487"/>
          </a:xfrm>
          <a:prstGeom prst="line">
            <a:avLst/>
          </a:prstGeom>
          <a:ln w="12700">
            <a:solidFill>
              <a:schemeClr val="accent1">
                <a:lumOff val="9999"/>
              </a:schemeClr>
            </a:solidFill>
          </a:ln>
        </p:spPr>
        <p:txBody>
          <a:bodyPr lIns="45719" rIns="45719"/>
          <a:lstStyle/>
          <a:p>
            <a:pPr/>
          </a:p>
        </p:txBody>
      </p:sp>
      <p:sp>
        <p:nvSpPr>
          <p:cNvPr id="309" name="Shape 309"/>
          <p:cNvSpPr/>
          <p:nvPr/>
        </p:nvSpPr>
        <p:spPr>
          <a:xfrm flipH="1" flipV="1">
            <a:off x="-1643" y="708317"/>
            <a:ext cx="1643" cy="3888487"/>
          </a:xfrm>
          <a:prstGeom prst="line">
            <a:avLst/>
          </a:prstGeom>
          <a:ln w="12700">
            <a:solidFill>
              <a:schemeClr val="accent1">
                <a:lumOff val="9999"/>
              </a:schemeClr>
            </a:solidFill>
          </a:ln>
        </p:spPr>
        <p:txBody>
          <a:bodyPr lIns="45719" rIns="45719"/>
          <a:lstStyle/>
          <a:p>
            <a:pPr/>
          </a:p>
        </p:txBody>
      </p:sp>
      <p:sp>
        <p:nvSpPr>
          <p:cNvPr id="310" name="Shape 310"/>
          <p:cNvSpPr/>
          <p:nvPr/>
        </p:nvSpPr>
        <p:spPr>
          <a:xfrm>
            <a:off x="4352" y="1596607"/>
            <a:ext cx="3215597" cy="2921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00000"/>
                </a:solidFill>
                <a:latin typeface="Menlo"/>
                <a:ea typeface="Menlo"/>
                <a:cs typeface="Menlo"/>
                <a:sym typeface="Menlo"/>
              </a:defRPr>
            </a:pPr>
            <a:r>
              <a:rPr b="1">
                <a:solidFill>
                  <a:srgbClr val="011480"/>
                </a:solidFill>
              </a:rPr>
              <a:t>interface </a:t>
            </a:r>
            <a:r>
              <a:t>Config {</a:t>
            </a:r>
            <a:br/>
            <a:r>
              <a:t>  </a:t>
            </a:r>
            <a:r>
              <a:rPr b="1">
                <a:solidFill>
                  <a:srgbClr val="66187A"/>
                </a:solidFill>
              </a:rPr>
              <a:t>color</a:t>
            </a:r>
            <a:r>
              <a:t>?: </a:t>
            </a:r>
            <a:r>
              <a:rPr b="1">
                <a:solidFill>
                  <a:srgbClr val="011480"/>
                </a:solidFill>
              </a:rPr>
              <a:t>string</a:t>
            </a:r>
            <a:r>
              <a:t>;</a:t>
            </a:r>
            <a:br/>
            <a:r>
              <a:t>  </a:t>
            </a:r>
            <a:r>
              <a:rPr b="1">
                <a:solidFill>
                  <a:srgbClr val="66187A"/>
                </a:solidFill>
              </a:rPr>
              <a:t>width</a:t>
            </a:r>
            <a:r>
              <a:t>: </a:t>
            </a:r>
            <a:r>
              <a:rPr b="1">
                <a:solidFill>
                  <a:srgbClr val="011480"/>
                </a:solidFill>
              </a:rPr>
              <a:t>number</a:t>
            </a:r>
            <a:r>
              <a:t>;</a:t>
            </a:r>
            <a:br/>
            <a:r>
              <a:t>  </a:t>
            </a:r>
            <a:r>
              <a:rPr b="1">
                <a:solidFill>
                  <a:srgbClr val="011480"/>
                </a:solidFill>
              </a:rPr>
              <a:t>readonly </a:t>
            </a:r>
            <a:r>
              <a:rPr b="1">
                <a:solidFill>
                  <a:srgbClr val="66187A"/>
                </a:solidFill>
              </a:rPr>
              <a:t>secretKey</a:t>
            </a:r>
            <a:r>
              <a:t>:</a:t>
            </a:r>
            <a:r>
              <a:rPr b="1">
                <a:solidFill>
                  <a:srgbClr val="011480"/>
                </a:solidFill>
              </a:rPr>
              <a:t>number</a:t>
            </a:r>
            <a:r>
              <a:t>;</a:t>
            </a:r>
            <a:br/>
            <a:r>
              <a:t>}</a:t>
            </a:r>
            <a:br/>
            <a:br/>
            <a:r>
              <a:rPr b="1">
                <a:solidFill>
                  <a:srgbClr val="011480"/>
                </a:solidFill>
              </a:rPr>
              <a:t>function </a:t>
            </a:r>
            <a:r>
              <a:rPr i="1"/>
              <a:t>create</a:t>
            </a:r>
            <a:r>
              <a:t>(config:Config){</a:t>
            </a:r>
            <a:br/>
            <a:r>
              <a:t>  </a:t>
            </a:r>
            <a:r>
              <a:rPr i="1">
                <a:solidFill>
                  <a:srgbClr val="808080"/>
                </a:solidFill>
              </a:rPr>
              <a:t>//...</a:t>
            </a:r>
            <a:br>
              <a:rPr i="1">
                <a:solidFill>
                  <a:srgbClr val="808080"/>
                </a:solidFill>
              </a:rPr>
            </a:br>
            <a:r>
              <a:t>}</a:t>
            </a:r>
            <a:br/>
          </a:p>
        </p:txBody>
      </p:sp>
      <p:sp>
        <p:nvSpPr>
          <p:cNvPr id="311" name="Shape 311"/>
          <p:cNvSpPr/>
          <p:nvPr/>
        </p:nvSpPr>
        <p:spPr>
          <a:xfrm>
            <a:off x="3009123" y="1596607"/>
            <a:ext cx="3125754" cy="2921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00000"/>
                </a:solidFill>
                <a:latin typeface="Menlo"/>
                <a:ea typeface="Menlo"/>
                <a:cs typeface="Menlo"/>
                <a:sym typeface="Menlo"/>
              </a:defRPr>
            </a:pPr>
            <a:r>
              <a:rPr b="1">
                <a:solidFill>
                  <a:srgbClr val="011480"/>
                </a:solidFill>
              </a:rPr>
              <a:t>interface </a:t>
            </a:r>
            <a:r>
              <a:t>SearchFunc {</a:t>
            </a:r>
            <a:br/>
            <a:r>
              <a:t>  (src: </a:t>
            </a:r>
            <a:r>
              <a:rPr b="1">
                <a:solidFill>
                  <a:srgbClr val="011480"/>
                </a:solidFill>
              </a:rPr>
              <a:t>string</a:t>
            </a:r>
            <a:r>
              <a:t>): </a:t>
            </a:r>
            <a:r>
              <a:rPr b="1">
                <a:solidFill>
                  <a:srgbClr val="011480"/>
                </a:solidFill>
              </a:rPr>
              <a:t>boolean</a:t>
            </a:r>
            <a:r>
              <a:t>;</a:t>
            </a:r>
            <a:br/>
            <a:r>
              <a:t>}</a:t>
            </a:r>
            <a:br/>
            <a:br/>
            <a:r>
              <a:rPr b="1">
                <a:solidFill>
                  <a:srgbClr val="011480"/>
                </a:solidFill>
              </a:rPr>
              <a:t>let </a:t>
            </a:r>
            <a:r>
              <a:rPr b="1" i="1">
                <a:solidFill>
                  <a:srgbClr val="66187A"/>
                </a:solidFill>
              </a:rPr>
              <a:t>mySearch</a:t>
            </a:r>
            <a:r>
              <a:t>: SearchFunc;</a:t>
            </a:r>
            <a:br/>
            <a:r>
              <a:rPr b="1" i="1">
                <a:solidFill>
                  <a:srgbClr val="66187A"/>
                </a:solidFill>
              </a:rPr>
              <a:t>mySearch </a:t>
            </a:r>
            <a:r>
              <a:t>= </a:t>
            </a:r>
            <a:r>
              <a:rPr b="1">
                <a:solidFill>
                  <a:srgbClr val="011480"/>
                </a:solidFill>
              </a:rPr>
              <a:t>function </a:t>
            </a:r>
            <a:r>
              <a:t>(src: </a:t>
            </a:r>
            <a:r>
              <a:rPr b="1">
                <a:solidFill>
                  <a:srgbClr val="011480"/>
                </a:solidFill>
              </a:rPr>
              <a:t>string</a:t>
            </a:r>
            <a:r>
              <a:t>) {</a:t>
            </a:r>
            <a:br/>
            <a:r>
              <a:t>  </a:t>
            </a:r>
            <a:r>
              <a:rPr b="1">
                <a:solidFill>
                  <a:srgbClr val="011480"/>
                </a:solidFill>
              </a:rPr>
              <a:t>return true</a:t>
            </a:r>
            <a:br>
              <a:rPr b="1">
                <a:solidFill>
                  <a:srgbClr val="011480"/>
                </a:solidFill>
              </a:rPr>
            </a:br>
            <a:r>
              <a:t>};</a:t>
            </a:r>
            <a:br/>
            <a:br/>
          </a:p>
        </p:txBody>
      </p:sp>
      <p:sp>
        <p:nvSpPr>
          <p:cNvPr id="312" name="Shape 312"/>
          <p:cNvSpPr/>
          <p:nvPr/>
        </p:nvSpPr>
        <p:spPr>
          <a:xfrm>
            <a:off x="6306989" y="1596607"/>
            <a:ext cx="2656908" cy="2921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sz="1200">
                <a:solidFill>
                  <a:srgbClr val="000000"/>
                </a:solidFill>
                <a:latin typeface="Menlo"/>
                <a:ea typeface="Menlo"/>
                <a:cs typeface="Menlo"/>
                <a:sym typeface="Menlo"/>
              </a:defRPr>
            </a:pPr>
            <a:r>
              <a:rPr b="1">
                <a:solidFill>
                  <a:srgbClr val="011480"/>
                </a:solidFill>
              </a:rPr>
              <a:t>interface </a:t>
            </a:r>
            <a:r>
              <a:t>StringArray {</a:t>
            </a:r>
            <a:br/>
            <a:r>
              <a:t>  [</a:t>
            </a:r>
            <a:r>
              <a:rPr b="1">
                <a:solidFill>
                  <a:srgbClr val="66187A"/>
                </a:solidFill>
              </a:rPr>
              <a:t>index</a:t>
            </a:r>
            <a:r>
              <a:t>: </a:t>
            </a:r>
            <a:r>
              <a:rPr b="1">
                <a:solidFill>
                  <a:srgbClr val="011480"/>
                </a:solidFill>
              </a:rPr>
              <a:t>number</a:t>
            </a:r>
            <a:r>
              <a:t>]: </a:t>
            </a:r>
            <a:r>
              <a:rPr b="1">
                <a:solidFill>
                  <a:srgbClr val="011480"/>
                </a:solidFill>
              </a:rPr>
              <a:t>string</a:t>
            </a:r>
            <a:r>
              <a:t>;</a:t>
            </a:r>
            <a:br/>
            <a:r>
              <a:t>}</a:t>
            </a:r>
            <a:br/>
            <a:r>
              <a:rPr b="1">
                <a:solidFill>
                  <a:srgbClr val="011480"/>
                </a:solidFill>
              </a:rPr>
              <a:t>let </a:t>
            </a:r>
            <a:r>
              <a:rPr b="1" i="1">
                <a:solidFill>
                  <a:srgbClr val="66187A"/>
                </a:solidFill>
              </a:rPr>
              <a:t>arr</a:t>
            </a:r>
            <a:r>
              <a:t>: StringArray;</a:t>
            </a:r>
            <a:br/>
            <a:r>
              <a:rPr b="1" i="1">
                <a:solidFill>
                  <a:srgbClr val="66187A"/>
                </a:solidFill>
              </a:rPr>
              <a:t>arr </a:t>
            </a:r>
            <a:r>
              <a:t>= [</a:t>
            </a:r>
            <a:r>
              <a:rPr b="1">
                <a:solidFill>
                  <a:srgbClr val="018001"/>
                </a:solidFill>
              </a:rPr>
              <a:t>"Bob"</a:t>
            </a:r>
            <a:r>
              <a:t>, </a:t>
            </a:r>
            <a:r>
              <a:rPr b="1">
                <a:solidFill>
                  <a:srgbClr val="018001"/>
                </a:solidFill>
              </a:rPr>
              <a:t>"Fred"</a:t>
            </a:r>
            <a:r>
              <a:t>];</a:t>
            </a:r>
            <a:br/>
            <a:r>
              <a:rPr b="1">
                <a:solidFill>
                  <a:srgbClr val="011480"/>
                </a:solidFill>
              </a:rPr>
              <a:t>let </a:t>
            </a:r>
            <a:r>
              <a:rPr b="1" i="1">
                <a:solidFill>
                  <a:srgbClr val="66187A"/>
                </a:solidFill>
              </a:rPr>
              <a:t>str</a:t>
            </a:r>
            <a:r>
              <a:t>: </a:t>
            </a:r>
            <a:r>
              <a:rPr b="1">
                <a:solidFill>
                  <a:srgbClr val="011480"/>
                </a:solidFill>
              </a:rPr>
              <a:t>string </a:t>
            </a:r>
            <a:r>
              <a:t>= </a:t>
            </a:r>
            <a:r>
              <a:rPr b="1" i="1">
                <a:solidFill>
                  <a:srgbClr val="66187A"/>
                </a:solidFill>
              </a:rPr>
              <a:t>arr</a:t>
            </a:r>
            <a:r>
              <a:t>[</a:t>
            </a:r>
            <a:r>
              <a:rPr>
                <a:solidFill>
                  <a:srgbClr val="0432FF"/>
                </a:solidFill>
              </a:rPr>
              <a:t>0</a:t>
            </a:r>
            <a:r>
              <a:t>];</a:t>
            </a:r>
            <a:br/>
          </a:p>
        </p:txBody>
      </p:sp>
      <p:sp>
        <p:nvSpPr>
          <p:cNvPr id="313" name="Shape 313"/>
          <p:cNvSpPr/>
          <p:nvPr/>
        </p:nvSpPr>
        <p:spPr>
          <a:xfrm>
            <a:off x="6842759" y="1317497"/>
            <a:ext cx="1800226" cy="29822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ts val="1200"/>
              </a:lnSpc>
              <a:spcBef>
                <a:spcPts val="900"/>
              </a:spcBef>
              <a:defRPr b="1">
                <a:solidFill>
                  <a:srgbClr val="444444"/>
                </a:solidFill>
              </a:defRPr>
            </a:lvl1pPr>
          </a:lstStyle>
          <a:p>
            <a:pPr/>
            <a:r>
              <a:t>Index</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sldNum" sz="quarter" idx="2"/>
          </p:nvPr>
        </p:nvSpPr>
        <p:spPr>
          <a:xfrm>
            <a:off x="8780072"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8" name="Shape 318"/>
          <p:cNvSpPr/>
          <p:nvPr>
            <p:ph type="body" sz="quarter" idx="1"/>
          </p:nvPr>
        </p:nvSpPr>
        <p:spPr>
          <a:xfrm>
            <a:off x="0" y="-1"/>
            <a:ext cx="9144000" cy="699518"/>
          </a:xfrm>
          <a:prstGeom prst="rect">
            <a:avLst/>
          </a:prstGeom>
        </p:spPr>
        <p:txBody>
          <a:bodyPr/>
          <a:lstStyle>
            <a:lvl1pPr>
              <a:defRPr sz="1800">
                <a:uFill>
                  <a:solidFill>
                    <a:srgbClr val="929292"/>
                  </a:solidFill>
                </a:uFill>
              </a:defRPr>
            </a:lvl1pPr>
          </a:lstStyle>
          <a:p>
            <a:pPr/>
            <a:r>
              <a:t>Extending Interfaces </a:t>
            </a:r>
          </a:p>
        </p:txBody>
      </p:sp>
      <p:sp>
        <p:nvSpPr>
          <p:cNvPr id="319" name="Shape 319"/>
          <p:cNvSpPr/>
          <p:nvPr/>
        </p:nvSpPr>
        <p:spPr>
          <a:xfrm>
            <a:off x="4495023" y="1111250"/>
            <a:ext cx="3513451" cy="2921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393192">
              <a:defRPr sz="1032">
                <a:solidFill>
                  <a:srgbClr val="000000"/>
                </a:solidFill>
                <a:latin typeface="Menlo"/>
                <a:ea typeface="Menlo"/>
                <a:cs typeface="Menlo"/>
                <a:sym typeface="Menlo"/>
              </a:defRPr>
            </a:pPr>
            <a:r>
              <a:rPr b="1">
                <a:solidFill>
                  <a:srgbClr val="011480"/>
                </a:solidFill>
              </a:rPr>
              <a:t>interface </a:t>
            </a:r>
            <a:r>
              <a:t>Shape {</a:t>
            </a:r>
            <a:br/>
            <a:r>
              <a:t>  </a:t>
            </a:r>
            <a:r>
              <a:rPr b="1">
                <a:solidFill>
                  <a:srgbClr val="66187A"/>
                </a:solidFill>
              </a:rPr>
              <a:t>color</a:t>
            </a:r>
            <a:r>
              <a:t>: </a:t>
            </a:r>
            <a:r>
              <a:rPr b="1">
                <a:solidFill>
                  <a:srgbClr val="011480"/>
                </a:solidFill>
              </a:rPr>
              <a:t>string</a:t>
            </a:r>
            <a:r>
              <a:t>;</a:t>
            </a:r>
            <a:br/>
            <a:r>
              <a:t>}</a:t>
            </a:r>
            <a:br/>
            <a:br/>
            <a:r>
              <a:rPr b="1">
                <a:solidFill>
                  <a:srgbClr val="011480"/>
                </a:solidFill>
              </a:rPr>
              <a:t>interface </a:t>
            </a:r>
            <a:r>
              <a:t>PenStroke {</a:t>
            </a:r>
            <a:br/>
            <a:r>
              <a:t>  </a:t>
            </a:r>
            <a:r>
              <a:rPr b="1">
                <a:solidFill>
                  <a:srgbClr val="66187A"/>
                </a:solidFill>
              </a:rPr>
              <a:t>penWidth</a:t>
            </a:r>
            <a:r>
              <a:t>: </a:t>
            </a:r>
            <a:r>
              <a:rPr b="1">
                <a:solidFill>
                  <a:srgbClr val="011480"/>
                </a:solidFill>
              </a:rPr>
              <a:t>number</a:t>
            </a:r>
            <a:r>
              <a:t>;</a:t>
            </a:r>
            <a:br/>
            <a:r>
              <a:t>}</a:t>
            </a:r>
            <a:br/>
            <a:br/>
            <a:r>
              <a:rPr b="1">
                <a:solidFill>
                  <a:srgbClr val="011480"/>
                </a:solidFill>
              </a:rPr>
              <a:t>interface </a:t>
            </a:r>
            <a:r>
              <a:t>Square </a:t>
            </a:r>
            <a:r>
              <a:rPr b="1">
                <a:solidFill>
                  <a:srgbClr val="011480"/>
                </a:solidFill>
              </a:rPr>
              <a:t>extends </a:t>
            </a:r>
            <a:r>
              <a:t>Shape, PenStroke {</a:t>
            </a:r>
            <a:br/>
            <a:r>
              <a:t>  </a:t>
            </a:r>
            <a:r>
              <a:rPr b="1">
                <a:solidFill>
                  <a:srgbClr val="66187A"/>
                </a:solidFill>
              </a:rPr>
              <a:t>sideLength</a:t>
            </a:r>
            <a:r>
              <a:t>: </a:t>
            </a:r>
            <a:r>
              <a:rPr b="1">
                <a:solidFill>
                  <a:srgbClr val="011480"/>
                </a:solidFill>
              </a:rPr>
              <a:t>number</a:t>
            </a:r>
            <a:r>
              <a:t>;</a:t>
            </a:r>
            <a:br/>
            <a:r>
              <a:t>}</a:t>
            </a:r>
            <a:br/>
            <a:br/>
            <a:r>
              <a:rPr b="1">
                <a:solidFill>
                  <a:srgbClr val="011480"/>
                </a:solidFill>
              </a:rPr>
              <a:t>let </a:t>
            </a:r>
            <a:r>
              <a:rPr b="1" i="1">
                <a:solidFill>
                  <a:srgbClr val="66187A"/>
                </a:solidFill>
              </a:rPr>
              <a:t>square </a:t>
            </a:r>
            <a:r>
              <a:t>= &lt;Square&gt;{};</a:t>
            </a:r>
            <a:br/>
            <a:r>
              <a:rPr b="1" i="1">
                <a:solidFill>
                  <a:srgbClr val="66187A"/>
                </a:solidFill>
              </a:rPr>
              <a:t>square</a:t>
            </a:r>
            <a:r>
              <a:t>.</a:t>
            </a:r>
            <a:r>
              <a:rPr b="1">
                <a:solidFill>
                  <a:srgbClr val="66187A"/>
                </a:solidFill>
              </a:rPr>
              <a:t>color </a:t>
            </a:r>
            <a:r>
              <a:t>= </a:t>
            </a:r>
            <a:r>
              <a:rPr b="1">
                <a:solidFill>
                  <a:srgbClr val="018001"/>
                </a:solidFill>
              </a:rPr>
              <a:t>"blue"</a:t>
            </a:r>
            <a:r>
              <a:t>;</a:t>
            </a:r>
            <a:br/>
            <a:r>
              <a:rPr b="1" i="1">
                <a:solidFill>
                  <a:srgbClr val="66187A"/>
                </a:solidFill>
              </a:rPr>
              <a:t>square</a:t>
            </a:r>
            <a:r>
              <a:t>.</a:t>
            </a:r>
            <a:r>
              <a:rPr b="1">
                <a:solidFill>
                  <a:srgbClr val="66187A"/>
                </a:solidFill>
              </a:rPr>
              <a:t>sideLength </a:t>
            </a:r>
            <a:r>
              <a:t>= </a:t>
            </a:r>
            <a:r>
              <a:rPr>
                <a:solidFill>
                  <a:srgbClr val="0432FF"/>
                </a:solidFill>
              </a:rPr>
              <a:t>10</a:t>
            </a:r>
            <a:r>
              <a:t>;</a:t>
            </a:r>
            <a:br/>
            <a:r>
              <a:rPr b="1" i="1">
                <a:solidFill>
                  <a:srgbClr val="66187A"/>
                </a:solidFill>
              </a:rPr>
              <a:t>square</a:t>
            </a:r>
            <a:r>
              <a:t>.</a:t>
            </a:r>
            <a:r>
              <a:rPr b="1">
                <a:solidFill>
                  <a:srgbClr val="66187A"/>
                </a:solidFill>
              </a:rPr>
              <a:t>penWidth </a:t>
            </a:r>
            <a:r>
              <a:t>= </a:t>
            </a:r>
            <a:r>
              <a:rPr>
                <a:solidFill>
                  <a:srgbClr val="0432FF"/>
                </a:solidFill>
              </a:rPr>
              <a:t>5.0</a:t>
            </a:r>
            <a:r>
              <a:t>;</a:t>
            </a:r>
            <a:br/>
          </a:p>
        </p:txBody>
      </p:sp>
      <p:sp>
        <p:nvSpPr>
          <p:cNvPr id="320" name="Shape 320"/>
          <p:cNvSpPr/>
          <p:nvPr/>
        </p:nvSpPr>
        <p:spPr>
          <a:xfrm>
            <a:off x="-20728" y="1212017"/>
            <a:ext cx="3458655"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457200" defTabSz="457200">
              <a:defRPr sz="1200"/>
            </a:lvl1pPr>
          </a:lstStyle>
          <a:p>
            <a:pPr/>
            <a:r>
              <a:t>Like classes, interfaces can extend each other. This allows you to copy the members of one interface into another, which gives you more flexibility in how you separate your interfaces into reusable components.An interface can extend multiple interfaces, creating a combination of all of the interfaces.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over Slides">
  <a:themeElements>
    <a:clrScheme name="Cover Slides">
      <a:dk1>
        <a:srgbClr val="464547"/>
      </a:dk1>
      <a:lt1>
        <a:srgbClr val="FFFFFF"/>
      </a:lt1>
      <a:dk2>
        <a:srgbClr val="A7A7A7"/>
      </a:dk2>
      <a:lt2>
        <a:srgbClr val="535353"/>
      </a:lt2>
      <a:accent1>
        <a:srgbClr val="CCCCCC"/>
      </a:accent1>
      <a:accent2>
        <a:srgbClr val="39C2D7"/>
      </a:accent2>
      <a:accent3>
        <a:srgbClr val="1B8BA0"/>
      </a:accent3>
      <a:accent4>
        <a:srgbClr val="A3C644"/>
      </a:accent4>
      <a:accent5>
        <a:srgbClr val="7F993A"/>
      </a:accent5>
      <a:accent6>
        <a:srgbClr val="B22746"/>
      </a:accent6>
      <a:hlink>
        <a:srgbClr val="0000FF"/>
      </a:hlink>
      <a:folHlink>
        <a:srgbClr val="FF00FF"/>
      </a:folHlink>
    </a:clrScheme>
    <a:fontScheme name="Cover Slides">
      <a:majorFont>
        <a:latin typeface="Calibri"/>
        <a:ea typeface="Calibri"/>
        <a:cs typeface="Calibri"/>
      </a:majorFont>
      <a:minorFont>
        <a:latin typeface="Helvetica"/>
        <a:ea typeface="Helvetica"/>
        <a:cs typeface="Helvetica"/>
      </a:minorFont>
    </a:fontScheme>
    <a:fmtScheme name="Cover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over Slides">
  <a:themeElements>
    <a:clrScheme name="Cover Slides">
      <a:dk1>
        <a:srgbClr val="000000"/>
      </a:dk1>
      <a:lt1>
        <a:srgbClr val="FFFFFF"/>
      </a:lt1>
      <a:dk2>
        <a:srgbClr val="A7A7A7"/>
      </a:dk2>
      <a:lt2>
        <a:srgbClr val="535353"/>
      </a:lt2>
      <a:accent1>
        <a:srgbClr val="CCCCCC"/>
      </a:accent1>
      <a:accent2>
        <a:srgbClr val="39C2D7"/>
      </a:accent2>
      <a:accent3>
        <a:srgbClr val="1B8BA0"/>
      </a:accent3>
      <a:accent4>
        <a:srgbClr val="A3C644"/>
      </a:accent4>
      <a:accent5>
        <a:srgbClr val="7F993A"/>
      </a:accent5>
      <a:accent6>
        <a:srgbClr val="B22746"/>
      </a:accent6>
      <a:hlink>
        <a:srgbClr val="0000FF"/>
      </a:hlink>
      <a:folHlink>
        <a:srgbClr val="FF00FF"/>
      </a:folHlink>
    </a:clrScheme>
    <a:fontScheme name="Cover Slides">
      <a:majorFont>
        <a:latin typeface="Calibri"/>
        <a:ea typeface="Calibri"/>
        <a:cs typeface="Calibri"/>
      </a:majorFont>
      <a:minorFont>
        <a:latin typeface="Helvetica"/>
        <a:ea typeface="Helvetica"/>
        <a:cs typeface="Helvetica"/>
      </a:minorFont>
    </a:fontScheme>
    <a:fmtScheme name="Cover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429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64547"/>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01140B2D7CB74DA3EAC98E69956473" ma:contentTypeVersion="2" ma:contentTypeDescription="Create a new document." ma:contentTypeScope="" ma:versionID="9da7828a4712f19ff8e3068bdffa3e5a">
  <xsd:schema xmlns:xsd="http://www.w3.org/2001/XMLSchema" xmlns:xs="http://www.w3.org/2001/XMLSchema" xmlns:p="http://schemas.microsoft.com/office/2006/metadata/properties" xmlns:ns2="8f17bd39-e2a2-416d-8579-9c5cbdeee658" xmlns:ns3="cce3b1b3-a149-4752-a436-36be503cdc9b" targetNamespace="http://schemas.microsoft.com/office/2006/metadata/properties" ma:root="true" ma:fieldsID="a5831856a8fa35cbe6ce93eb567e3e2b" ns2:_="" ns3:_="">
    <xsd:import namespace="8f17bd39-e2a2-416d-8579-9c5cbdeee658"/>
    <xsd:import namespace="cce3b1b3-a149-4752-a436-36be503cdc9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7bd39-e2a2-416d-8579-9c5cbdeee6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ce3b1b3-a149-4752-a436-36be503cdc9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8f17bd39-e2a2-416d-8579-9c5cbdeee658">DOCID-2090759719-276</_dlc_DocId>
    <_dlc_DocIdUrl xmlns="8f17bd39-e2a2-416d-8579-9c5cbdeee658">
      <Url>https://epam.sharepoint.com/sites/CDP/front-enddevelopment/_layouts/15/DocIdRedir.aspx?ID=DOCID-2090759719-276</Url>
      <Description>DOCID-2090759719-276</Description>
    </_dlc_DocIdUrl>
  </documentManagement>
</p:properties>
</file>

<file path=customXml/itemProps1.xml><?xml version="1.0" encoding="utf-8"?>
<ds:datastoreItem xmlns:ds="http://schemas.openxmlformats.org/officeDocument/2006/customXml" ds:itemID="{B49A3452-1163-4713-8C4E-B095275E25CA}"/>
</file>

<file path=customXml/itemProps2.xml><?xml version="1.0" encoding="utf-8"?>
<ds:datastoreItem xmlns:ds="http://schemas.openxmlformats.org/officeDocument/2006/customXml" ds:itemID="{51927F45-F7EF-4950-BFA8-2C2DCDD2ACB0}"/>
</file>

<file path=customXml/itemProps3.xml><?xml version="1.0" encoding="utf-8"?>
<ds:datastoreItem xmlns:ds="http://schemas.openxmlformats.org/officeDocument/2006/customXml" ds:itemID="{E97E56B9-3D6F-4BE1-8C98-2B8CDD4180B6}"/>
</file>

<file path=customXml/itemProps4.xml><?xml version="1.0" encoding="utf-8"?>
<ds:datastoreItem xmlns:ds="http://schemas.openxmlformats.org/officeDocument/2006/customXml" ds:itemID="{59C0F514-FDE9-4CB3-ACE3-2C6538617D1A}"/>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 RXJS presentation Vadym Korotkyi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0x0101000E01140B2D7CB74DA3EAC98E69956473</vt:lpwstr>
  </property>
  <property fmtid="{D5CDD505-2E9C-101B-9397-08002B2CF9AE}" pid="3" name="_dlc_DocIdItemGuid">
    <vt:lpwstr>a22fe11f-931d-4c7c-a224-296ba52ef6d2</vt:lpwstr>
  </property>
</Properties>
</file>