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entation.xml" ContentType="application/vnd.openxmlformats-officedocument.presentationml.presentation.main+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5.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1.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Old Standard TT" panose="020B0604020202020204" charset="0"/>
      <p:regular r:id="rId29"/>
      <p:bold r:id="rId30"/>
      <p:italic r:id="rId31"/>
    </p:embeddedFont>
    <p:embeddedFont>
      <p:font typeface="Source Code Pro" panose="020B0509030403020204" pitchFamily="49"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4bf937d8a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04bf937d8a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04bf937d8a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04bf937d8a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4bf937d8a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04bf937d8a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04bf937d8a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04bf937d8a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04bf937d8a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04bf937d8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04bf937d8a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04bf937d8a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04bf937d8a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04bf937d8a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4bf937d8a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04bf937d8a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04bf937d8a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04bf937d8a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04bf937d8a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04bf937d8a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04bf937d8a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04bf937d8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04bf937d8a_0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04bf937d8a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04bf937d8a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04bf937d8a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04bf937d8a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04bf937d8a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04bf937d8a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04bf937d8a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04bf937d8a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04bf937d8a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04bf937d8a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04bf937d8a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04bf937d8a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04bf937d8a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04bf937d8a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04bf937d8a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4bf937d8a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4bf937d8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04bf937d8a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04bf937d8a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4bf937d8a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04bf937d8a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4bf937d8a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4bf937d8a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04bf937d8a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04bf937d8a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04bf937d8a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04bf937d8a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2750"/>
              <a:t>Introduction to Problem Solving and Programming</a:t>
            </a:r>
            <a:endParaRPr sz="2750"/>
          </a:p>
          <a:p>
            <a:pPr marL="0" lvl="0" indent="0" algn="ctr" rtl="0">
              <a:spcBef>
                <a:spcPts val="0"/>
              </a:spcBef>
              <a:spcAft>
                <a:spcPts val="0"/>
              </a:spcAft>
              <a:buClr>
                <a:schemeClr val="dk1"/>
              </a:buClr>
              <a:buSzPct val="39285"/>
              <a:buFont typeface="Arial"/>
              <a:buNone/>
            </a:pPr>
            <a:r>
              <a:rPr lang="en" sz="2800">
                <a:solidFill>
                  <a:schemeClr val="lt1"/>
                </a:solidFill>
              </a:rPr>
              <a:t>Course Code: CSE 1021</a:t>
            </a:r>
            <a:endParaRPr sz="2800">
              <a:solidFill>
                <a:schemeClr val="lt1"/>
              </a:solidFill>
            </a:endParaRPr>
          </a:p>
          <a:p>
            <a:pPr marL="0" lvl="0" indent="0" algn="ctr" rtl="0">
              <a:spcBef>
                <a:spcPts val="0"/>
              </a:spcBef>
              <a:spcAft>
                <a:spcPts val="0"/>
              </a:spcAft>
              <a:buClr>
                <a:schemeClr val="dk1"/>
              </a:buClr>
              <a:buSzPct val="39285"/>
              <a:buFont typeface="Arial"/>
              <a:buNone/>
            </a:pPr>
            <a:r>
              <a:rPr lang="en" sz="2800">
                <a:solidFill>
                  <a:schemeClr val="lt1"/>
                </a:solidFill>
              </a:rPr>
              <a:t>Chapter 4</a:t>
            </a:r>
            <a:endParaRPr>
              <a:solidFill>
                <a:schemeClr val="lt1"/>
              </a:solidFill>
            </a:endParaRPr>
          </a:p>
        </p:txBody>
      </p:sp>
      <p:sp>
        <p:nvSpPr>
          <p:cNvPr id="60" name="Google Shape;60;p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By: Divya Thakur</a:t>
            </a:r>
            <a:endParaRPr dirty="0"/>
          </a:p>
        </p:txBody>
      </p:sp>
      <p:pic>
        <p:nvPicPr>
          <p:cNvPr id="61" name="Google Shape;61;p13"/>
          <p:cNvPicPr preferRelativeResize="0"/>
          <p:nvPr/>
        </p:nvPicPr>
        <p:blipFill rotWithShape="1">
          <a:blip r:embed="rId3">
            <a:alphaModFix/>
          </a:blip>
          <a:srcRect/>
          <a:stretch/>
        </p:blipFill>
        <p:spPr>
          <a:xfrm>
            <a:off x="1622" y="0"/>
            <a:ext cx="2017882" cy="1235851"/>
          </a:xfrm>
          <a:prstGeom prst="rect">
            <a:avLst/>
          </a:prstGeom>
          <a:noFill/>
          <a:ln>
            <a:noFill/>
          </a:ln>
        </p:spPr>
      </p:pic>
      <p:sp>
        <p:nvSpPr>
          <p:cNvPr id="62" name="Google Shape;62;p13"/>
          <p:cNvSpPr txBox="1"/>
          <p:nvPr/>
        </p:nvSpPr>
        <p:spPr>
          <a:xfrm>
            <a:off x="2103000" y="66675"/>
            <a:ext cx="6714300" cy="933600"/>
          </a:xfrm>
          <a:prstGeom prst="rect">
            <a:avLst/>
          </a:prstGeom>
          <a:solidFill>
            <a:schemeClr val="lt2"/>
          </a:solidFill>
          <a:ln>
            <a:noFill/>
          </a:ln>
        </p:spPr>
        <p:txBody>
          <a:bodyPr spcFirstLastPara="1" wrap="square" lIns="91425" tIns="91425" rIns="91425" bIns="91425" anchor="ctr" anchorCtr="0">
            <a:normAutofit lnSpcReduction="10000"/>
          </a:bodyPr>
          <a:lstStyle/>
          <a:p>
            <a:pPr marL="0" lvl="0" indent="0" algn="ctr" rtl="0">
              <a:spcBef>
                <a:spcPts val="0"/>
              </a:spcBef>
              <a:spcAft>
                <a:spcPts val="0"/>
              </a:spcAft>
              <a:buNone/>
            </a:pPr>
            <a:r>
              <a:rPr lang="en" sz="2500" b="1">
                <a:solidFill>
                  <a:srgbClr val="212121"/>
                </a:solidFill>
                <a:highlight>
                  <a:schemeClr val="lt2"/>
                </a:highlight>
                <a:latin typeface="Times New Roman"/>
                <a:ea typeface="Times New Roman"/>
                <a:cs typeface="Times New Roman"/>
                <a:sym typeface="Times New Roman"/>
              </a:rPr>
              <a:t>VIT Bhopal University</a:t>
            </a:r>
            <a:endParaRPr sz="2100" b="1">
              <a:solidFill>
                <a:srgbClr val="212121"/>
              </a:solidFill>
              <a:highlight>
                <a:schemeClr val="lt2"/>
              </a:highlight>
              <a:latin typeface="Times New Roman"/>
              <a:ea typeface="Times New Roman"/>
              <a:cs typeface="Times New Roman"/>
              <a:sym typeface="Times New Roman"/>
            </a:endParaRPr>
          </a:p>
          <a:p>
            <a:pPr marL="0" lvl="0" indent="0" algn="ctr" rtl="0">
              <a:spcBef>
                <a:spcPts val="0"/>
              </a:spcBef>
              <a:spcAft>
                <a:spcPts val="0"/>
              </a:spcAft>
              <a:buNone/>
            </a:pPr>
            <a:r>
              <a:rPr lang="en" sz="1700">
                <a:solidFill>
                  <a:srgbClr val="212121"/>
                </a:solidFill>
                <a:highlight>
                  <a:schemeClr val="lt2"/>
                </a:highlight>
                <a:latin typeface="Times New Roman"/>
                <a:ea typeface="Times New Roman"/>
                <a:cs typeface="Times New Roman"/>
                <a:sym typeface="Times New Roman"/>
              </a:rPr>
              <a:t>Bhopal-Indore Highway, Kothri Kalan, Sehore, Madhya Pradesh – 466114.</a:t>
            </a:r>
            <a:endParaRPr sz="2700">
              <a:solidFill>
                <a:srgbClr val="212121"/>
              </a:solidFill>
              <a:highlight>
                <a:schemeClr val="lt2"/>
              </a:highlight>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Compute Prime Factors</a:t>
            </a:r>
            <a:endParaRPr/>
          </a:p>
        </p:txBody>
      </p:sp>
      <p:sp>
        <p:nvSpPr>
          <p:cNvPr id="117" name="Google Shape;117;p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1000"/>
              </a:spcBef>
              <a:spcAft>
                <a:spcPts val="0"/>
              </a:spcAft>
              <a:buClr>
                <a:schemeClr val="dk1"/>
              </a:buClr>
              <a:buSzPts val="1100"/>
              <a:buFont typeface="Arial"/>
              <a:buNone/>
            </a:pPr>
            <a:r>
              <a:rPr lang="en" sz="2000"/>
              <a:t>In prime factorization, we factorize the numbers into prime numbers, called prime factors.</a:t>
            </a:r>
            <a:endParaRPr sz="2000"/>
          </a:p>
          <a:p>
            <a:pPr marL="0" lvl="0" indent="0" algn="l" rtl="0">
              <a:spcBef>
                <a:spcPts val="1000"/>
              </a:spcBef>
              <a:spcAft>
                <a:spcPts val="0"/>
              </a:spcAft>
              <a:buClr>
                <a:schemeClr val="dk1"/>
              </a:buClr>
              <a:buSzPts val="1100"/>
              <a:buFont typeface="Arial"/>
              <a:buNone/>
            </a:pPr>
            <a:r>
              <a:rPr lang="en" sz="2000"/>
              <a:t>There are two methods of prime factorization:</a:t>
            </a:r>
            <a:endParaRPr sz="2000"/>
          </a:p>
          <a:p>
            <a:pPr marL="457200" lvl="0" indent="-355600" algn="l" rtl="0">
              <a:spcBef>
                <a:spcPts val="1000"/>
              </a:spcBef>
              <a:spcAft>
                <a:spcPts val="0"/>
              </a:spcAft>
              <a:buSzPts val="2000"/>
              <a:buAutoNum type="arabicPeriod"/>
            </a:pPr>
            <a:r>
              <a:rPr lang="en" sz="2000"/>
              <a:t>Division Method</a:t>
            </a:r>
            <a:endParaRPr sz="2000"/>
          </a:p>
          <a:p>
            <a:pPr marL="457200" lvl="0" indent="-355600" algn="l" rtl="0">
              <a:spcBef>
                <a:spcPts val="0"/>
              </a:spcBef>
              <a:spcAft>
                <a:spcPts val="0"/>
              </a:spcAft>
              <a:buSzPts val="2000"/>
              <a:buAutoNum type="arabicPeriod"/>
            </a:pPr>
            <a:r>
              <a:rPr lang="en" sz="2000"/>
              <a:t>Factor Tree Method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Compute Prime Factors: Division Method</a:t>
            </a:r>
            <a:endParaRPr/>
          </a:p>
        </p:txBody>
      </p:sp>
      <p:sp>
        <p:nvSpPr>
          <p:cNvPr id="123" name="Google Shape;123;p23"/>
          <p:cNvSpPr txBox="1">
            <a:spLocks noGrp="1"/>
          </p:cNvSpPr>
          <p:nvPr>
            <p:ph type="body" idx="1"/>
          </p:nvPr>
        </p:nvSpPr>
        <p:spPr>
          <a:xfrm>
            <a:off x="311700" y="1171600"/>
            <a:ext cx="8520600" cy="3756900"/>
          </a:xfrm>
          <a:prstGeom prst="rect">
            <a:avLst/>
          </a:prstGeom>
        </p:spPr>
        <p:txBody>
          <a:bodyPr spcFirstLastPara="1" wrap="square" lIns="91425" tIns="91425" rIns="91425" bIns="91425" anchor="t" anchorCtr="0">
            <a:noAutofit/>
          </a:bodyPr>
          <a:lstStyle/>
          <a:p>
            <a:pPr marL="0" lvl="0" indent="0" algn="l" rtl="0">
              <a:lnSpc>
                <a:spcPct val="95000"/>
              </a:lnSpc>
              <a:spcBef>
                <a:spcPts val="1000"/>
              </a:spcBef>
              <a:spcAft>
                <a:spcPts val="0"/>
              </a:spcAft>
              <a:buSzPts val="852"/>
              <a:buNone/>
            </a:pPr>
            <a:r>
              <a:rPr lang="en" sz="1600"/>
              <a:t>1. Find the prime factors of 15.</a:t>
            </a:r>
            <a:endParaRPr sz="1600"/>
          </a:p>
          <a:p>
            <a:pPr marL="0" lvl="0" indent="0" algn="l" rtl="0">
              <a:lnSpc>
                <a:spcPct val="95000"/>
              </a:lnSpc>
              <a:spcBef>
                <a:spcPts val="1000"/>
              </a:spcBef>
              <a:spcAft>
                <a:spcPts val="0"/>
              </a:spcAft>
              <a:buSzPts val="852"/>
              <a:buNone/>
            </a:pPr>
            <a:r>
              <a:rPr lang="en" sz="1600"/>
              <a:t>First Step: 2 is the smallest prime number. But it cannot divide 15 exactly. So, consider 3.</a:t>
            </a:r>
            <a:endParaRPr sz="1600"/>
          </a:p>
          <a:p>
            <a:pPr marL="0" lvl="0" indent="0" algn="l" rtl="0">
              <a:lnSpc>
                <a:spcPct val="95000"/>
              </a:lnSpc>
              <a:spcBef>
                <a:spcPts val="1000"/>
              </a:spcBef>
              <a:spcAft>
                <a:spcPts val="0"/>
              </a:spcAft>
              <a:buSzPts val="852"/>
              <a:buNone/>
            </a:pPr>
            <a:r>
              <a:rPr lang="en" sz="1600"/>
              <a:t>Second Step: Now, 5 cannot be divided by 3. Consider the next smallest prime number 5.</a:t>
            </a:r>
            <a:endParaRPr sz="1600"/>
          </a:p>
          <a:p>
            <a:pPr marL="0" lvl="0" indent="0" algn="l" rtl="0">
              <a:lnSpc>
                <a:spcPct val="95000"/>
              </a:lnSpc>
              <a:spcBef>
                <a:spcPts val="1000"/>
              </a:spcBef>
              <a:spcAft>
                <a:spcPts val="0"/>
              </a:spcAft>
              <a:buSzPts val="852"/>
              <a:buNone/>
            </a:pPr>
            <a:r>
              <a:rPr lang="en" sz="1600"/>
              <a:t>The prime factors of 15 are 3 × 5.</a:t>
            </a:r>
            <a:endParaRPr sz="1600"/>
          </a:p>
          <a:p>
            <a:pPr marL="0" lvl="0" indent="0" algn="l" rtl="0">
              <a:lnSpc>
                <a:spcPct val="95000"/>
              </a:lnSpc>
              <a:spcBef>
                <a:spcPts val="1000"/>
              </a:spcBef>
              <a:spcAft>
                <a:spcPts val="0"/>
              </a:spcAft>
              <a:buSzPts val="852"/>
              <a:buNone/>
            </a:pPr>
            <a:endParaRPr sz="1600"/>
          </a:p>
          <a:p>
            <a:pPr marL="0" lvl="0" indent="0" algn="l" rtl="0">
              <a:lnSpc>
                <a:spcPct val="95000"/>
              </a:lnSpc>
              <a:spcBef>
                <a:spcPts val="1000"/>
              </a:spcBef>
              <a:spcAft>
                <a:spcPts val="0"/>
              </a:spcAft>
              <a:buSzPts val="852"/>
              <a:buNone/>
            </a:pPr>
            <a:r>
              <a:rPr lang="en" sz="1600"/>
              <a:t>2. Find the prime factors of 18.</a:t>
            </a:r>
            <a:endParaRPr sz="1600"/>
          </a:p>
          <a:p>
            <a:pPr marL="0" lvl="0" indent="0" algn="l" rtl="0">
              <a:lnSpc>
                <a:spcPct val="95000"/>
              </a:lnSpc>
              <a:spcBef>
                <a:spcPts val="1000"/>
              </a:spcBef>
              <a:spcAft>
                <a:spcPts val="0"/>
              </a:spcAft>
              <a:buSzPts val="852"/>
              <a:buNone/>
            </a:pPr>
            <a:r>
              <a:rPr lang="en" sz="1600"/>
              <a:t>First Step: Consider 2, the smallest prime number.</a:t>
            </a:r>
            <a:endParaRPr sz="1600"/>
          </a:p>
          <a:p>
            <a:pPr marL="0" lvl="0" indent="0" algn="l" rtl="0">
              <a:lnSpc>
                <a:spcPct val="95000"/>
              </a:lnSpc>
              <a:spcBef>
                <a:spcPts val="1000"/>
              </a:spcBef>
              <a:spcAft>
                <a:spcPts val="0"/>
              </a:spcAft>
              <a:buSzPts val="852"/>
              <a:buNone/>
            </a:pPr>
            <a:r>
              <a:rPr lang="en" sz="1600"/>
              <a:t>Second Step: As 9 cannot be divided by 2. Consider the next smallest prime 3. Repeat the process till quotient becomes 1.</a:t>
            </a:r>
            <a:endParaRPr sz="1600"/>
          </a:p>
          <a:p>
            <a:pPr marL="0" lvl="0" indent="0" algn="l" rtl="0">
              <a:lnSpc>
                <a:spcPct val="95000"/>
              </a:lnSpc>
              <a:spcBef>
                <a:spcPts val="1000"/>
              </a:spcBef>
              <a:spcAft>
                <a:spcPts val="0"/>
              </a:spcAft>
              <a:buSzPts val="852"/>
              <a:buNone/>
            </a:pPr>
            <a:r>
              <a:rPr lang="en" sz="1600"/>
              <a:t>The prime factors of 18 are 2 × 3 × 3.</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Compute Prime Factors:  Factor Tree Method</a:t>
            </a:r>
            <a:endParaRPr/>
          </a:p>
        </p:txBody>
      </p:sp>
      <p:sp>
        <p:nvSpPr>
          <p:cNvPr id="129" name="Google Shape;129;p24"/>
          <p:cNvSpPr txBox="1">
            <a:spLocks noGrp="1"/>
          </p:cNvSpPr>
          <p:nvPr>
            <p:ph type="body" idx="1"/>
          </p:nvPr>
        </p:nvSpPr>
        <p:spPr>
          <a:xfrm>
            <a:off x="311700" y="1171600"/>
            <a:ext cx="8520600" cy="37569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
              <a:t>Suppose, we have to find the prime factors of 16</a:t>
            </a:r>
            <a:endParaRPr/>
          </a:p>
          <a:p>
            <a:pPr marL="0" lvl="0" indent="0" algn="l" rtl="0">
              <a:spcBef>
                <a:spcPts val="1000"/>
              </a:spcBef>
              <a:spcAft>
                <a:spcPts val="0"/>
              </a:spcAft>
              <a:buClr>
                <a:schemeClr val="dk1"/>
              </a:buClr>
              <a:buSzPts val="1100"/>
              <a:buFont typeface="Arial"/>
              <a:buNone/>
            </a:pPr>
            <a:r>
              <a:rPr lang="en" b="1"/>
              <a:t>1.</a:t>
            </a:r>
            <a:r>
              <a:rPr lang="en"/>
              <a:t> We consider the number 16 as the root of the tree.</a:t>
            </a:r>
            <a:endParaRPr/>
          </a:p>
          <a:p>
            <a:pPr marL="0" lvl="0" indent="0" algn="l" rtl="0">
              <a:spcBef>
                <a:spcPts val="1000"/>
              </a:spcBef>
              <a:spcAft>
                <a:spcPts val="0"/>
              </a:spcAft>
              <a:buClr>
                <a:schemeClr val="dk1"/>
              </a:buClr>
              <a:buSzPts val="1100"/>
              <a:buFont typeface="Arial"/>
              <a:buNone/>
            </a:pPr>
            <a:r>
              <a:rPr lang="en" b="1"/>
              <a:t>2.</a:t>
            </a:r>
            <a:r>
              <a:rPr lang="en"/>
              <a:t> We write a pair of factors as the branches of the tree i.e., 2 × 8 = 16</a:t>
            </a:r>
            <a:endParaRPr/>
          </a:p>
          <a:p>
            <a:pPr marL="0" lvl="0" indent="0" algn="l" rtl="0">
              <a:spcBef>
                <a:spcPts val="1000"/>
              </a:spcBef>
              <a:spcAft>
                <a:spcPts val="0"/>
              </a:spcAft>
              <a:buSzPts val="1100"/>
              <a:buNone/>
            </a:pPr>
            <a:r>
              <a:rPr lang="en" b="1"/>
              <a:t>3.</a:t>
            </a:r>
            <a:r>
              <a:rPr lang="en"/>
              <a:t> We further factorize the composite factor 8 as 4 and 2, and again the composite factors 4 as 2 and 2.</a:t>
            </a:r>
            <a:endParaRPr/>
          </a:p>
          <a:p>
            <a:pPr marL="0" lvl="0" indent="0" algn="l" rtl="0">
              <a:spcBef>
                <a:spcPts val="1000"/>
              </a:spcBef>
              <a:spcAft>
                <a:spcPts val="0"/>
              </a:spcAft>
              <a:buSzPts val="1100"/>
              <a:buNone/>
            </a:pPr>
            <a:r>
              <a:rPr lang="en" sz="1600"/>
              <a:t>2 × 8                  = 16</a:t>
            </a:r>
            <a:endParaRPr sz="1600"/>
          </a:p>
          <a:p>
            <a:pPr marL="0" lvl="0" indent="0" algn="l" rtl="0">
              <a:spcBef>
                <a:spcPts val="1000"/>
              </a:spcBef>
              <a:spcAft>
                <a:spcPts val="0"/>
              </a:spcAft>
              <a:buSzPts val="1100"/>
              <a:buNone/>
            </a:pPr>
            <a:r>
              <a:rPr lang="en" sz="1600"/>
              <a:t>2 × 4  ×  2         = 16</a:t>
            </a:r>
            <a:endParaRPr sz="1600"/>
          </a:p>
          <a:p>
            <a:pPr marL="0" lvl="0" indent="0" algn="l" rtl="0">
              <a:spcBef>
                <a:spcPts val="1000"/>
              </a:spcBef>
              <a:spcAft>
                <a:spcPts val="0"/>
              </a:spcAft>
              <a:buSzPts val="1100"/>
              <a:buNone/>
            </a:pPr>
            <a:r>
              <a:rPr lang="en" sz="1600"/>
              <a:t>2 × 2  ×  2 ×  2= 16</a:t>
            </a:r>
            <a:endParaRPr sz="1600"/>
          </a:p>
          <a:p>
            <a:pPr marL="0" lvl="0" indent="0" algn="l" rtl="0">
              <a:spcBef>
                <a:spcPts val="1000"/>
              </a:spcBef>
              <a:spcAft>
                <a:spcPts val="0"/>
              </a:spcAft>
              <a:buSzPts val="1100"/>
              <a:buNone/>
            </a:pPr>
            <a:r>
              <a:rPr lang="en" sz="1900"/>
              <a:t>The prime factors of 16 = 2 × 2 × 2 × 2.</a:t>
            </a:r>
            <a:endParaRPr sz="1600"/>
          </a:p>
        </p:txBody>
      </p:sp>
      <p:pic>
        <p:nvPicPr>
          <p:cNvPr id="130" name="Google Shape;130;p24"/>
          <p:cNvPicPr preferRelativeResize="0"/>
          <p:nvPr/>
        </p:nvPicPr>
        <p:blipFill>
          <a:blip r:embed="rId3">
            <a:alphaModFix/>
          </a:blip>
          <a:stretch>
            <a:fillRect/>
          </a:stretch>
        </p:blipFill>
        <p:spPr>
          <a:xfrm>
            <a:off x="6969025" y="2963550"/>
            <a:ext cx="1670450" cy="209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Compute Prime Factors: Program 1</a:t>
            </a:r>
            <a:endParaRPr/>
          </a:p>
        </p:txBody>
      </p:sp>
      <p:sp>
        <p:nvSpPr>
          <p:cNvPr id="136" name="Google Shape;136;p2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#WAP to compute the prime factors of a given number?</a:t>
            </a:r>
            <a:endParaRPr sz="1600">
              <a:latin typeface="Source Code Pro"/>
              <a:ea typeface="Source Code Pro"/>
              <a:cs typeface="Source Code Pro"/>
              <a:sym typeface="Source Code Pro"/>
            </a:endParaRPr>
          </a:p>
          <a:p>
            <a:pPr marL="0" lvl="0" indent="0" algn="l" rtl="0">
              <a:lnSpc>
                <a:spcPct val="100000"/>
              </a:lnSpc>
              <a:spcBef>
                <a:spcPts val="1200"/>
              </a:spcBef>
              <a:spcAft>
                <a:spcPts val="0"/>
              </a:spcAft>
              <a:buNone/>
            </a:pPr>
            <a:r>
              <a:rPr lang="en" sz="1600">
                <a:latin typeface="Source Code Pro"/>
                <a:ea typeface="Source Code Pro"/>
                <a:cs typeface="Source Code Pro"/>
                <a:sym typeface="Source Code Pro"/>
              </a:rPr>
              <a:t>x=</a:t>
            </a:r>
            <a:r>
              <a:rPr lang="en" sz="1600">
                <a:solidFill>
                  <a:srgbClr val="8888C6"/>
                </a:solidFill>
                <a:latin typeface="Source Code Pro"/>
                <a:ea typeface="Source Code Pro"/>
                <a:cs typeface="Source Code Pro"/>
                <a:sym typeface="Source Code Pro"/>
              </a:rPr>
              <a:t>eval</a:t>
            </a:r>
            <a:r>
              <a:rPr lang="en" sz="1600">
                <a:latin typeface="Source Code Pro"/>
                <a:ea typeface="Source Code Pro"/>
                <a:cs typeface="Source Code Pro"/>
                <a:sym typeface="Source Code Pro"/>
              </a:rPr>
              <a:t>(</a:t>
            </a:r>
            <a:r>
              <a:rPr lang="en" sz="1600">
                <a:solidFill>
                  <a:srgbClr val="8888C6"/>
                </a:solidFill>
                <a:latin typeface="Source Code Pro"/>
                <a:ea typeface="Source Code Pro"/>
                <a:cs typeface="Source Code Pro"/>
                <a:sym typeface="Source Code Pro"/>
              </a:rPr>
              <a:t>input</a:t>
            </a:r>
            <a:r>
              <a:rPr lang="en" sz="1600">
                <a:latin typeface="Source Code Pro"/>
                <a:ea typeface="Source Code Pro"/>
                <a:cs typeface="Source Code Pro"/>
                <a:sym typeface="Source Code Pro"/>
              </a:rPr>
              <a:t>(</a:t>
            </a:r>
            <a:r>
              <a:rPr lang="en" sz="1600">
                <a:solidFill>
                  <a:srgbClr val="6A8759"/>
                </a:solidFill>
                <a:latin typeface="Source Code Pro"/>
                <a:ea typeface="Source Code Pro"/>
                <a:cs typeface="Source Code Pro"/>
                <a:sym typeface="Source Code Pro"/>
              </a:rPr>
              <a:t>"enter num"</a:t>
            </a:r>
            <a:r>
              <a:rPr lang="en" sz="1600">
                <a:latin typeface="Source Code Pro"/>
                <a:ea typeface="Source Code Pro"/>
                <a:cs typeface="Source Code Pro"/>
                <a:sym typeface="Source Code Pro"/>
              </a:rPr>
              <a:t>))</a:t>
            </a:r>
            <a:endParaRPr sz="1600">
              <a:latin typeface="Source Code Pro"/>
              <a:ea typeface="Source Code Pro"/>
              <a:cs typeface="Source Code Pro"/>
              <a:sym typeface="Source Code Pro"/>
            </a:endParaRPr>
          </a:p>
          <a:p>
            <a:pPr marL="0" lvl="0" indent="0" algn="l" rtl="0">
              <a:lnSpc>
                <a:spcPct val="100000"/>
              </a:lnSpc>
              <a:spcBef>
                <a:spcPts val="1200"/>
              </a:spcBef>
              <a:spcAft>
                <a:spcPts val="0"/>
              </a:spcAft>
              <a:buNone/>
            </a:pPr>
            <a:r>
              <a:rPr lang="en" sz="1600">
                <a:solidFill>
                  <a:srgbClr val="CC7832"/>
                </a:solidFill>
                <a:latin typeface="Source Code Pro"/>
                <a:ea typeface="Source Code Pro"/>
                <a:cs typeface="Source Code Pro"/>
                <a:sym typeface="Source Code Pro"/>
              </a:rPr>
              <a:t>while </a:t>
            </a:r>
            <a:r>
              <a:rPr lang="en" sz="1600">
                <a:latin typeface="Source Code Pro"/>
                <a:ea typeface="Source Code Pro"/>
                <a:cs typeface="Source Code Pro"/>
                <a:sym typeface="Source Code Pro"/>
              </a:rPr>
              <a:t>x!=</a:t>
            </a:r>
            <a:r>
              <a:rPr lang="en" sz="1600">
                <a:solidFill>
                  <a:srgbClr val="6897BB"/>
                </a:solidFill>
                <a:latin typeface="Source Code Pro"/>
                <a:ea typeface="Source Code Pro"/>
                <a:cs typeface="Source Code Pro"/>
                <a:sym typeface="Source Code Pro"/>
              </a:rPr>
              <a:t>1</a:t>
            </a:r>
            <a:r>
              <a:rPr lang="en" sz="1600">
                <a:latin typeface="Source Code Pro"/>
                <a:ea typeface="Source Code Pro"/>
                <a:cs typeface="Source Code Pro"/>
                <a:sym typeface="Source Code Pro"/>
              </a:rPr>
              <a:t>:</a:t>
            </a:r>
            <a:endParaRPr sz="1600">
              <a:latin typeface="Source Code Pro"/>
              <a:ea typeface="Source Code Pro"/>
              <a:cs typeface="Source Code Pro"/>
              <a:sym typeface="Source Code Pro"/>
            </a:endParaRPr>
          </a:p>
          <a:p>
            <a:pPr marL="0" lvl="0" indent="0" algn="l" rtl="0">
              <a:lnSpc>
                <a:spcPct val="100000"/>
              </a:lnSpc>
              <a:spcBef>
                <a:spcPts val="1200"/>
              </a:spcBef>
              <a:spcAft>
                <a:spcPts val="0"/>
              </a:spcAft>
              <a:buNone/>
            </a:pPr>
            <a:r>
              <a:rPr lang="en" sz="1600">
                <a:latin typeface="Source Code Pro"/>
                <a:ea typeface="Source Code Pro"/>
                <a:cs typeface="Source Code Pro"/>
                <a:sym typeface="Source Code Pro"/>
              </a:rPr>
              <a:t>    </a:t>
            </a:r>
            <a:r>
              <a:rPr lang="en" sz="1600">
                <a:solidFill>
                  <a:srgbClr val="CC7832"/>
                </a:solidFill>
                <a:latin typeface="Source Code Pro"/>
                <a:ea typeface="Source Code Pro"/>
                <a:cs typeface="Source Code Pro"/>
                <a:sym typeface="Source Code Pro"/>
              </a:rPr>
              <a:t>for </a:t>
            </a:r>
            <a:r>
              <a:rPr lang="en" sz="1600">
                <a:latin typeface="Source Code Pro"/>
                <a:ea typeface="Source Code Pro"/>
                <a:cs typeface="Source Code Pro"/>
                <a:sym typeface="Source Code Pro"/>
              </a:rPr>
              <a:t>i </a:t>
            </a:r>
            <a:r>
              <a:rPr lang="en" sz="1600">
                <a:solidFill>
                  <a:srgbClr val="CC7832"/>
                </a:solidFill>
                <a:latin typeface="Source Code Pro"/>
                <a:ea typeface="Source Code Pro"/>
                <a:cs typeface="Source Code Pro"/>
                <a:sym typeface="Source Code Pro"/>
              </a:rPr>
              <a:t>in </a:t>
            </a:r>
            <a:r>
              <a:rPr lang="en" sz="1600">
                <a:solidFill>
                  <a:srgbClr val="8888C6"/>
                </a:solidFill>
                <a:latin typeface="Source Code Pro"/>
                <a:ea typeface="Source Code Pro"/>
                <a:cs typeface="Source Code Pro"/>
                <a:sym typeface="Source Code Pro"/>
              </a:rPr>
              <a:t>range </a:t>
            </a:r>
            <a:r>
              <a:rPr lang="en" sz="1600">
                <a:latin typeface="Source Code Pro"/>
                <a:ea typeface="Source Code Pro"/>
                <a:cs typeface="Source Code Pro"/>
                <a:sym typeface="Source Code Pro"/>
              </a:rPr>
              <a:t>(</a:t>
            </a:r>
            <a:r>
              <a:rPr lang="en" sz="1600">
                <a:solidFill>
                  <a:srgbClr val="6897BB"/>
                </a:solidFill>
                <a:latin typeface="Source Code Pro"/>
                <a:ea typeface="Source Code Pro"/>
                <a:cs typeface="Source Code Pro"/>
                <a:sym typeface="Source Code Pro"/>
              </a:rPr>
              <a:t>2</a:t>
            </a:r>
            <a:r>
              <a:rPr lang="en" sz="1600">
                <a:solidFill>
                  <a:srgbClr val="CC7832"/>
                </a:solidFill>
                <a:latin typeface="Source Code Pro"/>
                <a:ea typeface="Source Code Pro"/>
                <a:cs typeface="Source Code Pro"/>
                <a:sym typeface="Source Code Pro"/>
              </a:rPr>
              <a:t>,</a:t>
            </a:r>
            <a:r>
              <a:rPr lang="en" sz="1600">
                <a:latin typeface="Source Code Pro"/>
                <a:ea typeface="Source Code Pro"/>
                <a:cs typeface="Source Code Pro"/>
                <a:sym typeface="Source Code Pro"/>
              </a:rPr>
              <a:t>x+</a:t>
            </a:r>
            <a:r>
              <a:rPr lang="en" sz="1600">
                <a:solidFill>
                  <a:srgbClr val="6897BB"/>
                </a:solidFill>
                <a:latin typeface="Source Code Pro"/>
                <a:ea typeface="Source Code Pro"/>
                <a:cs typeface="Source Code Pro"/>
                <a:sym typeface="Source Code Pro"/>
              </a:rPr>
              <a:t>1</a:t>
            </a:r>
            <a:r>
              <a:rPr lang="en" sz="1600">
                <a:latin typeface="Source Code Pro"/>
                <a:ea typeface="Source Code Pro"/>
                <a:cs typeface="Source Code Pro"/>
                <a:sym typeface="Source Code Pro"/>
              </a:rPr>
              <a:t>):</a:t>
            </a:r>
            <a:endParaRPr sz="1600">
              <a:latin typeface="Source Code Pro"/>
              <a:ea typeface="Source Code Pro"/>
              <a:cs typeface="Source Code Pro"/>
              <a:sym typeface="Source Code Pro"/>
            </a:endParaRPr>
          </a:p>
          <a:p>
            <a:pPr marL="0" lvl="0" indent="0" algn="l" rtl="0">
              <a:lnSpc>
                <a:spcPct val="100000"/>
              </a:lnSpc>
              <a:spcBef>
                <a:spcPts val="1200"/>
              </a:spcBef>
              <a:spcAft>
                <a:spcPts val="0"/>
              </a:spcAft>
              <a:buNone/>
            </a:pPr>
            <a:r>
              <a:rPr lang="en" sz="1600">
                <a:latin typeface="Source Code Pro"/>
                <a:ea typeface="Source Code Pro"/>
                <a:cs typeface="Source Code Pro"/>
                <a:sym typeface="Source Code Pro"/>
              </a:rPr>
              <a:t>        </a:t>
            </a:r>
            <a:r>
              <a:rPr lang="en" sz="1600">
                <a:solidFill>
                  <a:srgbClr val="CC7832"/>
                </a:solidFill>
                <a:latin typeface="Source Code Pro"/>
                <a:ea typeface="Source Code Pro"/>
                <a:cs typeface="Source Code Pro"/>
                <a:sym typeface="Source Code Pro"/>
              </a:rPr>
              <a:t>if </a:t>
            </a:r>
            <a:r>
              <a:rPr lang="en" sz="1600">
                <a:latin typeface="Source Code Pro"/>
                <a:ea typeface="Source Code Pro"/>
                <a:cs typeface="Source Code Pro"/>
                <a:sym typeface="Source Code Pro"/>
              </a:rPr>
              <a:t>x%i==</a:t>
            </a:r>
            <a:r>
              <a:rPr lang="en" sz="1600">
                <a:solidFill>
                  <a:srgbClr val="6897BB"/>
                </a:solidFill>
                <a:latin typeface="Source Code Pro"/>
                <a:ea typeface="Source Code Pro"/>
                <a:cs typeface="Source Code Pro"/>
                <a:sym typeface="Source Code Pro"/>
              </a:rPr>
              <a:t>0</a:t>
            </a:r>
            <a:r>
              <a:rPr lang="en" sz="1600">
                <a:latin typeface="Source Code Pro"/>
                <a:ea typeface="Source Code Pro"/>
                <a:cs typeface="Source Code Pro"/>
                <a:sym typeface="Source Code Pro"/>
              </a:rPr>
              <a:t>:</a:t>
            </a:r>
            <a:endParaRPr sz="1600">
              <a:latin typeface="Source Code Pro"/>
              <a:ea typeface="Source Code Pro"/>
              <a:cs typeface="Source Code Pro"/>
              <a:sym typeface="Source Code Pro"/>
            </a:endParaRPr>
          </a:p>
          <a:p>
            <a:pPr marL="0" lvl="0" indent="0" algn="l" rtl="0">
              <a:lnSpc>
                <a:spcPct val="100000"/>
              </a:lnSpc>
              <a:spcBef>
                <a:spcPts val="1200"/>
              </a:spcBef>
              <a:spcAft>
                <a:spcPts val="0"/>
              </a:spcAft>
              <a:buNone/>
            </a:pPr>
            <a:r>
              <a:rPr lang="en" sz="1600">
                <a:latin typeface="Source Code Pro"/>
                <a:ea typeface="Source Code Pro"/>
                <a:cs typeface="Source Code Pro"/>
                <a:sym typeface="Source Code Pro"/>
              </a:rPr>
              <a:t>            </a:t>
            </a:r>
            <a:r>
              <a:rPr lang="en" sz="1600">
                <a:solidFill>
                  <a:srgbClr val="8888C6"/>
                </a:solidFill>
                <a:latin typeface="Source Code Pro"/>
                <a:ea typeface="Source Code Pro"/>
                <a:cs typeface="Source Code Pro"/>
                <a:sym typeface="Source Code Pro"/>
              </a:rPr>
              <a:t>print</a:t>
            </a:r>
            <a:r>
              <a:rPr lang="en" sz="1600">
                <a:latin typeface="Source Code Pro"/>
                <a:ea typeface="Source Code Pro"/>
                <a:cs typeface="Source Code Pro"/>
                <a:sym typeface="Source Code Pro"/>
              </a:rPr>
              <a:t>(i)</a:t>
            </a:r>
            <a:endParaRPr sz="1600">
              <a:latin typeface="Source Code Pro"/>
              <a:ea typeface="Source Code Pro"/>
              <a:cs typeface="Source Code Pro"/>
              <a:sym typeface="Source Code Pro"/>
            </a:endParaRPr>
          </a:p>
          <a:p>
            <a:pPr marL="0" lvl="0" indent="0" algn="l" rtl="0">
              <a:lnSpc>
                <a:spcPct val="100000"/>
              </a:lnSpc>
              <a:spcBef>
                <a:spcPts val="1200"/>
              </a:spcBef>
              <a:spcAft>
                <a:spcPts val="0"/>
              </a:spcAft>
              <a:buNone/>
            </a:pPr>
            <a:r>
              <a:rPr lang="en" sz="1600">
                <a:latin typeface="Source Code Pro"/>
                <a:ea typeface="Source Code Pro"/>
                <a:cs typeface="Source Code Pro"/>
                <a:sym typeface="Source Code Pro"/>
              </a:rPr>
              <a:t>            x=x//i</a:t>
            </a:r>
            <a:endParaRPr sz="1600">
              <a:latin typeface="Source Code Pro"/>
              <a:ea typeface="Source Code Pro"/>
              <a:cs typeface="Source Code Pro"/>
              <a:sym typeface="Source Code Pro"/>
            </a:endParaRPr>
          </a:p>
          <a:p>
            <a:pPr marL="0" lvl="0" indent="0" algn="l" rtl="0">
              <a:lnSpc>
                <a:spcPct val="100000"/>
              </a:lnSpc>
              <a:spcBef>
                <a:spcPts val="1200"/>
              </a:spcBef>
              <a:spcAft>
                <a:spcPts val="1200"/>
              </a:spcAft>
              <a:buNone/>
            </a:pPr>
            <a:r>
              <a:rPr lang="en" sz="1600">
                <a:latin typeface="Source Code Pro"/>
                <a:ea typeface="Source Code Pro"/>
                <a:cs typeface="Source Code Pro"/>
                <a:sym typeface="Source Code Pro"/>
              </a:rPr>
              <a:t>            </a:t>
            </a:r>
            <a:r>
              <a:rPr lang="en" sz="1600">
                <a:solidFill>
                  <a:srgbClr val="CC7832"/>
                </a:solidFill>
                <a:latin typeface="Source Code Pro"/>
                <a:ea typeface="Source Code Pro"/>
                <a:cs typeface="Source Code Pro"/>
                <a:sym typeface="Source Code Pro"/>
              </a:rPr>
              <a:t>break</a:t>
            </a:r>
            <a:endParaRPr sz="1600">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Compute Prime Factors: Program 2</a:t>
            </a:r>
            <a:endParaRPr/>
          </a:p>
        </p:txBody>
      </p:sp>
      <p:sp>
        <p:nvSpPr>
          <p:cNvPr id="142" name="Google Shape;142;p26"/>
          <p:cNvSpPr txBox="1">
            <a:spLocks noGrp="1"/>
          </p:cNvSpPr>
          <p:nvPr>
            <p:ph type="body" idx="1"/>
          </p:nvPr>
        </p:nvSpPr>
        <p:spPr>
          <a:xfrm>
            <a:off x="311700" y="1171600"/>
            <a:ext cx="8520600" cy="3783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300" b="1">
                <a:latin typeface="Source Code Pro"/>
                <a:ea typeface="Source Code Pro"/>
                <a:cs typeface="Source Code Pro"/>
                <a:sym typeface="Source Code Pro"/>
              </a:rPr>
              <a:t>def</a:t>
            </a:r>
            <a:r>
              <a:rPr lang="en" sz="1300">
                <a:latin typeface="Source Code Pro"/>
                <a:ea typeface="Source Code Pro"/>
                <a:cs typeface="Source Code Pro"/>
                <a:sym typeface="Source Code Pro"/>
              </a:rPr>
              <a:t> prime_factors(n):</a:t>
            </a:r>
            <a:endParaRPr sz="13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a:latin typeface="Source Code Pro"/>
                <a:ea typeface="Source Code Pro"/>
                <a:cs typeface="Source Code Pro"/>
                <a:sym typeface="Source Code Pro"/>
              </a:rPr>
              <a:t>   </a:t>
            </a:r>
            <a:r>
              <a:rPr lang="en" sz="1300" i="1">
                <a:latin typeface="Source Code Pro"/>
                <a:ea typeface="Source Code Pro"/>
                <a:cs typeface="Source Code Pro"/>
                <a:sym typeface="Source Code Pro"/>
              </a:rPr>
              <a:t>#even number divisible</a:t>
            </a:r>
            <a:endParaRPr sz="13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a:latin typeface="Source Code Pro"/>
                <a:ea typeface="Source Code Pro"/>
                <a:cs typeface="Source Code Pro"/>
                <a:sym typeface="Source Code Pro"/>
              </a:rPr>
              <a:t>   </a:t>
            </a:r>
            <a:r>
              <a:rPr lang="en" sz="1300" b="1">
                <a:latin typeface="Source Code Pro"/>
                <a:ea typeface="Source Code Pro"/>
                <a:cs typeface="Source Code Pro"/>
                <a:sym typeface="Source Code Pro"/>
              </a:rPr>
              <a:t>while</a:t>
            </a:r>
            <a:r>
              <a:rPr lang="en" sz="1300">
                <a:latin typeface="Source Code Pro"/>
                <a:ea typeface="Source Code Pro"/>
                <a:cs typeface="Source Code Pro"/>
                <a:sym typeface="Source Code Pro"/>
              </a:rPr>
              <a:t> n </a:t>
            </a:r>
            <a:r>
              <a:rPr lang="en" sz="1300" b="1">
                <a:latin typeface="Source Code Pro"/>
                <a:ea typeface="Source Code Pro"/>
                <a:cs typeface="Source Code Pro"/>
                <a:sym typeface="Source Code Pro"/>
              </a:rPr>
              <a:t>%</a:t>
            </a:r>
            <a:r>
              <a:rPr lang="en" sz="1300">
                <a:latin typeface="Source Code Pro"/>
                <a:ea typeface="Source Code Pro"/>
                <a:cs typeface="Source Code Pro"/>
                <a:sym typeface="Source Code Pro"/>
              </a:rPr>
              <a:t> 2 </a:t>
            </a:r>
            <a:r>
              <a:rPr lang="en" sz="1300" b="1">
                <a:latin typeface="Source Code Pro"/>
                <a:ea typeface="Source Code Pro"/>
                <a:cs typeface="Source Code Pro"/>
                <a:sym typeface="Source Code Pro"/>
              </a:rPr>
              <a:t>==</a:t>
            </a:r>
            <a:r>
              <a:rPr lang="en" sz="1300">
                <a:latin typeface="Source Code Pro"/>
                <a:ea typeface="Source Code Pro"/>
                <a:cs typeface="Source Code Pro"/>
                <a:sym typeface="Source Code Pro"/>
              </a:rPr>
              <a:t> 0:</a:t>
            </a:r>
            <a:endParaRPr sz="13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a:latin typeface="Source Code Pro"/>
                <a:ea typeface="Source Code Pro"/>
                <a:cs typeface="Source Code Pro"/>
                <a:sym typeface="Source Code Pro"/>
              </a:rPr>
              <a:t>      print (2),</a:t>
            </a:r>
            <a:endParaRPr sz="13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a:latin typeface="Source Code Pro"/>
                <a:ea typeface="Source Code Pro"/>
                <a:cs typeface="Source Code Pro"/>
                <a:sym typeface="Source Code Pro"/>
              </a:rPr>
              <a:t>      n </a:t>
            </a:r>
            <a:r>
              <a:rPr lang="en" sz="1300" b="1">
                <a:latin typeface="Source Code Pro"/>
                <a:ea typeface="Source Code Pro"/>
                <a:cs typeface="Source Code Pro"/>
                <a:sym typeface="Source Code Pro"/>
              </a:rPr>
              <a:t>=</a:t>
            </a:r>
            <a:r>
              <a:rPr lang="en" sz="1300">
                <a:latin typeface="Source Code Pro"/>
                <a:ea typeface="Source Code Pro"/>
                <a:cs typeface="Source Code Pro"/>
                <a:sym typeface="Source Code Pro"/>
              </a:rPr>
              <a:t> int(n </a:t>
            </a:r>
            <a:r>
              <a:rPr lang="en" sz="1300" b="1">
                <a:latin typeface="Source Code Pro"/>
                <a:ea typeface="Source Code Pro"/>
                <a:cs typeface="Source Code Pro"/>
                <a:sym typeface="Source Code Pro"/>
              </a:rPr>
              <a:t>/</a:t>
            </a:r>
            <a:r>
              <a:rPr lang="en" sz="1300">
                <a:latin typeface="Source Code Pro"/>
                <a:ea typeface="Source Code Pro"/>
                <a:cs typeface="Source Code Pro"/>
                <a:sym typeface="Source Code Pro"/>
              </a:rPr>
              <a:t> 2)</a:t>
            </a:r>
            <a:endParaRPr sz="13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a:latin typeface="Source Code Pro"/>
                <a:ea typeface="Source Code Pro"/>
                <a:cs typeface="Source Code Pro"/>
                <a:sym typeface="Source Code Pro"/>
              </a:rPr>
              <a:t>    </a:t>
            </a:r>
            <a:endParaRPr sz="13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a:latin typeface="Source Code Pro"/>
                <a:ea typeface="Source Code Pro"/>
                <a:cs typeface="Source Code Pro"/>
                <a:sym typeface="Source Code Pro"/>
              </a:rPr>
              <a:t>   </a:t>
            </a:r>
            <a:r>
              <a:rPr lang="en" sz="1300" i="1">
                <a:latin typeface="Source Code Pro"/>
                <a:ea typeface="Source Code Pro"/>
                <a:cs typeface="Source Code Pro"/>
                <a:sym typeface="Source Code Pro"/>
              </a:rPr>
              <a:t>#n became odd</a:t>
            </a:r>
            <a:endParaRPr sz="13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a:latin typeface="Source Code Pro"/>
                <a:ea typeface="Source Code Pro"/>
                <a:cs typeface="Source Code Pro"/>
                <a:sym typeface="Source Code Pro"/>
              </a:rPr>
              <a:t>   </a:t>
            </a:r>
            <a:r>
              <a:rPr lang="en" sz="1300" b="1">
                <a:latin typeface="Source Code Pro"/>
                <a:ea typeface="Source Code Pro"/>
                <a:cs typeface="Source Code Pro"/>
                <a:sym typeface="Source Code Pro"/>
              </a:rPr>
              <a:t>for</a:t>
            </a:r>
            <a:r>
              <a:rPr lang="en" sz="1300">
                <a:latin typeface="Source Code Pro"/>
                <a:ea typeface="Source Code Pro"/>
                <a:cs typeface="Source Code Pro"/>
                <a:sym typeface="Source Code Pro"/>
              </a:rPr>
              <a:t> i </a:t>
            </a:r>
            <a:r>
              <a:rPr lang="en" sz="1300" b="1">
                <a:latin typeface="Source Code Pro"/>
                <a:ea typeface="Source Code Pro"/>
                <a:cs typeface="Source Code Pro"/>
                <a:sym typeface="Source Code Pro"/>
              </a:rPr>
              <a:t>in</a:t>
            </a:r>
            <a:r>
              <a:rPr lang="en" sz="1300">
                <a:latin typeface="Source Code Pro"/>
                <a:ea typeface="Source Code Pro"/>
                <a:cs typeface="Source Code Pro"/>
                <a:sym typeface="Source Code Pro"/>
              </a:rPr>
              <a:t> range(3,n</a:t>
            </a:r>
            <a:r>
              <a:rPr lang="en" sz="1300" b="1">
                <a:latin typeface="Source Code Pro"/>
                <a:ea typeface="Source Code Pro"/>
                <a:cs typeface="Source Code Pro"/>
                <a:sym typeface="Source Code Pro"/>
              </a:rPr>
              <a:t>+</a:t>
            </a:r>
            <a:r>
              <a:rPr lang="en" sz="1300">
                <a:latin typeface="Source Code Pro"/>
                <a:ea typeface="Source Code Pro"/>
                <a:cs typeface="Source Code Pro"/>
                <a:sym typeface="Source Code Pro"/>
              </a:rPr>
              <a:t>1,2):</a:t>
            </a:r>
            <a:endParaRPr sz="13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a:latin typeface="Source Code Pro"/>
                <a:ea typeface="Source Code Pro"/>
                <a:cs typeface="Source Code Pro"/>
                <a:sym typeface="Source Code Pro"/>
              </a:rPr>
              <a:t>     </a:t>
            </a:r>
            <a:endParaRPr sz="13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a:latin typeface="Source Code Pro"/>
                <a:ea typeface="Source Code Pro"/>
                <a:cs typeface="Source Code Pro"/>
                <a:sym typeface="Source Code Pro"/>
              </a:rPr>
              <a:t>      </a:t>
            </a:r>
            <a:r>
              <a:rPr lang="en" sz="1300" b="1">
                <a:latin typeface="Source Code Pro"/>
                <a:ea typeface="Source Code Pro"/>
                <a:cs typeface="Source Code Pro"/>
                <a:sym typeface="Source Code Pro"/>
              </a:rPr>
              <a:t>while</a:t>
            </a:r>
            <a:r>
              <a:rPr lang="en" sz="1300">
                <a:latin typeface="Source Code Pro"/>
                <a:ea typeface="Source Code Pro"/>
                <a:cs typeface="Source Code Pro"/>
                <a:sym typeface="Source Code Pro"/>
              </a:rPr>
              <a:t> (n </a:t>
            </a:r>
            <a:r>
              <a:rPr lang="en" sz="1300" b="1">
                <a:latin typeface="Source Code Pro"/>
                <a:ea typeface="Source Code Pro"/>
                <a:cs typeface="Source Code Pro"/>
                <a:sym typeface="Source Code Pro"/>
              </a:rPr>
              <a:t>%</a:t>
            </a:r>
            <a:r>
              <a:rPr lang="en" sz="1300">
                <a:latin typeface="Source Code Pro"/>
                <a:ea typeface="Source Code Pro"/>
                <a:cs typeface="Source Code Pro"/>
                <a:sym typeface="Source Code Pro"/>
              </a:rPr>
              <a:t> i </a:t>
            </a:r>
            <a:r>
              <a:rPr lang="en" sz="1300" b="1">
                <a:latin typeface="Source Code Pro"/>
                <a:ea typeface="Source Code Pro"/>
                <a:cs typeface="Source Code Pro"/>
                <a:sym typeface="Source Code Pro"/>
              </a:rPr>
              <a:t>==</a:t>
            </a:r>
            <a:r>
              <a:rPr lang="en" sz="1300">
                <a:latin typeface="Source Code Pro"/>
                <a:ea typeface="Source Code Pro"/>
                <a:cs typeface="Source Code Pro"/>
                <a:sym typeface="Source Code Pro"/>
              </a:rPr>
              <a:t> 0):</a:t>
            </a:r>
            <a:endParaRPr sz="13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a:latin typeface="Source Code Pro"/>
                <a:ea typeface="Source Code Pro"/>
                <a:cs typeface="Source Code Pro"/>
                <a:sym typeface="Source Code Pro"/>
              </a:rPr>
              <a:t>         print (i)</a:t>
            </a:r>
            <a:endParaRPr sz="13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a:latin typeface="Source Code Pro"/>
                <a:ea typeface="Source Code Pro"/>
                <a:cs typeface="Source Code Pro"/>
                <a:sym typeface="Source Code Pro"/>
              </a:rPr>
              <a:t>         n </a:t>
            </a:r>
            <a:r>
              <a:rPr lang="en" sz="1300" b="1">
                <a:latin typeface="Source Code Pro"/>
                <a:ea typeface="Source Code Pro"/>
                <a:cs typeface="Source Code Pro"/>
                <a:sym typeface="Source Code Pro"/>
              </a:rPr>
              <a:t>=</a:t>
            </a:r>
            <a:r>
              <a:rPr lang="en" sz="1300">
                <a:latin typeface="Source Code Pro"/>
                <a:ea typeface="Source Code Pro"/>
                <a:cs typeface="Source Code Pro"/>
                <a:sym typeface="Source Code Pro"/>
              </a:rPr>
              <a:t> int(n </a:t>
            </a:r>
            <a:r>
              <a:rPr lang="en" sz="1300" b="1">
                <a:latin typeface="Source Code Pro"/>
                <a:ea typeface="Source Code Pro"/>
                <a:cs typeface="Source Code Pro"/>
                <a:sym typeface="Source Code Pro"/>
              </a:rPr>
              <a:t>/</a:t>
            </a:r>
            <a:r>
              <a:rPr lang="en" sz="1300">
                <a:latin typeface="Source Code Pro"/>
                <a:ea typeface="Source Code Pro"/>
                <a:cs typeface="Source Code Pro"/>
                <a:sym typeface="Source Code Pro"/>
              </a:rPr>
              <a:t> i)</a:t>
            </a:r>
            <a:endParaRPr sz="13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a:latin typeface="Source Code Pro"/>
                <a:ea typeface="Source Code Pro"/>
                <a:cs typeface="Source Code Pro"/>
                <a:sym typeface="Source Code Pro"/>
              </a:rPr>
              <a:t>    </a:t>
            </a:r>
            <a:endParaRPr sz="13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a:latin typeface="Source Code Pro"/>
                <a:ea typeface="Source Code Pro"/>
                <a:cs typeface="Source Code Pro"/>
                <a:sym typeface="Source Code Pro"/>
              </a:rPr>
              <a:t>   </a:t>
            </a:r>
            <a:r>
              <a:rPr lang="en" sz="1300" b="1">
                <a:latin typeface="Source Code Pro"/>
                <a:ea typeface="Source Code Pro"/>
                <a:cs typeface="Source Code Pro"/>
                <a:sym typeface="Source Code Pro"/>
              </a:rPr>
              <a:t>if</a:t>
            </a:r>
            <a:r>
              <a:rPr lang="en" sz="1300">
                <a:latin typeface="Source Code Pro"/>
                <a:ea typeface="Source Code Pro"/>
                <a:cs typeface="Source Code Pro"/>
                <a:sym typeface="Source Code Pro"/>
              </a:rPr>
              <a:t> n </a:t>
            </a:r>
            <a:r>
              <a:rPr lang="en" sz="1300" b="1">
                <a:latin typeface="Source Code Pro"/>
                <a:ea typeface="Source Code Pro"/>
                <a:cs typeface="Source Code Pro"/>
                <a:sym typeface="Source Code Pro"/>
              </a:rPr>
              <a:t>&gt;</a:t>
            </a:r>
            <a:r>
              <a:rPr lang="en" sz="1300">
                <a:latin typeface="Source Code Pro"/>
                <a:ea typeface="Source Code Pro"/>
                <a:cs typeface="Source Code Pro"/>
                <a:sym typeface="Source Code Pro"/>
              </a:rPr>
              <a:t> 2:</a:t>
            </a:r>
            <a:endParaRPr sz="13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a:latin typeface="Source Code Pro"/>
                <a:ea typeface="Source Code Pro"/>
                <a:cs typeface="Source Code Pro"/>
                <a:sym typeface="Source Code Pro"/>
              </a:rPr>
              <a:t>      print (n)</a:t>
            </a:r>
            <a:endParaRPr sz="13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a:latin typeface="Source Code Pro"/>
                <a:ea typeface="Source Code Pro"/>
                <a:cs typeface="Source Code Pro"/>
                <a:sym typeface="Source Code Pro"/>
              </a:rPr>
              <a:t> </a:t>
            </a:r>
            <a:endParaRPr sz="13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a:latin typeface="Source Code Pro"/>
                <a:ea typeface="Source Code Pro"/>
                <a:cs typeface="Source Code Pro"/>
                <a:sym typeface="Source Code Pro"/>
              </a:rPr>
              <a:t>n </a:t>
            </a:r>
            <a:r>
              <a:rPr lang="en" sz="1300" b="1">
                <a:latin typeface="Source Code Pro"/>
                <a:ea typeface="Source Code Pro"/>
                <a:cs typeface="Source Code Pro"/>
                <a:sym typeface="Source Code Pro"/>
              </a:rPr>
              <a:t>=</a:t>
            </a:r>
            <a:r>
              <a:rPr lang="en" sz="1300">
                <a:latin typeface="Source Code Pro"/>
                <a:ea typeface="Source Code Pro"/>
                <a:cs typeface="Source Code Pro"/>
                <a:sym typeface="Source Code Pro"/>
              </a:rPr>
              <a:t> int(input("Enter the number for calculating the prime factors :\n"))</a:t>
            </a:r>
            <a:endParaRPr sz="13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a:latin typeface="Source Code Pro"/>
                <a:ea typeface="Source Code Pro"/>
                <a:cs typeface="Source Code Pro"/>
                <a:sym typeface="Source Code Pro"/>
              </a:rPr>
              <a:t>prime_factors(n)</a:t>
            </a:r>
            <a:endParaRPr>
              <a:latin typeface="Source Code Pro"/>
              <a:ea typeface="Source Code Pro"/>
              <a:cs typeface="Source Code Pro"/>
              <a:sym typeface="Source Code Pr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Compute Prime Factors: Program 3</a:t>
            </a:r>
            <a:endParaRPr/>
          </a:p>
        </p:txBody>
      </p:sp>
      <p:sp>
        <p:nvSpPr>
          <p:cNvPr id="148" name="Google Shape;148;p27"/>
          <p:cNvSpPr txBox="1">
            <a:spLocks noGrp="1"/>
          </p:cNvSpPr>
          <p:nvPr>
            <p:ph type="body" idx="1"/>
          </p:nvPr>
        </p:nvSpPr>
        <p:spPr>
          <a:xfrm>
            <a:off x="311700" y="1171600"/>
            <a:ext cx="8520600" cy="3663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n</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int(input("Enter an integer:"))</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print("Factors are:")</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i</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1</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b="1">
                <a:latin typeface="Source Code Pro"/>
                <a:ea typeface="Source Code Pro"/>
                <a:cs typeface="Source Code Pro"/>
                <a:sym typeface="Source Code Pro"/>
              </a:rPr>
              <a:t>while</a:t>
            </a:r>
            <a:r>
              <a:rPr lang="en" sz="1600">
                <a:latin typeface="Source Code Pro"/>
                <a:ea typeface="Source Code Pro"/>
                <a:cs typeface="Source Code Pro"/>
                <a:sym typeface="Source Code Pro"/>
              </a:rPr>
              <a:t>(i</a:t>
            </a:r>
            <a:r>
              <a:rPr lang="en" sz="1600" b="1">
                <a:latin typeface="Source Code Pro"/>
                <a:ea typeface="Source Code Pro"/>
                <a:cs typeface="Source Code Pro"/>
                <a:sym typeface="Source Code Pro"/>
              </a:rPr>
              <a:t>&lt;=</a:t>
            </a:r>
            <a:r>
              <a:rPr lang="en" sz="1600">
                <a:latin typeface="Source Code Pro"/>
                <a:ea typeface="Source Code Pro"/>
                <a:cs typeface="Source Code Pro"/>
                <a:sym typeface="Source Code Pro"/>
              </a:rPr>
              <a:t>n):</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k</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0</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a:t>
            </a:r>
            <a:r>
              <a:rPr lang="en" sz="1600" b="1">
                <a:latin typeface="Source Code Pro"/>
                <a:ea typeface="Source Code Pro"/>
                <a:cs typeface="Source Code Pro"/>
                <a:sym typeface="Source Code Pro"/>
              </a:rPr>
              <a:t>if</a:t>
            </a:r>
            <a:r>
              <a:rPr lang="en" sz="1600">
                <a:latin typeface="Source Code Pro"/>
                <a:ea typeface="Source Code Pro"/>
                <a:cs typeface="Source Code Pro"/>
                <a:sym typeface="Source Code Pro"/>
              </a:rPr>
              <a:t>(n</a:t>
            </a:r>
            <a:r>
              <a:rPr lang="en" sz="1600" b="1">
                <a:latin typeface="Source Code Pro"/>
                <a:ea typeface="Source Code Pro"/>
                <a:cs typeface="Source Code Pro"/>
                <a:sym typeface="Source Code Pro"/>
              </a:rPr>
              <a:t>%i</a:t>
            </a:r>
            <a:r>
              <a:rPr lang="en" sz="1600">
                <a:latin typeface="Source Code Pro"/>
                <a:ea typeface="Source Code Pro"/>
                <a:cs typeface="Source Code Pro"/>
                <a:sym typeface="Source Code Pro"/>
              </a:rPr>
              <a:t>==0):</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j</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1</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a:t>
            </a:r>
            <a:r>
              <a:rPr lang="en" sz="1600" b="1">
                <a:latin typeface="Source Code Pro"/>
                <a:ea typeface="Source Code Pro"/>
                <a:cs typeface="Source Code Pro"/>
                <a:sym typeface="Source Code Pro"/>
              </a:rPr>
              <a:t>while</a:t>
            </a:r>
            <a:r>
              <a:rPr lang="en" sz="1600">
                <a:latin typeface="Source Code Pro"/>
                <a:ea typeface="Source Code Pro"/>
                <a:cs typeface="Source Code Pro"/>
                <a:sym typeface="Source Code Pro"/>
              </a:rPr>
              <a:t>(j</a:t>
            </a:r>
            <a:r>
              <a:rPr lang="en" sz="1600" b="1">
                <a:latin typeface="Source Code Pro"/>
                <a:ea typeface="Source Code Pro"/>
                <a:cs typeface="Source Code Pro"/>
                <a:sym typeface="Source Code Pro"/>
              </a:rPr>
              <a:t>&lt;=</a:t>
            </a:r>
            <a:r>
              <a:rPr lang="en" sz="1600">
                <a:latin typeface="Source Code Pro"/>
                <a:ea typeface="Source Code Pro"/>
                <a:cs typeface="Source Code Pro"/>
                <a:sym typeface="Source Code Pro"/>
              </a:rPr>
              <a:t>i):</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a:t>
            </a:r>
            <a:r>
              <a:rPr lang="en" sz="1600" b="1">
                <a:latin typeface="Source Code Pro"/>
                <a:ea typeface="Source Code Pro"/>
                <a:cs typeface="Source Code Pro"/>
                <a:sym typeface="Source Code Pro"/>
              </a:rPr>
              <a:t>if</a:t>
            </a:r>
            <a:r>
              <a:rPr lang="en" sz="1600">
                <a:latin typeface="Source Code Pro"/>
                <a:ea typeface="Source Code Pro"/>
                <a:cs typeface="Source Code Pro"/>
                <a:sym typeface="Source Code Pro"/>
              </a:rPr>
              <a:t>(i</a:t>
            </a:r>
            <a:r>
              <a:rPr lang="en" sz="1600" b="1">
                <a:latin typeface="Source Code Pro"/>
                <a:ea typeface="Source Code Pro"/>
                <a:cs typeface="Source Code Pro"/>
                <a:sym typeface="Source Code Pro"/>
              </a:rPr>
              <a:t>%j</a:t>
            </a:r>
            <a:r>
              <a:rPr lang="en" sz="1600">
                <a:latin typeface="Source Code Pro"/>
                <a:ea typeface="Source Code Pro"/>
                <a:cs typeface="Source Code Pro"/>
                <a:sym typeface="Source Code Pro"/>
              </a:rPr>
              <a:t>==0):</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k</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k</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1</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j</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j</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1</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a:t>
            </a:r>
            <a:r>
              <a:rPr lang="en" sz="1600" b="1">
                <a:latin typeface="Source Code Pro"/>
                <a:ea typeface="Source Code Pro"/>
                <a:cs typeface="Source Code Pro"/>
                <a:sym typeface="Source Code Pro"/>
              </a:rPr>
              <a:t>if</a:t>
            </a:r>
            <a:r>
              <a:rPr lang="en" sz="1600">
                <a:latin typeface="Source Code Pro"/>
                <a:ea typeface="Source Code Pro"/>
                <a:cs typeface="Source Code Pro"/>
                <a:sym typeface="Source Code Pro"/>
              </a:rPr>
              <a:t>(k</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2):</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print(i)</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i</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i</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1</a:t>
            </a:r>
            <a:endParaRPr sz="1600" b="1">
              <a:latin typeface="Source Code Pro"/>
              <a:ea typeface="Source Code Pro"/>
              <a:cs typeface="Source Code Pro"/>
              <a:sym typeface="Source Code Pr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Smallest Divisor: Program 1</a:t>
            </a:r>
            <a:endParaRPr/>
          </a:p>
        </p:txBody>
      </p:sp>
      <p:sp>
        <p:nvSpPr>
          <p:cNvPr id="154" name="Google Shape;154;p2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num </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 int(input("Enter a number : "))</a:t>
            </a:r>
            <a:endParaRPr sz="1600">
              <a:latin typeface="Source Code Pro"/>
              <a:ea typeface="Source Code Pro"/>
              <a:cs typeface="Source Code Pro"/>
              <a:sym typeface="Source Code Pro"/>
            </a:endParaRPr>
          </a:p>
          <a:p>
            <a:pPr marL="0" lvl="0" indent="0" algn="l" rtl="0">
              <a:lnSpc>
                <a:spcPct val="100000"/>
              </a:lnSpc>
              <a:spcBef>
                <a:spcPts val="1200"/>
              </a:spcBef>
              <a:spcAft>
                <a:spcPts val="0"/>
              </a:spcAft>
              <a:buNone/>
            </a:pPr>
            <a:endParaRPr sz="1600">
              <a:latin typeface="Source Code Pro"/>
              <a:ea typeface="Source Code Pro"/>
              <a:cs typeface="Source Code Pro"/>
              <a:sym typeface="Source Code Pro"/>
            </a:endParaRPr>
          </a:p>
          <a:p>
            <a:pPr marL="0" lvl="0" indent="0" algn="l" rtl="0">
              <a:lnSpc>
                <a:spcPct val="100000"/>
              </a:lnSpc>
              <a:spcBef>
                <a:spcPts val="1200"/>
              </a:spcBef>
              <a:spcAft>
                <a:spcPts val="0"/>
              </a:spcAft>
              <a:buNone/>
            </a:pPr>
            <a:r>
              <a:rPr lang="en" sz="1600" b="1">
                <a:latin typeface="Source Code Pro"/>
                <a:ea typeface="Source Code Pro"/>
                <a:cs typeface="Source Code Pro"/>
                <a:sym typeface="Source Code Pro"/>
              </a:rPr>
              <a:t>for</a:t>
            </a:r>
            <a:r>
              <a:rPr lang="en" sz="1600">
                <a:latin typeface="Source Code Pro"/>
                <a:ea typeface="Source Code Pro"/>
                <a:cs typeface="Source Code Pro"/>
                <a:sym typeface="Source Code Pro"/>
              </a:rPr>
              <a:t> i </a:t>
            </a:r>
            <a:r>
              <a:rPr lang="en" sz="1600" b="1">
                <a:latin typeface="Source Code Pro"/>
                <a:ea typeface="Source Code Pro"/>
                <a:cs typeface="Source Code Pro"/>
                <a:sym typeface="Source Code Pro"/>
              </a:rPr>
              <a:t>in</a:t>
            </a:r>
            <a:r>
              <a:rPr lang="en" sz="1600">
                <a:latin typeface="Source Code Pro"/>
                <a:ea typeface="Source Code Pro"/>
                <a:cs typeface="Source Code Pro"/>
                <a:sym typeface="Source Code Pro"/>
              </a:rPr>
              <a:t> range(2, num</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1):</a:t>
            </a:r>
            <a:endParaRPr sz="1600">
              <a:latin typeface="Source Code Pro"/>
              <a:ea typeface="Source Code Pro"/>
              <a:cs typeface="Source Code Pro"/>
              <a:sym typeface="Source Code Pro"/>
            </a:endParaRPr>
          </a:p>
          <a:p>
            <a:pPr marL="0" lvl="0" indent="0" algn="l" rtl="0">
              <a:lnSpc>
                <a:spcPct val="100000"/>
              </a:lnSpc>
              <a:spcBef>
                <a:spcPts val="1200"/>
              </a:spcBef>
              <a:spcAft>
                <a:spcPts val="0"/>
              </a:spcAft>
              <a:buNone/>
            </a:pPr>
            <a:r>
              <a:rPr lang="en" sz="1600">
                <a:latin typeface="Source Code Pro"/>
                <a:ea typeface="Source Code Pro"/>
                <a:cs typeface="Source Code Pro"/>
                <a:sym typeface="Source Code Pro"/>
              </a:rPr>
              <a:t>    </a:t>
            </a:r>
            <a:r>
              <a:rPr lang="en" sz="1600" b="1">
                <a:latin typeface="Source Code Pro"/>
                <a:ea typeface="Source Code Pro"/>
                <a:cs typeface="Source Code Pro"/>
                <a:sym typeface="Source Code Pro"/>
              </a:rPr>
              <a:t>if</a:t>
            </a:r>
            <a:r>
              <a:rPr lang="en" sz="1600">
                <a:latin typeface="Source Code Pro"/>
                <a:ea typeface="Source Code Pro"/>
                <a:cs typeface="Source Code Pro"/>
                <a:sym typeface="Source Code Pro"/>
              </a:rPr>
              <a:t> num </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 i </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 0:</a:t>
            </a:r>
            <a:endParaRPr sz="1600">
              <a:latin typeface="Source Code Pro"/>
              <a:ea typeface="Source Code Pro"/>
              <a:cs typeface="Source Code Pro"/>
              <a:sym typeface="Source Code Pro"/>
            </a:endParaRPr>
          </a:p>
          <a:p>
            <a:pPr marL="0" lvl="0" indent="0" algn="l" rtl="0">
              <a:lnSpc>
                <a:spcPct val="100000"/>
              </a:lnSpc>
              <a:spcBef>
                <a:spcPts val="1200"/>
              </a:spcBef>
              <a:spcAft>
                <a:spcPts val="0"/>
              </a:spcAft>
              <a:buNone/>
            </a:pPr>
            <a:r>
              <a:rPr lang="en" sz="1600">
                <a:latin typeface="Source Code Pro"/>
                <a:ea typeface="Source Code Pro"/>
                <a:cs typeface="Source Code Pro"/>
                <a:sym typeface="Source Code Pro"/>
              </a:rPr>
              <a:t>        print ("The smallest divisor for {} is {}"</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format(num, i))</a:t>
            </a:r>
            <a:endParaRPr sz="1600">
              <a:latin typeface="Source Code Pro"/>
              <a:ea typeface="Source Code Pro"/>
              <a:cs typeface="Source Code Pro"/>
              <a:sym typeface="Source Code Pro"/>
            </a:endParaRPr>
          </a:p>
          <a:p>
            <a:pPr marL="0" lvl="0" indent="0" algn="l" rtl="0">
              <a:lnSpc>
                <a:spcPct val="100000"/>
              </a:lnSpc>
              <a:spcBef>
                <a:spcPts val="1200"/>
              </a:spcBef>
              <a:spcAft>
                <a:spcPts val="0"/>
              </a:spcAft>
              <a:buNone/>
            </a:pPr>
            <a:r>
              <a:rPr lang="en" sz="1600">
                <a:latin typeface="Source Code Pro"/>
                <a:ea typeface="Source Code Pro"/>
                <a:cs typeface="Source Code Pro"/>
                <a:sym typeface="Source Code Pro"/>
              </a:rPr>
              <a:t>        </a:t>
            </a:r>
            <a:r>
              <a:rPr lang="en" sz="1600" b="1">
                <a:latin typeface="Source Code Pro"/>
                <a:ea typeface="Source Code Pro"/>
                <a:cs typeface="Source Code Pro"/>
                <a:sym typeface="Source Code Pro"/>
              </a:rPr>
              <a:t>break</a:t>
            </a:r>
            <a:endParaRPr sz="1600">
              <a:latin typeface="Source Code Pro"/>
              <a:ea typeface="Source Code Pro"/>
              <a:cs typeface="Source Code Pro"/>
              <a:sym typeface="Source Code Pr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Smallest Divisor: Program 2</a:t>
            </a:r>
            <a:endParaRPr/>
          </a:p>
        </p:txBody>
      </p:sp>
      <p:sp>
        <p:nvSpPr>
          <p:cNvPr id="160" name="Google Shape;160;p2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n</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int(input("Enter an integer:"))</a:t>
            </a:r>
            <a:endParaRPr sz="1600">
              <a:latin typeface="Source Code Pro"/>
              <a:ea typeface="Source Code Pro"/>
              <a:cs typeface="Source Code Pro"/>
              <a:sym typeface="Source Code Pro"/>
            </a:endParaRPr>
          </a:p>
          <a:p>
            <a:pPr marL="0" lvl="0" indent="0" algn="l" rtl="0">
              <a:lnSpc>
                <a:spcPct val="100000"/>
              </a:lnSpc>
              <a:spcBef>
                <a:spcPts val="1000"/>
              </a:spcBef>
              <a:spcAft>
                <a:spcPts val="0"/>
              </a:spcAft>
              <a:buNone/>
            </a:pPr>
            <a:r>
              <a:rPr lang="en" sz="1600">
                <a:latin typeface="Source Code Pro"/>
                <a:ea typeface="Source Code Pro"/>
                <a:cs typeface="Source Code Pro"/>
                <a:sym typeface="Source Code Pro"/>
              </a:rPr>
              <a:t>a</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a:t>
            </a:r>
            <a:endParaRPr sz="1600">
              <a:latin typeface="Source Code Pro"/>
              <a:ea typeface="Source Code Pro"/>
              <a:cs typeface="Source Code Pro"/>
              <a:sym typeface="Source Code Pro"/>
            </a:endParaRPr>
          </a:p>
          <a:p>
            <a:pPr marL="0" lvl="0" indent="0" algn="l" rtl="0">
              <a:lnSpc>
                <a:spcPct val="100000"/>
              </a:lnSpc>
              <a:spcBef>
                <a:spcPts val="1000"/>
              </a:spcBef>
              <a:spcAft>
                <a:spcPts val="0"/>
              </a:spcAft>
              <a:buNone/>
            </a:pPr>
            <a:r>
              <a:rPr lang="en" sz="1600" b="1">
                <a:latin typeface="Source Code Pro"/>
                <a:ea typeface="Source Code Pro"/>
                <a:cs typeface="Source Code Pro"/>
                <a:sym typeface="Source Code Pro"/>
              </a:rPr>
              <a:t>for</a:t>
            </a:r>
            <a:r>
              <a:rPr lang="en" sz="1600">
                <a:latin typeface="Source Code Pro"/>
                <a:ea typeface="Source Code Pro"/>
                <a:cs typeface="Source Code Pro"/>
                <a:sym typeface="Source Code Pro"/>
              </a:rPr>
              <a:t> i </a:t>
            </a:r>
            <a:r>
              <a:rPr lang="en" sz="1600" b="1">
                <a:latin typeface="Source Code Pro"/>
                <a:ea typeface="Source Code Pro"/>
                <a:cs typeface="Source Code Pro"/>
                <a:sym typeface="Source Code Pro"/>
              </a:rPr>
              <a:t>in</a:t>
            </a:r>
            <a:r>
              <a:rPr lang="en" sz="1600">
                <a:latin typeface="Source Code Pro"/>
                <a:ea typeface="Source Code Pro"/>
                <a:cs typeface="Source Code Pro"/>
                <a:sym typeface="Source Code Pro"/>
              </a:rPr>
              <a:t> range(2,n</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1):</a:t>
            </a:r>
            <a:endParaRPr sz="1600">
              <a:latin typeface="Source Code Pro"/>
              <a:ea typeface="Source Code Pro"/>
              <a:cs typeface="Source Code Pro"/>
              <a:sym typeface="Source Code Pro"/>
            </a:endParaRPr>
          </a:p>
          <a:p>
            <a:pPr marL="0" lvl="0" indent="0" algn="l" rtl="0">
              <a:lnSpc>
                <a:spcPct val="100000"/>
              </a:lnSpc>
              <a:spcBef>
                <a:spcPts val="1000"/>
              </a:spcBef>
              <a:spcAft>
                <a:spcPts val="0"/>
              </a:spcAft>
              <a:buNone/>
            </a:pPr>
            <a:r>
              <a:rPr lang="en" sz="1600">
                <a:latin typeface="Source Code Pro"/>
                <a:ea typeface="Source Code Pro"/>
                <a:cs typeface="Source Code Pro"/>
                <a:sym typeface="Source Code Pro"/>
              </a:rPr>
              <a:t>    </a:t>
            </a:r>
            <a:r>
              <a:rPr lang="en" sz="1600" b="1">
                <a:latin typeface="Source Code Pro"/>
                <a:ea typeface="Source Code Pro"/>
                <a:cs typeface="Source Code Pro"/>
                <a:sym typeface="Source Code Pro"/>
              </a:rPr>
              <a:t>if</a:t>
            </a:r>
            <a:r>
              <a:rPr lang="en" sz="1600">
                <a:latin typeface="Source Code Pro"/>
                <a:ea typeface="Source Code Pro"/>
                <a:cs typeface="Source Code Pro"/>
                <a:sym typeface="Source Code Pro"/>
              </a:rPr>
              <a:t>(n </a:t>
            </a:r>
            <a:r>
              <a:rPr lang="en" sz="1600" b="1">
                <a:latin typeface="Source Code Pro"/>
                <a:ea typeface="Source Code Pro"/>
                <a:cs typeface="Source Code Pro"/>
                <a:sym typeface="Source Code Pro"/>
              </a:rPr>
              <a:t>% i </a:t>
            </a:r>
            <a:r>
              <a:rPr lang="en" sz="1600">
                <a:latin typeface="Source Code Pro"/>
                <a:ea typeface="Source Code Pro"/>
                <a:cs typeface="Source Code Pro"/>
                <a:sym typeface="Source Code Pro"/>
              </a:rPr>
              <a:t>== 0):</a:t>
            </a:r>
            <a:endParaRPr sz="1600">
              <a:latin typeface="Source Code Pro"/>
              <a:ea typeface="Source Code Pro"/>
              <a:cs typeface="Source Code Pro"/>
              <a:sym typeface="Source Code Pro"/>
            </a:endParaRPr>
          </a:p>
          <a:p>
            <a:pPr marL="0" lvl="0" indent="0" algn="l" rtl="0">
              <a:lnSpc>
                <a:spcPct val="100000"/>
              </a:lnSpc>
              <a:spcBef>
                <a:spcPts val="1000"/>
              </a:spcBef>
              <a:spcAft>
                <a:spcPts val="0"/>
              </a:spcAft>
              <a:buNone/>
            </a:pPr>
            <a:r>
              <a:rPr lang="en" sz="1600">
                <a:latin typeface="Source Code Pro"/>
                <a:ea typeface="Source Code Pro"/>
                <a:cs typeface="Source Code Pro"/>
                <a:sym typeface="Source Code Pro"/>
              </a:rPr>
              <a:t>        a</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append(i)</a:t>
            </a:r>
            <a:endParaRPr sz="1600">
              <a:latin typeface="Source Code Pro"/>
              <a:ea typeface="Source Code Pro"/>
              <a:cs typeface="Source Code Pro"/>
              <a:sym typeface="Source Code Pro"/>
            </a:endParaRPr>
          </a:p>
          <a:p>
            <a:pPr marL="0" lvl="0" indent="0" algn="l" rtl="0">
              <a:lnSpc>
                <a:spcPct val="100000"/>
              </a:lnSpc>
              <a:spcBef>
                <a:spcPts val="1000"/>
              </a:spcBef>
              <a:spcAft>
                <a:spcPts val="0"/>
              </a:spcAft>
              <a:buNone/>
            </a:pPr>
            <a:r>
              <a:rPr lang="en" sz="1600">
                <a:latin typeface="Source Code Pro"/>
                <a:ea typeface="Source Code Pro"/>
                <a:cs typeface="Source Code Pro"/>
                <a:sym typeface="Source Code Pro"/>
              </a:rPr>
              <a:t>a</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sort()</a:t>
            </a:r>
            <a:endParaRPr sz="1600">
              <a:latin typeface="Source Code Pro"/>
              <a:ea typeface="Source Code Pro"/>
              <a:cs typeface="Source Code Pro"/>
              <a:sym typeface="Source Code Pro"/>
            </a:endParaRPr>
          </a:p>
          <a:p>
            <a:pPr marL="0" lvl="0" indent="0" algn="l" rtl="0">
              <a:lnSpc>
                <a:spcPct val="110795"/>
              </a:lnSpc>
              <a:spcBef>
                <a:spcPts val="1000"/>
              </a:spcBef>
              <a:spcAft>
                <a:spcPts val="1000"/>
              </a:spcAft>
              <a:buNone/>
            </a:pPr>
            <a:r>
              <a:rPr lang="en" sz="1600">
                <a:latin typeface="Source Code Pro"/>
                <a:ea typeface="Source Code Pro"/>
                <a:cs typeface="Source Code Pro"/>
                <a:sym typeface="Source Code Pro"/>
              </a:rPr>
              <a:t>print("Smallest divisor is:",a[0])</a:t>
            </a:r>
            <a:endParaRPr sz="1600">
              <a:latin typeface="Source Code Pro"/>
              <a:ea typeface="Source Code Pro"/>
              <a:cs typeface="Source Code Pro"/>
              <a:sym typeface="Source Code Pr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Program: HCF</a:t>
            </a:r>
            <a:endParaRPr/>
          </a:p>
        </p:txBody>
      </p:sp>
      <p:sp>
        <p:nvSpPr>
          <p:cNvPr id="166" name="Google Shape;166;p30"/>
          <p:cNvSpPr txBox="1">
            <a:spLocks noGrp="1"/>
          </p:cNvSpPr>
          <p:nvPr>
            <p:ph type="body" idx="1"/>
          </p:nvPr>
        </p:nvSpPr>
        <p:spPr>
          <a:xfrm>
            <a:off x="311700" y="1171600"/>
            <a:ext cx="8520600" cy="3730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i="1">
                <a:latin typeface="Source Code Pro"/>
                <a:ea typeface="Source Code Pro"/>
                <a:cs typeface="Source Code Pro"/>
                <a:sym typeface="Source Code Pro"/>
              </a:rPr>
              <a:t># define a function</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b="1">
                <a:latin typeface="Source Code Pro"/>
                <a:ea typeface="Source Code Pro"/>
                <a:cs typeface="Source Code Pro"/>
                <a:sym typeface="Source Code Pro"/>
              </a:rPr>
              <a:t>def</a:t>
            </a:r>
            <a:r>
              <a:rPr lang="en" sz="1600">
                <a:latin typeface="Source Code Pro"/>
                <a:ea typeface="Source Code Pro"/>
                <a:cs typeface="Source Code Pro"/>
                <a:sym typeface="Source Code Pro"/>
              </a:rPr>
              <a:t> compute_hcf(x, y):</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i="1">
                <a:latin typeface="Source Code Pro"/>
                <a:ea typeface="Source Code Pro"/>
                <a:cs typeface="Source Code Pro"/>
                <a:sym typeface="Source Code Pro"/>
              </a:rPr>
              <a:t># choose the smaller number</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a:t>
            </a:r>
            <a:r>
              <a:rPr lang="en" sz="1600" b="1">
                <a:latin typeface="Source Code Pro"/>
                <a:ea typeface="Source Code Pro"/>
                <a:cs typeface="Source Code Pro"/>
                <a:sym typeface="Source Code Pro"/>
              </a:rPr>
              <a:t>if</a:t>
            </a:r>
            <a:r>
              <a:rPr lang="en" sz="1600">
                <a:latin typeface="Source Code Pro"/>
                <a:ea typeface="Source Code Pro"/>
                <a:cs typeface="Source Code Pro"/>
                <a:sym typeface="Source Code Pro"/>
              </a:rPr>
              <a:t> x </a:t>
            </a:r>
            <a:r>
              <a:rPr lang="en" sz="1600" b="1">
                <a:latin typeface="Source Code Pro"/>
                <a:ea typeface="Source Code Pro"/>
                <a:cs typeface="Source Code Pro"/>
                <a:sym typeface="Source Code Pro"/>
              </a:rPr>
              <a:t>&gt;</a:t>
            </a:r>
            <a:r>
              <a:rPr lang="en" sz="1600">
                <a:latin typeface="Source Code Pro"/>
                <a:ea typeface="Source Code Pro"/>
                <a:cs typeface="Source Code Pro"/>
                <a:sym typeface="Source Code Pro"/>
              </a:rPr>
              <a:t> y:</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smaller </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 y</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a:t>
            </a:r>
            <a:r>
              <a:rPr lang="en" sz="1600" b="1">
                <a:latin typeface="Source Code Pro"/>
                <a:ea typeface="Source Code Pro"/>
                <a:cs typeface="Source Code Pro"/>
                <a:sym typeface="Source Code Pro"/>
              </a:rPr>
              <a:t>else</a:t>
            </a:r>
            <a:r>
              <a:rPr lang="en" sz="1600">
                <a:latin typeface="Source Code Pro"/>
                <a:ea typeface="Source Code Pro"/>
                <a:cs typeface="Source Code Pro"/>
                <a:sym typeface="Source Code Pro"/>
              </a:rPr>
              <a:t>:</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smaller </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 x</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a:t>
            </a:r>
            <a:r>
              <a:rPr lang="en" sz="1600" b="1">
                <a:latin typeface="Source Code Pro"/>
                <a:ea typeface="Source Code Pro"/>
                <a:cs typeface="Source Code Pro"/>
                <a:sym typeface="Source Code Pro"/>
              </a:rPr>
              <a:t>for</a:t>
            </a:r>
            <a:r>
              <a:rPr lang="en" sz="1600">
                <a:latin typeface="Source Code Pro"/>
                <a:ea typeface="Source Code Pro"/>
                <a:cs typeface="Source Code Pro"/>
                <a:sym typeface="Source Code Pro"/>
              </a:rPr>
              <a:t> i </a:t>
            </a:r>
            <a:r>
              <a:rPr lang="en" sz="1600" b="1">
                <a:latin typeface="Source Code Pro"/>
                <a:ea typeface="Source Code Pro"/>
                <a:cs typeface="Source Code Pro"/>
                <a:sym typeface="Source Code Pro"/>
              </a:rPr>
              <a:t>in</a:t>
            </a:r>
            <a:r>
              <a:rPr lang="en" sz="1600">
                <a:latin typeface="Source Code Pro"/>
                <a:ea typeface="Source Code Pro"/>
                <a:cs typeface="Source Code Pro"/>
                <a:sym typeface="Source Code Pro"/>
              </a:rPr>
              <a:t> range(1, smaller</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1):</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a:t>
            </a:r>
            <a:r>
              <a:rPr lang="en" sz="1600" b="1">
                <a:latin typeface="Source Code Pro"/>
                <a:ea typeface="Source Code Pro"/>
                <a:cs typeface="Source Code Pro"/>
                <a:sym typeface="Source Code Pro"/>
              </a:rPr>
              <a:t>if</a:t>
            </a:r>
            <a:r>
              <a:rPr lang="en" sz="1600">
                <a:latin typeface="Source Code Pro"/>
                <a:ea typeface="Source Code Pro"/>
                <a:cs typeface="Source Code Pro"/>
                <a:sym typeface="Source Code Pro"/>
              </a:rPr>
              <a:t>((x </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 i </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 0) </a:t>
            </a:r>
            <a:r>
              <a:rPr lang="en" sz="1600" b="1">
                <a:latin typeface="Source Code Pro"/>
                <a:ea typeface="Source Code Pro"/>
                <a:cs typeface="Source Code Pro"/>
                <a:sym typeface="Source Code Pro"/>
              </a:rPr>
              <a:t>and</a:t>
            </a:r>
            <a:r>
              <a:rPr lang="en" sz="1600">
                <a:latin typeface="Source Code Pro"/>
                <a:ea typeface="Source Code Pro"/>
                <a:cs typeface="Source Code Pro"/>
                <a:sym typeface="Source Code Pro"/>
              </a:rPr>
              <a:t> (y </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 i </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 0)):</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hcf </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 i </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a:t>
            </a:r>
            <a:r>
              <a:rPr lang="en" sz="1600" b="1">
                <a:latin typeface="Source Code Pro"/>
                <a:ea typeface="Source Code Pro"/>
                <a:cs typeface="Source Code Pro"/>
                <a:sym typeface="Source Code Pro"/>
              </a:rPr>
              <a:t>return</a:t>
            </a:r>
            <a:r>
              <a:rPr lang="en" sz="1600">
                <a:latin typeface="Source Code Pro"/>
                <a:ea typeface="Source Code Pro"/>
                <a:cs typeface="Source Code Pro"/>
                <a:sym typeface="Source Code Pro"/>
              </a:rPr>
              <a:t> hcf</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num1 </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 54 </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num2 </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 24</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print("The H.C.F. is", compute_hcf(num1, num2))</a:t>
            </a:r>
            <a:endParaRPr sz="1600">
              <a:latin typeface="Source Code Pro"/>
              <a:ea typeface="Source Code Pro"/>
              <a:cs typeface="Source Code Pro"/>
              <a:sym typeface="Source Code Pr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Program: GCD: Using Euclidean Algorithm</a:t>
            </a:r>
            <a:endParaRPr/>
          </a:p>
        </p:txBody>
      </p:sp>
      <p:sp>
        <p:nvSpPr>
          <p:cNvPr id="172" name="Google Shape;172;p3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600">
                <a:latin typeface="Source Code Pro"/>
                <a:ea typeface="Source Code Pro"/>
                <a:cs typeface="Source Code Pro"/>
                <a:sym typeface="Source Code Pro"/>
              </a:rPr>
              <a:t>def compute_GCD(x, y):  </a:t>
            </a:r>
            <a:endParaRPr sz="1600">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 sz="1600">
                <a:latin typeface="Source Code Pro"/>
                <a:ea typeface="Source Code Pro"/>
                <a:cs typeface="Source Code Pro"/>
                <a:sym typeface="Source Code Pro"/>
              </a:rPr>
              <a:t>   while(y): </a:t>
            </a:r>
            <a:endParaRPr sz="1600">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 sz="1600">
                <a:latin typeface="Source Code Pro"/>
                <a:ea typeface="Source Code Pro"/>
                <a:cs typeface="Source Code Pro"/>
                <a:sym typeface="Source Code Pro"/>
              </a:rPr>
              <a:t>       x, y = y, x % y </a:t>
            </a:r>
            <a:endParaRPr sz="1600">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 sz="1600">
                <a:latin typeface="Source Code Pro"/>
                <a:ea typeface="Source Code Pro"/>
                <a:cs typeface="Source Code Pro"/>
                <a:sym typeface="Source Code Pro"/>
              </a:rPr>
              <a:t>   return x </a:t>
            </a:r>
            <a:endParaRPr sz="1600">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 sz="1600">
                <a:latin typeface="Source Code Pro"/>
                <a:ea typeface="Source Code Pro"/>
                <a:cs typeface="Source Code Pro"/>
                <a:sym typeface="Source Code Pro"/>
              </a:rPr>
              <a:t>  </a:t>
            </a:r>
            <a:endParaRPr sz="1600">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 sz="1600">
                <a:latin typeface="Source Code Pro"/>
                <a:ea typeface="Source Code Pro"/>
                <a:cs typeface="Source Code Pro"/>
                <a:sym typeface="Source Code Pro"/>
              </a:rPr>
              <a:t>a = 60</a:t>
            </a:r>
            <a:endParaRPr sz="1600">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 sz="1600">
                <a:latin typeface="Source Code Pro"/>
                <a:ea typeface="Source Code Pro"/>
                <a:cs typeface="Source Code Pro"/>
                <a:sym typeface="Source Code Pro"/>
              </a:rPr>
              <a:t>b = 48</a:t>
            </a:r>
            <a:endParaRPr sz="1600">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endParaRPr sz="1600">
              <a:latin typeface="Source Code Pro"/>
              <a:ea typeface="Source Code Pro"/>
              <a:cs typeface="Source Code Pro"/>
              <a:sym typeface="Source Code Pro"/>
            </a:endParaRPr>
          </a:p>
          <a:p>
            <a:pPr marL="0" lvl="0" indent="0" algn="l" rtl="0">
              <a:spcBef>
                <a:spcPts val="0"/>
              </a:spcBef>
              <a:spcAft>
                <a:spcPts val="0"/>
              </a:spcAft>
              <a:buNone/>
            </a:pPr>
            <a:r>
              <a:rPr lang="en" sz="1600">
                <a:latin typeface="Source Code Pro"/>
                <a:ea typeface="Source Code Pro"/>
                <a:cs typeface="Source Code Pro"/>
                <a:sym typeface="Source Code Pro"/>
              </a:rPr>
              <a:t>print ("The gcd of 60 and 48 is : ",end="")</a:t>
            </a:r>
            <a:endParaRPr sz="1600">
              <a:latin typeface="Source Code Pro"/>
              <a:ea typeface="Source Code Pro"/>
              <a:cs typeface="Source Code Pro"/>
              <a:sym typeface="Source Code Pro"/>
            </a:endParaRPr>
          </a:p>
          <a:p>
            <a:pPr marL="0" lvl="0" indent="0" algn="l" rtl="0">
              <a:spcBef>
                <a:spcPts val="0"/>
              </a:spcBef>
              <a:spcAft>
                <a:spcPts val="0"/>
              </a:spcAft>
              <a:buNone/>
            </a:pPr>
            <a:r>
              <a:rPr lang="en" sz="1600">
                <a:latin typeface="Source Code Pro"/>
                <a:ea typeface="Source Code Pro"/>
                <a:cs typeface="Source Code Pro"/>
                <a:sym typeface="Source Code Pro"/>
              </a:rPr>
              <a:t>print (compute_GCD(60,48))</a:t>
            </a:r>
            <a:endParaRPr sz="1600">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Chapter 4: Syllabus</a:t>
            </a:r>
            <a:endParaRPr/>
          </a:p>
        </p:txBody>
      </p:sp>
      <p:sp>
        <p:nvSpPr>
          <p:cNvPr id="68" name="Google Shape;68;p1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a:t>Factoring Methods: </a:t>
            </a:r>
            <a:endParaRPr/>
          </a:p>
          <a:p>
            <a:pPr marL="0" lvl="0" indent="0" algn="l" rtl="0">
              <a:lnSpc>
                <a:spcPct val="80000"/>
              </a:lnSpc>
              <a:spcBef>
                <a:spcPts val="1000"/>
              </a:spcBef>
              <a:spcAft>
                <a:spcPts val="0"/>
              </a:spcAft>
              <a:buNone/>
            </a:pPr>
            <a:r>
              <a:rPr lang="en"/>
              <a:t>– Finding square root </a:t>
            </a:r>
            <a:endParaRPr/>
          </a:p>
          <a:p>
            <a:pPr marL="0" lvl="0" indent="0" algn="l" rtl="0">
              <a:lnSpc>
                <a:spcPct val="80000"/>
              </a:lnSpc>
              <a:spcBef>
                <a:spcPts val="1000"/>
              </a:spcBef>
              <a:spcAft>
                <a:spcPts val="0"/>
              </a:spcAft>
              <a:buNone/>
            </a:pPr>
            <a:r>
              <a:rPr lang="en"/>
              <a:t>– Smallest Divisor </a:t>
            </a:r>
            <a:endParaRPr/>
          </a:p>
          <a:p>
            <a:pPr marL="0" lvl="0" indent="0" algn="l" rtl="0">
              <a:lnSpc>
                <a:spcPct val="80000"/>
              </a:lnSpc>
              <a:spcBef>
                <a:spcPts val="1000"/>
              </a:spcBef>
              <a:spcAft>
                <a:spcPts val="0"/>
              </a:spcAft>
              <a:buNone/>
            </a:pPr>
            <a:r>
              <a:rPr lang="en"/>
              <a:t>– GCD </a:t>
            </a:r>
            <a:endParaRPr/>
          </a:p>
          <a:p>
            <a:pPr marL="0" lvl="0" indent="0" algn="l" rtl="0">
              <a:lnSpc>
                <a:spcPct val="80000"/>
              </a:lnSpc>
              <a:spcBef>
                <a:spcPts val="1000"/>
              </a:spcBef>
              <a:spcAft>
                <a:spcPts val="0"/>
              </a:spcAft>
              <a:buNone/>
            </a:pPr>
            <a:r>
              <a:rPr lang="en"/>
              <a:t>– Generate Prime Numbers </a:t>
            </a:r>
            <a:endParaRPr/>
          </a:p>
          <a:p>
            <a:pPr marL="0" lvl="0" indent="0" algn="l" rtl="0">
              <a:lnSpc>
                <a:spcPct val="80000"/>
              </a:lnSpc>
              <a:spcBef>
                <a:spcPts val="1000"/>
              </a:spcBef>
              <a:spcAft>
                <a:spcPts val="0"/>
              </a:spcAft>
              <a:buNone/>
            </a:pPr>
            <a:r>
              <a:rPr lang="en"/>
              <a:t>– Computing Prime Factors </a:t>
            </a:r>
            <a:endParaRPr/>
          </a:p>
          <a:p>
            <a:pPr marL="0" lvl="0" indent="0" algn="l" rtl="0">
              <a:lnSpc>
                <a:spcPct val="80000"/>
              </a:lnSpc>
              <a:spcBef>
                <a:spcPts val="1000"/>
              </a:spcBef>
              <a:spcAft>
                <a:spcPts val="0"/>
              </a:spcAft>
              <a:buNone/>
            </a:pPr>
            <a:r>
              <a:rPr lang="en"/>
              <a:t>– Generating Pseudo-random numbers </a:t>
            </a:r>
            <a:endParaRPr/>
          </a:p>
          <a:p>
            <a:pPr marL="0" lvl="0" indent="0" algn="l" rtl="0">
              <a:lnSpc>
                <a:spcPct val="80000"/>
              </a:lnSpc>
              <a:spcBef>
                <a:spcPts val="1000"/>
              </a:spcBef>
              <a:spcAft>
                <a:spcPts val="0"/>
              </a:spcAft>
              <a:buNone/>
            </a:pPr>
            <a:r>
              <a:rPr lang="en"/>
              <a:t>– Raising a Number to Large Power </a:t>
            </a:r>
            <a:endParaRPr/>
          </a:p>
          <a:p>
            <a:pPr marL="0" lvl="0" indent="0" algn="l" rtl="0">
              <a:lnSpc>
                <a:spcPct val="80000"/>
              </a:lnSpc>
              <a:spcBef>
                <a:spcPts val="1000"/>
              </a:spcBef>
              <a:spcAft>
                <a:spcPts val="1000"/>
              </a:spcAft>
              <a:buNone/>
            </a:pPr>
            <a:r>
              <a:rPr lang="en"/>
              <a:t>– Computing nth Fibonacci Numbers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Program: GCD: Using in-built function</a:t>
            </a:r>
            <a:endParaRPr/>
          </a:p>
        </p:txBody>
      </p:sp>
      <p:sp>
        <p:nvSpPr>
          <p:cNvPr id="178" name="Google Shape;178;p3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1000"/>
              </a:spcBef>
              <a:spcAft>
                <a:spcPts val="0"/>
              </a:spcAft>
              <a:buNone/>
            </a:pPr>
            <a:r>
              <a:rPr lang="en" sz="1600">
                <a:latin typeface="Source Code Pro"/>
                <a:ea typeface="Source Code Pro"/>
                <a:cs typeface="Source Code Pro"/>
                <a:sym typeface="Source Code Pro"/>
              </a:rPr>
              <a:t>import math</a:t>
            </a:r>
            <a:endParaRPr sz="1600">
              <a:latin typeface="Source Code Pro"/>
              <a:ea typeface="Source Code Pro"/>
              <a:cs typeface="Source Code Pro"/>
              <a:sym typeface="Source Code Pro"/>
            </a:endParaRPr>
          </a:p>
          <a:p>
            <a:pPr marL="0" lvl="0" indent="0" algn="l" rtl="0">
              <a:spcBef>
                <a:spcPts val="1000"/>
              </a:spcBef>
              <a:spcAft>
                <a:spcPts val="0"/>
              </a:spcAft>
              <a:buNone/>
            </a:pPr>
            <a:endParaRPr sz="1600">
              <a:latin typeface="Source Code Pro"/>
              <a:ea typeface="Source Code Pro"/>
              <a:cs typeface="Source Code Pro"/>
              <a:sym typeface="Source Code Pro"/>
            </a:endParaRPr>
          </a:p>
          <a:p>
            <a:pPr marL="0" lvl="0" indent="0" algn="l" rtl="0">
              <a:spcBef>
                <a:spcPts val="1000"/>
              </a:spcBef>
              <a:spcAft>
                <a:spcPts val="0"/>
              </a:spcAft>
              <a:buNone/>
            </a:pPr>
            <a:r>
              <a:rPr lang="en" sz="1600">
                <a:latin typeface="Source Code Pro"/>
                <a:ea typeface="Source Code Pro"/>
                <a:cs typeface="Source Code Pro"/>
                <a:sym typeface="Source Code Pro"/>
              </a:rPr>
              <a:t>print ("The gcd of 60 and 48 is : ",end="")</a:t>
            </a:r>
            <a:endParaRPr sz="1600">
              <a:latin typeface="Source Code Pro"/>
              <a:ea typeface="Source Code Pro"/>
              <a:cs typeface="Source Code Pro"/>
              <a:sym typeface="Source Code Pro"/>
            </a:endParaRPr>
          </a:p>
          <a:p>
            <a:pPr marL="0" lvl="0" indent="0" algn="l" rtl="0">
              <a:spcBef>
                <a:spcPts val="1000"/>
              </a:spcBef>
              <a:spcAft>
                <a:spcPts val="0"/>
              </a:spcAft>
              <a:buNone/>
            </a:pPr>
            <a:r>
              <a:rPr lang="en" sz="1600">
                <a:latin typeface="Source Code Pro"/>
                <a:ea typeface="Source Code Pro"/>
                <a:cs typeface="Source Code Pro"/>
                <a:sym typeface="Source Code Pro"/>
              </a:rPr>
              <a:t>print (math.gcd(60,48))</a:t>
            </a:r>
            <a:endParaRPr sz="1600">
              <a:latin typeface="Source Code Pro"/>
              <a:ea typeface="Source Code Pro"/>
              <a:cs typeface="Source Code Pro"/>
              <a:sym typeface="Source Code Pr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Generating Pseudo Random Number</a:t>
            </a:r>
            <a:endParaRPr/>
          </a:p>
        </p:txBody>
      </p:sp>
      <p:sp>
        <p:nvSpPr>
          <p:cNvPr id="184" name="Google Shape;184;p33"/>
          <p:cNvSpPr txBox="1">
            <a:spLocks noGrp="1"/>
          </p:cNvSpPr>
          <p:nvPr>
            <p:ph type="body" idx="1"/>
          </p:nvPr>
        </p:nvSpPr>
        <p:spPr>
          <a:xfrm>
            <a:off x="311700" y="1171600"/>
            <a:ext cx="8520600" cy="36363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 sz="1700" b="1"/>
              <a:t>Pseudo Random Number Generator(PRNG)</a:t>
            </a:r>
            <a:r>
              <a:rPr lang="en" sz="1700"/>
              <a:t> refers to an algorithm that uses mathematical formulas to produce sequences of random numbers.</a:t>
            </a:r>
            <a:endParaRPr sz="1700"/>
          </a:p>
          <a:p>
            <a:pPr marL="0" lvl="0" indent="0" algn="l" rtl="0">
              <a:spcBef>
                <a:spcPts val="1000"/>
              </a:spcBef>
              <a:spcAft>
                <a:spcPts val="0"/>
              </a:spcAft>
              <a:buClr>
                <a:schemeClr val="dk1"/>
              </a:buClr>
              <a:buSzPts val="1100"/>
              <a:buFont typeface="Arial"/>
              <a:buNone/>
            </a:pPr>
            <a:r>
              <a:rPr lang="en" sz="1700"/>
              <a:t>PRNGs generate a sequence of numbers approximating the properties of random numbers.  </a:t>
            </a:r>
            <a:endParaRPr sz="1700"/>
          </a:p>
          <a:p>
            <a:pPr marL="0" lvl="0" indent="0" algn="l" rtl="0">
              <a:spcBef>
                <a:spcPts val="1000"/>
              </a:spcBef>
              <a:spcAft>
                <a:spcPts val="0"/>
              </a:spcAft>
              <a:buNone/>
            </a:pPr>
            <a:r>
              <a:rPr lang="en" sz="1700"/>
              <a:t>A PRNG starts from an arbitrary starting state using a </a:t>
            </a:r>
            <a:r>
              <a:rPr lang="en" sz="1700" b="1"/>
              <a:t>seed state</a:t>
            </a:r>
            <a:r>
              <a:rPr lang="en" sz="1700"/>
              <a:t>. Many numbers are generated in a short time and can also be reproduced later, if the starting point in the sequence is known. Hence, the numbers are </a:t>
            </a:r>
            <a:r>
              <a:rPr lang="en" sz="1700" b="1"/>
              <a:t>deterministic and efficient</a:t>
            </a:r>
            <a:r>
              <a:rPr lang="en" sz="1700"/>
              <a:t>.</a:t>
            </a:r>
            <a:endParaRPr sz="1700"/>
          </a:p>
          <a:p>
            <a:pPr marL="0" lvl="0" indent="0" algn="l" rtl="0">
              <a:spcBef>
                <a:spcPts val="1000"/>
              </a:spcBef>
              <a:spcAft>
                <a:spcPts val="0"/>
              </a:spcAft>
              <a:buNone/>
            </a:pPr>
            <a:r>
              <a:rPr lang="en" sz="1700"/>
              <a:t>With the advent of computers, programmers recognized the need for a means of introducing randomness into a computer program.</a:t>
            </a:r>
            <a:endParaRPr sz="1700"/>
          </a:p>
          <a:p>
            <a:pPr marL="0" lvl="0" indent="0" algn="l" rtl="0">
              <a:spcBef>
                <a:spcPts val="1000"/>
              </a:spcBef>
              <a:spcAft>
                <a:spcPts val="0"/>
              </a:spcAft>
              <a:buNone/>
            </a:pPr>
            <a:r>
              <a:rPr lang="en" sz="1700"/>
              <a:t>PRNG is a technique developed to generate random numbers using a computer.</a:t>
            </a:r>
            <a:endParaRPr sz="17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Generating Pseudo Random Number</a:t>
            </a:r>
            <a:endParaRPr/>
          </a:p>
        </p:txBody>
      </p:sp>
      <p:sp>
        <p:nvSpPr>
          <p:cNvPr id="190" name="Google Shape;190;p34"/>
          <p:cNvSpPr txBox="1">
            <a:spLocks noGrp="1"/>
          </p:cNvSpPr>
          <p:nvPr>
            <p:ph type="body" idx="1"/>
          </p:nvPr>
        </p:nvSpPr>
        <p:spPr>
          <a:xfrm>
            <a:off x="311700" y="1171600"/>
            <a:ext cx="8520600" cy="36363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600"/>
              <a:t>Python’s standard library contains random module which defines various functions for handling randomization.</a:t>
            </a:r>
            <a:endParaRPr sz="1600"/>
          </a:p>
          <a:p>
            <a:pPr marL="0" lvl="0" indent="0" algn="l" rtl="0">
              <a:spcBef>
                <a:spcPts val="1000"/>
              </a:spcBef>
              <a:spcAft>
                <a:spcPts val="0"/>
              </a:spcAft>
              <a:buNone/>
            </a:pPr>
            <a:r>
              <a:rPr lang="en" sz="1600" b="1"/>
              <a:t>random.seed()</a:t>
            </a:r>
            <a:r>
              <a:rPr lang="en" sz="1600"/>
              <a:t> − This function initializes the random number generator. When random module is imported, the generator is initialized with the help of system time. To reseed the generator, use any int, str, byte or byte array object.</a:t>
            </a:r>
            <a:endParaRPr sz="1600"/>
          </a:p>
          <a:p>
            <a:pPr marL="0" lvl="0" indent="0" algn="l" rtl="0">
              <a:spcBef>
                <a:spcPts val="1000"/>
              </a:spcBef>
              <a:spcAft>
                <a:spcPts val="0"/>
              </a:spcAft>
              <a:buNone/>
            </a:pPr>
            <a:r>
              <a:rPr lang="en" sz="1600" b="1"/>
              <a:t>random.getstate()</a:t>
            </a:r>
            <a:r>
              <a:rPr lang="en" sz="1600"/>
              <a:t> − This function along with setstate() function helps in reproducing same random data again and again. The getstate() function returns internal state of random number generator.</a:t>
            </a:r>
            <a:endParaRPr sz="1600"/>
          </a:p>
          <a:p>
            <a:pPr marL="0" lvl="0" indent="0" algn="l" rtl="0">
              <a:spcBef>
                <a:spcPts val="1000"/>
              </a:spcBef>
              <a:spcAft>
                <a:spcPts val="0"/>
              </a:spcAft>
              <a:buNone/>
            </a:pPr>
            <a:r>
              <a:rPr lang="en" sz="1600" b="1"/>
              <a:t>random.setstate()</a:t>
            </a:r>
            <a:r>
              <a:rPr lang="en" sz="1600"/>
              <a:t> − This function reinstates the internal state of generator.</a:t>
            </a:r>
            <a:endParaRPr sz="1600"/>
          </a:p>
          <a:p>
            <a:pPr marL="0" lvl="0" indent="0" algn="l" rtl="0">
              <a:spcBef>
                <a:spcPts val="1000"/>
              </a:spcBef>
              <a:spcAft>
                <a:spcPts val="0"/>
              </a:spcAft>
              <a:buNone/>
            </a:pPr>
            <a:r>
              <a:rPr lang="en" sz="1600" b="1"/>
              <a:t>random.randrange()</a:t>
            </a:r>
            <a:r>
              <a:rPr lang="en" sz="1600"/>
              <a:t> − This function generates a random integer between given range. It can take three parameters.</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Generating Pseudo Random Number</a:t>
            </a:r>
            <a:endParaRPr/>
          </a:p>
        </p:txBody>
      </p:sp>
      <p:sp>
        <p:nvSpPr>
          <p:cNvPr id="196" name="Google Shape;196;p35"/>
          <p:cNvSpPr txBox="1">
            <a:spLocks noGrp="1"/>
          </p:cNvSpPr>
          <p:nvPr>
            <p:ph type="body" idx="1"/>
          </p:nvPr>
        </p:nvSpPr>
        <p:spPr>
          <a:xfrm>
            <a:off x="311700" y="1171600"/>
            <a:ext cx="8520600" cy="37974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a:t>random.randrange(10)</a:t>
            </a:r>
            <a:endParaRPr sz="1600"/>
          </a:p>
          <a:p>
            <a:pPr marL="457200" lvl="0" indent="-330200" algn="l" rtl="0">
              <a:lnSpc>
                <a:spcPct val="115000"/>
              </a:lnSpc>
              <a:spcBef>
                <a:spcPts val="0"/>
              </a:spcBef>
              <a:spcAft>
                <a:spcPts val="0"/>
              </a:spcAft>
              <a:buSzPts val="1600"/>
              <a:buChar char="●"/>
            </a:pPr>
            <a:r>
              <a:rPr lang="en" sz="1600"/>
              <a:t>random.randrange(10, 20)</a:t>
            </a:r>
            <a:endParaRPr sz="1600"/>
          </a:p>
          <a:p>
            <a:pPr marL="457200" lvl="0" indent="-330200" algn="l" rtl="0">
              <a:lnSpc>
                <a:spcPct val="115000"/>
              </a:lnSpc>
              <a:spcBef>
                <a:spcPts val="0"/>
              </a:spcBef>
              <a:spcAft>
                <a:spcPts val="0"/>
              </a:spcAft>
              <a:buSzPts val="1600"/>
              <a:buChar char="●"/>
            </a:pPr>
            <a:r>
              <a:rPr lang="en" sz="1600"/>
              <a:t>random.randrange(100, 200, 2)</a:t>
            </a:r>
            <a:endParaRPr sz="1600"/>
          </a:p>
          <a:p>
            <a:pPr marL="457200" lvl="0" indent="-330200" algn="l" rtl="0">
              <a:lnSpc>
                <a:spcPct val="115000"/>
              </a:lnSpc>
              <a:spcBef>
                <a:spcPts val="0"/>
              </a:spcBef>
              <a:spcAft>
                <a:spcPts val="0"/>
              </a:spcAft>
              <a:buSzPts val="1600"/>
              <a:buChar char="●"/>
            </a:pPr>
            <a:r>
              <a:rPr lang="en" sz="1600"/>
              <a:t>random.randint(1,10)</a:t>
            </a:r>
            <a:endParaRPr sz="1600"/>
          </a:p>
          <a:p>
            <a:pPr marL="457200" lvl="0" indent="-330200" algn="l" rtl="0">
              <a:lnSpc>
                <a:spcPct val="115000"/>
              </a:lnSpc>
              <a:spcBef>
                <a:spcPts val="0"/>
              </a:spcBef>
              <a:spcAft>
                <a:spcPts val="0"/>
              </a:spcAft>
              <a:buSzPts val="1600"/>
              <a:buChar char="●"/>
            </a:pPr>
            <a:r>
              <a:rPr lang="en" sz="1600"/>
              <a:t>random.random() # </a:t>
            </a:r>
            <a:r>
              <a:rPr lang="en" sz="1600" b="1"/>
              <a:t>random.random()</a:t>
            </a:r>
            <a:r>
              <a:rPr lang="en" sz="1600"/>
              <a:t> − This function randomly generates a floating point number between 0.0 and 1.0</a:t>
            </a:r>
            <a:endParaRPr sz="1600"/>
          </a:p>
          <a:p>
            <a:pPr marL="457200" lvl="0" indent="-330200" algn="l" rtl="0">
              <a:lnSpc>
                <a:spcPct val="115000"/>
              </a:lnSpc>
              <a:spcBef>
                <a:spcPts val="0"/>
              </a:spcBef>
              <a:spcAft>
                <a:spcPts val="0"/>
              </a:spcAft>
              <a:buSzPts val="1600"/>
              <a:buChar char="●"/>
            </a:pPr>
            <a:r>
              <a:rPr lang="en" sz="1600" b="1"/>
              <a:t>random.uniform()</a:t>
            </a:r>
            <a:r>
              <a:rPr lang="en" sz="1600"/>
              <a:t> − This function returns a floating point random number between two parameters.</a:t>
            </a:r>
            <a:endParaRPr sz="1600"/>
          </a:p>
          <a:p>
            <a:pPr marL="457200" lvl="0" indent="-330200" algn="l" rtl="0">
              <a:lnSpc>
                <a:spcPct val="115000"/>
              </a:lnSpc>
              <a:spcBef>
                <a:spcPts val="0"/>
              </a:spcBef>
              <a:spcAft>
                <a:spcPts val="0"/>
              </a:spcAft>
              <a:buSzPts val="1600"/>
              <a:buChar char="●"/>
            </a:pPr>
            <a:r>
              <a:rPr lang="en" sz="1600"/>
              <a:t>random.uniform(0.5,1.5)</a:t>
            </a:r>
            <a:endParaRPr sz="1600"/>
          </a:p>
          <a:p>
            <a:pPr marL="457200" lvl="0" indent="-330200" algn="l" rtl="0">
              <a:lnSpc>
                <a:spcPct val="115000"/>
              </a:lnSpc>
              <a:spcBef>
                <a:spcPts val="0"/>
              </a:spcBef>
              <a:spcAft>
                <a:spcPts val="0"/>
              </a:spcAft>
              <a:buSzPts val="1600"/>
              <a:buChar char="●"/>
            </a:pPr>
            <a:r>
              <a:rPr lang="en" sz="1600" b="1"/>
              <a:t>random.choice()</a:t>
            </a:r>
            <a:r>
              <a:rPr lang="en" sz="1600"/>
              <a:t> This function picks a random element from the sequence. If the sequence is empty, IndexError is thrown.</a:t>
            </a:r>
            <a:endParaRPr sz="1600"/>
          </a:p>
          <a:p>
            <a:pPr marL="457200" lvl="0" indent="-330200" algn="l" rtl="0">
              <a:lnSpc>
                <a:spcPct val="115000"/>
              </a:lnSpc>
              <a:spcBef>
                <a:spcPts val="0"/>
              </a:spcBef>
              <a:spcAft>
                <a:spcPts val="0"/>
              </a:spcAft>
              <a:buSzPts val="1600"/>
              <a:buChar char="●"/>
            </a:pPr>
            <a:r>
              <a:rPr lang="en" sz="1600"/>
              <a:t>random.choice (“VITBHOPAL")</a:t>
            </a:r>
            <a:endParaRPr sz="1600"/>
          </a:p>
          <a:p>
            <a:pPr marL="457200" lvl="0" indent="-330200" algn="l" rtl="0">
              <a:lnSpc>
                <a:spcPct val="115000"/>
              </a:lnSpc>
              <a:spcBef>
                <a:spcPts val="0"/>
              </a:spcBef>
              <a:spcAft>
                <a:spcPts val="0"/>
              </a:spcAft>
              <a:buSzPts val="1600"/>
              <a:buChar char="●"/>
            </a:pPr>
            <a:r>
              <a:rPr lang="en" sz="1600"/>
              <a:t>random.uniform(0.5,1.5)</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Raising a Number to Large power</a:t>
            </a:r>
            <a:endParaRPr/>
          </a:p>
        </p:txBody>
      </p:sp>
      <p:sp>
        <p:nvSpPr>
          <p:cNvPr id="202" name="Google Shape;202;p36"/>
          <p:cNvSpPr txBox="1">
            <a:spLocks noGrp="1"/>
          </p:cNvSpPr>
          <p:nvPr>
            <p:ph type="body" idx="1"/>
          </p:nvPr>
        </p:nvSpPr>
        <p:spPr>
          <a:xfrm>
            <a:off x="311700" y="1171600"/>
            <a:ext cx="8520600" cy="3797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r>
              <a:rPr lang="en">
                <a:highlight>
                  <a:schemeClr val="accent1"/>
                </a:highlight>
              </a:rPr>
              <a:t>There are three ways you can raise a number to a power in Python:</a:t>
            </a:r>
            <a:endParaRPr>
              <a:highlight>
                <a:schemeClr val="accent1"/>
              </a:highlight>
            </a:endParaRPr>
          </a:p>
          <a:p>
            <a:pPr marL="0" lvl="0" indent="0" algn="l" rtl="0">
              <a:lnSpc>
                <a:spcPct val="95000"/>
              </a:lnSpc>
              <a:spcBef>
                <a:spcPts val="0"/>
              </a:spcBef>
              <a:spcAft>
                <a:spcPts val="0"/>
              </a:spcAft>
              <a:buClr>
                <a:schemeClr val="dk1"/>
              </a:buClr>
              <a:buSzPts val="935"/>
              <a:buFont typeface="Arial"/>
              <a:buNone/>
            </a:pPr>
            <a:endParaRPr>
              <a:highlight>
                <a:schemeClr val="accent1"/>
              </a:highlight>
            </a:endParaRPr>
          </a:p>
          <a:p>
            <a:pPr marL="457200" lvl="0" indent="-342900" algn="l" rtl="0">
              <a:lnSpc>
                <a:spcPct val="95000"/>
              </a:lnSpc>
              <a:spcBef>
                <a:spcPts val="0"/>
              </a:spcBef>
              <a:spcAft>
                <a:spcPts val="0"/>
              </a:spcAft>
              <a:buSzPts val="1800"/>
              <a:buAutoNum type="arabicPeriod"/>
            </a:pPr>
            <a:r>
              <a:rPr lang="en">
                <a:highlight>
                  <a:schemeClr val="accent1"/>
                </a:highlight>
              </a:rPr>
              <a:t>The ** operator</a:t>
            </a:r>
            <a:endParaRPr>
              <a:highlight>
                <a:schemeClr val="accent1"/>
              </a:highlight>
            </a:endParaRPr>
          </a:p>
          <a:p>
            <a:pPr marL="457200" lvl="0" indent="-342900" algn="l" rtl="0">
              <a:lnSpc>
                <a:spcPct val="95000"/>
              </a:lnSpc>
              <a:spcBef>
                <a:spcPts val="0"/>
              </a:spcBef>
              <a:spcAft>
                <a:spcPts val="0"/>
              </a:spcAft>
              <a:buSzPts val="1800"/>
              <a:buAutoNum type="arabicPeriod"/>
            </a:pPr>
            <a:r>
              <a:rPr lang="en">
                <a:highlight>
                  <a:schemeClr val="accent1"/>
                </a:highlight>
              </a:rPr>
              <a:t>The built-in pow() function</a:t>
            </a:r>
            <a:endParaRPr>
              <a:highlight>
                <a:schemeClr val="accent1"/>
              </a:highlight>
            </a:endParaRPr>
          </a:p>
          <a:p>
            <a:pPr marL="457200" lvl="0" indent="-342900" algn="l" rtl="0">
              <a:lnSpc>
                <a:spcPct val="95000"/>
              </a:lnSpc>
              <a:spcBef>
                <a:spcPts val="0"/>
              </a:spcBef>
              <a:spcAft>
                <a:spcPts val="0"/>
              </a:spcAft>
              <a:buSzPts val="1800"/>
              <a:buAutoNum type="arabicPeriod"/>
            </a:pPr>
            <a:r>
              <a:rPr lang="en">
                <a:highlight>
                  <a:schemeClr val="accent1"/>
                </a:highlight>
              </a:rPr>
              <a:t>The math module’s math.pow() function</a:t>
            </a:r>
            <a:endParaRPr>
              <a:highlight>
                <a:schemeClr val="accent1"/>
              </a:highlight>
            </a:endParaRPr>
          </a:p>
          <a:p>
            <a:pPr marL="0" lvl="0" indent="0" algn="l" rtl="0">
              <a:lnSpc>
                <a:spcPct val="95000"/>
              </a:lnSpc>
              <a:spcBef>
                <a:spcPts val="0"/>
              </a:spcBef>
              <a:spcAft>
                <a:spcPts val="0"/>
              </a:spcAft>
              <a:buNone/>
            </a:pPr>
            <a:endParaRPr>
              <a:highlight>
                <a:schemeClr val="accent1"/>
              </a:highlight>
            </a:endParaRPr>
          </a:p>
          <a:p>
            <a:pPr marL="0" lvl="0" indent="0" algn="l" rtl="0">
              <a:lnSpc>
                <a:spcPct val="95000"/>
              </a:lnSpc>
              <a:spcBef>
                <a:spcPts val="0"/>
              </a:spcBef>
              <a:spcAft>
                <a:spcPts val="0"/>
              </a:spcAft>
              <a:buSzPts val="935"/>
              <a:buNone/>
            </a:pPr>
            <a:r>
              <a:rPr lang="en">
                <a:highlight>
                  <a:schemeClr val="accent1"/>
                </a:highlight>
              </a:rPr>
              <a:t>All three approaches work almost identically with one another. But there are some slight differences you may be interested to learn.</a:t>
            </a:r>
            <a:br>
              <a:rPr lang="en">
                <a:highlight>
                  <a:schemeClr val="accent1"/>
                </a:highlight>
              </a:rPr>
            </a:br>
            <a:endParaRPr>
              <a:highlight>
                <a:schemeClr val="accent1"/>
              </a:highlight>
            </a:endParaRPr>
          </a:p>
          <a:p>
            <a:pPr marL="457200" lvl="0" indent="-342900" algn="l" rtl="0">
              <a:lnSpc>
                <a:spcPct val="95000"/>
              </a:lnSpc>
              <a:spcBef>
                <a:spcPts val="0"/>
              </a:spcBef>
              <a:spcAft>
                <a:spcPts val="0"/>
              </a:spcAft>
              <a:buSzPts val="1800"/>
              <a:buAutoNum type="arabicPeriod"/>
            </a:pPr>
            <a:r>
              <a:rPr lang="en" b="1">
                <a:highlight>
                  <a:schemeClr val="accent1"/>
                </a:highlight>
              </a:rPr>
              <a:t>**</a:t>
            </a:r>
            <a:r>
              <a:rPr lang="en">
                <a:highlight>
                  <a:schemeClr val="accent1"/>
                </a:highlight>
              </a:rPr>
              <a:t> is generally faster.</a:t>
            </a:r>
            <a:endParaRPr>
              <a:highlight>
                <a:schemeClr val="accent1"/>
              </a:highlight>
            </a:endParaRPr>
          </a:p>
          <a:p>
            <a:pPr marL="457200" lvl="0" indent="-342900" algn="l" rtl="0">
              <a:lnSpc>
                <a:spcPct val="95000"/>
              </a:lnSpc>
              <a:spcBef>
                <a:spcPts val="0"/>
              </a:spcBef>
              <a:spcAft>
                <a:spcPts val="0"/>
              </a:spcAft>
              <a:buSzPts val="1800"/>
              <a:buAutoNum type="arabicPeriod"/>
            </a:pPr>
            <a:r>
              <a:rPr lang="en" b="1">
                <a:highlight>
                  <a:schemeClr val="accent1"/>
                </a:highlight>
              </a:rPr>
              <a:t>math.pow()</a:t>
            </a:r>
            <a:r>
              <a:rPr lang="en">
                <a:highlight>
                  <a:schemeClr val="accent1"/>
                </a:highlight>
              </a:rPr>
              <a:t> uses floats only.</a:t>
            </a:r>
            <a:endParaRPr>
              <a:highlight>
                <a:schemeClr val="accent1"/>
              </a:highlight>
            </a:endParaRPr>
          </a:p>
          <a:p>
            <a:pPr marL="457200" lvl="0" indent="-342900" algn="l" rtl="0">
              <a:lnSpc>
                <a:spcPct val="95000"/>
              </a:lnSpc>
              <a:spcBef>
                <a:spcPts val="0"/>
              </a:spcBef>
              <a:spcAft>
                <a:spcPts val="0"/>
              </a:spcAft>
              <a:buSzPts val="1800"/>
              <a:buAutoNum type="arabicPeriod"/>
            </a:pPr>
            <a:r>
              <a:rPr lang="en" b="1">
                <a:highlight>
                  <a:schemeClr val="accent1"/>
                </a:highlight>
              </a:rPr>
              <a:t>math.pow()</a:t>
            </a:r>
            <a:r>
              <a:rPr lang="en">
                <a:highlight>
                  <a:schemeClr val="accent1"/>
                </a:highlight>
              </a:rPr>
              <a:t> does not allow imaginary numbers.</a:t>
            </a:r>
            <a:endParaRPr>
              <a:highlight>
                <a:schemeClr val="accent1"/>
              </a:highlight>
            </a:endParaRPr>
          </a:p>
          <a:p>
            <a:pPr marL="457200" lvl="0" indent="-342900" algn="l" rtl="0">
              <a:lnSpc>
                <a:spcPct val="95000"/>
              </a:lnSpc>
              <a:spcBef>
                <a:spcPts val="0"/>
              </a:spcBef>
              <a:spcAft>
                <a:spcPts val="0"/>
              </a:spcAft>
              <a:buSzPts val="1800"/>
              <a:buAutoNum type="arabicPeriod"/>
            </a:pPr>
            <a:r>
              <a:rPr lang="en">
                <a:highlight>
                  <a:schemeClr val="accent1"/>
                </a:highlight>
              </a:rPr>
              <a:t>The built-in </a:t>
            </a:r>
            <a:r>
              <a:rPr lang="en" b="1">
                <a:highlight>
                  <a:schemeClr val="accent1"/>
                </a:highlight>
              </a:rPr>
              <a:t>pow()</a:t>
            </a:r>
            <a:r>
              <a:rPr lang="en">
                <a:highlight>
                  <a:schemeClr val="accent1"/>
                </a:highlight>
              </a:rPr>
              <a:t> function accepts a third argument.</a:t>
            </a:r>
            <a:endParaRPr>
              <a:highlight>
                <a:schemeClr val="accent1"/>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Computing nth Fibonacci Number: Program 1</a:t>
            </a:r>
            <a:endParaRPr/>
          </a:p>
        </p:txBody>
      </p:sp>
      <p:sp>
        <p:nvSpPr>
          <p:cNvPr id="208" name="Google Shape;208;p37"/>
          <p:cNvSpPr txBox="1">
            <a:spLocks noGrp="1"/>
          </p:cNvSpPr>
          <p:nvPr>
            <p:ph type="body" idx="1"/>
          </p:nvPr>
        </p:nvSpPr>
        <p:spPr>
          <a:xfrm>
            <a:off x="311700" y="1171600"/>
            <a:ext cx="8520600" cy="36363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 sz="1400">
                <a:highlight>
                  <a:schemeClr val="lt1"/>
                </a:highlight>
                <a:latin typeface="Source Code Pro"/>
                <a:ea typeface="Source Code Pro"/>
                <a:cs typeface="Source Code Pro"/>
                <a:sym typeface="Source Code Pro"/>
              </a:rPr>
              <a:t>def Fibonacci(n):</a:t>
            </a:r>
            <a:endParaRPr sz="1400">
              <a:highlight>
                <a:schemeClr val="lt1"/>
              </a:highlight>
              <a:latin typeface="Source Code Pro"/>
              <a:ea typeface="Source Code Pro"/>
              <a:cs typeface="Source Code Pro"/>
              <a:sym typeface="Source Code Pro"/>
            </a:endParaRPr>
          </a:p>
          <a:p>
            <a:pPr marL="0" lvl="0" indent="0" algn="l" rtl="0">
              <a:lnSpc>
                <a:spcPct val="135714"/>
              </a:lnSpc>
              <a:spcBef>
                <a:spcPts val="0"/>
              </a:spcBef>
              <a:spcAft>
                <a:spcPts val="0"/>
              </a:spcAft>
              <a:buClr>
                <a:schemeClr val="dk1"/>
              </a:buClr>
              <a:buSzPts val="1100"/>
              <a:buFont typeface="Arial"/>
              <a:buNone/>
            </a:pPr>
            <a:r>
              <a:rPr lang="en" sz="1400">
                <a:highlight>
                  <a:schemeClr val="lt1"/>
                </a:highlight>
                <a:latin typeface="Source Code Pro"/>
                <a:ea typeface="Source Code Pro"/>
                <a:cs typeface="Source Code Pro"/>
                <a:sym typeface="Source Code Pro"/>
              </a:rPr>
              <a:t>    if n&lt;0:</a:t>
            </a:r>
            <a:endParaRPr sz="1400">
              <a:highlight>
                <a:schemeClr val="lt1"/>
              </a:highlight>
              <a:latin typeface="Source Code Pro"/>
              <a:ea typeface="Source Code Pro"/>
              <a:cs typeface="Source Code Pro"/>
              <a:sym typeface="Source Code Pro"/>
            </a:endParaRPr>
          </a:p>
          <a:p>
            <a:pPr marL="0" lvl="0" indent="0" algn="l" rtl="0">
              <a:lnSpc>
                <a:spcPct val="135714"/>
              </a:lnSpc>
              <a:spcBef>
                <a:spcPts val="0"/>
              </a:spcBef>
              <a:spcAft>
                <a:spcPts val="0"/>
              </a:spcAft>
              <a:buClr>
                <a:schemeClr val="dk1"/>
              </a:buClr>
              <a:buSzPts val="1100"/>
              <a:buFont typeface="Arial"/>
              <a:buNone/>
            </a:pPr>
            <a:r>
              <a:rPr lang="en" sz="1400">
                <a:highlight>
                  <a:schemeClr val="lt1"/>
                </a:highlight>
                <a:latin typeface="Source Code Pro"/>
                <a:ea typeface="Source Code Pro"/>
                <a:cs typeface="Source Code Pro"/>
                <a:sym typeface="Source Code Pro"/>
              </a:rPr>
              <a:t>        print("Incorrect input")</a:t>
            </a:r>
            <a:endParaRPr sz="1400">
              <a:highlight>
                <a:schemeClr val="lt1"/>
              </a:highlight>
              <a:latin typeface="Source Code Pro"/>
              <a:ea typeface="Source Code Pro"/>
              <a:cs typeface="Source Code Pro"/>
              <a:sym typeface="Source Code Pro"/>
            </a:endParaRPr>
          </a:p>
          <a:p>
            <a:pPr marL="0" lvl="0" indent="0" algn="l" rtl="0">
              <a:lnSpc>
                <a:spcPct val="135714"/>
              </a:lnSpc>
              <a:spcBef>
                <a:spcPts val="0"/>
              </a:spcBef>
              <a:spcAft>
                <a:spcPts val="0"/>
              </a:spcAft>
              <a:buClr>
                <a:schemeClr val="dk1"/>
              </a:buClr>
              <a:buSzPts val="1100"/>
              <a:buFont typeface="Arial"/>
              <a:buNone/>
            </a:pPr>
            <a:r>
              <a:rPr lang="en" sz="1400">
                <a:highlight>
                  <a:schemeClr val="lt1"/>
                </a:highlight>
                <a:latin typeface="Source Code Pro"/>
                <a:ea typeface="Source Code Pro"/>
                <a:cs typeface="Source Code Pro"/>
                <a:sym typeface="Source Code Pro"/>
              </a:rPr>
              <a:t>    # First Fibonacci number is 0</a:t>
            </a:r>
            <a:endParaRPr sz="1400">
              <a:highlight>
                <a:schemeClr val="lt1"/>
              </a:highlight>
              <a:latin typeface="Source Code Pro"/>
              <a:ea typeface="Source Code Pro"/>
              <a:cs typeface="Source Code Pro"/>
              <a:sym typeface="Source Code Pro"/>
            </a:endParaRPr>
          </a:p>
          <a:p>
            <a:pPr marL="0" lvl="0" indent="0" algn="l" rtl="0">
              <a:lnSpc>
                <a:spcPct val="135714"/>
              </a:lnSpc>
              <a:spcBef>
                <a:spcPts val="0"/>
              </a:spcBef>
              <a:spcAft>
                <a:spcPts val="0"/>
              </a:spcAft>
              <a:buClr>
                <a:schemeClr val="dk1"/>
              </a:buClr>
              <a:buSzPts val="1100"/>
              <a:buFont typeface="Arial"/>
              <a:buNone/>
            </a:pPr>
            <a:r>
              <a:rPr lang="en" sz="1400">
                <a:highlight>
                  <a:schemeClr val="lt1"/>
                </a:highlight>
                <a:latin typeface="Source Code Pro"/>
                <a:ea typeface="Source Code Pro"/>
                <a:cs typeface="Source Code Pro"/>
                <a:sym typeface="Source Code Pro"/>
              </a:rPr>
              <a:t>    elif n==0:</a:t>
            </a:r>
            <a:endParaRPr sz="1400">
              <a:highlight>
                <a:schemeClr val="lt1"/>
              </a:highlight>
              <a:latin typeface="Source Code Pro"/>
              <a:ea typeface="Source Code Pro"/>
              <a:cs typeface="Source Code Pro"/>
              <a:sym typeface="Source Code Pro"/>
            </a:endParaRPr>
          </a:p>
          <a:p>
            <a:pPr marL="0" lvl="0" indent="0" algn="l" rtl="0">
              <a:lnSpc>
                <a:spcPct val="135714"/>
              </a:lnSpc>
              <a:spcBef>
                <a:spcPts val="0"/>
              </a:spcBef>
              <a:spcAft>
                <a:spcPts val="0"/>
              </a:spcAft>
              <a:buClr>
                <a:schemeClr val="dk1"/>
              </a:buClr>
              <a:buSzPts val="1100"/>
              <a:buFont typeface="Arial"/>
              <a:buNone/>
            </a:pPr>
            <a:r>
              <a:rPr lang="en" sz="1400">
                <a:highlight>
                  <a:schemeClr val="lt1"/>
                </a:highlight>
                <a:latin typeface="Source Code Pro"/>
                <a:ea typeface="Source Code Pro"/>
                <a:cs typeface="Source Code Pro"/>
                <a:sym typeface="Source Code Pro"/>
              </a:rPr>
              <a:t>        return (0)</a:t>
            </a:r>
            <a:endParaRPr sz="1400">
              <a:highlight>
                <a:schemeClr val="lt1"/>
              </a:highlight>
              <a:latin typeface="Source Code Pro"/>
              <a:ea typeface="Source Code Pro"/>
              <a:cs typeface="Source Code Pro"/>
              <a:sym typeface="Source Code Pro"/>
            </a:endParaRPr>
          </a:p>
          <a:p>
            <a:pPr marL="0" lvl="0" indent="0" algn="l" rtl="0">
              <a:lnSpc>
                <a:spcPct val="135714"/>
              </a:lnSpc>
              <a:spcBef>
                <a:spcPts val="0"/>
              </a:spcBef>
              <a:spcAft>
                <a:spcPts val="0"/>
              </a:spcAft>
              <a:buClr>
                <a:schemeClr val="dk1"/>
              </a:buClr>
              <a:buSzPts val="1100"/>
              <a:buFont typeface="Arial"/>
              <a:buNone/>
            </a:pPr>
            <a:r>
              <a:rPr lang="en" sz="1400">
                <a:highlight>
                  <a:schemeClr val="lt1"/>
                </a:highlight>
                <a:latin typeface="Source Code Pro"/>
                <a:ea typeface="Source Code Pro"/>
                <a:cs typeface="Source Code Pro"/>
                <a:sym typeface="Source Code Pro"/>
              </a:rPr>
              <a:t>    # Second Fibonacci number is 1</a:t>
            </a:r>
            <a:endParaRPr sz="1400">
              <a:highlight>
                <a:schemeClr val="lt1"/>
              </a:highlight>
              <a:latin typeface="Source Code Pro"/>
              <a:ea typeface="Source Code Pro"/>
              <a:cs typeface="Source Code Pro"/>
              <a:sym typeface="Source Code Pro"/>
            </a:endParaRPr>
          </a:p>
          <a:p>
            <a:pPr marL="0" lvl="0" indent="0" algn="l" rtl="0">
              <a:lnSpc>
                <a:spcPct val="135714"/>
              </a:lnSpc>
              <a:spcBef>
                <a:spcPts val="0"/>
              </a:spcBef>
              <a:spcAft>
                <a:spcPts val="0"/>
              </a:spcAft>
              <a:buClr>
                <a:schemeClr val="dk1"/>
              </a:buClr>
              <a:buSzPts val="1100"/>
              <a:buFont typeface="Arial"/>
              <a:buNone/>
            </a:pPr>
            <a:r>
              <a:rPr lang="en" sz="1400">
                <a:highlight>
                  <a:schemeClr val="lt1"/>
                </a:highlight>
                <a:latin typeface="Source Code Pro"/>
                <a:ea typeface="Source Code Pro"/>
                <a:cs typeface="Source Code Pro"/>
                <a:sym typeface="Source Code Pro"/>
              </a:rPr>
              <a:t>    elif n==1:</a:t>
            </a:r>
            <a:endParaRPr sz="1400">
              <a:highlight>
                <a:schemeClr val="lt1"/>
              </a:highlight>
              <a:latin typeface="Source Code Pro"/>
              <a:ea typeface="Source Code Pro"/>
              <a:cs typeface="Source Code Pro"/>
              <a:sym typeface="Source Code Pro"/>
            </a:endParaRPr>
          </a:p>
          <a:p>
            <a:pPr marL="0" lvl="0" indent="0" algn="l" rtl="0">
              <a:lnSpc>
                <a:spcPct val="135714"/>
              </a:lnSpc>
              <a:spcBef>
                <a:spcPts val="0"/>
              </a:spcBef>
              <a:spcAft>
                <a:spcPts val="0"/>
              </a:spcAft>
              <a:buClr>
                <a:schemeClr val="dk1"/>
              </a:buClr>
              <a:buSzPts val="1100"/>
              <a:buFont typeface="Arial"/>
              <a:buNone/>
            </a:pPr>
            <a:r>
              <a:rPr lang="en" sz="1400">
                <a:highlight>
                  <a:schemeClr val="lt1"/>
                </a:highlight>
                <a:latin typeface="Source Code Pro"/>
                <a:ea typeface="Source Code Pro"/>
                <a:cs typeface="Source Code Pro"/>
                <a:sym typeface="Source Code Pro"/>
              </a:rPr>
              <a:t>        return (1)</a:t>
            </a:r>
            <a:endParaRPr sz="1400">
              <a:highlight>
                <a:schemeClr val="lt1"/>
              </a:highlight>
              <a:latin typeface="Source Code Pro"/>
              <a:ea typeface="Source Code Pro"/>
              <a:cs typeface="Source Code Pro"/>
              <a:sym typeface="Source Code Pro"/>
            </a:endParaRPr>
          </a:p>
          <a:p>
            <a:pPr marL="0" lvl="0" indent="0" algn="l" rtl="0">
              <a:lnSpc>
                <a:spcPct val="135714"/>
              </a:lnSpc>
              <a:spcBef>
                <a:spcPts val="0"/>
              </a:spcBef>
              <a:spcAft>
                <a:spcPts val="0"/>
              </a:spcAft>
              <a:buClr>
                <a:schemeClr val="dk1"/>
              </a:buClr>
              <a:buSzPts val="1100"/>
              <a:buFont typeface="Arial"/>
              <a:buNone/>
            </a:pPr>
            <a:r>
              <a:rPr lang="en" sz="1400">
                <a:highlight>
                  <a:schemeClr val="lt1"/>
                </a:highlight>
                <a:latin typeface="Source Code Pro"/>
                <a:ea typeface="Source Code Pro"/>
                <a:cs typeface="Source Code Pro"/>
                <a:sym typeface="Source Code Pro"/>
              </a:rPr>
              <a:t>    else:</a:t>
            </a:r>
            <a:endParaRPr sz="1400">
              <a:highlight>
                <a:schemeClr val="lt1"/>
              </a:highlight>
              <a:latin typeface="Source Code Pro"/>
              <a:ea typeface="Source Code Pro"/>
              <a:cs typeface="Source Code Pro"/>
              <a:sym typeface="Source Code Pro"/>
            </a:endParaRPr>
          </a:p>
          <a:p>
            <a:pPr marL="0" lvl="0" indent="0" algn="l" rtl="0">
              <a:lnSpc>
                <a:spcPct val="135714"/>
              </a:lnSpc>
              <a:spcBef>
                <a:spcPts val="0"/>
              </a:spcBef>
              <a:spcAft>
                <a:spcPts val="0"/>
              </a:spcAft>
              <a:buClr>
                <a:schemeClr val="dk1"/>
              </a:buClr>
              <a:buSzPts val="1100"/>
              <a:buFont typeface="Arial"/>
              <a:buNone/>
            </a:pPr>
            <a:r>
              <a:rPr lang="en" sz="1400">
                <a:highlight>
                  <a:schemeClr val="lt1"/>
                </a:highlight>
                <a:latin typeface="Source Code Pro"/>
                <a:ea typeface="Source Code Pro"/>
                <a:cs typeface="Source Code Pro"/>
                <a:sym typeface="Source Code Pro"/>
              </a:rPr>
              <a:t>        return (Fibonacci(n-1)+Fibonacci(n-2))</a:t>
            </a:r>
            <a:endParaRPr sz="1400">
              <a:highlight>
                <a:schemeClr val="lt1"/>
              </a:highlight>
              <a:latin typeface="Source Code Pro"/>
              <a:ea typeface="Source Code Pro"/>
              <a:cs typeface="Source Code Pro"/>
              <a:sym typeface="Source Code Pro"/>
            </a:endParaRPr>
          </a:p>
          <a:p>
            <a:pPr marL="0" lvl="0" indent="0" algn="l" rtl="0">
              <a:lnSpc>
                <a:spcPct val="135714"/>
              </a:lnSpc>
              <a:spcBef>
                <a:spcPts val="0"/>
              </a:spcBef>
              <a:spcAft>
                <a:spcPts val="0"/>
              </a:spcAft>
              <a:buNone/>
            </a:pPr>
            <a:endParaRPr sz="1400">
              <a:highlight>
                <a:schemeClr val="lt1"/>
              </a:highlight>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n" sz="1400">
                <a:highlight>
                  <a:schemeClr val="lt1"/>
                </a:highlight>
                <a:latin typeface="Source Code Pro"/>
                <a:ea typeface="Source Code Pro"/>
                <a:cs typeface="Source Code Pro"/>
                <a:sym typeface="Source Code Pro"/>
              </a:rPr>
              <a:t>print(Fibonacci(15))</a:t>
            </a:r>
            <a:endParaRPr sz="1400">
              <a:highlight>
                <a:schemeClr val="lt1"/>
              </a:highlight>
              <a:latin typeface="Source Code Pro"/>
              <a:ea typeface="Source Code Pro"/>
              <a:cs typeface="Source Code Pro"/>
              <a:sym typeface="Source Code Pr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Computing nth Fibonacci Number: Program 2</a:t>
            </a:r>
            <a:endParaRPr/>
          </a:p>
        </p:txBody>
      </p:sp>
      <p:sp>
        <p:nvSpPr>
          <p:cNvPr id="214" name="Google Shape;214;p38"/>
          <p:cNvSpPr txBox="1">
            <a:spLocks noGrp="1"/>
          </p:cNvSpPr>
          <p:nvPr>
            <p:ph type="body" idx="1"/>
          </p:nvPr>
        </p:nvSpPr>
        <p:spPr>
          <a:xfrm>
            <a:off x="311700" y="1171600"/>
            <a:ext cx="8520600" cy="3851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500">
                <a:highlight>
                  <a:schemeClr val="lt1"/>
                </a:highlight>
                <a:latin typeface="Source Code Pro"/>
                <a:ea typeface="Source Code Pro"/>
                <a:cs typeface="Source Code Pro"/>
                <a:sym typeface="Source Code Pro"/>
              </a:rPr>
              <a:t>def fibonacci(n):</a:t>
            </a:r>
            <a:endParaRPr sz="1500">
              <a:highlight>
                <a:schemeClr val="lt1"/>
              </a:highlight>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500">
                <a:highlight>
                  <a:schemeClr val="lt1"/>
                </a:highlight>
                <a:latin typeface="Source Code Pro"/>
                <a:ea typeface="Source Code Pro"/>
                <a:cs typeface="Source Code Pro"/>
                <a:sym typeface="Source Code Pro"/>
              </a:rPr>
              <a:t>    a = 0</a:t>
            </a:r>
            <a:endParaRPr sz="1500">
              <a:highlight>
                <a:schemeClr val="lt1"/>
              </a:highlight>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500">
                <a:highlight>
                  <a:schemeClr val="lt1"/>
                </a:highlight>
                <a:latin typeface="Source Code Pro"/>
                <a:ea typeface="Source Code Pro"/>
                <a:cs typeface="Source Code Pro"/>
                <a:sym typeface="Source Code Pro"/>
              </a:rPr>
              <a:t>    b = 1</a:t>
            </a:r>
            <a:endParaRPr sz="1500">
              <a:highlight>
                <a:schemeClr val="lt1"/>
              </a:highlight>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500">
                <a:highlight>
                  <a:schemeClr val="lt1"/>
                </a:highlight>
                <a:latin typeface="Source Code Pro"/>
                <a:ea typeface="Source Code Pro"/>
                <a:cs typeface="Source Code Pro"/>
                <a:sym typeface="Source Code Pro"/>
              </a:rPr>
              <a:t>    if n &lt; 0:</a:t>
            </a:r>
            <a:endParaRPr sz="1500">
              <a:highlight>
                <a:schemeClr val="lt1"/>
              </a:highlight>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500">
                <a:highlight>
                  <a:schemeClr val="lt1"/>
                </a:highlight>
                <a:latin typeface="Source Code Pro"/>
                <a:ea typeface="Source Code Pro"/>
                <a:cs typeface="Source Code Pro"/>
                <a:sym typeface="Source Code Pro"/>
              </a:rPr>
              <a:t>        print("Incorrect input")</a:t>
            </a:r>
            <a:endParaRPr sz="1500">
              <a:highlight>
                <a:schemeClr val="lt1"/>
              </a:highlight>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500">
                <a:highlight>
                  <a:schemeClr val="lt1"/>
                </a:highlight>
                <a:latin typeface="Source Code Pro"/>
                <a:ea typeface="Source Code Pro"/>
                <a:cs typeface="Source Code Pro"/>
                <a:sym typeface="Source Code Pro"/>
              </a:rPr>
              <a:t>    elif n == 0:</a:t>
            </a:r>
            <a:endParaRPr sz="1500">
              <a:highlight>
                <a:schemeClr val="lt1"/>
              </a:highlight>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500">
                <a:highlight>
                  <a:schemeClr val="lt1"/>
                </a:highlight>
                <a:latin typeface="Source Code Pro"/>
                <a:ea typeface="Source Code Pro"/>
                <a:cs typeface="Source Code Pro"/>
                <a:sym typeface="Source Code Pro"/>
              </a:rPr>
              <a:t>        return a</a:t>
            </a:r>
            <a:endParaRPr sz="1500">
              <a:highlight>
                <a:schemeClr val="lt1"/>
              </a:highlight>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500">
                <a:highlight>
                  <a:schemeClr val="lt1"/>
                </a:highlight>
                <a:latin typeface="Source Code Pro"/>
                <a:ea typeface="Source Code Pro"/>
                <a:cs typeface="Source Code Pro"/>
                <a:sym typeface="Source Code Pro"/>
              </a:rPr>
              <a:t>    elif n == 1:</a:t>
            </a:r>
            <a:endParaRPr sz="1500">
              <a:highlight>
                <a:schemeClr val="lt1"/>
              </a:highlight>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500">
                <a:highlight>
                  <a:schemeClr val="lt1"/>
                </a:highlight>
                <a:latin typeface="Source Code Pro"/>
                <a:ea typeface="Source Code Pro"/>
                <a:cs typeface="Source Code Pro"/>
                <a:sym typeface="Source Code Pro"/>
              </a:rPr>
              <a:t>        return b</a:t>
            </a:r>
            <a:endParaRPr sz="1500">
              <a:highlight>
                <a:schemeClr val="lt1"/>
              </a:highlight>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500">
                <a:highlight>
                  <a:schemeClr val="lt1"/>
                </a:highlight>
                <a:latin typeface="Source Code Pro"/>
                <a:ea typeface="Source Code Pro"/>
                <a:cs typeface="Source Code Pro"/>
                <a:sym typeface="Source Code Pro"/>
              </a:rPr>
              <a:t>    else:</a:t>
            </a:r>
            <a:endParaRPr sz="1500">
              <a:highlight>
                <a:schemeClr val="lt1"/>
              </a:highlight>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500">
                <a:highlight>
                  <a:schemeClr val="lt1"/>
                </a:highlight>
                <a:latin typeface="Source Code Pro"/>
                <a:ea typeface="Source Code Pro"/>
                <a:cs typeface="Source Code Pro"/>
                <a:sym typeface="Source Code Pro"/>
              </a:rPr>
              <a:t>        for i in range(2,n+1):</a:t>
            </a:r>
            <a:endParaRPr sz="1500">
              <a:highlight>
                <a:schemeClr val="lt1"/>
              </a:highlight>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500">
                <a:highlight>
                  <a:schemeClr val="lt1"/>
                </a:highlight>
                <a:latin typeface="Source Code Pro"/>
                <a:ea typeface="Source Code Pro"/>
                <a:cs typeface="Source Code Pro"/>
                <a:sym typeface="Source Code Pro"/>
              </a:rPr>
              <a:t>            c = a + b</a:t>
            </a:r>
            <a:endParaRPr sz="1500">
              <a:highlight>
                <a:schemeClr val="lt1"/>
              </a:highlight>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500">
                <a:highlight>
                  <a:schemeClr val="lt1"/>
                </a:highlight>
                <a:latin typeface="Source Code Pro"/>
                <a:ea typeface="Source Code Pro"/>
                <a:cs typeface="Source Code Pro"/>
                <a:sym typeface="Source Code Pro"/>
              </a:rPr>
              <a:t>            a = b</a:t>
            </a:r>
            <a:endParaRPr sz="1500">
              <a:highlight>
                <a:schemeClr val="lt1"/>
              </a:highlight>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500">
                <a:highlight>
                  <a:schemeClr val="lt1"/>
                </a:highlight>
                <a:latin typeface="Source Code Pro"/>
                <a:ea typeface="Source Code Pro"/>
                <a:cs typeface="Source Code Pro"/>
                <a:sym typeface="Source Code Pro"/>
              </a:rPr>
              <a:t>            b = c</a:t>
            </a:r>
            <a:endParaRPr sz="1500">
              <a:highlight>
                <a:schemeClr val="lt1"/>
              </a:highlight>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500">
                <a:highlight>
                  <a:schemeClr val="lt1"/>
                </a:highlight>
                <a:latin typeface="Source Code Pro"/>
                <a:ea typeface="Source Code Pro"/>
                <a:cs typeface="Source Code Pro"/>
                <a:sym typeface="Source Code Pro"/>
              </a:rPr>
              <a:t>        return b</a:t>
            </a:r>
            <a:endParaRPr sz="1500">
              <a:highlight>
                <a:schemeClr val="lt1"/>
              </a:highlight>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500">
                <a:highlight>
                  <a:schemeClr val="lt1"/>
                </a:highlight>
                <a:latin typeface="Source Code Pro"/>
                <a:ea typeface="Source Code Pro"/>
                <a:cs typeface="Source Code Pro"/>
                <a:sym typeface="Source Code Pro"/>
              </a:rPr>
              <a:t>print(fibonacci(15))</a:t>
            </a:r>
            <a:endParaRPr sz="1500">
              <a:highlight>
                <a:schemeClr val="lt1"/>
              </a:highlight>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Finding Square Root</a:t>
            </a:r>
            <a:endParaRPr/>
          </a:p>
        </p:txBody>
      </p:sp>
      <p:sp>
        <p:nvSpPr>
          <p:cNvPr id="74" name="Google Shape;74;p1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spcBef>
                <a:spcPts val="1000"/>
              </a:spcBef>
              <a:spcAft>
                <a:spcPts val="0"/>
              </a:spcAft>
              <a:buSzPts val="1800"/>
              <a:buAutoNum type="arabicPeriod"/>
            </a:pPr>
            <a:r>
              <a:rPr lang="en"/>
              <a:t>Using Exponent. number = int(input("enter a number: ")) sqrt = number ** 0.5 print("square root:", sqrt) ...</a:t>
            </a:r>
            <a:endParaRPr/>
          </a:p>
          <a:p>
            <a:pPr marL="457200" lvl="0" indent="-342900" algn="l" rtl="0">
              <a:spcBef>
                <a:spcPts val="1000"/>
              </a:spcBef>
              <a:spcAft>
                <a:spcPts val="0"/>
              </a:spcAft>
              <a:buSzPts val="1800"/>
              <a:buAutoNum type="arabicPeriod"/>
            </a:pPr>
            <a:r>
              <a:rPr lang="en"/>
              <a:t>Using math.sqrt() Method. import math number = int(input("enter a number:")) sqrt = math.sqrt(number) print("square root:" , sqrt) …</a:t>
            </a:r>
            <a:endParaRPr/>
          </a:p>
          <a:p>
            <a:pPr marL="457200" lvl="0" indent="-342900" algn="l" rtl="0">
              <a:spcBef>
                <a:spcPts val="1000"/>
              </a:spcBef>
              <a:spcAft>
                <a:spcPts val="1000"/>
              </a:spcAft>
              <a:buSzPts val="1800"/>
              <a:buAutoNum type="arabicPeriod"/>
            </a:pPr>
            <a:r>
              <a:rPr lang="en"/>
              <a:t>Using math.pow() Method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Program 1</a:t>
            </a:r>
            <a:endParaRPr/>
          </a:p>
        </p:txBody>
      </p:sp>
      <p:sp>
        <p:nvSpPr>
          <p:cNvPr id="80" name="Google Shape;80;p16"/>
          <p:cNvSpPr txBox="1">
            <a:spLocks noGrp="1"/>
          </p:cNvSpPr>
          <p:nvPr>
            <p:ph type="body" idx="1"/>
          </p:nvPr>
        </p:nvSpPr>
        <p:spPr>
          <a:xfrm>
            <a:off x="311700" y="1171600"/>
            <a:ext cx="8520600" cy="1527600"/>
          </a:xfrm>
          <a:prstGeom prst="rect">
            <a:avLst/>
          </a:prstGeom>
        </p:spPr>
        <p:txBody>
          <a:bodyPr spcFirstLastPara="1" wrap="square" lIns="91425" tIns="91425" rIns="91425" bIns="91425" anchor="t" anchorCtr="0">
            <a:normAutofit lnSpcReduction="10000"/>
          </a:bodyPr>
          <a:lstStyle/>
          <a:p>
            <a:pPr marL="0" lvl="0" indent="0" algn="l" rtl="0">
              <a:lnSpc>
                <a:spcPct val="100000"/>
              </a:lnSpc>
              <a:spcBef>
                <a:spcPts val="1000"/>
              </a:spcBef>
              <a:spcAft>
                <a:spcPts val="0"/>
              </a:spcAft>
              <a:buNone/>
            </a:pPr>
            <a:r>
              <a:rPr lang="en" sz="1600" b="1">
                <a:latin typeface="Source Code Pro"/>
                <a:ea typeface="Source Code Pro"/>
                <a:cs typeface="Source Code Pro"/>
                <a:sym typeface="Source Code Pro"/>
              </a:rPr>
              <a:t>#Using Exponent</a:t>
            </a:r>
            <a:endParaRPr sz="1600" b="1">
              <a:latin typeface="Source Code Pro"/>
              <a:ea typeface="Source Code Pro"/>
              <a:cs typeface="Source Code Pro"/>
              <a:sym typeface="Source Code Pro"/>
            </a:endParaRPr>
          </a:p>
          <a:p>
            <a:pPr marL="0" lvl="0" indent="0" algn="l" rtl="0">
              <a:lnSpc>
                <a:spcPct val="100000"/>
              </a:lnSpc>
              <a:spcBef>
                <a:spcPts val="1000"/>
              </a:spcBef>
              <a:spcAft>
                <a:spcPts val="0"/>
              </a:spcAft>
              <a:buNone/>
            </a:pPr>
            <a:r>
              <a:rPr lang="en" sz="1600">
                <a:latin typeface="Source Code Pro"/>
                <a:ea typeface="Source Code Pro"/>
                <a:cs typeface="Source Code Pro"/>
                <a:sym typeface="Source Code Pro"/>
              </a:rPr>
              <a:t>number = int(input("enter a number: "))</a:t>
            </a:r>
            <a:endParaRPr sz="1600">
              <a:latin typeface="Source Code Pro"/>
              <a:ea typeface="Source Code Pro"/>
              <a:cs typeface="Source Code Pro"/>
              <a:sym typeface="Source Code Pro"/>
            </a:endParaRPr>
          </a:p>
          <a:p>
            <a:pPr marL="0" lvl="0" indent="0" algn="l" rtl="0">
              <a:lnSpc>
                <a:spcPct val="100000"/>
              </a:lnSpc>
              <a:spcBef>
                <a:spcPts val="1000"/>
              </a:spcBef>
              <a:spcAft>
                <a:spcPts val="0"/>
              </a:spcAft>
              <a:buNone/>
            </a:pPr>
            <a:r>
              <a:rPr lang="en" sz="1600">
                <a:latin typeface="Source Code Pro"/>
                <a:ea typeface="Source Code Pro"/>
                <a:cs typeface="Source Code Pro"/>
                <a:sym typeface="Source Code Pro"/>
              </a:rPr>
              <a:t>sqrt = number ** 0.5</a:t>
            </a:r>
            <a:endParaRPr sz="1600">
              <a:latin typeface="Source Code Pro"/>
              <a:ea typeface="Source Code Pro"/>
              <a:cs typeface="Source Code Pro"/>
              <a:sym typeface="Source Code Pro"/>
            </a:endParaRPr>
          </a:p>
          <a:p>
            <a:pPr marL="0" lvl="0" indent="0" algn="l" rtl="0">
              <a:lnSpc>
                <a:spcPct val="100000"/>
              </a:lnSpc>
              <a:spcBef>
                <a:spcPts val="1000"/>
              </a:spcBef>
              <a:spcAft>
                <a:spcPts val="0"/>
              </a:spcAft>
              <a:buNone/>
            </a:pPr>
            <a:r>
              <a:rPr lang="en" sz="1600">
                <a:latin typeface="Source Code Pro"/>
                <a:ea typeface="Source Code Pro"/>
                <a:cs typeface="Source Code Pro"/>
                <a:sym typeface="Source Code Pro"/>
              </a:rPr>
              <a:t>print("square root:", sqrt)</a:t>
            </a:r>
            <a:endParaRPr sz="1600">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Program 2</a:t>
            </a:r>
            <a:endParaRPr/>
          </a:p>
        </p:txBody>
      </p:sp>
      <p:sp>
        <p:nvSpPr>
          <p:cNvPr id="86" name="Google Shape;86;p17"/>
          <p:cNvSpPr txBox="1">
            <a:spLocks noGrp="1"/>
          </p:cNvSpPr>
          <p:nvPr>
            <p:ph type="body" idx="1"/>
          </p:nvPr>
        </p:nvSpPr>
        <p:spPr>
          <a:xfrm>
            <a:off x="311700" y="1171600"/>
            <a:ext cx="8520600" cy="2467800"/>
          </a:xfrm>
          <a:prstGeom prst="rect">
            <a:avLst/>
          </a:prstGeom>
        </p:spPr>
        <p:txBody>
          <a:bodyPr spcFirstLastPara="1" wrap="square" lIns="91425" tIns="91425" rIns="91425" bIns="91425" anchor="t" anchorCtr="0">
            <a:normAutofit/>
          </a:bodyPr>
          <a:lstStyle/>
          <a:p>
            <a:pPr marL="0" lvl="0" indent="0" algn="l" rtl="0">
              <a:lnSpc>
                <a:spcPct val="100000"/>
              </a:lnSpc>
              <a:spcBef>
                <a:spcPts val="1000"/>
              </a:spcBef>
              <a:spcAft>
                <a:spcPts val="0"/>
              </a:spcAft>
              <a:buClr>
                <a:schemeClr val="dk1"/>
              </a:buClr>
              <a:buSzPts val="1100"/>
              <a:buFont typeface="Arial"/>
              <a:buNone/>
            </a:pPr>
            <a:r>
              <a:rPr lang="en" sz="1600" b="1">
                <a:latin typeface="Source Code Pro"/>
                <a:ea typeface="Source Code Pro"/>
                <a:cs typeface="Source Code Pro"/>
                <a:sym typeface="Source Code Pro"/>
              </a:rPr>
              <a:t>#Using math.sqrt() method</a:t>
            </a:r>
            <a:endParaRPr sz="1600" b="1">
              <a:latin typeface="Source Code Pro"/>
              <a:ea typeface="Source Code Pro"/>
              <a:cs typeface="Source Code Pro"/>
              <a:sym typeface="Source Code Pro"/>
            </a:endParaRPr>
          </a:p>
          <a:p>
            <a:pPr marL="0" lvl="0" indent="0" algn="l" rtl="0">
              <a:lnSpc>
                <a:spcPct val="100000"/>
              </a:lnSpc>
              <a:spcBef>
                <a:spcPts val="1000"/>
              </a:spcBef>
              <a:spcAft>
                <a:spcPts val="0"/>
              </a:spcAft>
              <a:buClr>
                <a:schemeClr val="dk1"/>
              </a:buClr>
              <a:buSzPts val="1100"/>
              <a:buFont typeface="Arial"/>
              <a:buNone/>
            </a:pPr>
            <a:r>
              <a:rPr lang="en" sz="1600" b="1">
                <a:latin typeface="Source Code Pro"/>
                <a:ea typeface="Source Code Pro"/>
                <a:cs typeface="Source Code Pro"/>
                <a:sym typeface="Source Code Pro"/>
              </a:rPr>
              <a:t>import</a:t>
            </a:r>
            <a:r>
              <a:rPr lang="en" sz="1600">
                <a:latin typeface="Source Code Pro"/>
                <a:ea typeface="Source Code Pro"/>
                <a:cs typeface="Source Code Pro"/>
                <a:sym typeface="Source Code Pro"/>
              </a:rPr>
              <a:t> math</a:t>
            </a:r>
            <a:endParaRPr sz="1600">
              <a:latin typeface="Source Code Pro"/>
              <a:ea typeface="Source Code Pro"/>
              <a:cs typeface="Source Code Pro"/>
              <a:sym typeface="Source Code Pro"/>
            </a:endParaRPr>
          </a:p>
          <a:p>
            <a:pPr marL="0" lvl="0" indent="0" algn="l" rtl="0">
              <a:lnSpc>
                <a:spcPct val="100000"/>
              </a:lnSpc>
              <a:spcBef>
                <a:spcPts val="1000"/>
              </a:spcBef>
              <a:spcAft>
                <a:spcPts val="0"/>
              </a:spcAft>
              <a:buClr>
                <a:schemeClr val="dk1"/>
              </a:buClr>
              <a:buSzPts val="1100"/>
              <a:buFont typeface="Arial"/>
              <a:buNone/>
            </a:pPr>
            <a:r>
              <a:rPr lang="en" sz="1600">
                <a:latin typeface="Source Code Pro"/>
                <a:ea typeface="Source Code Pro"/>
                <a:cs typeface="Source Code Pro"/>
                <a:sym typeface="Source Code Pro"/>
              </a:rPr>
              <a:t>number = int(input("enter a number:"))</a:t>
            </a:r>
            <a:endParaRPr sz="1600">
              <a:latin typeface="Source Code Pro"/>
              <a:ea typeface="Source Code Pro"/>
              <a:cs typeface="Source Code Pro"/>
              <a:sym typeface="Source Code Pro"/>
            </a:endParaRPr>
          </a:p>
          <a:p>
            <a:pPr marL="0" lvl="0" indent="0" algn="l" rtl="0">
              <a:lnSpc>
                <a:spcPct val="100000"/>
              </a:lnSpc>
              <a:spcBef>
                <a:spcPts val="1000"/>
              </a:spcBef>
              <a:spcAft>
                <a:spcPts val="0"/>
              </a:spcAft>
              <a:buClr>
                <a:schemeClr val="dk1"/>
              </a:buClr>
              <a:buSzPts val="1100"/>
              <a:buFont typeface="Arial"/>
              <a:buNone/>
            </a:pPr>
            <a:r>
              <a:rPr lang="en" sz="1600">
                <a:latin typeface="Source Code Pro"/>
                <a:ea typeface="Source Code Pro"/>
                <a:cs typeface="Source Code Pro"/>
                <a:sym typeface="Source Code Pro"/>
              </a:rPr>
              <a:t>sqrt = math.sqrt(number)</a:t>
            </a:r>
            <a:endParaRPr sz="1600">
              <a:latin typeface="Source Code Pro"/>
              <a:ea typeface="Source Code Pro"/>
              <a:cs typeface="Source Code Pro"/>
              <a:sym typeface="Source Code Pro"/>
            </a:endParaRPr>
          </a:p>
          <a:p>
            <a:pPr marL="0" lvl="0" indent="0" algn="l" rtl="0">
              <a:lnSpc>
                <a:spcPct val="100000"/>
              </a:lnSpc>
              <a:spcBef>
                <a:spcPts val="1000"/>
              </a:spcBef>
              <a:spcAft>
                <a:spcPts val="0"/>
              </a:spcAft>
              <a:buNone/>
            </a:pPr>
            <a:r>
              <a:rPr lang="en" sz="1600">
                <a:latin typeface="Source Code Pro"/>
                <a:ea typeface="Source Code Pro"/>
                <a:cs typeface="Source Code Pro"/>
                <a:sym typeface="Source Code Pro"/>
              </a:rPr>
              <a:t>print("square root:" , sqrt)</a:t>
            </a:r>
            <a:endParaRPr sz="1600" b="1">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Program 3</a:t>
            </a:r>
            <a:endParaRPr/>
          </a:p>
        </p:txBody>
      </p:sp>
      <p:sp>
        <p:nvSpPr>
          <p:cNvPr id="92" name="Google Shape;92;p18"/>
          <p:cNvSpPr txBox="1">
            <a:spLocks noGrp="1"/>
          </p:cNvSpPr>
          <p:nvPr>
            <p:ph type="body" idx="1"/>
          </p:nvPr>
        </p:nvSpPr>
        <p:spPr>
          <a:xfrm>
            <a:off x="311700" y="1247800"/>
            <a:ext cx="8520600" cy="23781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600" b="1">
                <a:latin typeface="Source Code Pro"/>
                <a:ea typeface="Source Code Pro"/>
                <a:cs typeface="Source Code Pro"/>
                <a:sym typeface="Source Code Pro"/>
              </a:rPr>
              <a:t>#Using math.pow() method</a:t>
            </a:r>
            <a:endParaRPr sz="1600" b="1">
              <a:latin typeface="Source Code Pro"/>
              <a:ea typeface="Source Code Pro"/>
              <a:cs typeface="Source Code Pro"/>
              <a:sym typeface="Source Code Pro"/>
            </a:endParaRPr>
          </a:p>
          <a:p>
            <a:pPr marL="0" lvl="0" indent="0" algn="l" rtl="0">
              <a:spcBef>
                <a:spcPts val="1000"/>
              </a:spcBef>
              <a:spcAft>
                <a:spcPts val="0"/>
              </a:spcAft>
              <a:buNone/>
            </a:pPr>
            <a:r>
              <a:rPr lang="en" sz="1600" b="1">
                <a:latin typeface="Source Code Pro"/>
                <a:ea typeface="Source Code Pro"/>
                <a:cs typeface="Source Code Pro"/>
                <a:sym typeface="Source Code Pro"/>
              </a:rPr>
              <a:t>import</a:t>
            </a:r>
            <a:r>
              <a:rPr lang="en" sz="1600">
                <a:latin typeface="Source Code Pro"/>
                <a:ea typeface="Source Code Pro"/>
                <a:cs typeface="Source Code Pro"/>
                <a:sym typeface="Source Code Pro"/>
              </a:rPr>
              <a:t> math</a:t>
            </a:r>
            <a:endParaRPr sz="1600">
              <a:latin typeface="Source Code Pro"/>
              <a:ea typeface="Source Code Pro"/>
              <a:cs typeface="Source Code Pro"/>
              <a:sym typeface="Source Code Pro"/>
            </a:endParaRPr>
          </a:p>
          <a:p>
            <a:pPr marL="0" lvl="0" indent="0" algn="l" rtl="0">
              <a:spcBef>
                <a:spcPts val="1000"/>
              </a:spcBef>
              <a:spcAft>
                <a:spcPts val="0"/>
              </a:spcAft>
              <a:buNone/>
            </a:pPr>
            <a:r>
              <a:rPr lang="en" sz="1600">
                <a:latin typeface="Source Code Pro"/>
                <a:ea typeface="Source Code Pro"/>
                <a:cs typeface="Source Code Pro"/>
                <a:sym typeface="Source Code Pro"/>
              </a:rPr>
              <a:t>number = int(input("enter a number:"))</a:t>
            </a:r>
            <a:endParaRPr sz="1600">
              <a:latin typeface="Source Code Pro"/>
              <a:ea typeface="Source Code Pro"/>
              <a:cs typeface="Source Code Pro"/>
              <a:sym typeface="Source Code Pro"/>
            </a:endParaRPr>
          </a:p>
          <a:p>
            <a:pPr marL="0" lvl="0" indent="0" algn="l" rtl="0">
              <a:spcBef>
                <a:spcPts val="1000"/>
              </a:spcBef>
              <a:spcAft>
                <a:spcPts val="0"/>
              </a:spcAft>
              <a:buNone/>
            </a:pPr>
            <a:r>
              <a:rPr lang="en" sz="1600">
                <a:latin typeface="Source Code Pro"/>
                <a:ea typeface="Source Code Pro"/>
                <a:cs typeface="Source Code Pro"/>
                <a:sym typeface="Source Code Pro"/>
              </a:rPr>
              <a:t>sqrt = math.pow(number, 0.5)</a:t>
            </a:r>
            <a:endParaRPr sz="1600">
              <a:latin typeface="Source Code Pro"/>
              <a:ea typeface="Source Code Pro"/>
              <a:cs typeface="Source Code Pro"/>
              <a:sym typeface="Source Code Pro"/>
            </a:endParaRPr>
          </a:p>
          <a:p>
            <a:pPr marL="0" lvl="0" indent="0" algn="l" rtl="0">
              <a:spcBef>
                <a:spcPts val="1000"/>
              </a:spcBef>
              <a:spcAft>
                <a:spcPts val="0"/>
              </a:spcAft>
              <a:buNone/>
            </a:pPr>
            <a:r>
              <a:rPr lang="en" sz="1600">
                <a:latin typeface="Source Code Pro"/>
                <a:ea typeface="Source Code Pro"/>
                <a:cs typeface="Source Code Pro"/>
                <a:sym typeface="Source Code Pro"/>
              </a:rPr>
              <a:t>print("square root: ", sqrt)</a:t>
            </a:r>
            <a:endParaRPr sz="1600" b="1">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Finding Factors: Program</a:t>
            </a:r>
            <a:endParaRPr/>
          </a:p>
        </p:txBody>
      </p:sp>
      <p:sp>
        <p:nvSpPr>
          <p:cNvPr id="98" name="Google Shape;98;p19"/>
          <p:cNvSpPr txBox="1">
            <a:spLocks noGrp="1"/>
          </p:cNvSpPr>
          <p:nvPr>
            <p:ph type="body" idx="1"/>
          </p:nvPr>
        </p:nvSpPr>
        <p:spPr>
          <a:xfrm>
            <a:off x="311700" y="1171600"/>
            <a:ext cx="8520600" cy="36630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 sz="1600">
                <a:latin typeface="Source Code Pro"/>
                <a:ea typeface="Source Code Pro"/>
                <a:cs typeface="Source Code Pro"/>
                <a:sym typeface="Source Code Pro"/>
              </a:rPr>
              <a:t>#This function computes the factor of the argument passed</a:t>
            </a:r>
            <a:endParaRPr sz="1600">
              <a:latin typeface="Source Code Pro"/>
              <a:ea typeface="Source Code Pro"/>
              <a:cs typeface="Source Code Pro"/>
              <a:sym typeface="Source Code Pro"/>
            </a:endParaRPr>
          </a:p>
          <a:p>
            <a:pPr marL="0" lvl="0" indent="0" algn="l" rtl="0">
              <a:spcBef>
                <a:spcPts val="1000"/>
              </a:spcBef>
              <a:spcAft>
                <a:spcPts val="0"/>
              </a:spcAft>
              <a:buClr>
                <a:schemeClr val="dk1"/>
              </a:buClr>
              <a:buSzPts val="1100"/>
              <a:buFont typeface="Arial"/>
              <a:buNone/>
            </a:pPr>
            <a:r>
              <a:rPr lang="en" sz="1600">
                <a:latin typeface="Source Code Pro"/>
                <a:ea typeface="Source Code Pro"/>
                <a:cs typeface="Source Code Pro"/>
                <a:sym typeface="Source Code Pro"/>
              </a:rPr>
              <a:t>def print_factors(x):</a:t>
            </a:r>
            <a:endParaRPr sz="1600">
              <a:latin typeface="Source Code Pro"/>
              <a:ea typeface="Source Code Pro"/>
              <a:cs typeface="Source Code Pro"/>
              <a:sym typeface="Source Code Pro"/>
            </a:endParaRPr>
          </a:p>
          <a:p>
            <a:pPr marL="0" lvl="0" indent="0" algn="l" rtl="0">
              <a:spcBef>
                <a:spcPts val="1000"/>
              </a:spcBef>
              <a:spcAft>
                <a:spcPts val="0"/>
              </a:spcAft>
              <a:buClr>
                <a:schemeClr val="dk1"/>
              </a:buClr>
              <a:buSzPts val="1100"/>
              <a:buFont typeface="Arial"/>
              <a:buNone/>
            </a:pPr>
            <a:r>
              <a:rPr lang="en" sz="1600">
                <a:latin typeface="Source Code Pro"/>
                <a:ea typeface="Source Code Pro"/>
                <a:cs typeface="Source Code Pro"/>
                <a:sym typeface="Source Code Pro"/>
              </a:rPr>
              <a:t>   print("The factors of",x,"are:")</a:t>
            </a:r>
            <a:endParaRPr sz="1600">
              <a:latin typeface="Source Code Pro"/>
              <a:ea typeface="Source Code Pro"/>
              <a:cs typeface="Source Code Pro"/>
              <a:sym typeface="Source Code Pro"/>
            </a:endParaRPr>
          </a:p>
          <a:p>
            <a:pPr marL="0" lvl="0" indent="0" algn="l" rtl="0">
              <a:spcBef>
                <a:spcPts val="1000"/>
              </a:spcBef>
              <a:spcAft>
                <a:spcPts val="0"/>
              </a:spcAft>
              <a:buClr>
                <a:schemeClr val="dk1"/>
              </a:buClr>
              <a:buSzPts val="1100"/>
              <a:buFont typeface="Arial"/>
              <a:buNone/>
            </a:pPr>
            <a:r>
              <a:rPr lang="en" sz="1600">
                <a:latin typeface="Source Code Pro"/>
                <a:ea typeface="Source Code Pro"/>
                <a:cs typeface="Source Code Pro"/>
                <a:sym typeface="Source Code Pro"/>
              </a:rPr>
              <a:t>   for i in range(1, x + 1):</a:t>
            </a:r>
            <a:endParaRPr sz="1600">
              <a:latin typeface="Source Code Pro"/>
              <a:ea typeface="Source Code Pro"/>
              <a:cs typeface="Source Code Pro"/>
              <a:sym typeface="Source Code Pro"/>
            </a:endParaRPr>
          </a:p>
          <a:p>
            <a:pPr marL="0" lvl="0" indent="0" algn="l" rtl="0">
              <a:spcBef>
                <a:spcPts val="1000"/>
              </a:spcBef>
              <a:spcAft>
                <a:spcPts val="0"/>
              </a:spcAft>
              <a:buClr>
                <a:schemeClr val="dk1"/>
              </a:buClr>
              <a:buSzPts val="1100"/>
              <a:buFont typeface="Arial"/>
              <a:buNone/>
            </a:pPr>
            <a:r>
              <a:rPr lang="en" sz="1600">
                <a:latin typeface="Source Code Pro"/>
                <a:ea typeface="Source Code Pro"/>
                <a:cs typeface="Source Code Pro"/>
                <a:sym typeface="Source Code Pro"/>
              </a:rPr>
              <a:t>   	 if x % i == 0:</a:t>
            </a:r>
            <a:endParaRPr sz="1600">
              <a:latin typeface="Source Code Pro"/>
              <a:ea typeface="Source Code Pro"/>
              <a:cs typeface="Source Code Pro"/>
              <a:sym typeface="Source Code Pro"/>
            </a:endParaRPr>
          </a:p>
          <a:p>
            <a:pPr marL="0" lvl="0" indent="0" algn="l" rtl="0">
              <a:spcBef>
                <a:spcPts val="1000"/>
              </a:spcBef>
              <a:spcAft>
                <a:spcPts val="0"/>
              </a:spcAft>
              <a:buNone/>
            </a:pPr>
            <a:r>
              <a:rPr lang="en" sz="1600">
                <a:latin typeface="Source Code Pro"/>
                <a:ea typeface="Source Code Pro"/>
                <a:cs typeface="Source Code Pro"/>
                <a:sym typeface="Source Code Pro"/>
              </a:rPr>
              <a:t>       	print(i)</a:t>
            </a:r>
            <a:endParaRPr sz="1600">
              <a:latin typeface="Source Code Pro"/>
              <a:ea typeface="Source Code Pro"/>
              <a:cs typeface="Source Code Pro"/>
              <a:sym typeface="Source Code Pro"/>
            </a:endParaRPr>
          </a:p>
          <a:p>
            <a:pPr marL="0" lvl="0" indent="0" algn="l" rtl="0">
              <a:spcBef>
                <a:spcPts val="1000"/>
              </a:spcBef>
              <a:spcAft>
                <a:spcPts val="0"/>
              </a:spcAft>
              <a:buClr>
                <a:schemeClr val="dk1"/>
              </a:buClr>
              <a:buSzPts val="1100"/>
              <a:buFont typeface="Arial"/>
              <a:buNone/>
            </a:pPr>
            <a:endParaRPr sz="1600">
              <a:latin typeface="Source Code Pro"/>
              <a:ea typeface="Source Code Pro"/>
              <a:cs typeface="Source Code Pro"/>
              <a:sym typeface="Source Code Pro"/>
            </a:endParaRPr>
          </a:p>
          <a:p>
            <a:pPr marL="0" lvl="0" indent="0" algn="l" rtl="0">
              <a:spcBef>
                <a:spcPts val="1000"/>
              </a:spcBef>
              <a:spcAft>
                <a:spcPts val="0"/>
              </a:spcAft>
              <a:buClr>
                <a:schemeClr val="dk1"/>
              </a:buClr>
              <a:buSzPts val="1100"/>
              <a:buFont typeface="Arial"/>
              <a:buNone/>
            </a:pPr>
            <a:r>
              <a:rPr lang="en" sz="1600">
                <a:latin typeface="Source Code Pro"/>
                <a:ea typeface="Source Code Pro"/>
                <a:cs typeface="Source Code Pro"/>
                <a:sym typeface="Source Code Pro"/>
              </a:rPr>
              <a:t>num = int(input(“Enter a number to generate factors”))</a:t>
            </a:r>
            <a:endParaRPr sz="1600">
              <a:latin typeface="Source Code Pro"/>
              <a:ea typeface="Source Code Pro"/>
              <a:cs typeface="Source Code Pro"/>
              <a:sym typeface="Source Code Pro"/>
            </a:endParaRPr>
          </a:p>
          <a:p>
            <a:pPr marL="0" lvl="0" indent="0" algn="l" rtl="0">
              <a:spcBef>
                <a:spcPts val="1000"/>
              </a:spcBef>
              <a:spcAft>
                <a:spcPts val="0"/>
              </a:spcAft>
              <a:buNone/>
            </a:pPr>
            <a:r>
              <a:rPr lang="en" sz="1600">
                <a:latin typeface="Source Code Pro"/>
                <a:ea typeface="Source Code Pro"/>
                <a:cs typeface="Source Code Pro"/>
                <a:sym typeface="Source Code Pro"/>
              </a:rPr>
              <a:t>print_factors(num)</a:t>
            </a:r>
            <a:endParaRPr sz="1600">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Generate Prime Numbers: Program 1</a:t>
            </a:r>
            <a:endParaRPr/>
          </a:p>
        </p:txBody>
      </p:sp>
      <p:sp>
        <p:nvSpPr>
          <p:cNvPr id="104" name="Google Shape;104;p20"/>
          <p:cNvSpPr txBox="1">
            <a:spLocks noGrp="1"/>
          </p:cNvSpPr>
          <p:nvPr>
            <p:ph type="body" idx="1"/>
          </p:nvPr>
        </p:nvSpPr>
        <p:spPr>
          <a:xfrm>
            <a:off x="311700" y="1171600"/>
            <a:ext cx="8520600" cy="3622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#Python program to display all the prime numbers within an interval</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lower </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 int(input(“”Set lower limit))</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upper </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 int(input(“”Set upper limit))</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print("Prime numbers between", lower, "and", upper, "are:")</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b="1">
                <a:latin typeface="Source Code Pro"/>
                <a:ea typeface="Source Code Pro"/>
                <a:cs typeface="Source Code Pro"/>
                <a:sym typeface="Source Code Pro"/>
              </a:rPr>
              <a:t>for</a:t>
            </a:r>
            <a:r>
              <a:rPr lang="en" sz="1600">
                <a:latin typeface="Source Code Pro"/>
                <a:ea typeface="Source Code Pro"/>
                <a:cs typeface="Source Code Pro"/>
                <a:sym typeface="Source Code Pro"/>
              </a:rPr>
              <a:t> num </a:t>
            </a:r>
            <a:r>
              <a:rPr lang="en" sz="1600" b="1">
                <a:latin typeface="Source Code Pro"/>
                <a:ea typeface="Source Code Pro"/>
                <a:cs typeface="Source Code Pro"/>
                <a:sym typeface="Source Code Pro"/>
              </a:rPr>
              <a:t>in</a:t>
            </a:r>
            <a:r>
              <a:rPr lang="en" sz="1600">
                <a:latin typeface="Source Code Pro"/>
                <a:ea typeface="Source Code Pro"/>
                <a:cs typeface="Source Code Pro"/>
                <a:sym typeface="Source Code Pro"/>
              </a:rPr>
              <a:t> range(lower, upper </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 1):</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a:t>
            </a:r>
            <a:r>
              <a:rPr lang="en" sz="1600" i="1">
                <a:latin typeface="Source Code Pro"/>
                <a:ea typeface="Source Code Pro"/>
                <a:cs typeface="Source Code Pro"/>
                <a:sym typeface="Source Code Pro"/>
              </a:rPr>
              <a:t># all prime numbers are greater than 1</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a:t>
            </a:r>
            <a:r>
              <a:rPr lang="en" sz="1600" b="1">
                <a:latin typeface="Source Code Pro"/>
                <a:ea typeface="Source Code Pro"/>
                <a:cs typeface="Source Code Pro"/>
                <a:sym typeface="Source Code Pro"/>
              </a:rPr>
              <a:t>if</a:t>
            </a:r>
            <a:r>
              <a:rPr lang="en" sz="1600">
                <a:latin typeface="Source Code Pro"/>
                <a:ea typeface="Source Code Pro"/>
                <a:cs typeface="Source Code Pro"/>
                <a:sym typeface="Source Code Pro"/>
              </a:rPr>
              <a:t> num </a:t>
            </a:r>
            <a:r>
              <a:rPr lang="en" sz="1600" b="1">
                <a:latin typeface="Source Code Pro"/>
                <a:ea typeface="Source Code Pro"/>
                <a:cs typeface="Source Code Pro"/>
                <a:sym typeface="Source Code Pro"/>
              </a:rPr>
              <a:t>&gt;</a:t>
            </a:r>
            <a:r>
              <a:rPr lang="en" sz="1600">
                <a:latin typeface="Source Code Pro"/>
                <a:ea typeface="Source Code Pro"/>
                <a:cs typeface="Source Code Pro"/>
                <a:sym typeface="Source Code Pro"/>
              </a:rPr>
              <a:t> 1:</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a:t>
            </a:r>
            <a:r>
              <a:rPr lang="en" sz="1600" b="1">
                <a:latin typeface="Source Code Pro"/>
                <a:ea typeface="Source Code Pro"/>
                <a:cs typeface="Source Code Pro"/>
                <a:sym typeface="Source Code Pro"/>
              </a:rPr>
              <a:t>for</a:t>
            </a:r>
            <a:r>
              <a:rPr lang="en" sz="1600">
                <a:latin typeface="Source Code Pro"/>
                <a:ea typeface="Source Code Pro"/>
                <a:cs typeface="Source Code Pro"/>
                <a:sym typeface="Source Code Pro"/>
              </a:rPr>
              <a:t> i </a:t>
            </a:r>
            <a:r>
              <a:rPr lang="en" sz="1600" b="1">
                <a:latin typeface="Source Code Pro"/>
                <a:ea typeface="Source Code Pro"/>
                <a:cs typeface="Source Code Pro"/>
                <a:sym typeface="Source Code Pro"/>
              </a:rPr>
              <a:t>in</a:t>
            </a:r>
            <a:r>
              <a:rPr lang="en" sz="1600">
                <a:latin typeface="Source Code Pro"/>
                <a:ea typeface="Source Code Pro"/>
                <a:cs typeface="Source Code Pro"/>
                <a:sym typeface="Source Code Pro"/>
              </a:rPr>
              <a:t> range(2, num):</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a:t>
            </a:r>
            <a:r>
              <a:rPr lang="en" sz="1600" b="1">
                <a:latin typeface="Source Code Pro"/>
                <a:ea typeface="Source Code Pro"/>
                <a:cs typeface="Source Code Pro"/>
                <a:sym typeface="Source Code Pro"/>
              </a:rPr>
              <a:t>if</a:t>
            </a:r>
            <a:r>
              <a:rPr lang="en" sz="1600">
                <a:latin typeface="Source Code Pro"/>
                <a:ea typeface="Source Code Pro"/>
                <a:cs typeface="Source Code Pro"/>
                <a:sym typeface="Source Code Pro"/>
              </a:rPr>
              <a:t> (num </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 i) </a:t>
            </a:r>
            <a:r>
              <a:rPr lang="en" sz="1600" b="1">
                <a:latin typeface="Source Code Pro"/>
                <a:ea typeface="Source Code Pro"/>
                <a:cs typeface="Source Code Pro"/>
                <a:sym typeface="Source Code Pro"/>
              </a:rPr>
              <a:t>==</a:t>
            </a:r>
            <a:r>
              <a:rPr lang="en" sz="1600">
                <a:latin typeface="Source Code Pro"/>
                <a:ea typeface="Source Code Pro"/>
                <a:cs typeface="Source Code Pro"/>
                <a:sym typeface="Source Code Pro"/>
              </a:rPr>
              <a:t> 0:</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a:t>
            </a:r>
            <a:r>
              <a:rPr lang="en" sz="1600" b="1">
                <a:latin typeface="Source Code Pro"/>
                <a:ea typeface="Source Code Pro"/>
                <a:cs typeface="Source Code Pro"/>
                <a:sym typeface="Source Code Pro"/>
              </a:rPr>
              <a:t>break</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a:t>
            </a:r>
            <a:r>
              <a:rPr lang="en" sz="1600" b="1">
                <a:latin typeface="Source Code Pro"/>
                <a:ea typeface="Source Code Pro"/>
                <a:cs typeface="Source Code Pro"/>
                <a:sym typeface="Source Code Pro"/>
              </a:rPr>
              <a:t>else</a:t>
            </a:r>
            <a:r>
              <a:rPr lang="en" sz="1600">
                <a:latin typeface="Source Code Pro"/>
                <a:ea typeface="Source Code Pro"/>
                <a:cs typeface="Source Code Pro"/>
                <a:sym typeface="Source Code Pro"/>
              </a:rPr>
              <a:t>:</a:t>
            </a:r>
            <a:endParaRPr sz="160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600">
                <a:latin typeface="Source Code Pro"/>
                <a:ea typeface="Source Code Pro"/>
                <a:cs typeface="Source Code Pro"/>
                <a:sym typeface="Source Code Pro"/>
              </a:rPr>
              <a:t>           print(num)</a:t>
            </a:r>
            <a:endParaRPr sz="1600">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Generate Prime Numbers: Program 2</a:t>
            </a:r>
            <a:endParaRPr/>
          </a:p>
        </p:txBody>
      </p:sp>
      <p:sp>
        <p:nvSpPr>
          <p:cNvPr id="110" name="Google Shape;110;p21"/>
          <p:cNvSpPr txBox="1">
            <a:spLocks noGrp="1"/>
          </p:cNvSpPr>
          <p:nvPr>
            <p:ph type="body" idx="1"/>
          </p:nvPr>
        </p:nvSpPr>
        <p:spPr>
          <a:xfrm>
            <a:off x="311700" y="1171600"/>
            <a:ext cx="3112800" cy="3397200"/>
          </a:xfrm>
          <a:prstGeom prst="rect">
            <a:avLst/>
          </a:prstGeom>
        </p:spPr>
        <p:txBody>
          <a:bodyPr spcFirstLastPara="1" wrap="square" lIns="91425" tIns="91425" rIns="91425" bIns="91425" anchor="t" anchorCtr="0">
            <a:noAutofit/>
          </a:bodyPr>
          <a:lstStyle/>
          <a:p>
            <a:pPr marL="0" lvl="0" indent="0" algn="l" rtl="0">
              <a:lnSpc>
                <a:spcPct val="110795"/>
              </a:lnSpc>
              <a:spcBef>
                <a:spcPts val="0"/>
              </a:spcBef>
              <a:spcAft>
                <a:spcPts val="0"/>
              </a:spcAft>
              <a:buNone/>
            </a:pPr>
            <a:r>
              <a:rPr lang="en" sz="1600">
                <a:latin typeface="Source Code Pro"/>
                <a:ea typeface="Source Code Pro"/>
                <a:cs typeface="Source Code Pro"/>
                <a:sym typeface="Source Code Pro"/>
              </a:rPr>
              <a:t># Python program to display all the prime numbers using boolean variable?</a:t>
            </a:r>
            <a:endParaRPr sz="1600">
              <a:latin typeface="Source Code Pro"/>
              <a:ea typeface="Source Code Pro"/>
              <a:cs typeface="Source Code Pro"/>
              <a:sym typeface="Source Code Pro"/>
            </a:endParaRPr>
          </a:p>
        </p:txBody>
      </p:sp>
      <p:pic>
        <p:nvPicPr>
          <p:cNvPr id="111" name="Google Shape;111;p21"/>
          <p:cNvPicPr preferRelativeResize="0"/>
          <p:nvPr/>
        </p:nvPicPr>
        <p:blipFill>
          <a:blip r:embed="rId3">
            <a:alphaModFix/>
          </a:blip>
          <a:stretch>
            <a:fillRect/>
          </a:stretch>
        </p:blipFill>
        <p:spPr>
          <a:xfrm>
            <a:off x="3505200" y="1143000"/>
            <a:ext cx="5286375" cy="3438525"/>
          </a:xfrm>
          <a:prstGeom prst="rect">
            <a:avLst/>
          </a:prstGeom>
          <a:noFill/>
          <a:ln>
            <a:noFill/>
          </a:ln>
        </p:spPr>
      </p:pic>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29C7AB9BEF740845BC6AB3E356FDA" ma:contentTypeVersion="0" ma:contentTypeDescription="Create a new document." ma:contentTypeScope="" ma:versionID="df3f735eafa1f864ca969c6d2aa4cb0a">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1D553C2-BC3D-4877-9EA3-87F574B80911}"/>
</file>

<file path=customXml/itemProps2.xml><?xml version="1.0" encoding="utf-8"?>
<ds:datastoreItem xmlns:ds="http://schemas.openxmlformats.org/officeDocument/2006/customXml" ds:itemID="{8039669B-7B2A-4090-8805-EA9F580943FD}"/>
</file>

<file path=customXml/itemProps3.xml><?xml version="1.0" encoding="utf-8"?>
<ds:datastoreItem xmlns:ds="http://schemas.openxmlformats.org/officeDocument/2006/customXml" ds:itemID="{D0B00D70-2513-4791-8F46-A93D5BAA7E3D}"/>
</file>

<file path=docProps/app.xml><?xml version="1.0" encoding="utf-8"?>
<Properties xmlns="http://schemas.openxmlformats.org/officeDocument/2006/extended-properties" xmlns:vt="http://schemas.openxmlformats.org/officeDocument/2006/docPropsVTypes">
  <TotalTime>0</TotalTime>
  <Words>1938</Words>
  <Application>Microsoft Office PowerPoint</Application>
  <PresentationFormat>On-screen Show (16:9)</PresentationFormat>
  <Paragraphs>245</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Source Code Pro</vt:lpstr>
      <vt:lpstr>Times New Roman</vt:lpstr>
      <vt:lpstr>Old Standard TT</vt:lpstr>
      <vt:lpstr>Paperback</vt:lpstr>
      <vt:lpstr>Introduction to Problem Solving and Programming Course Code: CSE 1021 Chapter 4</vt:lpstr>
      <vt:lpstr>Chapter 4: Syllabus</vt:lpstr>
      <vt:lpstr>Finding Square Root</vt:lpstr>
      <vt:lpstr>Program 1</vt:lpstr>
      <vt:lpstr>Program 2</vt:lpstr>
      <vt:lpstr>Program 3</vt:lpstr>
      <vt:lpstr>Finding Factors: Program</vt:lpstr>
      <vt:lpstr>Generate Prime Numbers: Program 1</vt:lpstr>
      <vt:lpstr>Generate Prime Numbers: Program 2</vt:lpstr>
      <vt:lpstr>Compute Prime Factors</vt:lpstr>
      <vt:lpstr>Compute Prime Factors: Division Method</vt:lpstr>
      <vt:lpstr>Compute Prime Factors:  Factor Tree Method</vt:lpstr>
      <vt:lpstr>Compute Prime Factors: Program 1</vt:lpstr>
      <vt:lpstr>Compute Prime Factors: Program 2</vt:lpstr>
      <vt:lpstr>Compute Prime Factors: Program 3</vt:lpstr>
      <vt:lpstr>Smallest Divisor: Program 1</vt:lpstr>
      <vt:lpstr>Smallest Divisor: Program 2</vt:lpstr>
      <vt:lpstr>Program: HCF</vt:lpstr>
      <vt:lpstr>Program: GCD: Using Euclidean Algorithm</vt:lpstr>
      <vt:lpstr>Program: GCD: Using in-built function</vt:lpstr>
      <vt:lpstr>Generating Pseudo Random Number</vt:lpstr>
      <vt:lpstr>Generating Pseudo Random Number</vt:lpstr>
      <vt:lpstr>Generating Pseudo Random Number</vt:lpstr>
      <vt:lpstr>Raising a Number to Large power</vt:lpstr>
      <vt:lpstr>Computing nth Fibonacci Number: Program 1</vt:lpstr>
      <vt:lpstr>Computing nth Fibonacci Number: Program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Problem Solving and Programming Course Code: CSE 1021 Chapter 4</dc:title>
  <cp:lastModifiedBy>20PHD10050</cp:lastModifiedBy>
  <cp:revision>3</cp:revision>
  <dcterms:modified xsi:type="dcterms:W3CDTF">2021-12-04T15:33:30Z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0x01010056529C7AB9BEF740845BC6AB3E356FDA</vt:lpwstr>
  </property>
</Properties>
</file>