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41"/>
  </p:notesMasterIdLst>
  <p:sldIdLst>
    <p:sldId id="256" r:id="rId2"/>
    <p:sldId id="257" r:id="rId3"/>
    <p:sldId id="259" r:id="rId4"/>
    <p:sldId id="450" r:id="rId5"/>
    <p:sldId id="432" r:id="rId6"/>
    <p:sldId id="428" r:id="rId7"/>
    <p:sldId id="431" r:id="rId8"/>
    <p:sldId id="427" r:id="rId9"/>
    <p:sldId id="415" r:id="rId10"/>
    <p:sldId id="416" r:id="rId11"/>
    <p:sldId id="433" r:id="rId12"/>
    <p:sldId id="451" r:id="rId13"/>
    <p:sldId id="452" r:id="rId14"/>
    <p:sldId id="462" r:id="rId15"/>
    <p:sldId id="463" r:id="rId16"/>
    <p:sldId id="464" r:id="rId17"/>
    <p:sldId id="465" r:id="rId18"/>
    <p:sldId id="466" r:id="rId19"/>
    <p:sldId id="453" r:id="rId20"/>
    <p:sldId id="454" r:id="rId21"/>
    <p:sldId id="455" r:id="rId22"/>
    <p:sldId id="456" r:id="rId23"/>
    <p:sldId id="457" r:id="rId24"/>
    <p:sldId id="458" r:id="rId25"/>
    <p:sldId id="459" r:id="rId26"/>
    <p:sldId id="460" r:id="rId27"/>
    <p:sldId id="461" r:id="rId28"/>
    <p:sldId id="300" r:id="rId29"/>
    <p:sldId id="417" r:id="rId30"/>
    <p:sldId id="434" r:id="rId31"/>
    <p:sldId id="435" r:id="rId32"/>
    <p:sldId id="448" r:id="rId33"/>
    <p:sldId id="449" r:id="rId34"/>
    <p:sldId id="436" r:id="rId35"/>
    <p:sldId id="262" r:id="rId36"/>
    <p:sldId id="265" r:id="rId37"/>
    <p:sldId id="467" r:id="rId38"/>
    <p:sldId id="468" r:id="rId39"/>
    <p:sldId id="46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8BC"/>
    <a:srgbClr val="ECEFF8"/>
    <a:srgbClr val="DFE8F1"/>
    <a:srgbClr val="000000"/>
    <a:srgbClr val="DDE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varScale="1">
        <p:scale>
          <a:sx n="63" d="100"/>
          <a:sy n="63" d="100"/>
        </p:scale>
        <p:origin x="1532"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F98F6-046C-4A61-A4DD-0818A66BB8A0}" type="datetimeFigureOut">
              <a:rPr lang="en-IN" smtClean="0"/>
              <a:t>07-09-2023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BE6B3-2D16-4A1B-99C8-9BB68DB86518}" type="slidenum">
              <a:rPr lang="en-IN" smtClean="0"/>
              <a:t>‹#›</a:t>
            </a:fld>
            <a:endParaRPr lang="en-IN"/>
          </a:p>
        </p:txBody>
      </p:sp>
    </p:spTree>
    <p:extLst>
      <p:ext uri="{BB962C8B-B14F-4D97-AF65-F5344CB8AC3E}">
        <p14:creationId xmlns:p14="http://schemas.microsoft.com/office/powerpoint/2010/main" val="293442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a:t>
            </a:fld>
            <a:endParaRPr lang="en-IN"/>
          </a:p>
        </p:txBody>
      </p:sp>
    </p:spTree>
    <p:extLst>
      <p:ext uri="{BB962C8B-B14F-4D97-AF65-F5344CB8AC3E}">
        <p14:creationId xmlns:p14="http://schemas.microsoft.com/office/powerpoint/2010/main" val="2531147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17</a:t>
            </a:fld>
            <a:endParaRPr lang="en-IN"/>
          </a:p>
        </p:txBody>
      </p:sp>
    </p:spTree>
    <p:extLst>
      <p:ext uri="{BB962C8B-B14F-4D97-AF65-F5344CB8AC3E}">
        <p14:creationId xmlns:p14="http://schemas.microsoft.com/office/powerpoint/2010/main" val="3677844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18</a:t>
            </a:fld>
            <a:endParaRPr lang="en-IN"/>
          </a:p>
        </p:txBody>
      </p:sp>
    </p:spTree>
    <p:extLst>
      <p:ext uri="{BB962C8B-B14F-4D97-AF65-F5344CB8AC3E}">
        <p14:creationId xmlns:p14="http://schemas.microsoft.com/office/powerpoint/2010/main" val="1992686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29</a:t>
            </a:fld>
            <a:endParaRPr lang="en-IN"/>
          </a:p>
        </p:txBody>
      </p:sp>
    </p:spTree>
    <p:extLst>
      <p:ext uri="{BB962C8B-B14F-4D97-AF65-F5344CB8AC3E}">
        <p14:creationId xmlns:p14="http://schemas.microsoft.com/office/powerpoint/2010/main" val="362278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30</a:t>
            </a:fld>
            <a:endParaRPr lang="en-IN"/>
          </a:p>
        </p:txBody>
      </p:sp>
    </p:spTree>
    <p:extLst>
      <p:ext uri="{BB962C8B-B14F-4D97-AF65-F5344CB8AC3E}">
        <p14:creationId xmlns:p14="http://schemas.microsoft.com/office/powerpoint/2010/main" val="338524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31</a:t>
            </a:fld>
            <a:endParaRPr lang="en-IN"/>
          </a:p>
        </p:txBody>
      </p:sp>
    </p:spTree>
    <p:extLst>
      <p:ext uri="{BB962C8B-B14F-4D97-AF65-F5344CB8AC3E}">
        <p14:creationId xmlns:p14="http://schemas.microsoft.com/office/powerpoint/2010/main" val="2137508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32</a:t>
            </a:fld>
            <a:endParaRPr lang="en-IN"/>
          </a:p>
        </p:txBody>
      </p:sp>
    </p:spTree>
    <p:extLst>
      <p:ext uri="{BB962C8B-B14F-4D97-AF65-F5344CB8AC3E}">
        <p14:creationId xmlns:p14="http://schemas.microsoft.com/office/powerpoint/2010/main" val="3495519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33</a:t>
            </a:fld>
            <a:endParaRPr lang="en-IN"/>
          </a:p>
        </p:txBody>
      </p:sp>
    </p:spTree>
    <p:extLst>
      <p:ext uri="{BB962C8B-B14F-4D97-AF65-F5344CB8AC3E}">
        <p14:creationId xmlns:p14="http://schemas.microsoft.com/office/powerpoint/2010/main" val="30124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34</a:t>
            </a:fld>
            <a:endParaRPr lang="en-IN"/>
          </a:p>
        </p:txBody>
      </p:sp>
    </p:spTree>
    <p:extLst>
      <p:ext uri="{BB962C8B-B14F-4D97-AF65-F5344CB8AC3E}">
        <p14:creationId xmlns:p14="http://schemas.microsoft.com/office/powerpoint/2010/main" val="175008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6BE6B3-2D16-4A1B-99C8-9BB68DB86518}" type="slidenum">
              <a:rPr lang="en-IN" smtClean="0"/>
              <a:t>3</a:t>
            </a:fld>
            <a:endParaRPr lang="en-IN"/>
          </a:p>
        </p:txBody>
      </p:sp>
    </p:spTree>
    <p:extLst>
      <p:ext uri="{BB962C8B-B14F-4D97-AF65-F5344CB8AC3E}">
        <p14:creationId xmlns:p14="http://schemas.microsoft.com/office/powerpoint/2010/main" val="267159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8</a:t>
            </a:fld>
            <a:endParaRPr lang="en-IN"/>
          </a:p>
        </p:txBody>
      </p:sp>
    </p:spTree>
    <p:extLst>
      <p:ext uri="{BB962C8B-B14F-4D97-AF65-F5344CB8AC3E}">
        <p14:creationId xmlns:p14="http://schemas.microsoft.com/office/powerpoint/2010/main" val="236179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9</a:t>
            </a:fld>
            <a:endParaRPr lang="en-IN"/>
          </a:p>
        </p:txBody>
      </p:sp>
    </p:spTree>
    <p:extLst>
      <p:ext uri="{BB962C8B-B14F-4D97-AF65-F5344CB8AC3E}">
        <p14:creationId xmlns:p14="http://schemas.microsoft.com/office/powerpoint/2010/main" val="188158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10</a:t>
            </a:fld>
            <a:endParaRPr lang="en-IN"/>
          </a:p>
        </p:txBody>
      </p:sp>
    </p:spTree>
    <p:extLst>
      <p:ext uri="{BB962C8B-B14F-4D97-AF65-F5344CB8AC3E}">
        <p14:creationId xmlns:p14="http://schemas.microsoft.com/office/powerpoint/2010/main" val="553991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11</a:t>
            </a:fld>
            <a:endParaRPr lang="en-IN"/>
          </a:p>
        </p:txBody>
      </p:sp>
    </p:spTree>
    <p:extLst>
      <p:ext uri="{BB962C8B-B14F-4D97-AF65-F5344CB8AC3E}">
        <p14:creationId xmlns:p14="http://schemas.microsoft.com/office/powerpoint/2010/main" val="76283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14</a:t>
            </a:fld>
            <a:endParaRPr lang="en-IN"/>
          </a:p>
        </p:txBody>
      </p:sp>
    </p:spTree>
    <p:extLst>
      <p:ext uri="{BB962C8B-B14F-4D97-AF65-F5344CB8AC3E}">
        <p14:creationId xmlns:p14="http://schemas.microsoft.com/office/powerpoint/2010/main" val="329061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15</a:t>
            </a:fld>
            <a:endParaRPr lang="en-IN"/>
          </a:p>
        </p:txBody>
      </p:sp>
    </p:spTree>
    <p:extLst>
      <p:ext uri="{BB962C8B-B14F-4D97-AF65-F5344CB8AC3E}">
        <p14:creationId xmlns:p14="http://schemas.microsoft.com/office/powerpoint/2010/main" val="1123971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16</a:t>
            </a:fld>
            <a:endParaRPr lang="en-IN"/>
          </a:p>
        </p:txBody>
      </p:sp>
    </p:spTree>
    <p:extLst>
      <p:ext uri="{BB962C8B-B14F-4D97-AF65-F5344CB8AC3E}">
        <p14:creationId xmlns:p14="http://schemas.microsoft.com/office/powerpoint/2010/main" val="20962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Lecture #11: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#11: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Lecture #11: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Lecture #11: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Lecture #11: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Lecture #11: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Lecture #11: © DSamanta</a:t>
            </a:r>
            <a:endParaRPr lang="en-IN"/>
          </a:p>
        </p:txBody>
      </p:sp>
      <p:sp>
        <p:nvSpPr>
          <p:cNvPr id="8" name="Footer Placeholder 7"/>
          <p:cNvSpPr>
            <a:spLocks noGrp="1"/>
          </p:cNvSpPr>
          <p:nvPr>
            <p:ph type="ftr" sz="quarter" idx="11"/>
          </p:nvPr>
        </p:nvSpPr>
        <p:spPr/>
        <p:txBody>
          <a:bodyPr/>
          <a:lstStyle/>
          <a:p>
            <a:r>
              <a:rPr lang="en-IN"/>
              <a:t>CS 11001 : Programming and Data Structures</a:t>
            </a:r>
          </a:p>
        </p:txBody>
      </p:sp>
      <p:sp>
        <p:nvSpPr>
          <p:cNvPr id="9" name="Slide Number Placeholder 8"/>
          <p:cNvSpPr>
            <a:spLocks noGrp="1"/>
          </p:cNvSpPr>
          <p:nvPr>
            <p:ph type="sldNum" sz="quarter" idx="12"/>
          </p:nvPr>
        </p:nvSpPr>
        <p:spPr/>
        <p:txBody>
          <a:bodyPr/>
          <a:lstStyle/>
          <a:p>
            <a:fld id="{2412D51A-C1C7-4F6F-ADB4-90C3724E8DB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Lecture #11: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#11: © DSamanta</a:t>
            </a:r>
            <a:endParaRPr lang="en-IN"/>
          </a:p>
        </p:txBody>
      </p:sp>
      <p:sp>
        <p:nvSpPr>
          <p:cNvPr id="3" name="Footer Placeholder 2"/>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#11: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#11: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a:t>Lecture #11: © DSamanta</a:t>
            </a:r>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IN"/>
              <a:t>CS 11001 : Programming and Data Structures</a:t>
            </a: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412D51A-C1C7-4F6F-ADB4-90C3724E8DB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18.wmf"/><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22.wmf"/><Relationship Id="rId7" Type="http://schemas.openxmlformats.org/officeDocument/2006/relationships/oleObject" Target="../embeddings/oleObject25.bin"/><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9672" y="4221088"/>
            <a:ext cx="5637010" cy="1929600"/>
          </a:xfrm>
        </p:spPr>
        <p:txBody>
          <a:bodyPr>
            <a:normAutofit/>
          </a:bodyPr>
          <a:lstStyle/>
          <a:p>
            <a:pPr algn="ctr"/>
            <a:r>
              <a:rPr lang="en-US" sz="24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Debasis Samanta</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Computer Science &amp; Engineering</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Indian Institute of Technology Kharagpur</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Spring-2017</a:t>
            </a:r>
            <a:endParaRPr lang="en-IN"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342335" y="980728"/>
            <a:ext cx="8352928" cy="1080120"/>
          </a:xfrm>
        </p:spPr>
        <p:txBody>
          <a:bodyPr/>
          <a:lstStyle/>
          <a:p>
            <a:pPr marL="182880" indent="0" algn="ctr">
              <a:buNone/>
            </a:pPr>
            <a:r>
              <a:rPr lang="en-US" sz="4000" dirty="0">
                <a:solidFill>
                  <a:schemeClr val="accent2">
                    <a:lumMod val="50000"/>
                  </a:schemeClr>
                </a:solidFill>
                <a:latin typeface="Times New Roman" pitchFamily="18" charset="0"/>
                <a:cs typeface="Times New Roman" pitchFamily="18" charset="0"/>
              </a:rPr>
              <a:t>Programming and Data Structures</a:t>
            </a:r>
            <a:endParaRPr lang="en-IN" sz="4000" dirty="0">
              <a:solidFill>
                <a:schemeClr val="accent2">
                  <a:lumMod val="50000"/>
                </a:schemeClr>
              </a:solidFill>
              <a:latin typeface="Times New Roman" pitchFamily="18" charset="0"/>
              <a:cs typeface="Times New Roman"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094"/>
          <a:stretch/>
        </p:blipFill>
        <p:spPr>
          <a:xfrm>
            <a:off x="2987824" y="2426927"/>
            <a:ext cx="2736304" cy="1539780"/>
          </a:xfrm>
          <a:prstGeom prst="rect">
            <a:avLst/>
          </a:prstGeom>
        </p:spPr>
      </p:pic>
    </p:spTree>
    <p:extLst>
      <p:ext uri="{BB962C8B-B14F-4D97-AF65-F5344CB8AC3E}">
        <p14:creationId xmlns:p14="http://schemas.microsoft.com/office/powerpoint/2010/main" val="75289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792088"/>
          </a:xfrm>
        </p:spPr>
        <p:txBody>
          <a:bodyPr>
            <a:normAutofit/>
          </a:bodyPr>
          <a:lstStyle/>
          <a:p>
            <a:pPr marL="0" indent="0" algn="l">
              <a:buNone/>
            </a:pPr>
            <a:r>
              <a:rPr lang="en-US" sz="4000" dirty="0">
                <a:solidFill>
                  <a:srgbClr val="7030A0"/>
                </a:solidFill>
                <a:latin typeface="Times New Roman" panose="02020603050405020304" pitchFamily="18" charset="0"/>
                <a:cs typeface="Times New Roman" panose="02020603050405020304" pitchFamily="18" charset="0"/>
              </a:rPr>
              <a:t>Complexity Analysis </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57200" y="1484784"/>
            <a:ext cx="8363272" cy="4752528"/>
          </a:xfrm>
          <a:prstGeom prst="rect">
            <a:avLst/>
          </a:prstGeom>
        </p:spPr>
        <p:txBody>
          <a:bodyPr>
            <a:normAutofit/>
          </a:bodyPr>
          <a:lstStyle/>
          <a:p>
            <a:pPr>
              <a:buFont typeface="Arial" pitchFamily="34" charset="0"/>
              <a:buChar char="•"/>
            </a:pPr>
            <a:r>
              <a:rPr lang="en-IN" dirty="0">
                <a:solidFill>
                  <a:srgbClr val="002060"/>
                </a:solidFill>
                <a:latin typeface="Times New Roman" pitchFamily="18" charset="0"/>
                <a:cs typeface="Times New Roman" pitchFamily="18" charset="0"/>
              </a:rPr>
              <a:t>Case 1: The key matches with the first element</a:t>
            </a:r>
          </a:p>
          <a:p>
            <a:pPr lvl="1">
              <a:buFont typeface="Arial" pitchFamily="34" charset="0"/>
              <a:buChar char="•"/>
            </a:pPr>
            <a:r>
              <a:rPr lang="en-IN" dirty="0">
                <a:solidFill>
                  <a:srgbClr val="002060"/>
                </a:solidFill>
                <a:latin typeface="Times New Roman" pitchFamily="18" charset="0"/>
                <a:cs typeface="Times New Roman" pitchFamily="18" charset="0"/>
              </a:rPr>
              <a:t>T(n) = 1 </a:t>
            </a:r>
          </a:p>
          <a:p>
            <a:pPr>
              <a:buFont typeface="Arial" pitchFamily="34" charset="0"/>
              <a:buChar char="•"/>
            </a:pPr>
            <a:r>
              <a:rPr lang="en-IN" dirty="0">
                <a:solidFill>
                  <a:srgbClr val="002060"/>
                </a:solidFill>
                <a:latin typeface="Times New Roman" pitchFamily="18" charset="0"/>
                <a:cs typeface="Times New Roman" pitchFamily="18" charset="0"/>
              </a:rPr>
              <a:t>Case 2: Key does not exist</a:t>
            </a:r>
          </a:p>
          <a:p>
            <a:pPr lvl="1">
              <a:buFont typeface="Arial" pitchFamily="34" charset="0"/>
              <a:buChar char="•"/>
            </a:pPr>
            <a:r>
              <a:rPr lang="en-IN" dirty="0">
                <a:solidFill>
                  <a:srgbClr val="002060"/>
                </a:solidFill>
                <a:latin typeface="Times New Roman" pitchFamily="18" charset="0"/>
                <a:cs typeface="Times New Roman" pitchFamily="18" charset="0"/>
              </a:rPr>
              <a:t>T(n) = n </a:t>
            </a:r>
          </a:p>
          <a:p>
            <a:pPr>
              <a:buFont typeface="Arial" pitchFamily="34" charset="0"/>
              <a:buChar char="•"/>
            </a:pPr>
            <a:r>
              <a:rPr lang="en-IN" dirty="0">
                <a:solidFill>
                  <a:srgbClr val="002060"/>
                </a:solidFill>
                <a:latin typeface="Times New Roman" pitchFamily="18" charset="0"/>
                <a:cs typeface="Times New Roman" pitchFamily="18" charset="0"/>
              </a:rPr>
              <a:t>Case 3: The key is present at any location in the array </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10</a:t>
            </a:fld>
            <a:endParaRPr lang="en-IN" dirty="0">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2701244833"/>
              </p:ext>
            </p:extLst>
          </p:nvPr>
        </p:nvGraphicFramePr>
        <p:xfrm>
          <a:off x="2209800" y="3861047"/>
          <a:ext cx="1371600" cy="661988"/>
        </p:xfrm>
        <a:graphic>
          <a:graphicData uri="http://schemas.openxmlformats.org/presentationml/2006/ole">
            <mc:AlternateContent xmlns:mc="http://schemas.openxmlformats.org/markup-compatibility/2006">
              <mc:Choice xmlns:v="urn:schemas-microsoft-com:vml" Requires="v">
                <p:oleObj name="Equation" r:id="rId3" imgW="812447" imgH="393529" progId="Equation.3">
                  <p:embed/>
                </p:oleObj>
              </mc:Choice>
              <mc:Fallback>
                <p:oleObj name="Equation" r:id="rId3" imgW="81244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861047"/>
                        <a:ext cx="1371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3000399497"/>
              </p:ext>
            </p:extLst>
          </p:nvPr>
        </p:nvGraphicFramePr>
        <p:xfrm>
          <a:off x="4419600" y="4623047"/>
          <a:ext cx="2590800" cy="595313"/>
        </p:xfrm>
        <a:graphic>
          <a:graphicData uri="http://schemas.openxmlformats.org/presentationml/2006/ole">
            <mc:AlternateContent xmlns:mc="http://schemas.openxmlformats.org/markup-compatibility/2006">
              <mc:Choice xmlns:v="urn:schemas-microsoft-com:vml" Requires="v">
                <p:oleObj name="Equation" r:id="rId5" imgW="1447800" imgH="330200" progId="Equation.3">
                  <p:embed/>
                </p:oleObj>
              </mc:Choice>
              <mc:Fallback>
                <p:oleObj name="Equation" r:id="rId5" imgW="14478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623047"/>
                        <a:ext cx="2590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3074915477"/>
              </p:ext>
            </p:extLst>
          </p:nvPr>
        </p:nvGraphicFramePr>
        <p:xfrm>
          <a:off x="2255044" y="4725143"/>
          <a:ext cx="1143000" cy="615950"/>
        </p:xfrm>
        <a:graphic>
          <a:graphicData uri="http://schemas.openxmlformats.org/presentationml/2006/ole">
            <mc:AlternateContent xmlns:mc="http://schemas.openxmlformats.org/markup-compatibility/2006">
              <mc:Choice xmlns:v="urn:schemas-microsoft-com:vml" Requires="v">
                <p:oleObj name="Equation" r:id="rId7" imgW="723586" imgH="393529" progId="Equation.3">
                  <p:embed/>
                </p:oleObj>
              </mc:Choice>
              <mc:Fallback>
                <p:oleObj name="Equation" r:id="rId7" imgW="723586"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5044" y="4725143"/>
                        <a:ext cx="1143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val="1251738715"/>
              </p:ext>
            </p:extLst>
          </p:nvPr>
        </p:nvGraphicFramePr>
        <p:xfrm>
          <a:off x="2208436" y="5461247"/>
          <a:ext cx="1219200" cy="601663"/>
        </p:xfrm>
        <a:graphic>
          <a:graphicData uri="http://schemas.openxmlformats.org/presentationml/2006/ole">
            <mc:AlternateContent xmlns:mc="http://schemas.openxmlformats.org/markup-compatibility/2006">
              <mc:Choice xmlns:v="urn:schemas-microsoft-com:vml" Requires="v">
                <p:oleObj name="Equation" r:id="rId9" imgW="672808" imgH="330057" progId="Equation.3">
                  <p:embed/>
                </p:oleObj>
              </mc:Choice>
              <mc:Fallback>
                <p:oleObj name="Equation" r:id="rId9" imgW="672808" imgH="3300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436" y="5461247"/>
                        <a:ext cx="12192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582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936104"/>
          </a:xfrm>
        </p:spPr>
        <p:txBody>
          <a:bodyPr>
            <a:normAutofit/>
          </a:bodyPr>
          <a:lstStyle/>
          <a:p>
            <a:pPr marL="0" indent="0" algn="l">
              <a:buNone/>
            </a:pPr>
            <a:r>
              <a:rPr lang="en-US" sz="4000" dirty="0">
                <a:solidFill>
                  <a:srgbClr val="7030A0"/>
                </a:solidFill>
                <a:latin typeface="Times New Roman" panose="02020603050405020304" pitchFamily="18" charset="0"/>
                <a:cs typeface="Times New Roman" panose="02020603050405020304" pitchFamily="18" charset="0"/>
              </a:rPr>
              <a:t>Complexity Analysis : </a:t>
            </a:r>
            <a:r>
              <a:rPr lang="en-US" sz="4000" dirty="0">
                <a:solidFill>
                  <a:srgbClr val="7030A0"/>
                </a:solidFill>
                <a:latin typeface="Courier New" panose="02070309020205020404" pitchFamily="49" charset="0"/>
                <a:cs typeface="Courier New" panose="02070309020205020404" pitchFamily="49" charset="0"/>
              </a:rPr>
              <a:t>Summary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11</a:t>
            </a:fld>
            <a:endParaRPr lang="en-IN" dirty="0">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graphicFrame>
        <p:nvGraphicFramePr>
          <p:cNvPr id="15" name="Group 118"/>
          <p:cNvGraphicFramePr>
            <a:graphicFrameLocks noGrp="1"/>
          </p:cNvGraphicFramePr>
          <p:nvPr>
            <p:extLst>
              <p:ext uri="{D42A27DB-BD31-4B8C-83A1-F6EECF244321}">
                <p14:modId xmlns:p14="http://schemas.microsoft.com/office/powerpoint/2010/main" val="3252464840"/>
              </p:ext>
            </p:extLst>
          </p:nvPr>
        </p:nvGraphicFramePr>
        <p:xfrm>
          <a:off x="611560" y="2179464"/>
          <a:ext cx="7920880" cy="3129136"/>
        </p:xfrm>
        <a:graphic>
          <a:graphicData uri="http://schemas.openxmlformats.org/drawingml/2006/table">
            <a:tbl>
              <a:tblPr/>
              <a:tblGrid>
                <a:gridCol w="1288990">
                  <a:extLst>
                    <a:ext uri="{9D8B030D-6E8A-4147-A177-3AD203B41FA5}">
                      <a16:colId xmlns:a16="http://schemas.microsoft.com/office/drawing/2014/main" val="20000"/>
                    </a:ext>
                  </a:extLst>
                </a:gridCol>
                <a:gridCol w="2008260">
                  <a:extLst>
                    <a:ext uri="{9D8B030D-6E8A-4147-A177-3AD203B41FA5}">
                      <a16:colId xmlns:a16="http://schemas.microsoft.com/office/drawing/2014/main" val="20001"/>
                    </a:ext>
                  </a:extLst>
                </a:gridCol>
                <a:gridCol w="2350093">
                  <a:extLst>
                    <a:ext uri="{9D8B030D-6E8A-4147-A177-3AD203B41FA5}">
                      <a16:colId xmlns:a16="http://schemas.microsoft.com/office/drawing/2014/main" val="20002"/>
                    </a:ext>
                  </a:extLst>
                </a:gridCol>
                <a:gridCol w="2273537">
                  <a:extLst>
                    <a:ext uri="{9D8B030D-6E8A-4147-A177-3AD203B41FA5}">
                      <a16:colId xmlns:a16="http://schemas.microsoft.com/office/drawing/2014/main" val="20003"/>
                    </a:ext>
                  </a:extLst>
                </a:gridCol>
              </a:tblGrid>
              <a:tr h="66473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Case</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Number of key comparisons</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Asymptotic complexity</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Remark</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790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1</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1</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O(1)</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Best case</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0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2</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Worst case</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137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3</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O(</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case</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383804057"/>
              </p:ext>
            </p:extLst>
          </p:nvPr>
        </p:nvGraphicFramePr>
        <p:xfrm>
          <a:off x="2339752" y="4610224"/>
          <a:ext cx="1219200" cy="601663"/>
        </p:xfrm>
        <a:graphic>
          <a:graphicData uri="http://schemas.openxmlformats.org/presentationml/2006/ole">
            <mc:AlternateContent xmlns:mc="http://schemas.openxmlformats.org/markup-compatibility/2006">
              <mc:Choice xmlns:v="urn:schemas-microsoft-com:vml" Requires="v">
                <p:oleObj name="Equation" r:id="rId3" imgW="672808" imgH="330057" progId="Equation.3">
                  <p:embed/>
                </p:oleObj>
              </mc:Choice>
              <mc:Fallback>
                <p:oleObj name="Equation" r:id="rId3" imgW="672808"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610224"/>
                        <a:ext cx="12192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4089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IN" sz="4000" dirty="0">
                <a:solidFill>
                  <a:srgbClr val="0070C0"/>
                </a:solidFill>
                <a:latin typeface="Times New Roman" pitchFamily="18" charset="0"/>
                <a:cs typeface="Times New Roman" pitchFamily="18" charset="0"/>
              </a:rPr>
              <a:t>Binary Search</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a:solidFill>
                <a:prstClr val="black">
                  <a:lumMod val="50000"/>
                  <a:lumOff val="50000"/>
                </a:prstClr>
              </a:solidFill>
            </a:endParaRPr>
          </a:p>
        </p:txBody>
      </p:sp>
    </p:spTree>
    <p:extLst>
      <p:ext uri="{BB962C8B-B14F-4D97-AF65-F5344CB8AC3E}">
        <p14:creationId xmlns:p14="http://schemas.microsoft.com/office/powerpoint/2010/main" val="117938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13</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graphicFrame>
        <p:nvGraphicFramePr>
          <p:cNvPr id="104452" name="Object 4"/>
          <p:cNvGraphicFramePr>
            <a:graphicFrameLocks noChangeAspect="1"/>
          </p:cNvGraphicFramePr>
          <p:nvPr/>
        </p:nvGraphicFramePr>
        <p:xfrm>
          <a:off x="838200" y="2286000"/>
          <a:ext cx="6934200" cy="1962150"/>
        </p:xfrm>
        <a:graphic>
          <a:graphicData uri="http://schemas.openxmlformats.org/presentationml/2006/ole">
            <mc:AlternateContent xmlns:mc="http://schemas.openxmlformats.org/markup-compatibility/2006">
              <mc:Choice xmlns:v="urn:schemas-microsoft-com:vml" Requires="v">
                <p:oleObj name="VISIO" r:id="rId2" imgW="5667454" imgH="1439305" progId="Visio.Drawing.5">
                  <p:embed/>
                </p:oleObj>
              </mc:Choice>
              <mc:Fallback>
                <p:oleObj name="VISIO" r:id="rId2" imgW="5667454" imgH="1439305" progId="Visio.Drawing.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69342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graphicFrame>
        <p:nvGraphicFramePr>
          <p:cNvPr id="104454" name="Object 6"/>
          <p:cNvGraphicFramePr>
            <a:graphicFrameLocks noChangeAspect="1"/>
          </p:cNvGraphicFramePr>
          <p:nvPr/>
        </p:nvGraphicFramePr>
        <p:xfrm>
          <a:off x="838200" y="1828800"/>
          <a:ext cx="6858000" cy="2590800"/>
        </p:xfrm>
        <a:graphic>
          <a:graphicData uri="http://schemas.openxmlformats.org/presentationml/2006/ole">
            <mc:AlternateContent xmlns:mc="http://schemas.openxmlformats.org/markup-compatibility/2006">
              <mc:Choice xmlns:v="urn:schemas-microsoft-com:vml" Requires="v">
                <p:oleObj name="Visio" r:id="rId4" imgW="5667454" imgH="1930738" progId="Visio.Drawing.11">
                  <p:embed/>
                </p:oleObj>
              </mc:Choice>
              <mc:Fallback>
                <p:oleObj name="Visio" r:id="rId4" imgW="5667454" imgH="193073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828800"/>
                        <a:ext cx="6858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graphicFrame>
        <p:nvGraphicFramePr>
          <p:cNvPr id="104456" name="Object 8"/>
          <p:cNvGraphicFramePr>
            <a:graphicFrameLocks noChangeAspect="1"/>
          </p:cNvGraphicFramePr>
          <p:nvPr/>
        </p:nvGraphicFramePr>
        <p:xfrm>
          <a:off x="685800" y="1752600"/>
          <a:ext cx="6934200" cy="2438400"/>
        </p:xfrm>
        <a:graphic>
          <a:graphicData uri="http://schemas.openxmlformats.org/presentationml/2006/ole">
            <mc:AlternateContent xmlns:mc="http://schemas.openxmlformats.org/markup-compatibility/2006">
              <mc:Choice xmlns:v="urn:schemas-microsoft-com:vml" Requires="v">
                <p:oleObj name="VISIO" r:id="rId6" imgW="5667454" imgH="1850100" progId="Visio.Drawing.5">
                  <p:embed/>
                </p:oleObj>
              </mc:Choice>
              <mc:Fallback>
                <p:oleObj name="VISIO" r:id="rId6" imgW="5667454" imgH="1850100" progId="Visio.Drawing.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752600"/>
                        <a:ext cx="6934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anose="02020603050405020304" pitchFamily="18" charset="0"/>
                <a:cs typeface="Times New Roman" panose="02020603050405020304" pitchFamily="18" charset="0"/>
              </a:rPr>
              <a:t>The Technique</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552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xit" presetSubtype="4" fill="hold" nodeType="clickEffect">
                                  <p:stCondLst>
                                    <p:cond delay="0"/>
                                  </p:stCondLst>
                                  <p:childTnLst>
                                    <p:animEffect transition="out" filter="wipe(down)">
                                      <p:cBhvr>
                                        <p:cTn id="10" dur="500"/>
                                        <p:tgtEl>
                                          <p:spTgt spid="104452"/>
                                        </p:tgtEl>
                                      </p:cBhvr>
                                    </p:animEffect>
                                    <p:set>
                                      <p:cBhvr>
                                        <p:cTn id="11" dur="1" fill="hold">
                                          <p:stCondLst>
                                            <p:cond delay="499"/>
                                          </p:stCondLst>
                                        </p:cTn>
                                        <p:tgtEl>
                                          <p:spTgt spid="10445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445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xit" presetSubtype="0" fill="hold" nodeType="clickEffect">
                                  <p:stCondLst>
                                    <p:cond delay="0"/>
                                  </p:stCondLst>
                                  <p:childTnLst>
                                    <p:anim to="" calcmode="lin" valueType="num">
                                      <p:cBhvr>
                                        <p:cTn id="19" dur="1"/>
                                        <p:tgtEl>
                                          <p:spTgt spid="104456"/>
                                        </p:tgtEl>
                                        <p:attrNameLst>
                                          <p:attrName/>
                                        </p:attrNameLst>
                                      </p:cBhvr>
                                    </p:anim>
                                    <p:set>
                                      <p:cBhvr>
                                        <p:cTn id="20" dur="1" fill="hold">
                                          <p:stCondLst>
                                            <p:cond delay="0"/>
                                          </p:stCondLst>
                                        </p:cTn>
                                        <p:tgtEl>
                                          <p:spTgt spid="104456"/>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4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Flowchart: Binary Search with Array</a:t>
            </a:r>
            <a:endParaRPr lang="en-IN" sz="4000" dirty="0">
              <a:solidFill>
                <a:srgbClr val="7030A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pic>
        <p:nvPicPr>
          <p:cNvPr id="8" name="Picture 7"/>
          <p:cNvPicPr>
            <a:picLocks noChangeAspect="1"/>
          </p:cNvPicPr>
          <p:nvPr/>
        </p:nvPicPr>
        <p:blipFill>
          <a:blip r:embed="rId3"/>
          <a:stretch>
            <a:fillRect/>
          </a:stretch>
        </p:blipFill>
        <p:spPr>
          <a:xfrm>
            <a:off x="1526995" y="971651"/>
            <a:ext cx="6018001" cy="5406001"/>
          </a:xfrm>
          <a:prstGeom prst="rect">
            <a:avLst/>
          </a:prstGeom>
        </p:spPr>
      </p:pic>
    </p:spTree>
    <p:extLst>
      <p:ext uri="{BB962C8B-B14F-4D97-AF65-F5344CB8AC3E}">
        <p14:creationId xmlns:p14="http://schemas.microsoft.com/office/powerpoint/2010/main" val="79504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Binary Search (with Iteration)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803492" y="1124744"/>
            <a:ext cx="7465007"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altLang="en-US" sz="1400" dirty="0">
              <a:solidFill>
                <a:srgbClr val="002060"/>
              </a:solidFill>
              <a:latin typeface="Courier New" panose="02070309020205020404" pitchFamily="49" charset="0"/>
              <a:cs typeface="Courier New" panose="02070309020205020404" pitchFamily="49" charset="0"/>
            </a:endParaRP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#include &lt;</a:t>
            </a:r>
            <a:r>
              <a:rPr lang="en-US" altLang="en-US" sz="1400" dirty="0" err="1">
                <a:solidFill>
                  <a:srgbClr val="002060"/>
                </a:solidFill>
                <a:latin typeface="Courier New" panose="02070309020205020404" pitchFamily="49" charset="0"/>
                <a:cs typeface="Courier New" panose="02070309020205020404" pitchFamily="49" charset="0"/>
              </a:rPr>
              <a:t>stdio.h</a:t>
            </a:r>
            <a:r>
              <a:rPr lang="en-US" altLang="en-US" sz="1400" dirty="0">
                <a:solidFill>
                  <a:srgbClr val="002060"/>
                </a:solidFill>
                <a:latin typeface="Courier New" panose="02070309020205020404" pitchFamily="49" charset="0"/>
                <a:cs typeface="Courier New" panose="02070309020205020404" pitchFamily="49" charset="0"/>
              </a:rPr>
              <a:t>&gt;</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main()</a:t>
            </a:r>
          </a:p>
          <a:p>
            <a:r>
              <a:rPr lang="en-US" altLang="en-US" sz="1400" dirty="0">
                <a:solidFill>
                  <a:srgbClr val="002060"/>
                </a:solidFill>
                <a:latin typeface="Courier New" panose="02070309020205020404" pitchFamily="49" charset="0"/>
                <a:cs typeface="Courier New" panose="02070309020205020404" pitchFamily="49" charset="0"/>
              </a:rPr>
              <a:t>{</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 l, u, mid, n, K, data[100];</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("Enter number of elements\n");</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scanf</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d",&amp;n</a:t>
            </a:r>
            <a:r>
              <a:rPr lang="en-US" altLang="en-US" sz="1400" dirty="0">
                <a:solidFill>
                  <a:srgbClr val="002060"/>
                </a:solidFill>
                <a:latin typeface="Courier New" panose="02070309020205020404" pitchFamily="49" charset="0"/>
                <a:cs typeface="Courier New" panose="02070309020205020404" pitchFamily="49" charset="0"/>
              </a:rPr>
              <a:t>);</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("Enter %d integers in sorted order\n", n);</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for (</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 = 0; </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 &lt; n; </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scanf</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d",&amp;array</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("Enter value to find\n");</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scanf</a:t>
            </a:r>
            <a:r>
              <a:rPr lang="en-US" altLang="en-US" sz="1400" dirty="0">
                <a:solidFill>
                  <a:srgbClr val="002060"/>
                </a:solidFill>
                <a:latin typeface="Courier New" panose="02070309020205020404" pitchFamily="49" charset="0"/>
                <a:cs typeface="Courier New" panose="02070309020205020404" pitchFamily="49" charset="0"/>
              </a:rPr>
              <a:t>("%d", &amp;K);</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l = 0;</a:t>
            </a:r>
          </a:p>
          <a:p>
            <a:r>
              <a:rPr lang="en-US" altLang="en-US" sz="1400" dirty="0">
                <a:solidFill>
                  <a:srgbClr val="002060"/>
                </a:solidFill>
                <a:latin typeface="Courier New" panose="02070309020205020404" pitchFamily="49" charset="0"/>
                <a:cs typeface="Courier New" panose="02070309020205020404" pitchFamily="49" charset="0"/>
              </a:rPr>
              <a:t>   u = n - 1;</a:t>
            </a:r>
          </a:p>
          <a:p>
            <a:r>
              <a:rPr lang="en-US" altLang="en-US" sz="1400" dirty="0">
                <a:solidFill>
                  <a:srgbClr val="002060"/>
                </a:solidFill>
                <a:latin typeface="Courier New" panose="02070309020205020404" pitchFamily="49" charset="0"/>
                <a:cs typeface="Courier New" panose="02070309020205020404" pitchFamily="49" charset="0"/>
              </a:rPr>
              <a:t>   mid = (</a:t>
            </a:r>
            <a:r>
              <a:rPr lang="en-US" altLang="en-US" sz="1400" dirty="0" err="1">
                <a:solidFill>
                  <a:srgbClr val="002060"/>
                </a:solidFill>
                <a:latin typeface="Courier New" panose="02070309020205020404" pitchFamily="49" charset="0"/>
                <a:cs typeface="Courier New" panose="02070309020205020404" pitchFamily="49" charset="0"/>
              </a:rPr>
              <a:t>l+u</a:t>
            </a:r>
            <a:r>
              <a:rPr lang="en-US" altLang="en-US" sz="1400" dirty="0">
                <a:solidFill>
                  <a:srgbClr val="002060"/>
                </a:solidFill>
                <a:latin typeface="Courier New" panose="02070309020205020404" pitchFamily="49" charset="0"/>
                <a:cs typeface="Courier New" panose="02070309020205020404" pitchFamily="49" charset="0"/>
              </a:rPr>
              <a:t>)/2;</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a:t>
            </a:r>
          </a:p>
        </p:txBody>
      </p:sp>
      <p:sp>
        <p:nvSpPr>
          <p:cNvPr id="8" name="4-Point Star 7"/>
          <p:cNvSpPr/>
          <p:nvPr/>
        </p:nvSpPr>
        <p:spPr>
          <a:xfrm>
            <a:off x="7236296" y="4697152"/>
            <a:ext cx="914400" cy="914400"/>
          </a:xfrm>
          <a:prstGeom prst="star4">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53371" y="5295270"/>
            <a:ext cx="869149" cy="338554"/>
          </a:xfrm>
          <a:prstGeom prst="rect">
            <a:avLst/>
          </a:prstGeom>
        </p:spPr>
        <p:txBody>
          <a:bodyPr wrap="none">
            <a:spAutoFit/>
          </a:bodyPr>
          <a:lstStyle/>
          <a:p>
            <a:r>
              <a:rPr lang="en-US" altLang="en-US" sz="1600" i="1" dirty="0" err="1">
                <a:solidFill>
                  <a:srgbClr val="FF0000"/>
                </a:solidFill>
                <a:latin typeface="Times New Roman" panose="02020603050405020304" pitchFamily="18" charset="0"/>
                <a:cs typeface="Times New Roman" panose="02020603050405020304" pitchFamily="18" charset="0"/>
              </a:rPr>
              <a:t>Contd</a:t>
            </a:r>
            <a:r>
              <a:rPr lang="en-US" altLang="en-US" sz="1600" i="1" dirty="0">
                <a:solidFill>
                  <a:srgbClr val="FF0000"/>
                </a:solidFill>
                <a:latin typeface="Times New Roman" panose="02020603050405020304" pitchFamily="18" charset="0"/>
                <a:cs typeface="Times New Roman" panose="02020603050405020304" pitchFamily="18" charset="0"/>
              </a:rPr>
              <a:t>…</a:t>
            </a:r>
            <a:endParaRPr lang="en-US" sz="1600" dirty="0">
              <a:solidFill>
                <a:srgbClr val="FF0000"/>
              </a:solidFill>
            </a:endParaRPr>
          </a:p>
        </p:txBody>
      </p:sp>
    </p:spTree>
    <p:extLst>
      <p:ext uri="{BB962C8B-B14F-4D97-AF65-F5344CB8AC3E}">
        <p14:creationId xmlns:p14="http://schemas.microsoft.com/office/powerpoint/2010/main" val="1331317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Binary Search (with Iteration)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991896" y="1124744"/>
            <a:ext cx="7465007"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altLang="en-US" sz="1400" dirty="0">
                <a:solidFill>
                  <a:srgbClr val="002060"/>
                </a:solidFill>
                <a:latin typeface="Courier New" panose="02070309020205020404" pitchFamily="49" charset="0"/>
                <a:cs typeface="Courier New" panose="02070309020205020404" pitchFamily="49" charset="0"/>
              </a:rPr>
              <a:t>while (l &lt;= u) {</a:t>
            </a:r>
          </a:p>
          <a:p>
            <a:r>
              <a:rPr lang="en-US" altLang="en-US" sz="1400" dirty="0">
                <a:solidFill>
                  <a:srgbClr val="002060"/>
                </a:solidFill>
                <a:latin typeface="Courier New" panose="02070309020205020404" pitchFamily="49" charset="0"/>
                <a:cs typeface="Courier New" panose="02070309020205020404" pitchFamily="49" charset="0"/>
              </a:rPr>
              <a:t>      if (data[mid] &lt; K)</a:t>
            </a:r>
          </a:p>
          <a:p>
            <a:r>
              <a:rPr lang="en-US" altLang="en-US" sz="1400" dirty="0">
                <a:solidFill>
                  <a:srgbClr val="002060"/>
                </a:solidFill>
                <a:latin typeface="Courier New" panose="02070309020205020404" pitchFamily="49" charset="0"/>
                <a:cs typeface="Courier New" panose="02070309020205020404" pitchFamily="49" charset="0"/>
              </a:rPr>
              <a:t>         l = mid + 1;    </a:t>
            </a:r>
          </a:p>
          <a:p>
            <a:r>
              <a:rPr lang="en-US" altLang="en-US" sz="1400" dirty="0">
                <a:solidFill>
                  <a:srgbClr val="002060"/>
                </a:solidFill>
                <a:latin typeface="Courier New" panose="02070309020205020404" pitchFamily="49" charset="0"/>
                <a:cs typeface="Courier New" panose="02070309020205020404" pitchFamily="49" charset="0"/>
              </a:rPr>
              <a:t>      else if (data[mid] == K) {</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("%d found at location %d.\n", search, mid+1);</a:t>
            </a:r>
          </a:p>
          <a:p>
            <a:r>
              <a:rPr lang="en-US" altLang="en-US" sz="1400" dirty="0">
                <a:solidFill>
                  <a:srgbClr val="002060"/>
                </a:solidFill>
                <a:latin typeface="Courier New" panose="02070309020205020404" pitchFamily="49" charset="0"/>
                <a:cs typeface="Courier New" panose="02070309020205020404" pitchFamily="49" charset="0"/>
              </a:rPr>
              <a:t>         break;</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else</a:t>
            </a:r>
          </a:p>
          <a:p>
            <a:r>
              <a:rPr lang="en-US" altLang="en-US" sz="1400" dirty="0">
                <a:solidFill>
                  <a:srgbClr val="002060"/>
                </a:solidFill>
                <a:latin typeface="Courier New" panose="02070309020205020404" pitchFamily="49" charset="0"/>
                <a:cs typeface="Courier New" panose="02070309020205020404" pitchFamily="49" charset="0"/>
              </a:rPr>
              <a:t>         u = mid - 1;</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mid = (l + u)/2;</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if (l &gt; u)</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("Not found! %d is not present in the list.\n", K);</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return 0;   </a:t>
            </a:r>
          </a:p>
          <a:p>
            <a:r>
              <a:rPr lang="en-US" altLang="en-US" sz="1400" dirty="0">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693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Binary Search (with Recursion)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755576" y="908720"/>
            <a:ext cx="7465007" cy="52634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altLang="en-US" sz="1400" dirty="0">
                <a:solidFill>
                  <a:srgbClr val="002060"/>
                </a:solidFill>
                <a:latin typeface="Courier New" panose="02070309020205020404" pitchFamily="49" charset="0"/>
                <a:cs typeface="Courier New" panose="02070309020205020404" pitchFamily="49" charset="0"/>
              </a:rPr>
              <a:t>#include&lt;</a:t>
            </a:r>
            <a:r>
              <a:rPr lang="en-US" altLang="en-US" sz="1400" dirty="0" err="1">
                <a:solidFill>
                  <a:srgbClr val="002060"/>
                </a:solidFill>
                <a:latin typeface="Courier New" panose="02070309020205020404" pitchFamily="49" charset="0"/>
                <a:cs typeface="Courier New" panose="02070309020205020404" pitchFamily="49" charset="0"/>
              </a:rPr>
              <a:t>stdio.h</a:t>
            </a:r>
            <a:r>
              <a:rPr lang="en-US" altLang="en-US" sz="1400" dirty="0">
                <a:solidFill>
                  <a:srgbClr val="002060"/>
                </a:solidFill>
                <a:latin typeface="Courier New" panose="02070309020205020404" pitchFamily="49" charset="0"/>
                <a:cs typeface="Courier New" panose="02070309020205020404" pitchFamily="49" charset="0"/>
              </a:rPr>
              <a:t>&gt;</a:t>
            </a:r>
          </a:p>
          <a:p>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main(){</a:t>
            </a: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data[100],</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 n, K, flag, l, u;</a:t>
            </a: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("Enter the size of an array: ");</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scanf</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d",&amp;n</a:t>
            </a:r>
            <a:r>
              <a:rPr lang="en-US" altLang="en-US" sz="1400" dirty="0">
                <a:solidFill>
                  <a:srgbClr val="002060"/>
                </a:solidFill>
                <a:latin typeface="Courier New" panose="02070309020205020404" pitchFamily="49" charset="0"/>
                <a:cs typeface="Courier New" panose="02070309020205020404" pitchFamily="49" charset="0"/>
              </a:rPr>
              <a:t>);</a:t>
            </a: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("Enter the elements of the array in sorted order: " );</a:t>
            </a:r>
          </a:p>
          <a:p>
            <a:r>
              <a:rPr lang="en-US" altLang="en-US" sz="1400" dirty="0">
                <a:solidFill>
                  <a:srgbClr val="002060"/>
                </a:solidFill>
                <a:latin typeface="Courier New" panose="02070309020205020404" pitchFamily="49" charset="0"/>
                <a:cs typeface="Courier New" panose="02070309020205020404" pitchFamily="49" charset="0"/>
              </a:rPr>
              <a:t>    for(</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=0;i&lt;</a:t>
            </a:r>
            <a:r>
              <a:rPr lang="en-US" altLang="en-US" sz="1400" dirty="0" err="1">
                <a:solidFill>
                  <a:srgbClr val="002060"/>
                </a:solidFill>
                <a:latin typeface="Courier New" panose="02070309020205020404" pitchFamily="49" charset="0"/>
                <a:cs typeface="Courier New" panose="02070309020205020404" pitchFamily="49" charset="0"/>
              </a:rPr>
              <a:t>n;i</a:t>
            </a:r>
            <a:r>
              <a:rPr lang="en-US" altLang="en-US" sz="1400" dirty="0">
                <a:solidFill>
                  <a:srgbClr val="002060"/>
                </a:solidFill>
                <a:latin typeface="Courier New" panose="02070309020205020404" pitchFamily="49" charset="0"/>
                <a:cs typeface="Courier New" panose="02070309020205020404" pitchFamily="49" charset="0"/>
              </a:rPr>
              <a:t>++)</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scanf</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d",&amp;a</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i</a:t>
            </a:r>
            <a:r>
              <a:rPr lang="en-US" altLang="en-US" sz="1400" dirty="0">
                <a:solidFill>
                  <a:srgbClr val="002060"/>
                </a:solidFill>
                <a:latin typeface="Courier New" panose="02070309020205020404" pitchFamily="49" charset="0"/>
                <a:cs typeface="Courier New" panose="02070309020205020404" pitchFamily="49" charset="0"/>
              </a:rPr>
              <a:t>]);</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("Enter the number to be search: ");</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scanf</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d",&amp;K</a:t>
            </a:r>
            <a:r>
              <a:rPr lang="en-US" altLang="en-US" sz="1400" dirty="0">
                <a:solidFill>
                  <a:srgbClr val="002060"/>
                </a:solidFill>
                <a:latin typeface="Courier New" panose="02070309020205020404" pitchFamily="49" charset="0"/>
                <a:cs typeface="Courier New" panose="02070309020205020404" pitchFamily="49" charset="0"/>
              </a:rPr>
              <a:t>);</a:t>
            </a: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    l=0,u=n-1;</a:t>
            </a:r>
          </a:p>
          <a:p>
            <a:r>
              <a:rPr lang="en-US" altLang="en-US" sz="1400" dirty="0">
                <a:solidFill>
                  <a:srgbClr val="002060"/>
                </a:solidFill>
                <a:latin typeface="Courier New" panose="02070309020205020404" pitchFamily="49" charset="0"/>
                <a:cs typeface="Courier New" panose="02070309020205020404" pitchFamily="49" charset="0"/>
              </a:rPr>
              <a:t>    flag = </a:t>
            </a:r>
            <a:r>
              <a:rPr lang="en-US" altLang="en-US" sz="1400" dirty="0" err="1">
                <a:solidFill>
                  <a:srgbClr val="002060"/>
                </a:solidFill>
                <a:latin typeface="Courier New" panose="02070309020205020404" pitchFamily="49" charset="0"/>
                <a:cs typeface="Courier New" panose="02070309020205020404" pitchFamily="49" charset="0"/>
              </a:rPr>
              <a:t>binarySearch</a:t>
            </a:r>
            <a:r>
              <a:rPr lang="en-US" altLang="en-US" sz="1400" dirty="0">
                <a:solidFill>
                  <a:srgbClr val="002060"/>
                </a:solidFill>
                <a:latin typeface="Courier New" panose="02070309020205020404" pitchFamily="49" charset="0"/>
                <a:cs typeface="Courier New" panose="02070309020205020404" pitchFamily="49" charset="0"/>
              </a:rPr>
              <a:t>(</a:t>
            </a:r>
            <a:r>
              <a:rPr lang="en-US" altLang="en-US" sz="1400" dirty="0" err="1">
                <a:solidFill>
                  <a:srgbClr val="002060"/>
                </a:solidFill>
                <a:latin typeface="Courier New" panose="02070309020205020404" pitchFamily="49" charset="0"/>
                <a:cs typeface="Courier New" panose="02070309020205020404" pitchFamily="49" charset="0"/>
              </a:rPr>
              <a:t>data,n,K,l,u</a:t>
            </a:r>
            <a:r>
              <a:rPr lang="en-US" altLang="en-US" sz="1400" dirty="0">
                <a:solidFill>
                  <a:srgbClr val="002060"/>
                </a:solidFill>
                <a:latin typeface="Courier New" panose="02070309020205020404" pitchFamily="49" charset="0"/>
                <a:cs typeface="Courier New" panose="02070309020205020404" pitchFamily="49" charset="0"/>
              </a:rPr>
              <a:t>);</a:t>
            </a:r>
          </a:p>
          <a:p>
            <a:r>
              <a:rPr lang="en-US" altLang="en-US" sz="1400" dirty="0">
                <a:solidFill>
                  <a:srgbClr val="002060"/>
                </a:solidFill>
                <a:latin typeface="Courier New" panose="02070309020205020404" pitchFamily="49" charset="0"/>
                <a:cs typeface="Courier New" panose="02070309020205020404" pitchFamily="49" charset="0"/>
              </a:rPr>
              <a:t>    if(flag==0)</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("Number is not found.");</a:t>
            </a:r>
          </a:p>
          <a:p>
            <a:r>
              <a:rPr lang="en-US" altLang="en-US" sz="1400" dirty="0">
                <a:solidFill>
                  <a:srgbClr val="002060"/>
                </a:solidFill>
                <a:latin typeface="Courier New" panose="02070309020205020404" pitchFamily="49" charset="0"/>
                <a:cs typeface="Courier New" panose="02070309020205020404" pitchFamily="49" charset="0"/>
              </a:rPr>
              <a:t>    else</a:t>
            </a: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printf</a:t>
            </a:r>
            <a:r>
              <a:rPr lang="en-US" altLang="en-US" sz="1400" dirty="0">
                <a:solidFill>
                  <a:srgbClr val="002060"/>
                </a:solidFill>
                <a:latin typeface="Courier New" panose="02070309020205020404" pitchFamily="49" charset="0"/>
                <a:cs typeface="Courier New" panose="02070309020205020404" pitchFamily="49" charset="0"/>
              </a:rPr>
              <a:t>("Number is found.");</a:t>
            </a: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    return 0;</a:t>
            </a:r>
          </a:p>
          <a:p>
            <a:r>
              <a:rPr lang="en-US" altLang="en-US" sz="1400" dirty="0">
                <a:solidFill>
                  <a:srgbClr val="002060"/>
                </a:solidFill>
                <a:latin typeface="Courier New" panose="02070309020205020404" pitchFamily="49" charset="0"/>
                <a:cs typeface="Courier New" panose="02070309020205020404" pitchFamily="49" charset="0"/>
              </a:rPr>
              <a:t> }</a:t>
            </a:r>
          </a:p>
        </p:txBody>
      </p:sp>
      <p:sp>
        <p:nvSpPr>
          <p:cNvPr id="8" name="4-Point Star 7"/>
          <p:cNvSpPr/>
          <p:nvPr/>
        </p:nvSpPr>
        <p:spPr>
          <a:xfrm>
            <a:off x="7236296" y="4697152"/>
            <a:ext cx="914400" cy="914400"/>
          </a:xfrm>
          <a:prstGeom prst="star4">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53371" y="5295270"/>
            <a:ext cx="869149" cy="338554"/>
          </a:xfrm>
          <a:prstGeom prst="rect">
            <a:avLst/>
          </a:prstGeom>
        </p:spPr>
        <p:txBody>
          <a:bodyPr wrap="none">
            <a:spAutoFit/>
          </a:bodyPr>
          <a:lstStyle/>
          <a:p>
            <a:r>
              <a:rPr lang="en-US" altLang="en-US" sz="1600" i="1" dirty="0" err="1">
                <a:solidFill>
                  <a:srgbClr val="FF0000"/>
                </a:solidFill>
                <a:latin typeface="Times New Roman" panose="02020603050405020304" pitchFamily="18" charset="0"/>
                <a:cs typeface="Times New Roman" panose="02020603050405020304" pitchFamily="18" charset="0"/>
              </a:rPr>
              <a:t>Contd</a:t>
            </a:r>
            <a:r>
              <a:rPr lang="en-US" altLang="en-US" sz="1600" i="1" dirty="0">
                <a:solidFill>
                  <a:srgbClr val="FF0000"/>
                </a:solidFill>
                <a:latin typeface="Times New Roman" panose="02020603050405020304" pitchFamily="18" charset="0"/>
                <a:cs typeface="Times New Roman" panose="02020603050405020304" pitchFamily="18" charset="0"/>
              </a:rPr>
              <a:t>…</a:t>
            </a:r>
            <a:endParaRPr lang="en-US" sz="1600" dirty="0">
              <a:solidFill>
                <a:srgbClr val="FF0000"/>
              </a:solidFill>
            </a:endParaRPr>
          </a:p>
        </p:txBody>
      </p:sp>
    </p:spTree>
    <p:extLst>
      <p:ext uri="{BB962C8B-B14F-4D97-AF65-F5344CB8AC3E}">
        <p14:creationId xmlns:p14="http://schemas.microsoft.com/office/powerpoint/2010/main" val="72540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Binary Search (with Recursion)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991896" y="1124744"/>
            <a:ext cx="7465007"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binary(</a:t>
            </a:r>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a[],</a:t>
            </a:r>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n,int</a:t>
            </a:r>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K,int</a:t>
            </a:r>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l,int</a:t>
            </a:r>
            <a:r>
              <a:rPr lang="en-US" altLang="en-US" sz="1400" dirty="0">
                <a:solidFill>
                  <a:srgbClr val="002060"/>
                </a:solidFill>
                <a:latin typeface="Courier New" panose="02070309020205020404" pitchFamily="49" charset="0"/>
                <a:cs typeface="Courier New" panose="02070309020205020404" pitchFamily="49" charset="0"/>
              </a:rPr>
              <a:t> u){</a:t>
            </a: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     </a:t>
            </a:r>
            <a:r>
              <a:rPr lang="en-US" altLang="en-US" sz="1400" dirty="0" err="1">
                <a:solidFill>
                  <a:srgbClr val="002060"/>
                </a:solidFill>
                <a:latin typeface="Courier New" panose="02070309020205020404" pitchFamily="49" charset="0"/>
                <a:cs typeface="Courier New" panose="02070309020205020404" pitchFamily="49" charset="0"/>
              </a:rPr>
              <a:t>int</a:t>
            </a:r>
            <a:r>
              <a:rPr lang="en-US" altLang="en-US" sz="1400" dirty="0">
                <a:solidFill>
                  <a:srgbClr val="002060"/>
                </a:solidFill>
                <a:latin typeface="Courier New" panose="02070309020205020404" pitchFamily="49" charset="0"/>
                <a:cs typeface="Courier New" panose="02070309020205020404" pitchFamily="49" charset="0"/>
              </a:rPr>
              <a:t> mid;</a:t>
            </a:r>
          </a:p>
          <a:p>
            <a:endParaRPr lang="en-US" altLang="en-US" sz="1400" dirty="0">
              <a:solidFill>
                <a:srgbClr val="002060"/>
              </a:solidFill>
              <a:latin typeface="Courier New" panose="02070309020205020404" pitchFamily="49" charset="0"/>
              <a:cs typeface="Courier New" panose="02070309020205020404" pitchFamily="49" charset="0"/>
            </a:endParaRPr>
          </a:p>
          <a:p>
            <a:r>
              <a:rPr lang="en-US" altLang="en-US" sz="1400" dirty="0">
                <a:solidFill>
                  <a:srgbClr val="002060"/>
                </a:solidFill>
                <a:latin typeface="Courier New" panose="02070309020205020404" pitchFamily="49" charset="0"/>
                <a:cs typeface="Courier New" panose="02070309020205020404" pitchFamily="49" charset="0"/>
              </a:rPr>
              <a:t>     if(l&lt;=u){</a:t>
            </a:r>
          </a:p>
          <a:p>
            <a:r>
              <a:rPr lang="en-US" altLang="en-US" sz="1400" dirty="0">
                <a:solidFill>
                  <a:srgbClr val="002060"/>
                </a:solidFill>
                <a:latin typeface="Courier New" panose="02070309020205020404" pitchFamily="49" charset="0"/>
                <a:cs typeface="Courier New" panose="02070309020205020404" pitchFamily="49" charset="0"/>
              </a:rPr>
              <a:t>          mid=(</a:t>
            </a:r>
            <a:r>
              <a:rPr lang="en-US" altLang="en-US" sz="1400" dirty="0" err="1">
                <a:solidFill>
                  <a:srgbClr val="002060"/>
                </a:solidFill>
                <a:latin typeface="Courier New" panose="02070309020205020404" pitchFamily="49" charset="0"/>
                <a:cs typeface="Courier New" panose="02070309020205020404" pitchFamily="49" charset="0"/>
              </a:rPr>
              <a:t>l+u</a:t>
            </a:r>
            <a:r>
              <a:rPr lang="en-US" altLang="en-US" sz="1400" dirty="0">
                <a:solidFill>
                  <a:srgbClr val="002060"/>
                </a:solidFill>
                <a:latin typeface="Courier New" panose="02070309020205020404" pitchFamily="49" charset="0"/>
                <a:cs typeface="Courier New" panose="02070309020205020404" pitchFamily="49" charset="0"/>
              </a:rPr>
              <a:t>)/2;</a:t>
            </a:r>
          </a:p>
          <a:p>
            <a:r>
              <a:rPr lang="en-US" altLang="en-US" sz="1400" dirty="0">
                <a:solidFill>
                  <a:srgbClr val="002060"/>
                </a:solidFill>
                <a:latin typeface="Courier New" panose="02070309020205020404" pitchFamily="49" charset="0"/>
                <a:cs typeface="Courier New" panose="02070309020205020404" pitchFamily="49" charset="0"/>
              </a:rPr>
              <a:t>          if(K==a[mid]){</a:t>
            </a:r>
          </a:p>
          <a:p>
            <a:r>
              <a:rPr lang="en-US" altLang="en-US" sz="1400" dirty="0">
                <a:solidFill>
                  <a:srgbClr val="002060"/>
                </a:solidFill>
                <a:latin typeface="Courier New" panose="02070309020205020404" pitchFamily="49" charset="0"/>
                <a:cs typeface="Courier New" panose="02070309020205020404" pitchFamily="49" charset="0"/>
              </a:rPr>
              <a:t>              return(1);</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else if(m&lt;a[mid]){</a:t>
            </a:r>
          </a:p>
          <a:p>
            <a:r>
              <a:rPr lang="en-US" altLang="en-US" sz="1400" dirty="0">
                <a:solidFill>
                  <a:srgbClr val="002060"/>
                </a:solidFill>
                <a:latin typeface="Courier New" panose="02070309020205020404" pitchFamily="49" charset="0"/>
                <a:cs typeface="Courier New" panose="02070309020205020404" pitchFamily="49" charset="0"/>
              </a:rPr>
              <a:t>              return </a:t>
            </a:r>
            <a:r>
              <a:rPr lang="en-US" altLang="en-US" sz="1400" dirty="0" err="1">
                <a:solidFill>
                  <a:srgbClr val="002060"/>
                </a:solidFill>
                <a:latin typeface="Courier New" panose="02070309020205020404" pitchFamily="49" charset="0"/>
                <a:cs typeface="Courier New" panose="02070309020205020404" pitchFamily="49" charset="0"/>
              </a:rPr>
              <a:t>binarySearch</a:t>
            </a:r>
            <a:r>
              <a:rPr lang="en-US" altLang="en-US" sz="1400" dirty="0">
                <a:solidFill>
                  <a:srgbClr val="002060"/>
                </a:solidFill>
                <a:latin typeface="Courier New" panose="02070309020205020404" pitchFamily="49" charset="0"/>
                <a:cs typeface="Courier New" panose="02070309020205020404" pitchFamily="49" charset="0"/>
              </a:rPr>
              <a:t>(a,n,K,l,mid-1);</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else</a:t>
            </a:r>
          </a:p>
          <a:p>
            <a:r>
              <a:rPr lang="en-US" altLang="en-US" sz="1400" dirty="0">
                <a:solidFill>
                  <a:srgbClr val="002060"/>
                </a:solidFill>
                <a:latin typeface="Courier New" panose="02070309020205020404" pitchFamily="49" charset="0"/>
                <a:cs typeface="Courier New" panose="02070309020205020404" pitchFamily="49" charset="0"/>
              </a:rPr>
              <a:t>              return </a:t>
            </a:r>
            <a:r>
              <a:rPr lang="en-US" altLang="en-US" sz="1400" dirty="0" err="1">
                <a:solidFill>
                  <a:srgbClr val="002060"/>
                </a:solidFill>
                <a:latin typeface="Courier New" panose="02070309020205020404" pitchFamily="49" charset="0"/>
                <a:cs typeface="Courier New" panose="02070309020205020404" pitchFamily="49" charset="0"/>
              </a:rPr>
              <a:t>binarySearch</a:t>
            </a:r>
            <a:r>
              <a:rPr lang="en-US" altLang="en-US" sz="1400" dirty="0">
                <a:solidFill>
                  <a:srgbClr val="002060"/>
                </a:solidFill>
                <a:latin typeface="Courier New" panose="02070309020205020404" pitchFamily="49" charset="0"/>
                <a:cs typeface="Courier New" panose="02070309020205020404" pitchFamily="49" charset="0"/>
              </a:rPr>
              <a:t>(a,n,m,mid+1,u);</a:t>
            </a:r>
          </a:p>
          <a:p>
            <a:r>
              <a:rPr lang="en-US" altLang="en-US" sz="1400" dirty="0">
                <a:solidFill>
                  <a:srgbClr val="002060"/>
                </a:solidFill>
                <a:latin typeface="Courier New" panose="02070309020205020404" pitchFamily="49" charset="0"/>
                <a:cs typeface="Courier New" panose="02070309020205020404" pitchFamily="49" charset="0"/>
              </a:rPr>
              <a:t>     }</a:t>
            </a:r>
          </a:p>
          <a:p>
            <a:r>
              <a:rPr lang="en-US" altLang="en-US" sz="1400" dirty="0">
                <a:solidFill>
                  <a:srgbClr val="002060"/>
                </a:solidFill>
                <a:latin typeface="Courier New" panose="02070309020205020404" pitchFamily="49" charset="0"/>
                <a:cs typeface="Courier New" panose="02070309020205020404" pitchFamily="49" charset="0"/>
              </a:rPr>
              <a:t>     else return(0);</a:t>
            </a:r>
          </a:p>
          <a:p>
            <a:r>
              <a:rPr lang="en-US" altLang="en-US" sz="1400" dirty="0">
                <a:solidFill>
                  <a:srgbClr val="002060"/>
                </a:solidFill>
                <a:latin typeface="Courier New" panose="02070309020205020404" pitchFamily="49" charset="0"/>
                <a:cs typeface="Courier New" panose="02070309020205020404" pitchFamily="49" charset="0"/>
              </a:rPr>
              <a:t>}</a:t>
            </a:r>
          </a:p>
          <a:p>
            <a:endParaRPr lang="en-US" altLang="en-US" sz="14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680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19</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4000" dirty="0">
                <a:solidFill>
                  <a:srgbClr val="7030A0"/>
                </a:solidFill>
                <a:latin typeface="Times New Roman" panose="02020603050405020304" pitchFamily="18" charset="0"/>
                <a:cs typeface="Times New Roman" panose="02020603050405020304" pitchFamily="18" charset="0"/>
              </a:rPr>
              <a:t>Complexity Analysis</a:t>
            </a:r>
          </a:p>
        </p:txBody>
      </p:sp>
      <p:graphicFrame>
        <p:nvGraphicFramePr>
          <p:cNvPr id="19" name="Object 4"/>
          <p:cNvGraphicFramePr>
            <a:graphicFrameLocks noChangeAspect="1"/>
          </p:cNvGraphicFramePr>
          <p:nvPr/>
        </p:nvGraphicFramePr>
        <p:xfrm>
          <a:off x="1030569" y="1683875"/>
          <a:ext cx="6853799" cy="3886200"/>
        </p:xfrm>
        <a:graphic>
          <a:graphicData uri="http://schemas.openxmlformats.org/presentationml/2006/ole">
            <mc:AlternateContent xmlns:mc="http://schemas.openxmlformats.org/markup-compatibility/2006">
              <mc:Choice xmlns:v="urn:schemas-microsoft-com:vml" Requires="v">
                <p:oleObj name="VISIO" r:id="rId2" imgW="3695637" imgH="2090492" progId="Visio.Drawing.5">
                  <p:embed/>
                </p:oleObj>
              </mc:Choice>
              <mc:Fallback>
                <p:oleObj name="VISIO" r:id="rId2" imgW="3695637" imgH="2090492" progId="Visio.Drawing.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69" y="1683875"/>
                        <a:ext cx="6853799" cy="3886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492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708920"/>
            <a:ext cx="8352928" cy="1261884"/>
          </a:xfrm>
          <a:prstGeom prst="rect">
            <a:avLst/>
          </a:prstGeom>
        </p:spPr>
        <p:txBody>
          <a:bodyPr wrap="square">
            <a:spAutoFit/>
          </a:bodyPr>
          <a:lstStyle/>
          <a:p>
            <a:r>
              <a:rPr lang="en-US" sz="4000" i="1" dirty="0">
                <a:solidFill>
                  <a:schemeClr val="accent1">
                    <a:lumMod val="75000"/>
                  </a:schemeClr>
                </a:solidFill>
                <a:latin typeface="Times New Roman" pitchFamily="18" charset="0"/>
                <a:cs typeface="Times New Roman" pitchFamily="18" charset="0"/>
              </a:rPr>
              <a:t>Lecture #</a:t>
            </a:r>
            <a:r>
              <a:rPr lang="en-US" sz="4000" i="1" dirty="0">
                <a:solidFill>
                  <a:srgbClr val="002060"/>
                </a:solidFill>
                <a:latin typeface="Times New Roman" pitchFamily="18" charset="0"/>
                <a:cs typeface="Times New Roman" pitchFamily="18" charset="0"/>
              </a:rPr>
              <a:t>11</a:t>
            </a:r>
          </a:p>
          <a:p>
            <a:r>
              <a:rPr lang="en-IN" sz="3600" b="1" dirty="0">
                <a:solidFill>
                  <a:schemeClr val="accent1">
                    <a:lumMod val="75000"/>
                  </a:schemeClr>
                </a:solidFill>
                <a:latin typeface="Times New Roman" pitchFamily="18" charset="0"/>
                <a:cs typeface="Times New Roman" pitchFamily="18" charset="0"/>
              </a:rPr>
              <a:t>Searching Techniques</a:t>
            </a:r>
            <a:endParaRPr lang="en-IN" sz="3600" b="1" dirty="0">
              <a:solidFill>
                <a:schemeClr val="accent1">
                  <a:lumMod val="75000"/>
                </a:schemeClr>
              </a:solidFill>
            </a:endParaRPr>
          </a:p>
        </p:txBody>
      </p:sp>
      <p:sp>
        <p:nvSpPr>
          <p:cNvPr id="3" name="Date Placeholder 2"/>
          <p:cNvSpPr>
            <a:spLocks noGrp="1"/>
          </p:cNvSpPr>
          <p:nvPr>
            <p:ph type="dt" sz="half" idx="10"/>
          </p:nvPr>
        </p:nvSpPr>
        <p:spPr/>
        <p:txBody>
          <a:bodyPr/>
          <a:lstStyle/>
          <a:p>
            <a:r>
              <a:rPr lang="en-US"/>
              <a:t>Lecture #11: © DSamanta</a:t>
            </a:r>
            <a:endParaRPr lang="en-IN" dirty="0"/>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t>2</a:t>
            </a:fld>
            <a:endParaRPr lang="en-IN"/>
          </a:p>
        </p:txBody>
      </p:sp>
    </p:spTree>
    <p:extLst>
      <p:ext uri="{BB962C8B-B14F-4D97-AF65-F5344CB8AC3E}">
        <p14:creationId xmlns:p14="http://schemas.microsoft.com/office/powerpoint/2010/main" val="70822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20</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3200" dirty="0">
                <a:solidFill>
                  <a:srgbClr val="7030A0"/>
                </a:solidFill>
                <a:latin typeface="Courier New" panose="02070309020205020404" pitchFamily="49" charset="0"/>
                <a:cs typeface="Courier New" panose="02070309020205020404" pitchFamily="49" charset="0"/>
              </a:rPr>
              <a:t>Complexity Analysis: Binary Search</a:t>
            </a:r>
          </a:p>
        </p:txBody>
      </p:sp>
      <p:graphicFrame>
        <p:nvGraphicFramePr>
          <p:cNvPr id="19" name="Object 4"/>
          <p:cNvGraphicFramePr>
            <a:graphicFrameLocks noChangeAspect="1"/>
          </p:cNvGraphicFramePr>
          <p:nvPr/>
        </p:nvGraphicFramePr>
        <p:xfrm>
          <a:off x="4339262" y="1196752"/>
          <a:ext cx="4351850" cy="2376264"/>
        </p:xfrm>
        <a:graphic>
          <a:graphicData uri="http://schemas.openxmlformats.org/presentationml/2006/ole">
            <mc:AlternateContent xmlns:mc="http://schemas.openxmlformats.org/markup-compatibility/2006">
              <mc:Choice xmlns:v="urn:schemas-microsoft-com:vml" Requires="v">
                <p:oleObj name="VISIO" r:id="rId2" imgW="3695637" imgH="2090492" progId="Visio.Drawing.5">
                  <p:embed/>
                </p:oleObj>
              </mc:Choice>
              <mc:Fallback>
                <p:oleObj name="VISIO" r:id="rId2" imgW="3695637" imgH="2090492" progId="Visio.Drawing.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62" y="1196752"/>
                        <a:ext cx="4351850" cy="2376264"/>
                      </a:xfrm>
                      <a:prstGeom prst="rect">
                        <a:avLst/>
                      </a:prstGeom>
                      <a:noFill/>
                      <a:ln>
                        <a:noFill/>
                      </a:ln>
                    </p:spPr>
                  </p:pic>
                </p:oleObj>
              </mc:Fallback>
            </mc:AlternateContent>
          </a:graphicData>
        </a:graphic>
      </p:graphicFrame>
      <p:sp>
        <p:nvSpPr>
          <p:cNvPr id="10" name="Content Placeholder 2"/>
          <p:cNvSpPr>
            <a:spLocks noGrp="1"/>
          </p:cNvSpPr>
          <p:nvPr>
            <p:ph idx="4294967295"/>
          </p:nvPr>
        </p:nvSpPr>
        <p:spPr>
          <a:xfrm>
            <a:off x="179512" y="1340768"/>
            <a:ext cx="8640960" cy="4752528"/>
          </a:xfrm>
          <a:prstGeom prst="rect">
            <a:avLst/>
          </a:prstGeom>
        </p:spPr>
        <p:txBody>
          <a:bodyPr>
            <a:noAutofit/>
          </a:bodyPr>
          <a:lstStyle/>
          <a:p>
            <a:pPr>
              <a:buFont typeface="Arial" pitchFamily="34" charset="0"/>
              <a:buChar char="•"/>
            </a:pPr>
            <a:endParaRPr lang="en-IN" sz="1600" dirty="0">
              <a:solidFill>
                <a:srgbClr val="002060"/>
              </a:solidFill>
              <a:latin typeface="Times New Roman" pitchFamily="18" charset="0"/>
              <a:cs typeface="Times New Roman" pitchFamily="18" charset="0"/>
            </a:endParaRPr>
          </a:p>
          <a:p>
            <a:pPr>
              <a:buFont typeface="Arial" pitchFamily="34" charset="0"/>
              <a:buChar char="•"/>
            </a:pPr>
            <a:endParaRPr lang="en-IN" sz="1600" dirty="0">
              <a:solidFill>
                <a:srgbClr val="002060"/>
              </a:solidFill>
              <a:latin typeface="Times New Roman" pitchFamily="18" charset="0"/>
              <a:cs typeface="Times New Roman" pitchFamily="18" charset="0"/>
            </a:endParaRPr>
          </a:p>
          <a:p>
            <a:pPr>
              <a:buFont typeface="Arial" pitchFamily="34" charset="0"/>
              <a:buChar char="•"/>
            </a:pPr>
            <a:endParaRPr lang="en-IN" sz="1600" dirty="0">
              <a:solidFill>
                <a:srgbClr val="002060"/>
              </a:solidFill>
              <a:latin typeface="Times New Roman" pitchFamily="18" charset="0"/>
              <a:cs typeface="Times New Roman" pitchFamily="18" charset="0"/>
            </a:endParaRPr>
          </a:p>
          <a:p>
            <a:pPr>
              <a:buFont typeface="Arial" pitchFamily="34" charset="0"/>
              <a:buChar char="•"/>
            </a:pPr>
            <a:endParaRPr lang="en-IN" sz="1600" dirty="0">
              <a:solidFill>
                <a:srgbClr val="002060"/>
              </a:solidFill>
              <a:latin typeface="Times New Roman" pitchFamily="18" charset="0"/>
              <a:cs typeface="Times New Roman" pitchFamily="18" charset="0"/>
            </a:endParaRPr>
          </a:p>
          <a:p>
            <a:pPr>
              <a:buFont typeface="Arial" pitchFamily="34" charset="0"/>
              <a:buChar char="•"/>
            </a:pPr>
            <a:endParaRPr lang="en-IN" sz="1600" dirty="0">
              <a:solidFill>
                <a:srgbClr val="002060"/>
              </a:solidFill>
              <a:latin typeface="Times New Roman" pitchFamily="18" charset="0"/>
              <a:cs typeface="Times New Roman" pitchFamily="18" charset="0"/>
            </a:endParaRPr>
          </a:p>
          <a:p>
            <a:pPr>
              <a:buFont typeface="Arial" pitchFamily="34" charset="0"/>
              <a:buChar char="•"/>
            </a:pPr>
            <a:endParaRPr lang="en-IN" sz="1600" dirty="0">
              <a:solidFill>
                <a:srgbClr val="002060"/>
              </a:solidFill>
              <a:latin typeface="Times New Roman" pitchFamily="18" charset="0"/>
              <a:cs typeface="Times New Roman" pitchFamily="18" charset="0"/>
            </a:endParaRPr>
          </a:p>
          <a:p>
            <a:pPr>
              <a:buFont typeface="Arial" pitchFamily="34" charset="0"/>
              <a:buChar char="•"/>
            </a:pPr>
            <a:endParaRPr lang="en-IN" sz="1600" dirty="0">
              <a:solidFill>
                <a:srgbClr val="002060"/>
              </a:solidFill>
              <a:latin typeface="Times New Roman" pitchFamily="18" charset="0"/>
              <a:cs typeface="Times New Roman" pitchFamily="18" charset="0"/>
            </a:endParaRPr>
          </a:p>
          <a:p>
            <a:pPr marL="45720" indent="0">
              <a:buNone/>
            </a:pPr>
            <a:r>
              <a:rPr lang="en-IN" sz="1600" dirty="0">
                <a:solidFill>
                  <a:srgbClr val="002060"/>
                </a:solidFill>
                <a:latin typeface="Times New Roman" pitchFamily="18" charset="0"/>
                <a:cs typeface="Times New Roman" pitchFamily="18" charset="0"/>
              </a:rPr>
              <a:t>Let n be the total number of elements in the list under search and there exist an integer k such that:- </a:t>
            </a:r>
          </a:p>
          <a:p>
            <a:pPr>
              <a:buFont typeface="Arial" pitchFamily="34" charset="0"/>
              <a:buChar char="•"/>
            </a:pPr>
            <a:r>
              <a:rPr lang="en-IN" sz="1600" dirty="0">
                <a:solidFill>
                  <a:srgbClr val="002060"/>
                </a:solidFill>
                <a:latin typeface="Times New Roman" pitchFamily="18" charset="0"/>
                <a:cs typeface="Times New Roman" pitchFamily="18" charset="0"/>
              </a:rPr>
              <a:t>For successful search:- </a:t>
            </a:r>
          </a:p>
          <a:p>
            <a:pPr lvl="1">
              <a:buFont typeface="Arial" pitchFamily="34" charset="0"/>
              <a:buChar char="•"/>
            </a:pPr>
            <a:r>
              <a:rPr lang="en-IN" sz="1400" dirty="0">
                <a:solidFill>
                  <a:srgbClr val="002060"/>
                </a:solidFill>
                <a:latin typeface="Times New Roman" pitchFamily="18" charset="0"/>
                <a:cs typeface="Times New Roman" pitchFamily="18" charset="0"/>
              </a:rPr>
              <a:t>If                      , then the binary search algorithm requires at least one comparison and at most k comparisons.</a:t>
            </a:r>
          </a:p>
          <a:p>
            <a:pPr>
              <a:buFont typeface="Arial" pitchFamily="34" charset="0"/>
              <a:buChar char="•"/>
            </a:pPr>
            <a:r>
              <a:rPr lang="en-IN" sz="1600" dirty="0">
                <a:solidFill>
                  <a:srgbClr val="002060"/>
                </a:solidFill>
                <a:latin typeface="Times New Roman" pitchFamily="18" charset="0"/>
                <a:cs typeface="Times New Roman" pitchFamily="18" charset="0"/>
              </a:rPr>
              <a:t>For unsuccessful search:- </a:t>
            </a:r>
          </a:p>
          <a:p>
            <a:pPr lvl="1">
              <a:buFont typeface="Arial" pitchFamily="34" charset="0"/>
              <a:buChar char="•"/>
            </a:pPr>
            <a:r>
              <a:rPr lang="en-IN" sz="1400" dirty="0">
                <a:solidFill>
                  <a:srgbClr val="002060"/>
                </a:solidFill>
                <a:latin typeface="Times New Roman" pitchFamily="18" charset="0"/>
                <a:cs typeface="Times New Roman" pitchFamily="18" charset="0"/>
              </a:rPr>
              <a:t>If             , then the binary search algorithm requires k comparisons.</a:t>
            </a:r>
          </a:p>
          <a:p>
            <a:pPr lvl="1">
              <a:buFont typeface="Arial" pitchFamily="34" charset="0"/>
              <a:buChar char="•"/>
            </a:pPr>
            <a:r>
              <a:rPr lang="en-IN" sz="1400" dirty="0">
                <a:solidFill>
                  <a:srgbClr val="002060"/>
                </a:solidFill>
                <a:latin typeface="Times New Roman" pitchFamily="18" charset="0"/>
                <a:cs typeface="Times New Roman" pitchFamily="18" charset="0"/>
              </a:rPr>
              <a:t>If                               , then the binary search algorithm requires either k-1 or k number of comparisons. </a:t>
            </a:r>
          </a:p>
        </p:txBody>
      </p:sp>
      <p:graphicFrame>
        <p:nvGraphicFramePr>
          <p:cNvPr id="11" name="Object 48"/>
          <p:cNvGraphicFramePr>
            <a:graphicFrameLocks noChangeAspect="1"/>
          </p:cNvGraphicFramePr>
          <p:nvPr/>
        </p:nvGraphicFramePr>
        <p:xfrm>
          <a:off x="984300" y="4339010"/>
          <a:ext cx="990600" cy="250825"/>
        </p:xfrm>
        <a:graphic>
          <a:graphicData uri="http://schemas.openxmlformats.org/presentationml/2006/ole">
            <mc:AlternateContent xmlns:mc="http://schemas.openxmlformats.org/markup-compatibility/2006">
              <mc:Choice xmlns:v="urn:schemas-microsoft-com:vml" Requires="v">
                <p:oleObj name="Equation" r:id="rId4" imgW="749300" imgH="190500" progId="Equation.3">
                  <p:embed/>
                </p:oleObj>
              </mc:Choice>
              <mc:Fallback>
                <p:oleObj name="Equation" r:id="rId4" imgW="749300" imgH="190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300" y="4339010"/>
                        <a:ext cx="990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50"/>
          <p:cNvGraphicFramePr>
            <a:graphicFrameLocks noChangeAspect="1"/>
          </p:cNvGraphicFramePr>
          <p:nvPr/>
        </p:nvGraphicFramePr>
        <p:xfrm>
          <a:off x="984300" y="4967708"/>
          <a:ext cx="609600" cy="249238"/>
        </p:xfrm>
        <a:graphic>
          <a:graphicData uri="http://schemas.openxmlformats.org/presentationml/2006/ole">
            <mc:AlternateContent xmlns:mc="http://schemas.openxmlformats.org/markup-compatibility/2006">
              <mc:Choice xmlns:v="urn:schemas-microsoft-com:vml" Requires="v">
                <p:oleObj name="Equation" r:id="rId6" imgW="469696" imgH="190417" progId="Equation.3">
                  <p:embed/>
                </p:oleObj>
              </mc:Choice>
              <mc:Fallback>
                <p:oleObj name="Equation" r:id="rId6" imgW="469696" imgH="19041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300" y="4967708"/>
                        <a:ext cx="6096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2"/>
          <p:cNvGraphicFramePr>
            <a:graphicFrameLocks noChangeAspect="1"/>
          </p:cNvGraphicFramePr>
          <p:nvPr/>
        </p:nvGraphicFramePr>
        <p:xfrm>
          <a:off x="1005508" y="5241900"/>
          <a:ext cx="1295400" cy="257175"/>
        </p:xfrm>
        <a:graphic>
          <a:graphicData uri="http://schemas.openxmlformats.org/presentationml/2006/ole">
            <mc:AlternateContent xmlns:mc="http://schemas.openxmlformats.org/markup-compatibility/2006">
              <mc:Choice xmlns:v="urn:schemas-microsoft-com:vml" Requires="v">
                <p:oleObj name="Equation" r:id="rId8" imgW="939392" imgH="190417" progId="Equation.3">
                  <p:embed/>
                </p:oleObj>
              </mc:Choice>
              <mc:Fallback>
                <p:oleObj name="Equation" r:id="rId8" imgW="939392"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508" y="5241900"/>
                        <a:ext cx="1295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057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21</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3200" dirty="0">
                <a:solidFill>
                  <a:srgbClr val="7030A0"/>
                </a:solidFill>
                <a:latin typeface="Courier New" panose="02070309020205020404" pitchFamily="49" charset="0"/>
                <a:cs typeface="Courier New" panose="02070309020205020404" pitchFamily="49" charset="0"/>
              </a:rPr>
              <a:t>Complexity Analysis: Binary Search</a:t>
            </a:r>
          </a:p>
        </p:txBody>
      </p:sp>
      <p:sp>
        <p:nvSpPr>
          <p:cNvPr id="10" name="Content Placeholder 2"/>
          <p:cNvSpPr>
            <a:spLocks noGrp="1"/>
          </p:cNvSpPr>
          <p:nvPr>
            <p:ph idx="4294967295"/>
          </p:nvPr>
        </p:nvSpPr>
        <p:spPr>
          <a:xfrm>
            <a:off x="179512" y="1340768"/>
            <a:ext cx="8640960" cy="4752528"/>
          </a:xfrm>
          <a:prstGeom prst="rect">
            <a:avLst/>
          </a:prstGeom>
        </p:spPr>
        <p:txBody>
          <a:bodyPr>
            <a:noAutofit/>
          </a:bodyPr>
          <a:lstStyle/>
          <a:p>
            <a:pPr>
              <a:buFont typeface="Arial" panose="020B0604020202020204" pitchFamily="34" charset="0"/>
              <a:buChar char="•"/>
            </a:pPr>
            <a:r>
              <a:rPr lang="en-US" altLang="en-US" sz="2400" dirty="0"/>
              <a:t>   Best case </a:t>
            </a:r>
          </a:p>
          <a:p>
            <a:pPr lvl="1">
              <a:buNone/>
            </a:pPr>
            <a:r>
              <a:rPr lang="en-US" altLang="en-US" dirty="0"/>
              <a:t>		T(</a:t>
            </a:r>
            <a:r>
              <a:rPr lang="en-US" altLang="en-US" i="1" dirty="0"/>
              <a:t>n</a:t>
            </a:r>
            <a:r>
              <a:rPr lang="en-US" altLang="en-US" dirty="0"/>
              <a:t>) = 1 </a:t>
            </a:r>
          </a:p>
          <a:p>
            <a:endParaRPr lang="en-US" altLang="en-US" dirty="0"/>
          </a:p>
          <a:p>
            <a:pPr>
              <a:buFont typeface="Arial" panose="020B0604020202020204" pitchFamily="34" charset="0"/>
              <a:buChar char="•"/>
            </a:pPr>
            <a:r>
              <a:rPr lang="en-US" altLang="en-US" sz="2400" dirty="0"/>
              <a:t>   Worst case</a:t>
            </a:r>
            <a:r>
              <a:rPr lang="en-US" altLang="en-US" dirty="0"/>
              <a:t> </a:t>
            </a:r>
          </a:p>
          <a:p>
            <a:pPr lvl="1">
              <a:buNone/>
            </a:pPr>
            <a:r>
              <a:rPr lang="en-US" altLang="en-US" dirty="0"/>
              <a:t> 		T(</a:t>
            </a:r>
            <a:r>
              <a:rPr lang="en-US" altLang="en-US" i="1" dirty="0"/>
              <a:t>n</a:t>
            </a:r>
            <a:r>
              <a:rPr lang="en-US" altLang="en-US" dirty="0"/>
              <a:t>) =</a:t>
            </a:r>
          </a:p>
        </p:txBody>
      </p:sp>
      <p:graphicFrame>
        <p:nvGraphicFramePr>
          <p:cNvPr id="15" name="Object 4"/>
          <p:cNvGraphicFramePr>
            <a:graphicFrameLocks noChangeAspect="1"/>
          </p:cNvGraphicFramePr>
          <p:nvPr/>
        </p:nvGraphicFramePr>
        <p:xfrm>
          <a:off x="1979712" y="3140968"/>
          <a:ext cx="1295400" cy="376238"/>
        </p:xfrm>
        <a:graphic>
          <a:graphicData uri="http://schemas.openxmlformats.org/presentationml/2006/ole">
            <mc:AlternateContent xmlns:mc="http://schemas.openxmlformats.org/markup-compatibility/2006">
              <mc:Choice xmlns:v="urn:schemas-microsoft-com:vml" Requires="v">
                <p:oleObj name="Equation" r:id="rId2" imgW="660113" imgH="190417" progId="Equation.3">
                  <p:embed/>
                </p:oleObj>
              </mc:Choice>
              <mc:Fallback>
                <p:oleObj name="Equation" r:id="rId2" imgW="660113" imgH="1904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12954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708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22</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3200" dirty="0">
                <a:solidFill>
                  <a:srgbClr val="7030A0"/>
                </a:solidFill>
                <a:latin typeface="Courier New" panose="02070309020205020404" pitchFamily="49" charset="0"/>
                <a:cs typeface="Courier New" panose="02070309020205020404" pitchFamily="49" charset="0"/>
              </a:rPr>
              <a:t>Complexity Analysis: Binary Search</a:t>
            </a:r>
          </a:p>
        </p:txBody>
      </p:sp>
      <p:sp>
        <p:nvSpPr>
          <p:cNvPr id="10" name="Content Placeholder 2"/>
          <p:cNvSpPr>
            <a:spLocks noGrp="1"/>
          </p:cNvSpPr>
          <p:nvPr>
            <p:ph idx="4294967295"/>
          </p:nvPr>
        </p:nvSpPr>
        <p:spPr>
          <a:xfrm>
            <a:off x="179512" y="1340768"/>
            <a:ext cx="8640960" cy="4752528"/>
          </a:xfrm>
          <a:prstGeom prst="rect">
            <a:avLst/>
          </a:prstGeom>
        </p:spPr>
        <p:txBody>
          <a:bodyPr>
            <a:noAutofit/>
          </a:bodyPr>
          <a:lstStyle/>
          <a:p>
            <a:pP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Average Case</a:t>
            </a:r>
          </a:p>
          <a:p>
            <a:pPr lvl="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Successful search:-</a:t>
            </a:r>
          </a:p>
          <a:p>
            <a:pPr lvl="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Unsuccessful search:-</a:t>
            </a:r>
          </a:p>
          <a:p>
            <a:pPr lvl="2">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graphicFrame>
        <p:nvGraphicFramePr>
          <p:cNvPr id="13" name="Object 6"/>
          <p:cNvGraphicFramePr>
            <a:graphicFrameLocks noChangeAspect="1"/>
          </p:cNvGraphicFramePr>
          <p:nvPr/>
        </p:nvGraphicFramePr>
        <p:xfrm>
          <a:off x="1767880" y="2276872"/>
          <a:ext cx="1219200" cy="601663"/>
        </p:xfrm>
        <a:graphic>
          <a:graphicData uri="http://schemas.openxmlformats.org/presentationml/2006/ole">
            <mc:AlternateContent xmlns:mc="http://schemas.openxmlformats.org/markup-compatibility/2006">
              <mc:Choice xmlns:v="urn:schemas-microsoft-com:vml" Requires="v">
                <p:oleObj name="Equation" r:id="rId2" imgW="672808" imgH="330057" progId="Equation.3">
                  <p:embed/>
                </p:oleObj>
              </mc:Choice>
              <mc:Fallback>
                <p:oleObj name="Equation" r:id="rId2" imgW="672808" imgH="33005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880" y="2276872"/>
                        <a:ext cx="12192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0"/>
          <p:cNvGraphicFramePr>
            <a:graphicFrameLocks noChangeAspect="1"/>
          </p:cNvGraphicFramePr>
          <p:nvPr/>
        </p:nvGraphicFramePr>
        <p:xfrm>
          <a:off x="1691680" y="2886472"/>
          <a:ext cx="3048000" cy="606425"/>
        </p:xfrm>
        <a:graphic>
          <a:graphicData uri="http://schemas.openxmlformats.org/presentationml/2006/ole">
            <mc:AlternateContent xmlns:mc="http://schemas.openxmlformats.org/markup-compatibility/2006">
              <mc:Choice xmlns:v="urn:schemas-microsoft-com:vml" Requires="v">
                <p:oleObj name="Equation" r:id="rId4" imgW="1726451" imgH="342751" progId="Equation.3">
                  <p:embed/>
                </p:oleObj>
              </mc:Choice>
              <mc:Fallback>
                <p:oleObj name="Equation" r:id="rId4" imgW="1726451" imgH="34275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886472"/>
                        <a:ext cx="3048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8"/>
          <p:cNvGraphicFramePr>
            <a:graphicFrameLocks noChangeAspect="1"/>
          </p:cNvGraphicFramePr>
          <p:nvPr/>
        </p:nvGraphicFramePr>
        <p:xfrm>
          <a:off x="1676400" y="4343400"/>
          <a:ext cx="1219200" cy="584200"/>
        </p:xfrm>
        <a:graphic>
          <a:graphicData uri="http://schemas.openxmlformats.org/presentationml/2006/ole">
            <mc:AlternateContent xmlns:mc="http://schemas.openxmlformats.org/markup-compatibility/2006">
              <mc:Choice xmlns:v="urn:schemas-microsoft-com:vml" Requires="v">
                <p:oleObj name="Equation" r:id="rId6" imgW="698500" imgH="330200" progId="Equation.3">
                  <p:embed/>
                </p:oleObj>
              </mc:Choice>
              <mc:Fallback>
                <p:oleObj name="Equation" r:id="rId6" imgW="698500" imgH="330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3434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2"/>
          <p:cNvGraphicFramePr>
            <a:graphicFrameLocks noChangeAspect="1"/>
          </p:cNvGraphicFramePr>
          <p:nvPr/>
        </p:nvGraphicFramePr>
        <p:xfrm>
          <a:off x="1676400" y="5181600"/>
          <a:ext cx="2057400" cy="561975"/>
        </p:xfrm>
        <a:graphic>
          <a:graphicData uri="http://schemas.openxmlformats.org/presentationml/2006/ole">
            <mc:AlternateContent xmlns:mc="http://schemas.openxmlformats.org/markup-compatibility/2006">
              <mc:Choice xmlns:v="urn:schemas-microsoft-com:vml" Requires="v">
                <p:oleObj name="Equation" r:id="rId8" imgW="1219200" imgH="330200" progId="Equation.3">
                  <p:embed/>
                </p:oleObj>
              </mc:Choice>
              <mc:Fallback>
                <p:oleObj name="Equation" r:id="rId8" imgW="1219200" imgH="330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5181600"/>
                        <a:ext cx="2057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2058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IN" sz="4000" dirty="0">
                <a:solidFill>
                  <a:srgbClr val="0070C0"/>
                </a:solidFill>
                <a:latin typeface="Times New Roman" pitchFamily="18" charset="0"/>
                <a:cs typeface="Times New Roman" pitchFamily="18" charset="0"/>
              </a:rPr>
              <a:t>Interpolation Search</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a:solidFill>
                <a:prstClr val="black">
                  <a:lumMod val="50000"/>
                  <a:lumOff val="50000"/>
                </a:prstClr>
              </a:solidFill>
            </a:endParaRPr>
          </a:p>
        </p:txBody>
      </p:sp>
    </p:spTree>
    <p:extLst>
      <p:ext uri="{BB962C8B-B14F-4D97-AF65-F5344CB8AC3E}">
        <p14:creationId xmlns:p14="http://schemas.microsoft.com/office/powerpoint/2010/main" val="228511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24</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3200" dirty="0">
                <a:solidFill>
                  <a:srgbClr val="7030A0"/>
                </a:solidFill>
                <a:latin typeface="Courier New" panose="02070309020205020404" pitchFamily="49" charset="0"/>
                <a:cs typeface="Courier New" panose="02070309020205020404" pitchFamily="49" charset="0"/>
              </a:rPr>
              <a:t>Interpolation Search</a:t>
            </a:r>
          </a:p>
        </p:txBody>
      </p:sp>
      <p:graphicFrame>
        <p:nvGraphicFramePr>
          <p:cNvPr id="15" name="Object 549"/>
          <p:cNvGraphicFramePr>
            <a:graphicFrameLocks noGrp="1" noChangeAspect="1"/>
          </p:cNvGraphicFramePr>
          <p:nvPr>
            <p:ph idx="4294967295"/>
          </p:nvPr>
        </p:nvGraphicFramePr>
        <p:xfrm>
          <a:off x="501650" y="981075"/>
          <a:ext cx="8134350" cy="5210175"/>
        </p:xfrm>
        <a:graphic>
          <a:graphicData uri="http://schemas.openxmlformats.org/presentationml/2006/ole">
            <mc:AlternateContent xmlns:mc="http://schemas.openxmlformats.org/markup-compatibility/2006">
              <mc:Choice xmlns:v="urn:schemas-microsoft-com:vml" Requires="v">
                <p:oleObj name="Document" r:id="rId2" imgW="5732338" imgH="3671870" progId="Word.Document.8">
                  <p:embed/>
                </p:oleObj>
              </mc:Choice>
              <mc:Fallback>
                <p:oleObj name="Document" r:id="rId2" imgW="5732338" imgH="3671870" progId="Word.Document.8">
                  <p:embed/>
                  <p:pic>
                    <p:nvPicPr>
                      <p:cNvPr id="0" name=""/>
                      <p:cNvPicPr>
                        <a:picLocks noChangeAspect="1" noChangeArrowheads="1"/>
                      </p:cNvPicPr>
                      <p:nvPr/>
                    </p:nvPicPr>
                    <p:blipFill>
                      <a:blip r:embed="rId3"/>
                      <a:srcRect/>
                      <a:stretch>
                        <a:fillRect/>
                      </a:stretch>
                    </p:blipFill>
                    <p:spPr bwMode="auto">
                      <a:xfrm>
                        <a:off x="501650" y="981075"/>
                        <a:ext cx="8134350" cy="52101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83767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25</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3200" dirty="0">
                <a:solidFill>
                  <a:srgbClr val="7030A0"/>
                </a:solidFill>
                <a:latin typeface="Courier New" panose="02070309020205020404" pitchFamily="49" charset="0"/>
                <a:cs typeface="Courier New" panose="02070309020205020404" pitchFamily="49" charset="0"/>
              </a:rPr>
              <a:t>Complexity Analysis: </a:t>
            </a:r>
          </a:p>
          <a:p>
            <a:pPr marL="0" indent="0" algn="l">
              <a:buNone/>
            </a:pPr>
            <a:r>
              <a:rPr lang="en-IN" sz="3200" dirty="0">
                <a:solidFill>
                  <a:srgbClr val="7030A0"/>
                </a:solidFill>
                <a:latin typeface="Courier New" panose="02070309020205020404" pitchFamily="49" charset="0"/>
                <a:cs typeface="Courier New" panose="02070309020205020404" pitchFamily="49" charset="0"/>
              </a:rPr>
              <a:t>Interpolation Search</a:t>
            </a:r>
          </a:p>
        </p:txBody>
      </p:sp>
      <p:graphicFrame>
        <p:nvGraphicFramePr>
          <p:cNvPr id="11" name="Object 8"/>
          <p:cNvGraphicFramePr>
            <a:graphicFrameLocks noChangeAspect="1"/>
          </p:cNvGraphicFramePr>
          <p:nvPr/>
        </p:nvGraphicFramePr>
        <p:xfrm>
          <a:off x="7086600" y="3581400"/>
          <a:ext cx="219075" cy="219075"/>
        </p:xfrm>
        <a:graphic>
          <a:graphicData uri="http://schemas.openxmlformats.org/presentationml/2006/ole">
            <mc:AlternateContent xmlns:mc="http://schemas.openxmlformats.org/markup-compatibility/2006">
              <mc:Choice xmlns:v="urn:schemas-microsoft-com:vml" Requires="v">
                <p:oleObj name="Equation" r:id="rId2" imgW="215619" imgH="215619" progId="Equation.3">
                  <p:embed/>
                </p:oleObj>
              </mc:Choice>
              <mc:Fallback>
                <p:oleObj name="Equation" r:id="rId2" imgW="215619" imgH="21561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581400"/>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7"/>
          <p:cNvGraphicFramePr>
            <a:graphicFrameLocks noChangeAspect="1"/>
          </p:cNvGraphicFramePr>
          <p:nvPr/>
        </p:nvGraphicFramePr>
        <p:xfrm>
          <a:off x="6858000" y="2895600"/>
          <a:ext cx="657225" cy="190500"/>
        </p:xfrm>
        <a:graphic>
          <a:graphicData uri="http://schemas.openxmlformats.org/presentationml/2006/ole">
            <mc:AlternateContent xmlns:mc="http://schemas.openxmlformats.org/markup-compatibility/2006">
              <mc:Choice xmlns:v="urn:schemas-microsoft-com:vml" Requires="v">
                <p:oleObj name="Equation" r:id="rId4" imgW="660113" imgH="190417" progId="Equation.3">
                  <p:embed/>
                </p:oleObj>
              </mc:Choice>
              <mc:Fallback>
                <p:oleObj name="Equation" r:id="rId4" imgW="660113" imgH="1904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895600"/>
                        <a:ext cx="6572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6"/>
          <p:cNvGraphicFramePr>
            <a:graphicFrameLocks noChangeAspect="1"/>
          </p:cNvGraphicFramePr>
          <p:nvPr/>
        </p:nvGraphicFramePr>
        <p:xfrm>
          <a:off x="4572000" y="3505200"/>
          <a:ext cx="219075" cy="219075"/>
        </p:xfrm>
        <a:graphic>
          <a:graphicData uri="http://schemas.openxmlformats.org/presentationml/2006/ole">
            <mc:AlternateContent xmlns:mc="http://schemas.openxmlformats.org/markup-compatibility/2006">
              <mc:Choice xmlns:v="urn:schemas-microsoft-com:vml" Requires="v">
                <p:oleObj name="Equation" r:id="rId6" imgW="215619" imgH="215619" progId="Equation.3">
                  <p:embed/>
                </p:oleObj>
              </mc:Choice>
              <mc:Fallback>
                <p:oleObj name="Equation" r:id="rId6" imgW="215619" imgH="21561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5200"/>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5"/>
          <p:cNvGraphicFramePr>
            <a:graphicFrameLocks noChangeAspect="1"/>
          </p:cNvGraphicFramePr>
          <p:nvPr/>
        </p:nvGraphicFramePr>
        <p:xfrm>
          <a:off x="5715000" y="3581400"/>
          <a:ext cx="219075" cy="219075"/>
        </p:xfrm>
        <a:graphic>
          <a:graphicData uri="http://schemas.openxmlformats.org/presentationml/2006/ole">
            <mc:AlternateContent xmlns:mc="http://schemas.openxmlformats.org/markup-compatibility/2006">
              <mc:Choice xmlns:v="urn:schemas-microsoft-com:vml" Requires="v">
                <p:oleObj name="Equation" r:id="rId7" imgW="215619" imgH="215619" progId="Equation.3">
                  <p:embed/>
                </p:oleObj>
              </mc:Choice>
              <mc:Fallback>
                <p:oleObj name="Equation" r:id="rId7" imgW="215619" imgH="21561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581400"/>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4"/>
          <p:cNvGraphicFramePr>
            <a:graphicFrameLocks noChangeAspect="1"/>
          </p:cNvGraphicFramePr>
          <p:nvPr/>
        </p:nvGraphicFramePr>
        <p:xfrm>
          <a:off x="5715000" y="2895600"/>
          <a:ext cx="219075" cy="219075"/>
        </p:xfrm>
        <a:graphic>
          <a:graphicData uri="http://schemas.openxmlformats.org/presentationml/2006/ole">
            <mc:AlternateContent xmlns:mc="http://schemas.openxmlformats.org/markup-compatibility/2006">
              <mc:Choice xmlns:v="urn:schemas-microsoft-com:vml" Requires="v">
                <p:oleObj name="Equation" r:id="rId8" imgW="215619" imgH="215619" progId="Equation.3">
                  <p:embed/>
                </p:oleObj>
              </mc:Choice>
              <mc:Fallback>
                <p:oleObj name="Equation" r:id="rId8" imgW="215619" imgH="21561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895600"/>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2"/>
          <p:cNvSpPr>
            <a:spLocks noChangeArrowheads="1"/>
          </p:cNvSpPr>
          <p:nvPr/>
        </p:nvSpPr>
        <p:spPr bwMode="auto">
          <a:xfrm>
            <a:off x="1828800" y="2911475"/>
            <a:ext cx="1143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9" name="Rectangle 14"/>
          <p:cNvSpPr>
            <a:spLocks noChangeArrowheads="1"/>
          </p:cNvSpPr>
          <p:nvPr/>
        </p:nvSpPr>
        <p:spPr bwMode="auto">
          <a:xfrm>
            <a:off x="1828800" y="2911475"/>
            <a:ext cx="102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0" name="Rectangle 17"/>
          <p:cNvSpPr>
            <a:spLocks noChangeArrowheads="1"/>
          </p:cNvSpPr>
          <p:nvPr/>
        </p:nvSpPr>
        <p:spPr bwMode="auto">
          <a:xfrm>
            <a:off x="1828800" y="2911475"/>
            <a:ext cx="914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1" name="Rectangle 19"/>
          <p:cNvSpPr>
            <a:spLocks noChangeArrowheads="1"/>
          </p:cNvSpPr>
          <p:nvPr/>
        </p:nvSpPr>
        <p:spPr bwMode="auto">
          <a:xfrm>
            <a:off x="1828800" y="2911475"/>
            <a:ext cx="1143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2" name="Rectangle 21"/>
          <p:cNvSpPr>
            <a:spLocks noChangeArrowheads="1"/>
          </p:cNvSpPr>
          <p:nvPr/>
        </p:nvSpPr>
        <p:spPr bwMode="auto">
          <a:xfrm>
            <a:off x="1828800" y="2911475"/>
            <a:ext cx="102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graphicFrame>
        <p:nvGraphicFramePr>
          <p:cNvPr id="23" name="Group 74"/>
          <p:cNvGraphicFramePr>
            <a:graphicFrameLocks noGrp="1"/>
          </p:cNvGraphicFramePr>
          <p:nvPr/>
        </p:nvGraphicFramePr>
        <p:xfrm>
          <a:off x="971601" y="2590800"/>
          <a:ext cx="6800801" cy="1524000"/>
        </p:xfrm>
        <a:graphic>
          <a:graphicData uri="http://schemas.openxmlformats.org/drawingml/2006/table">
            <a:tbl>
              <a:tblPr/>
              <a:tblGrid>
                <a:gridCol w="1625816">
                  <a:extLst>
                    <a:ext uri="{9D8B030D-6E8A-4147-A177-3AD203B41FA5}">
                      <a16:colId xmlns:a16="http://schemas.microsoft.com/office/drawing/2014/main" val="20000"/>
                    </a:ext>
                  </a:extLst>
                </a:gridCol>
                <a:gridCol w="1326511">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256186">
                  <a:extLst>
                    <a:ext uri="{9D8B030D-6E8A-4147-A177-3AD203B41FA5}">
                      <a16:colId xmlns:a16="http://schemas.microsoft.com/office/drawing/2014/main" val="20004"/>
                    </a:ext>
                  </a:extLst>
                </a:gridCol>
              </a:tblGrid>
              <a:tr h="685800">
                <a:tc rowSpan="2">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Interpolation search</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vMerge="1">
                  <a:txBody>
                    <a:bodyPr/>
                    <a:lstStyle/>
                    <a:p>
                      <a:endParaRPr lang="en-IN"/>
                    </a:p>
                  </a:txBody>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Unsuccessful</a:t>
                      </a:r>
                      <a:endParaRPr kumimoji="0" lang="en-US" altLang="en-US" sz="3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4" name="Group 99"/>
          <p:cNvGraphicFramePr>
            <a:graphicFrameLocks noGrp="1"/>
          </p:cNvGraphicFramePr>
          <p:nvPr>
            <p:ph idx="4294967295"/>
          </p:nvPr>
        </p:nvGraphicFramePr>
        <p:xfrm>
          <a:off x="3923929" y="2286000"/>
          <a:ext cx="3848472" cy="304800"/>
        </p:xfrm>
        <a:graphic>
          <a:graphicData uri="http://schemas.openxmlformats.org/drawingml/2006/table">
            <a:tbl>
              <a:tblPr/>
              <a:tblGrid>
                <a:gridCol w="1080119">
                  <a:extLst>
                    <a:ext uri="{9D8B030D-6E8A-4147-A177-3AD203B41FA5}">
                      <a16:colId xmlns:a16="http://schemas.microsoft.com/office/drawing/2014/main" val="20000"/>
                    </a:ext>
                  </a:extLst>
                </a:gridCol>
                <a:gridCol w="1512169">
                  <a:extLst>
                    <a:ext uri="{9D8B030D-6E8A-4147-A177-3AD203B41FA5}">
                      <a16:colId xmlns:a16="http://schemas.microsoft.com/office/drawing/2014/main" val="20001"/>
                    </a:ext>
                  </a:extLst>
                </a:gridCol>
                <a:gridCol w="1256184">
                  <a:extLst>
                    <a:ext uri="{9D8B030D-6E8A-4147-A177-3AD203B41FA5}">
                      <a16:colId xmlns:a16="http://schemas.microsoft.com/office/drawing/2014/main" val="20002"/>
                    </a:ext>
                  </a:extLst>
                </a:gridCol>
              </a:tblGrid>
              <a:tr h="3048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6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case</a:t>
                      </a: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6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Worst case</a:t>
                      </a: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6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case</a:t>
                      </a: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807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26</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3200" dirty="0" err="1">
                <a:solidFill>
                  <a:srgbClr val="7030A0"/>
                </a:solidFill>
                <a:latin typeface="Courier New" panose="02070309020205020404" pitchFamily="49" charset="0"/>
                <a:cs typeface="Courier New" panose="02070309020205020404" pitchFamily="49" charset="0"/>
              </a:rPr>
              <a:t>Comparision</a:t>
            </a:r>
            <a:r>
              <a:rPr lang="en-IN" sz="3200" dirty="0">
                <a:solidFill>
                  <a:srgbClr val="7030A0"/>
                </a:solidFill>
                <a:latin typeface="Courier New" panose="02070309020205020404" pitchFamily="49" charset="0"/>
                <a:cs typeface="Courier New" panose="02070309020205020404" pitchFamily="49" charset="0"/>
              </a:rPr>
              <a:t>: Successful Search  </a:t>
            </a:r>
          </a:p>
        </p:txBody>
      </p:sp>
      <p:graphicFrame>
        <p:nvGraphicFramePr>
          <p:cNvPr id="25" name="Object 4"/>
          <p:cNvGraphicFramePr>
            <a:graphicFrameLocks noChangeAspect="1"/>
          </p:cNvGraphicFramePr>
          <p:nvPr/>
        </p:nvGraphicFramePr>
        <p:xfrm>
          <a:off x="602200" y="2060848"/>
          <a:ext cx="8074256" cy="3155032"/>
        </p:xfrm>
        <a:graphic>
          <a:graphicData uri="http://schemas.openxmlformats.org/presentationml/2006/ole">
            <mc:AlternateContent xmlns:mc="http://schemas.openxmlformats.org/markup-compatibility/2006">
              <mc:Choice xmlns:v="urn:schemas-microsoft-com:vml" Requires="v">
                <p:oleObj name="VISIO" r:id="rId2" imgW="4798440" imgH="1875240" progId="Visio.Drawing.5">
                  <p:embed/>
                </p:oleObj>
              </mc:Choice>
              <mc:Fallback>
                <p:oleObj name="VISIO" r:id="rId2" imgW="4798440" imgH="1875240" progId="Visio.Drawing.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00" y="2060848"/>
                        <a:ext cx="8074256" cy="31550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06882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Lecture #11: © DSamanta</a:t>
            </a:r>
          </a:p>
        </p:txBody>
      </p:sp>
      <p:sp>
        <p:nvSpPr>
          <p:cNvPr id="16387"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CS 11001 : Programming and Data Structures</a:t>
            </a:r>
          </a:p>
        </p:txBody>
      </p:sp>
      <p:sp>
        <p:nvSpPr>
          <p:cNvPr id="1638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32A9B7-5ED4-48FB-B0EC-250D8579F685}" type="slidenum">
              <a:rPr lang="en-US" altLang="en-US"/>
              <a:pPr/>
              <a:t>27</a:t>
            </a:fld>
            <a:endParaRPr lang="en-US" altLang="en-US"/>
          </a:p>
        </p:txBody>
      </p:sp>
      <p:sp>
        <p:nvSpPr>
          <p:cNvPr id="16390" name="Rectangle 5"/>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2" name="Rectangle 7"/>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394" name="Rectangle 9"/>
          <p:cNvSpPr>
            <a:spLocks noChangeArrowheads="1"/>
          </p:cNvSpPr>
          <p:nvPr/>
        </p:nvSpPr>
        <p:spPr bwMode="auto">
          <a:xfrm>
            <a:off x="0" y="98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IN" sz="3200" dirty="0" err="1">
                <a:solidFill>
                  <a:srgbClr val="7030A0"/>
                </a:solidFill>
                <a:latin typeface="Courier New" panose="02070309020205020404" pitchFamily="49" charset="0"/>
                <a:cs typeface="Courier New" panose="02070309020205020404" pitchFamily="49" charset="0"/>
              </a:rPr>
              <a:t>Comparision</a:t>
            </a:r>
            <a:r>
              <a:rPr lang="en-IN" sz="3200" dirty="0">
                <a:solidFill>
                  <a:srgbClr val="7030A0"/>
                </a:solidFill>
                <a:latin typeface="Courier New" panose="02070309020205020404" pitchFamily="49" charset="0"/>
                <a:cs typeface="Courier New" panose="02070309020205020404" pitchFamily="49" charset="0"/>
              </a:rPr>
              <a:t>: Unsuccessful Search  </a:t>
            </a:r>
          </a:p>
        </p:txBody>
      </p:sp>
      <p:graphicFrame>
        <p:nvGraphicFramePr>
          <p:cNvPr id="10" name="Object 5"/>
          <p:cNvGraphicFramePr>
            <a:graphicFrameLocks noChangeAspect="1"/>
          </p:cNvGraphicFramePr>
          <p:nvPr/>
        </p:nvGraphicFramePr>
        <p:xfrm>
          <a:off x="650678" y="2026003"/>
          <a:ext cx="7881762" cy="3131189"/>
        </p:xfrm>
        <a:graphic>
          <a:graphicData uri="http://schemas.openxmlformats.org/presentationml/2006/ole">
            <mc:AlternateContent xmlns:mc="http://schemas.openxmlformats.org/markup-compatibility/2006">
              <mc:Choice xmlns:v="urn:schemas-microsoft-com:vml" Requires="v">
                <p:oleObj name="VISIO" r:id="rId2" imgW="4719960" imgH="1875240" progId="Visio.Drawing.5">
                  <p:embed/>
                </p:oleObj>
              </mc:Choice>
              <mc:Fallback>
                <p:oleObj name="VISIO" r:id="rId2" imgW="4719960" imgH="1875240" progId="Visio.Drawing.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78" y="2026003"/>
                        <a:ext cx="7881762" cy="313118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40582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fontScale="90000"/>
          </a:bodyPr>
          <a:lstStyle/>
          <a:p>
            <a:pPr marL="0" indent="0" algn="ctr">
              <a:buNone/>
            </a:pPr>
            <a:r>
              <a:rPr lang="en-IN" sz="4000" dirty="0">
                <a:solidFill>
                  <a:srgbClr val="0070C0"/>
                </a:solidFill>
                <a:latin typeface="Times New Roman" pitchFamily="18" charset="0"/>
                <a:cs typeface="Times New Roman" pitchFamily="18" charset="0"/>
              </a:rPr>
              <a:t>Sequential Search with Linked List</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a:solidFill>
                <a:prstClr val="black">
                  <a:lumMod val="50000"/>
                  <a:lumOff val="50000"/>
                </a:prstClr>
              </a:solidFill>
            </a:endParaRPr>
          </a:p>
        </p:txBody>
      </p:sp>
    </p:spTree>
    <p:extLst>
      <p:ext uri="{BB962C8B-B14F-4D97-AF65-F5344CB8AC3E}">
        <p14:creationId xmlns:p14="http://schemas.microsoft.com/office/powerpoint/2010/main" val="181421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Sequential </a:t>
            </a:r>
            <a:r>
              <a:rPr lang="en-IN" sz="4000" dirty="0">
                <a:solidFill>
                  <a:srgbClr val="7030A0"/>
                </a:solidFill>
                <a:latin typeface="Courier New" panose="02070309020205020404" pitchFamily="49" charset="0"/>
                <a:cs typeface="Courier New" panose="02070309020205020404" pitchFamily="49" charset="0"/>
              </a:rPr>
              <a:t>Search with Linked List</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4054470275"/>
              </p:ext>
            </p:extLst>
          </p:nvPr>
        </p:nvGraphicFramePr>
        <p:xfrm>
          <a:off x="179513" y="2349499"/>
          <a:ext cx="8718008" cy="2890867"/>
        </p:xfrm>
        <a:graphic>
          <a:graphicData uri="http://schemas.openxmlformats.org/presentationml/2006/ole">
            <mc:AlternateContent xmlns:mc="http://schemas.openxmlformats.org/markup-compatibility/2006">
              <mc:Choice xmlns:v="urn:schemas-microsoft-com:vml" Requires="v">
                <p:oleObj name="VISIO" r:id="rId3" imgW="6465600" imgH="2151000" progId="Visio.Drawing.5">
                  <p:embed/>
                </p:oleObj>
              </mc:Choice>
              <mc:Fallback>
                <p:oleObj name="VISIO" r:id="rId3" imgW="6465600" imgH="21510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2349499"/>
                        <a:ext cx="8718008" cy="28908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9333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1484784"/>
            <a:ext cx="8640960" cy="4641696"/>
          </a:xfrm>
        </p:spPr>
        <p:txBody>
          <a:bodyPr>
            <a:normAutofit/>
          </a:bodyPr>
          <a:lstStyle/>
          <a:p>
            <a:pPr marL="466725" lvl="2" indent="-466725">
              <a:lnSpc>
                <a:spcPct val="140000"/>
              </a:lnSpc>
            </a:pPr>
            <a:r>
              <a:rPr lang="en-US" altLang="en-US" sz="2400" dirty="0">
                <a:latin typeface="Times New Roman" panose="02020603050405020304" pitchFamily="18" charset="0"/>
                <a:cs typeface="Times New Roman" panose="02020603050405020304" pitchFamily="18" charset="0"/>
              </a:rPr>
              <a:t>Searching Techniques</a:t>
            </a:r>
          </a:p>
          <a:p>
            <a:pPr marL="466725" lvl="2" indent="-466725">
              <a:lnSpc>
                <a:spcPct val="140000"/>
              </a:lnSpc>
            </a:pPr>
            <a:r>
              <a:rPr lang="en-US" altLang="en-US" sz="2400" dirty="0">
                <a:latin typeface="Times New Roman" panose="02020603050405020304" pitchFamily="18" charset="0"/>
                <a:cs typeface="Times New Roman" panose="02020603050405020304" pitchFamily="18" charset="0"/>
              </a:rPr>
              <a:t>Sequential search with arrays</a:t>
            </a:r>
          </a:p>
          <a:p>
            <a:pPr marL="901700" lvl="3" indent="-457200">
              <a:buFont typeface="Arial" panose="020B0604020202020204" pitchFamily="34" charset="0"/>
              <a:buChar char="•"/>
              <a:tabLst>
                <a:tab pos="723900" algn="l"/>
              </a:tabLst>
            </a:pPr>
            <a:r>
              <a:rPr lang="en-US" altLang="en-US" sz="2000" dirty="0">
                <a:latin typeface="Times New Roman" panose="02020603050405020304" pitchFamily="18" charset="0"/>
                <a:cs typeface="Times New Roman" panose="02020603050405020304" pitchFamily="18" charset="0"/>
              </a:rPr>
              <a:t>Binary search</a:t>
            </a:r>
          </a:p>
          <a:p>
            <a:pPr marL="901700" lvl="3" indent="-457200">
              <a:buFont typeface="Arial" panose="020B0604020202020204" pitchFamily="34" charset="0"/>
              <a:buChar char="•"/>
              <a:tabLst>
                <a:tab pos="723900" algn="l"/>
              </a:tabLst>
            </a:pPr>
            <a:r>
              <a:rPr lang="en-US" altLang="en-US" sz="2000" dirty="0">
                <a:latin typeface="Times New Roman" panose="02020603050405020304" pitchFamily="18" charset="0"/>
                <a:cs typeface="Times New Roman" panose="02020603050405020304" pitchFamily="18" charset="0"/>
              </a:rPr>
              <a:t>Interpolation search </a:t>
            </a:r>
          </a:p>
          <a:p>
            <a:pPr marL="466725" lvl="2" indent="-466725">
              <a:lnSpc>
                <a:spcPct val="140000"/>
              </a:lnSpc>
            </a:pPr>
            <a:r>
              <a:rPr lang="en-US" altLang="en-US" sz="2400" dirty="0">
                <a:latin typeface="Times New Roman" panose="02020603050405020304" pitchFamily="18" charset="0"/>
                <a:cs typeface="Times New Roman" panose="02020603050405020304" pitchFamily="18" charset="0"/>
              </a:rPr>
              <a:t>Sequential search with linked lists</a:t>
            </a:r>
          </a:p>
        </p:txBody>
      </p:sp>
      <p:sp>
        <p:nvSpPr>
          <p:cNvPr id="5" name="Title 1"/>
          <p:cNvSpPr>
            <a:spLocks noGrp="1"/>
          </p:cNvSpPr>
          <p:nvPr>
            <p:ph type="title"/>
          </p:nvPr>
        </p:nvSpPr>
        <p:spPr>
          <a:xfrm>
            <a:off x="179512" y="188640"/>
            <a:ext cx="8712968" cy="1008112"/>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Today’s discussion…</a:t>
            </a:r>
            <a:endParaRPr lang="en-IN" sz="4000" dirty="0">
              <a:solidFill>
                <a:srgbClr val="7030A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IN" sz="1000" i="1"/>
              <a:t>CS 11001 : Programming and Data Structures</a:t>
            </a:r>
            <a:endParaRPr lang="en-IN" sz="1000" i="1" dirty="0"/>
          </a:p>
        </p:txBody>
      </p:sp>
      <p:sp>
        <p:nvSpPr>
          <p:cNvPr id="4" name="Slide Number Placeholder 3"/>
          <p:cNvSpPr>
            <a:spLocks noGrp="1"/>
          </p:cNvSpPr>
          <p:nvPr>
            <p:ph type="sldNum" sz="quarter" idx="12"/>
          </p:nvPr>
        </p:nvSpPr>
        <p:spPr/>
        <p:txBody>
          <a:bodyPr/>
          <a:lstStyle/>
          <a:p>
            <a:fld id="{2412D51A-C1C7-4F6F-ADB4-90C3724E8DB4}" type="slidenum">
              <a:rPr lang="en-IN" smtClean="0"/>
              <a:t>3</a:t>
            </a:fld>
            <a:endParaRPr lang="en-IN"/>
          </a:p>
        </p:txBody>
      </p:sp>
      <p:sp>
        <p:nvSpPr>
          <p:cNvPr id="6" name="Date Placeholder 5"/>
          <p:cNvSpPr>
            <a:spLocks noGrp="1"/>
          </p:cNvSpPr>
          <p:nvPr>
            <p:ph type="dt" sz="half" idx="10"/>
          </p:nvPr>
        </p:nvSpPr>
        <p:spPr/>
        <p:txBody>
          <a:bodyPr/>
          <a:lstStyle/>
          <a:p>
            <a:r>
              <a:rPr lang="en-US"/>
              <a:t>Lecture #11: © DSamanta</a:t>
            </a:r>
            <a:endParaRPr lang="en-IN"/>
          </a:p>
        </p:txBody>
      </p:sp>
    </p:spTree>
    <p:extLst>
      <p:ext uri="{BB962C8B-B14F-4D97-AF65-F5344CB8AC3E}">
        <p14:creationId xmlns:p14="http://schemas.microsoft.com/office/powerpoint/2010/main" val="99233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Flow Chart: Sequential Search with LL</a:t>
            </a:r>
            <a:endParaRPr lang="en-IN" sz="4000" dirty="0">
              <a:solidFill>
                <a:srgbClr val="7030A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13" name="Flowchart: Process 12"/>
          <p:cNvSpPr/>
          <p:nvPr/>
        </p:nvSpPr>
        <p:spPr>
          <a:xfrm>
            <a:off x="243012" y="3444132"/>
            <a:ext cx="2054569" cy="371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Courier New" panose="02070309020205020404" pitchFamily="49" charset="0"/>
                <a:cs typeface="Courier New" panose="02070309020205020404" pitchFamily="49" charset="0"/>
              </a:rPr>
              <a:t>temp = temp-&gt;next</a:t>
            </a:r>
          </a:p>
        </p:txBody>
      </p:sp>
      <p:grpSp>
        <p:nvGrpSpPr>
          <p:cNvPr id="62" name="Group 61"/>
          <p:cNvGrpSpPr/>
          <p:nvPr/>
        </p:nvGrpSpPr>
        <p:grpSpPr>
          <a:xfrm>
            <a:off x="1270296" y="1202440"/>
            <a:ext cx="7186488" cy="4616055"/>
            <a:chOff x="1270296" y="1202440"/>
            <a:chExt cx="7186488" cy="4616055"/>
          </a:xfrm>
        </p:grpSpPr>
        <p:sp>
          <p:nvSpPr>
            <p:cNvPr id="3" name="Rounded Rectangle 2"/>
            <p:cNvSpPr/>
            <p:nvPr/>
          </p:nvSpPr>
          <p:spPr>
            <a:xfrm>
              <a:off x="3890019" y="1202440"/>
              <a:ext cx="762000" cy="3150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Courier New" panose="02070309020205020404" pitchFamily="49" charset="0"/>
                  <a:cs typeface="Courier New" panose="02070309020205020404" pitchFamily="49" charset="0"/>
                </a:rPr>
                <a:t>Start</a:t>
              </a:r>
            </a:p>
          </p:txBody>
        </p:sp>
        <p:sp>
          <p:nvSpPr>
            <p:cNvPr id="9" name="Flowchart: Decision 8"/>
            <p:cNvSpPr/>
            <p:nvPr/>
          </p:nvSpPr>
          <p:spPr>
            <a:xfrm>
              <a:off x="2779566" y="3029508"/>
              <a:ext cx="2982906" cy="63696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US" altLang="en-US" sz="1400" dirty="0">
                  <a:solidFill>
                    <a:schemeClr val="tx1"/>
                  </a:solidFill>
                  <a:latin typeface="Courier New" panose="02070309020205020404" pitchFamily="49" charset="0"/>
                  <a:cs typeface="Courier New" panose="02070309020205020404" pitchFamily="49" charset="0"/>
                </a:rPr>
                <a:t>while </a:t>
              </a:r>
            </a:p>
            <a:p>
              <a:pPr lvl="0" algn="ctr"/>
              <a:r>
                <a:rPr lang="en-US" altLang="en-US" sz="1400" dirty="0">
                  <a:solidFill>
                    <a:schemeClr val="tx1"/>
                  </a:solidFill>
                  <a:latin typeface="Courier New" panose="02070309020205020404" pitchFamily="49" charset="0"/>
                  <a:cs typeface="Courier New" panose="02070309020205020404" pitchFamily="49" charset="0"/>
                </a:rPr>
                <a:t>temp != NULL</a:t>
              </a:r>
              <a:endParaRPr lang="en-IN" sz="1400" dirty="0">
                <a:solidFill>
                  <a:schemeClr val="tx1"/>
                </a:solidFill>
              </a:endParaRPr>
            </a:p>
          </p:txBody>
        </p:sp>
        <p:sp>
          <p:nvSpPr>
            <p:cNvPr id="10" name="Flowchart: Process 9"/>
            <p:cNvSpPr/>
            <p:nvPr/>
          </p:nvSpPr>
          <p:spPr>
            <a:xfrm>
              <a:off x="3491878" y="1770560"/>
              <a:ext cx="1656185" cy="2880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Courier New" panose="02070309020205020404" pitchFamily="49" charset="0"/>
                  <a:cs typeface="Courier New" panose="02070309020205020404" pitchFamily="49" charset="0"/>
                </a:rPr>
                <a:t>temp = header</a:t>
              </a:r>
            </a:p>
          </p:txBody>
        </p:sp>
        <p:sp>
          <p:nvSpPr>
            <p:cNvPr id="11" name="Flowchart: Connector 10"/>
            <p:cNvSpPr/>
            <p:nvPr/>
          </p:nvSpPr>
          <p:spPr>
            <a:xfrm>
              <a:off x="4110235" y="2342952"/>
              <a:ext cx="321568" cy="25300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Decision 11"/>
            <p:cNvSpPr/>
            <p:nvPr/>
          </p:nvSpPr>
          <p:spPr>
            <a:xfrm>
              <a:off x="2570200" y="4077072"/>
              <a:ext cx="3441960" cy="63696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US" altLang="en-US" sz="1400" dirty="0">
                  <a:solidFill>
                    <a:schemeClr val="tx1"/>
                  </a:solidFill>
                  <a:latin typeface="Courier New" panose="02070309020205020404" pitchFamily="49" charset="0"/>
                  <a:cs typeface="Courier New" panose="02070309020205020404" pitchFamily="49" charset="0"/>
                </a:rPr>
                <a:t>temp-&gt;data == key</a:t>
              </a:r>
              <a:endParaRPr lang="en-IN" sz="1400" dirty="0">
                <a:solidFill>
                  <a:schemeClr val="tx1"/>
                </a:solidFill>
              </a:endParaRPr>
            </a:p>
          </p:txBody>
        </p:sp>
        <p:sp>
          <p:nvSpPr>
            <p:cNvPr id="14" name="Flowchart: Process 13"/>
            <p:cNvSpPr/>
            <p:nvPr/>
          </p:nvSpPr>
          <p:spPr>
            <a:xfrm>
              <a:off x="6402215" y="5287155"/>
              <a:ext cx="2054569" cy="53134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Courier New" panose="02070309020205020404" pitchFamily="49" charset="0"/>
                  <a:cs typeface="Courier New" panose="02070309020205020404" pitchFamily="49" charset="0"/>
                </a:rPr>
                <a:t>Print Success</a:t>
              </a:r>
            </a:p>
            <a:p>
              <a:pPr algn="ctr"/>
              <a:r>
                <a:rPr lang="en-IN" sz="1400" dirty="0">
                  <a:latin typeface="Courier New" panose="02070309020205020404" pitchFamily="49" charset="0"/>
                  <a:cs typeface="Courier New" panose="02070309020205020404" pitchFamily="49" charset="0"/>
                </a:rPr>
                <a:t>Return temp</a:t>
              </a:r>
            </a:p>
          </p:txBody>
        </p:sp>
        <p:cxnSp>
          <p:nvCxnSpPr>
            <p:cNvPr id="18" name="Straight Arrow Connector 17"/>
            <p:cNvCxnSpPr>
              <a:stCxn id="3" idx="2"/>
              <a:endCxn id="10" idx="0"/>
            </p:cNvCxnSpPr>
            <p:nvPr/>
          </p:nvCxnSpPr>
          <p:spPr>
            <a:xfrm>
              <a:off x="4271019" y="1517472"/>
              <a:ext cx="48952" cy="253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0" idx="2"/>
              <a:endCxn id="11" idx="0"/>
            </p:cNvCxnSpPr>
            <p:nvPr/>
          </p:nvCxnSpPr>
          <p:spPr>
            <a:xfrm flipH="1">
              <a:off x="4271019" y="2058592"/>
              <a:ext cx="48952" cy="284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4"/>
              <a:endCxn id="9" idx="0"/>
            </p:cNvCxnSpPr>
            <p:nvPr/>
          </p:nvCxnSpPr>
          <p:spPr>
            <a:xfrm>
              <a:off x="4271019" y="2595960"/>
              <a:ext cx="0" cy="433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9" idx="2"/>
              <a:endCxn id="12" idx="0"/>
            </p:cNvCxnSpPr>
            <p:nvPr/>
          </p:nvCxnSpPr>
          <p:spPr>
            <a:xfrm>
              <a:off x="4271019" y="3666468"/>
              <a:ext cx="20161" cy="410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p:cNvCxnSpPr>
              <a:stCxn id="12" idx="1"/>
            </p:cNvCxnSpPr>
            <p:nvPr/>
          </p:nvCxnSpPr>
          <p:spPr>
            <a:xfrm flipH="1">
              <a:off x="1270296" y="4395552"/>
              <a:ext cx="1299904"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13" idx="2"/>
            </p:cNvCxnSpPr>
            <p:nvPr/>
          </p:nvCxnSpPr>
          <p:spPr>
            <a:xfrm flipV="1">
              <a:off x="1270296" y="3815532"/>
              <a:ext cx="1" cy="580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p:cNvCxnSpPr>
              <a:stCxn id="13" idx="0"/>
            </p:cNvCxnSpPr>
            <p:nvPr/>
          </p:nvCxnSpPr>
          <p:spPr>
            <a:xfrm flipH="1" flipV="1">
              <a:off x="1270296" y="2469456"/>
              <a:ext cx="1" cy="97467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11" idx="2"/>
            </p:cNvCxnSpPr>
            <p:nvPr/>
          </p:nvCxnSpPr>
          <p:spPr>
            <a:xfrm>
              <a:off x="1270296" y="2469456"/>
              <a:ext cx="28399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lowchart: Process 44"/>
            <p:cNvSpPr/>
            <p:nvPr/>
          </p:nvSpPr>
          <p:spPr>
            <a:xfrm>
              <a:off x="6281019" y="3080000"/>
              <a:ext cx="2175765" cy="53134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Courier New" panose="02070309020205020404" pitchFamily="49" charset="0"/>
                  <a:cs typeface="Courier New" panose="02070309020205020404" pitchFamily="49" charset="0"/>
                </a:rPr>
                <a:t>Print Unsuccessful</a:t>
              </a:r>
            </a:p>
          </p:txBody>
        </p:sp>
        <p:cxnSp>
          <p:nvCxnSpPr>
            <p:cNvPr id="53" name="Straight Connector 52"/>
            <p:cNvCxnSpPr>
              <a:stCxn id="12" idx="3"/>
            </p:cNvCxnSpPr>
            <p:nvPr/>
          </p:nvCxnSpPr>
          <p:spPr>
            <a:xfrm>
              <a:off x="6012160" y="4395552"/>
              <a:ext cx="1296144"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7308304" y="4395552"/>
              <a:ext cx="0" cy="878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6420215" y="4023986"/>
              <a:ext cx="402033" cy="369332"/>
            </a:xfrm>
            <a:prstGeom prst="rect">
              <a:avLst/>
            </a:prstGeom>
            <a:noFill/>
          </p:spPr>
          <p:txBody>
            <a:bodyPr wrap="square" rtlCol="0">
              <a:spAutoFit/>
            </a:bodyPr>
            <a:lstStyle/>
            <a:p>
              <a:r>
                <a:rPr lang="en-IN" dirty="0"/>
                <a:t>Y</a:t>
              </a:r>
            </a:p>
          </p:txBody>
        </p:sp>
        <p:sp>
          <p:nvSpPr>
            <p:cNvPr id="57" name="TextBox 56"/>
            <p:cNvSpPr txBox="1"/>
            <p:nvPr/>
          </p:nvSpPr>
          <p:spPr>
            <a:xfrm>
              <a:off x="1866861" y="4023986"/>
              <a:ext cx="402033" cy="369332"/>
            </a:xfrm>
            <a:prstGeom prst="rect">
              <a:avLst/>
            </a:prstGeom>
            <a:noFill/>
          </p:spPr>
          <p:txBody>
            <a:bodyPr wrap="square" rtlCol="0">
              <a:spAutoFit/>
            </a:bodyPr>
            <a:lstStyle/>
            <a:p>
              <a:r>
                <a:rPr lang="en-IN" dirty="0"/>
                <a:t>N</a:t>
              </a:r>
            </a:p>
          </p:txBody>
        </p:sp>
        <p:cxnSp>
          <p:nvCxnSpPr>
            <p:cNvPr id="59" name="Straight Arrow Connector 58"/>
            <p:cNvCxnSpPr>
              <a:stCxn id="9" idx="3"/>
              <a:endCxn id="45" idx="1"/>
            </p:cNvCxnSpPr>
            <p:nvPr/>
          </p:nvCxnSpPr>
          <p:spPr>
            <a:xfrm flipV="1">
              <a:off x="5762472" y="3345670"/>
              <a:ext cx="518547" cy="2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4336203" y="3707740"/>
              <a:ext cx="402033" cy="369332"/>
            </a:xfrm>
            <a:prstGeom prst="rect">
              <a:avLst/>
            </a:prstGeom>
            <a:noFill/>
          </p:spPr>
          <p:txBody>
            <a:bodyPr wrap="square" rtlCol="0">
              <a:spAutoFit/>
            </a:bodyPr>
            <a:lstStyle/>
            <a:p>
              <a:r>
                <a:rPr lang="en-IN" dirty="0"/>
                <a:t>T</a:t>
              </a:r>
            </a:p>
          </p:txBody>
        </p:sp>
      </p:grpSp>
    </p:spTree>
    <p:extLst>
      <p:ext uri="{BB962C8B-B14F-4D97-AF65-F5344CB8AC3E}">
        <p14:creationId xmlns:p14="http://schemas.microsoft.com/office/powerpoint/2010/main" val="411333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Sequential Search with LL</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419360" y="1124744"/>
            <a:ext cx="7465007"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altLang="en-US" sz="1200" dirty="0">
                <a:solidFill>
                  <a:schemeClr val="accent1">
                    <a:lumMod val="75000"/>
                  </a:schemeClr>
                </a:solidFill>
                <a:latin typeface="Courier New" panose="02070309020205020404" pitchFamily="49" charset="0"/>
                <a:cs typeface="Courier New" panose="02070309020205020404" pitchFamily="49" charset="0"/>
              </a:rPr>
              <a:t>#include &lt;</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stdio.h</a:t>
            </a:r>
            <a:r>
              <a:rPr lang="en-US" altLang="en-US" sz="1200" dirty="0">
                <a:solidFill>
                  <a:schemeClr val="accent1">
                    <a:lumMod val="75000"/>
                  </a:schemeClr>
                </a:solidFill>
                <a:latin typeface="Courier New" panose="02070309020205020404" pitchFamily="49" charset="0"/>
                <a:cs typeface="Courier New" panose="02070309020205020404" pitchFamily="49" charset="0"/>
              </a:rPr>
              <a:t>&gt;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#include &lt;</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stdlib.h</a:t>
            </a:r>
            <a:r>
              <a:rPr lang="en-US" altLang="en-US" sz="1200" dirty="0">
                <a:solidFill>
                  <a:schemeClr val="accent1">
                    <a:lumMod val="75000"/>
                  </a:schemeClr>
                </a:solidFill>
                <a:latin typeface="Courier New" panose="02070309020205020404" pitchFamily="49" charset="0"/>
                <a:cs typeface="Courier New" panose="02070309020205020404" pitchFamily="49" charset="0"/>
              </a:rPr>
              <a:t>&gt;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int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data;</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*next;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int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main()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*header = NULL;</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int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K, 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printf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("Enter the number of nodes: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scanf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("%d", &amp;n);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printf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nDisplaying</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the list\n");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generate(header,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num</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printf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nEnter</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key to search: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scanf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("%d", &amp;key);</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searchBinary</a:t>
            </a:r>
            <a:r>
              <a:rPr lang="en-US" altLang="en-US" sz="1200" dirty="0">
                <a:solidFill>
                  <a:schemeClr val="accent1">
                    <a:lumMod val="75000"/>
                  </a:schemeClr>
                </a:solidFill>
                <a:latin typeface="Courier New" panose="02070309020205020404" pitchFamily="49" charset="0"/>
                <a:cs typeface="Courier New" panose="02070309020205020404" pitchFamily="49" charset="0"/>
              </a:rPr>
              <a:t>(header, K);</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delete(header);</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return 0;</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637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Linear Search with LL</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419360" y="1124744"/>
            <a:ext cx="7465007"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altLang="en-US" sz="1200" dirty="0">
                <a:solidFill>
                  <a:schemeClr val="accent1">
                    <a:lumMod val="75000"/>
                  </a:schemeClr>
                </a:solidFill>
                <a:latin typeface="Courier New" panose="02070309020205020404" pitchFamily="49" charset="0"/>
                <a:cs typeface="Courier New" panose="02070309020205020404" pitchFamily="49" charset="0"/>
              </a:rPr>
              <a:t>void generate(</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*head,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int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int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*temp;</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for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 0;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&lt;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num</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temp =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malloc</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sizeof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temp-&gt;data = rand() % 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if (*header == NULL)</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*header = temp;</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temp-&gt;next = NULL;</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else</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temp-&gt;next = header;</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header = temp;</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printf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("%d  ", temp-&gt;data);</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2063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Linear Search with LL</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419360" y="1124744"/>
            <a:ext cx="7465007"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altLang="en-US" sz="1200" dirty="0">
                <a:solidFill>
                  <a:schemeClr val="accent1">
                    <a:lumMod val="75000"/>
                  </a:schemeClr>
                </a:solidFill>
                <a:latin typeface="Courier New" panose="02070309020205020404" pitchFamily="49" charset="0"/>
                <a:cs typeface="Courier New" panose="02070309020205020404" pitchFamily="49" charset="0"/>
              </a:rPr>
              <a:t>void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searchBinary</a:t>
            </a:r>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*temp,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int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K)</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while (temp != NULL)</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if (temp-&gt;data == K)</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printf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("key found\n");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return;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else temp = temp-&gt;next;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printf</a:t>
            </a:r>
            <a:r>
              <a:rPr lang="en-US" altLang="en-US" sz="1200" dirty="0">
                <a:solidFill>
                  <a:schemeClr val="accent1">
                    <a:lumMod val="75000"/>
                  </a:schemeClr>
                </a:solidFill>
                <a:latin typeface="Courier New" panose="02070309020205020404" pitchFamily="49" charset="0"/>
                <a:cs typeface="Courier New" panose="02070309020205020404" pitchFamily="49" charset="0"/>
              </a:rPr>
              <a:t>("Key not found\n");</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void delete(</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*header)</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r>
              <a:rPr lang="en-US" altLang="en-US" sz="1200" dirty="0" err="1">
                <a:solidFill>
                  <a:schemeClr val="accent1">
                    <a:lumMod val="75000"/>
                  </a:schemeClr>
                </a:solidFill>
                <a:latin typeface="Courier New" panose="02070309020205020404" pitchFamily="49" charset="0"/>
                <a:cs typeface="Courier New" panose="02070309020205020404" pitchFamily="49" charset="0"/>
              </a:rPr>
              <a:t>struct</a:t>
            </a:r>
            <a:r>
              <a:rPr lang="en-US" altLang="en-US" sz="1200" dirty="0">
                <a:solidFill>
                  <a:schemeClr val="accent1">
                    <a:lumMod val="75000"/>
                  </a:schemeClr>
                </a:solidFill>
                <a:latin typeface="Courier New" panose="02070309020205020404" pitchFamily="49" charset="0"/>
                <a:cs typeface="Courier New" panose="02070309020205020404" pitchFamily="49" charset="0"/>
              </a:rPr>
              <a:t> node *temp;</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temp = header;</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while (temp != NULL)</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temp = temp-&gt;next;</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free(header);</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header = temp;</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    }</a:t>
            </a:r>
          </a:p>
          <a:p>
            <a:r>
              <a:rPr lang="en-US" altLang="en-US" sz="1200"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98063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US" sz="4000" dirty="0">
                <a:solidFill>
                  <a:srgbClr val="7030A0"/>
                </a:solidFill>
                <a:latin typeface="Times New Roman" panose="02020603050405020304" pitchFamily="18" charset="0"/>
                <a:cs typeface="Times New Roman" panose="02020603050405020304" pitchFamily="18" charset="0"/>
              </a:rPr>
              <a:t>Complexity Analysis</a:t>
            </a:r>
            <a:br>
              <a:rPr lang="en-US" sz="3200" dirty="0">
                <a:solidFill>
                  <a:srgbClr val="7030A0"/>
                </a:solidFill>
                <a:latin typeface="Courier New" panose="02070309020205020404" pitchFamily="49" charset="0"/>
                <a:cs typeface="Courier New" panose="02070309020205020404" pitchFamily="49" charset="0"/>
              </a:rPr>
            </a:br>
            <a:endParaRPr lang="en-IN" sz="32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34</a:t>
            </a:fld>
            <a:endParaRPr lang="en-IN" dirty="0">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graphicFrame>
        <p:nvGraphicFramePr>
          <p:cNvPr id="15" name="Group 118"/>
          <p:cNvGraphicFramePr>
            <a:graphicFrameLocks noGrp="1"/>
          </p:cNvGraphicFramePr>
          <p:nvPr>
            <p:extLst>
              <p:ext uri="{D42A27DB-BD31-4B8C-83A1-F6EECF244321}">
                <p14:modId xmlns:p14="http://schemas.microsoft.com/office/powerpoint/2010/main" val="3161517723"/>
              </p:ext>
            </p:extLst>
          </p:nvPr>
        </p:nvGraphicFramePr>
        <p:xfrm>
          <a:off x="611560" y="2179464"/>
          <a:ext cx="7920880" cy="3116981"/>
        </p:xfrm>
        <a:graphic>
          <a:graphicData uri="http://schemas.openxmlformats.org/drawingml/2006/table">
            <a:tbl>
              <a:tblPr/>
              <a:tblGrid>
                <a:gridCol w="1288990">
                  <a:extLst>
                    <a:ext uri="{9D8B030D-6E8A-4147-A177-3AD203B41FA5}">
                      <a16:colId xmlns:a16="http://schemas.microsoft.com/office/drawing/2014/main" val="20000"/>
                    </a:ext>
                  </a:extLst>
                </a:gridCol>
                <a:gridCol w="2008260">
                  <a:extLst>
                    <a:ext uri="{9D8B030D-6E8A-4147-A177-3AD203B41FA5}">
                      <a16:colId xmlns:a16="http://schemas.microsoft.com/office/drawing/2014/main" val="20001"/>
                    </a:ext>
                  </a:extLst>
                </a:gridCol>
                <a:gridCol w="2350093">
                  <a:extLst>
                    <a:ext uri="{9D8B030D-6E8A-4147-A177-3AD203B41FA5}">
                      <a16:colId xmlns:a16="http://schemas.microsoft.com/office/drawing/2014/main" val="20002"/>
                    </a:ext>
                  </a:extLst>
                </a:gridCol>
                <a:gridCol w="2273537">
                  <a:extLst>
                    <a:ext uri="{9D8B030D-6E8A-4147-A177-3AD203B41FA5}">
                      <a16:colId xmlns:a16="http://schemas.microsoft.com/office/drawing/2014/main" val="20003"/>
                    </a:ext>
                  </a:extLst>
                </a:gridCol>
              </a:tblGrid>
              <a:tr h="664739">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Case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key comparisons</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Asymptotic complexity</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Remark</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7909">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1</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O(1)</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Best case</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0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2</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O(</a:t>
                      </a: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Average case</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1373">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3</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alt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r>
                        <a:rPr kumimoji="0" lang="en-US" alt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t>
                      </a:r>
                      <a:endParaRPr kumimoji="0" lang="en-US" altLang="en-US" sz="3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O(</a:t>
                      </a:r>
                      <a:r>
                        <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Worst case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439740942"/>
              </p:ext>
            </p:extLst>
          </p:nvPr>
        </p:nvGraphicFramePr>
        <p:xfrm>
          <a:off x="2339752" y="3737954"/>
          <a:ext cx="1219200" cy="601663"/>
        </p:xfrm>
        <a:graphic>
          <a:graphicData uri="http://schemas.openxmlformats.org/presentationml/2006/ole">
            <mc:AlternateContent xmlns:mc="http://schemas.openxmlformats.org/markup-compatibility/2006">
              <mc:Choice xmlns:v="urn:schemas-microsoft-com:vml" Requires="v">
                <p:oleObj name="Equation" r:id="rId3" imgW="672808" imgH="330057" progId="Equation.3">
                  <p:embed/>
                </p:oleObj>
              </mc:Choice>
              <mc:Fallback>
                <p:oleObj name="Equation" r:id="rId3" imgW="672808"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737954"/>
                        <a:ext cx="12192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6242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ny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710" y="1628800"/>
            <a:ext cx="2304256" cy="35843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4294967295"/>
          </p:nvPr>
        </p:nvSpPr>
        <p:spPr>
          <a:xfrm>
            <a:off x="467544" y="692696"/>
            <a:ext cx="8229600" cy="936104"/>
          </a:xfrm>
          <a:prstGeom prst="rect">
            <a:avLst/>
          </a:prstGeom>
        </p:spPr>
        <p:txBody>
          <a:bodyPr>
            <a:normAutofit fontScale="92500" lnSpcReduction="10000"/>
          </a:bodyPr>
          <a:lstStyle/>
          <a:p>
            <a:pPr marL="0" indent="0" algn="ctr">
              <a:buNone/>
            </a:pPr>
            <a:r>
              <a:rPr lang="en-US" altLang="zh-CN" sz="6000" dirty="0">
                <a:solidFill>
                  <a:srgbClr val="FF00FF"/>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6" name="Rectangle 5"/>
          <p:cNvSpPr/>
          <p:nvPr/>
        </p:nvSpPr>
        <p:spPr>
          <a:xfrm>
            <a:off x="683568" y="5301208"/>
            <a:ext cx="7704855" cy="830997"/>
          </a:xfrm>
          <a:prstGeom prst="rect">
            <a:avLst/>
          </a:prstGeom>
        </p:spPr>
        <p:txBody>
          <a:bodyPr wrap="square">
            <a:spAutoFit/>
          </a:bodyPr>
          <a:lstStyle/>
          <a:p>
            <a:pPr lvl="1" algn="ctr"/>
            <a:r>
              <a:rPr lang="en-IN" sz="2400" dirty="0">
                <a:solidFill>
                  <a:srgbClr val="0070C0"/>
                </a:solidFill>
                <a:latin typeface="Times New Roman" pitchFamily="18" charset="0"/>
                <a:cs typeface="Times New Roman" pitchFamily="18" charset="0"/>
              </a:rPr>
              <a:t>You may post your question(s) at the “Discussion Forum” maintained in the course Web page.</a:t>
            </a:r>
          </a:p>
        </p:txBody>
      </p:sp>
      <p:sp>
        <p:nvSpPr>
          <p:cNvPr id="2" name="Footer Placeholder 1"/>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t>35</a:t>
            </a:fld>
            <a:endParaRPr lang="en-IN"/>
          </a:p>
        </p:txBody>
      </p:sp>
      <p:sp>
        <p:nvSpPr>
          <p:cNvPr id="7" name="Date Placeholder 6"/>
          <p:cNvSpPr>
            <a:spLocks noGrp="1"/>
          </p:cNvSpPr>
          <p:nvPr>
            <p:ph type="dt" sz="half" idx="10"/>
          </p:nvPr>
        </p:nvSpPr>
        <p:spPr/>
        <p:txBody>
          <a:bodyPr/>
          <a:lstStyle/>
          <a:p>
            <a:r>
              <a:rPr lang="en-US"/>
              <a:t>Lecture #11: © DSamanta</a:t>
            </a:r>
            <a:endParaRPr lang="en-IN"/>
          </a:p>
        </p:txBody>
      </p:sp>
    </p:spTree>
    <p:extLst>
      <p:ext uri="{BB962C8B-B14F-4D97-AF65-F5344CB8AC3E}">
        <p14:creationId xmlns:p14="http://schemas.microsoft.com/office/powerpoint/2010/main" val="3635958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107504" y="404664"/>
            <a:ext cx="8229600" cy="936104"/>
          </a:xfrm>
          <a:prstGeom prst="rect">
            <a:avLst/>
          </a:prstGeom>
        </p:spPr>
        <p:txBody>
          <a:bodyPr>
            <a:normAutofit/>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to ponder…</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t>36</a:t>
            </a:fld>
            <a:endParaRPr lang="en-IN" dirty="0"/>
          </a:p>
        </p:txBody>
      </p:sp>
      <p:sp>
        <p:nvSpPr>
          <p:cNvPr id="4" name="Date Placeholder 3"/>
          <p:cNvSpPr>
            <a:spLocks noGrp="1"/>
          </p:cNvSpPr>
          <p:nvPr>
            <p:ph type="dt" sz="half" idx="10"/>
          </p:nvPr>
        </p:nvSpPr>
        <p:spPr/>
        <p:txBody>
          <a:bodyPr/>
          <a:lstStyle/>
          <a:p>
            <a:r>
              <a:rPr lang="en-US"/>
              <a:t>Lecture #11: © DSamanta</a:t>
            </a:r>
            <a:endParaRPr lang="en-IN" sz="1000" b="0" i="1" dirty="0"/>
          </a:p>
        </p:txBody>
      </p:sp>
      <p:sp>
        <p:nvSpPr>
          <p:cNvPr id="8" name="Content Placeholder 2"/>
          <p:cNvSpPr>
            <a:spLocks noGrp="1"/>
          </p:cNvSpPr>
          <p:nvPr>
            <p:ph idx="4294967295"/>
          </p:nvPr>
        </p:nvSpPr>
        <p:spPr>
          <a:xfrm>
            <a:off x="457200" y="1600200"/>
            <a:ext cx="8363272" cy="4525963"/>
          </a:xfrm>
          <a:prstGeom prst="rect">
            <a:avLst/>
          </a:prstGeom>
        </p:spPr>
        <p:txBody>
          <a:bodyPr>
            <a:normAutofit/>
          </a:bodyPr>
          <a:lstStyle/>
          <a:p>
            <a:pPr marL="502920" indent="-457200">
              <a:lnSpc>
                <a:spcPct val="150000"/>
              </a:lnSpc>
              <a:buFont typeface="+mj-lt"/>
              <a:buAutoNum type="arabicPeriod"/>
            </a:pPr>
            <a:r>
              <a:rPr lang="en-US" sz="1400" dirty="0">
                <a:solidFill>
                  <a:schemeClr val="tx1"/>
                </a:solidFill>
                <a:latin typeface="Times New Roman" pitchFamily="18" charset="0"/>
                <a:cs typeface="Times New Roman" pitchFamily="18" charset="0"/>
              </a:rPr>
              <a:t>What will be the time complexity of linear search with array if the array is already in sorted order?</a:t>
            </a:r>
          </a:p>
          <a:p>
            <a:pPr marL="502920" indent="-457200">
              <a:lnSpc>
                <a:spcPct val="150000"/>
              </a:lnSpc>
              <a:buFont typeface="+mj-lt"/>
              <a:buAutoNum type="arabicPeriod"/>
            </a:pPr>
            <a:r>
              <a:rPr lang="en-US" sz="1400" dirty="0">
                <a:solidFill>
                  <a:schemeClr val="tx1"/>
                </a:solidFill>
                <a:latin typeface="Times New Roman" pitchFamily="18" charset="0"/>
                <a:cs typeface="Times New Roman" pitchFamily="18" charset="0"/>
              </a:rPr>
              <a:t>What will be the outcome, if Binary search technique is applied to an array where the data are not necessarily in sorted order?</a:t>
            </a:r>
          </a:p>
          <a:p>
            <a:pPr marL="502920" indent="-457200">
              <a:lnSpc>
                <a:spcPct val="150000"/>
              </a:lnSpc>
              <a:buFont typeface="+mj-lt"/>
              <a:buAutoNum type="arabicPeriod"/>
            </a:pPr>
            <a:r>
              <a:rPr lang="en-US" sz="1400" dirty="0">
                <a:solidFill>
                  <a:schemeClr val="tx1"/>
                </a:solidFill>
                <a:latin typeface="Times New Roman" pitchFamily="18" charset="0"/>
                <a:cs typeface="Times New Roman" pitchFamily="18" charset="0"/>
              </a:rPr>
              <a:t>Whether the Binary search technique is applicable to a linked list? If so, how?</a:t>
            </a:r>
          </a:p>
          <a:p>
            <a:pPr marL="502920" indent="-457200">
              <a:lnSpc>
                <a:spcPct val="150000"/>
              </a:lnSpc>
              <a:buFont typeface="+mj-lt"/>
              <a:buAutoNum type="arabicPeriod"/>
            </a:pPr>
            <a:r>
              <a:rPr lang="en-US" sz="1400" dirty="0">
                <a:solidFill>
                  <a:schemeClr val="tx1"/>
                </a:solidFill>
                <a:latin typeface="Times New Roman" pitchFamily="18" charset="0"/>
                <a:cs typeface="Times New Roman" pitchFamily="18" charset="0"/>
              </a:rPr>
              <a:t>In Binary Search, the mid location is calculated and then either left or right part of the mid location is searched further, if there is no match at the middle is found. As an alternative to check at middle, the location at one-third (or two-third) position of the array is chosen. Such a searching can be termed as Ternary Search. Modify the Binary Search algorithm to Ternary Search algorithm. Which algorithm gives result faster?</a:t>
            </a:r>
          </a:p>
          <a:p>
            <a:pPr marL="502920" indent="-457200">
              <a:lnSpc>
                <a:spcPct val="150000"/>
              </a:lnSpc>
              <a:buFont typeface="+mj-lt"/>
              <a:buAutoNum type="arabicPeriod"/>
            </a:pPr>
            <a:r>
              <a:rPr lang="en-US" sz="1400" dirty="0">
                <a:solidFill>
                  <a:schemeClr val="tx1"/>
                </a:solidFill>
                <a:latin typeface="Times New Roman" pitchFamily="18" charset="0"/>
                <a:cs typeface="Times New Roman" pitchFamily="18" charset="0"/>
              </a:rPr>
              <a:t>If T(n) denotes the number of comparisons required to search a key element in a list of n elements, then a) express T(n) as  recursion formula and b) solve T(n).</a:t>
            </a:r>
          </a:p>
        </p:txBody>
      </p:sp>
    </p:spTree>
    <p:extLst>
      <p:ext uri="{BB962C8B-B14F-4D97-AF65-F5344CB8AC3E}">
        <p14:creationId xmlns:p14="http://schemas.microsoft.com/office/powerpoint/2010/main" val="241530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107504" y="404664"/>
            <a:ext cx="8229600" cy="936104"/>
          </a:xfrm>
          <a:prstGeom prst="rect">
            <a:avLst/>
          </a:prstGeom>
        </p:spPr>
        <p:txBody>
          <a:bodyPr>
            <a:normAutofit/>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to ponder…</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t>37</a:t>
            </a:fld>
            <a:endParaRPr lang="en-IN" dirty="0"/>
          </a:p>
        </p:txBody>
      </p:sp>
      <p:sp>
        <p:nvSpPr>
          <p:cNvPr id="4" name="Date Placeholder 3"/>
          <p:cNvSpPr>
            <a:spLocks noGrp="1"/>
          </p:cNvSpPr>
          <p:nvPr>
            <p:ph type="dt" sz="half" idx="10"/>
          </p:nvPr>
        </p:nvSpPr>
        <p:spPr/>
        <p:txBody>
          <a:bodyPr/>
          <a:lstStyle/>
          <a:p>
            <a:r>
              <a:rPr lang="en-US"/>
              <a:t>Lecture #11: © DSamanta</a:t>
            </a:r>
            <a:endParaRPr lang="en-IN" sz="1000" b="0" i="1" dirty="0"/>
          </a:p>
        </p:txBody>
      </p:sp>
      <p:sp>
        <p:nvSpPr>
          <p:cNvPr id="8" name="Content Placeholder 2"/>
          <p:cNvSpPr>
            <a:spLocks noGrp="1"/>
          </p:cNvSpPr>
          <p:nvPr>
            <p:ph idx="4294967295"/>
          </p:nvPr>
        </p:nvSpPr>
        <p:spPr>
          <a:xfrm>
            <a:off x="457200" y="1600200"/>
            <a:ext cx="8363272" cy="4525963"/>
          </a:xfrm>
          <a:prstGeom prst="rect">
            <a:avLst/>
          </a:prstGeom>
        </p:spPr>
        <p:txBody>
          <a:bodyPr>
            <a:normAutofit/>
          </a:bodyPr>
          <a:lstStyle/>
          <a:p>
            <a:pPr marL="502920" indent="-457200">
              <a:lnSpc>
                <a:spcPct val="150000"/>
              </a:lnSpc>
              <a:buFont typeface="+mj-lt"/>
              <a:buAutoNum type="arabicPeriod" startAt="6"/>
            </a:pPr>
            <a:r>
              <a:rPr lang="en-US" sz="1400" dirty="0">
                <a:solidFill>
                  <a:schemeClr val="tx1"/>
                </a:solidFill>
                <a:latin typeface="Times New Roman" pitchFamily="18" charset="0"/>
                <a:cs typeface="Times New Roman" pitchFamily="18" charset="0"/>
              </a:rPr>
              <a:t>Out of sequential search and binary search, which is faster? Why?</a:t>
            </a:r>
          </a:p>
          <a:p>
            <a:pPr marL="502920" indent="-457200">
              <a:lnSpc>
                <a:spcPct val="150000"/>
              </a:lnSpc>
              <a:buFont typeface="+mj-lt"/>
              <a:buAutoNum type="arabicPeriod" startAt="6"/>
            </a:pPr>
            <a:r>
              <a:rPr lang="en-US" sz="1400" dirty="0">
                <a:solidFill>
                  <a:schemeClr val="tx1"/>
                </a:solidFill>
                <a:latin typeface="Times New Roman" pitchFamily="18" charset="0"/>
                <a:cs typeface="Times New Roman" pitchFamily="18" charset="0"/>
              </a:rPr>
              <a:t>Whether binary search technique can be applied to search a string in a list od strings stored in an array? If so, revise the Binary search algorithm accordingly.</a:t>
            </a:r>
          </a:p>
          <a:p>
            <a:pPr marL="502920" indent="-457200">
              <a:lnSpc>
                <a:spcPct val="150000"/>
              </a:lnSpc>
              <a:buFont typeface="+mj-lt"/>
              <a:buAutoNum type="arabicPeriod" startAt="6"/>
            </a:pPr>
            <a:r>
              <a:rPr lang="en-US" sz="1400" dirty="0">
                <a:solidFill>
                  <a:schemeClr val="tx1"/>
                </a:solidFill>
                <a:latin typeface="Times New Roman" pitchFamily="18" charset="0"/>
                <a:cs typeface="Times New Roman" pitchFamily="18" charset="0"/>
              </a:rPr>
              <a:t>A structure is defined as follows.</a:t>
            </a:r>
          </a:p>
          <a:p>
            <a:pPr marL="45720" indent="0">
              <a:spcBef>
                <a:spcPts val="0"/>
              </a:spcBef>
              <a:spcAft>
                <a:spcPts val="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struct</a:t>
            </a:r>
            <a:r>
              <a:rPr lang="en-US" sz="1400" dirty="0">
                <a:solidFill>
                  <a:schemeClr val="tx1"/>
                </a:solidFill>
                <a:latin typeface="Courier New" panose="02070309020205020404" pitchFamily="49" charset="0"/>
                <a:cs typeface="Courier New" panose="02070309020205020404" pitchFamily="49" charset="0"/>
              </a:rPr>
              <a:t> Record {</a:t>
            </a:r>
          </a:p>
          <a:p>
            <a:pPr marL="45720" indent="0">
              <a:spcBef>
                <a:spcPts val="0"/>
              </a:spcBef>
              <a:spcAft>
                <a:spcPts val="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RollNo</a:t>
            </a:r>
            <a:r>
              <a:rPr lang="en-US" sz="1400" dirty="0">
                <a:solidFill>
                  <a:schemeClr val="tx1"/>
                </a:solidFill>
                <a:latin typeface="Courier New" panose="02070309020205020404" pitchFamily="49" charset="0"/>
                <a:cs typeface="Courier New" panose="02070309020205020404" pitchFamily="49" charset="0"/>
              </a:rPr>
              <a:t>; </a:t>
            </a:r>
          </a:p>
          <a:p>
            <a:pPr marL="45720" indent="0">
              <a:spcBef>
                <a:spcPts val="0"/>
              </a:spcBef>
              <a:spcAft>
                <a:spcPts val="0"/>
              </a:spcAft>
              <a:buNone/>
            </a:pPr>
            <a:r>
              <a:rPr lang="en-US" sz="1400" dirty="0">
                <a:solidFill>
                  <a:schemeClr val="tx1"/>
                </a:solidFill>
                <a:latin typeface="Courier New" panose="02070309020205020404" pitchFamily="49" charset="0"/>
                <a:cs typeface="Courier New" panose="02070309020205020404" pitchFamily="49" charset="0"/>
              </a:rPr>
              <a:t>                char name[20]; </a:t>
            </a:r>
          </a:p>
          <a:p>
            <a:pPr marL="45720" indent="0">
              <a:spcBef>
                <a:spcPts val="0"/>
              </a:spcBef>
              <a:spcAft>
                <a:spcPts val="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struct</a:t>
            </a:r>
            <a:r>
              <a:rPr lang="en-US" sz="1400" dirty="0">
                <a:solidFill>
                  <a:schemeClr val="tx1"/>
                </a:solidFill>
                <a:latin typeface="Courier New" panose="02070309020205020404" pitchFamily="49" charset="0"/>
                <a:cs typeface="Courier New" panose="02070309020205020404" pitchFamily="49" charset="0"/>
              </a:rPr>
              <a:t> Date { </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dd</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mm; </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yy</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dob</a:t>
            </a:r>
            <a:r>
              <a:rPr lang="en-US" sz="1400" dirty="0">
                <a:solidFill>
                  <a:schemeClr val="tx1"/>
                </a:solidFill>
                <a:latin typeface="Courier New" panose="02070309020205020404" pitchFamily="49" charset="0"/>
                <a:cs typeface="Courier New" panose="02070309020205020404" pitchFamily="49" charset="0"/>
              </a:rPr>
              <a:t>; </a:t>
            </a:r>
          </a:p>
          <a:p>
            <a:pPr marL="45720" indent="0">
              <a:spcBef>
                <a:spcPts val="0"/>
              </a:spcBef>
              <a:spcAft>
                <a:spcPts val="0"/>
              </a:spcAft>
              <a:buNone/>
            </a:pPr>
            <a:r>
              <a:rPr lang="en-US" sz="1400" dirty="0">
                <a:solidFill>
                  <a:schemeClr val="tx1"/>
                </a:solidFill>
                <a:latin typeface="Courier New" panose="02070309020205020404" pitchFamily="49" charset="0"/>
                <a:cs typeface="Courier New" panose="02070309020205020404" pitchFamily="49" charset="0"/>
              </a:rPr>
              <a:t>           }</a:t>
            </a:r>
          </a:p>
          <a:p>
            <a:pPr marL="45720" indent="0">
              <a:lnSpc>
                <a:spcPct val="150000"/>
              </a:lnSpc>
              <a:buNone/>
            </a:pPr>
            <a:r>
              <a:rPr lang="en-US" sz="1400" dirty="0">
                <a:solidFill>
                  <a:schemeClr val="tx1"/>
                </a:solidFill>
                <a:latin typeface="Times New Roman" pitchFamily="18" charset="0"/>
                <a:cs typeface="Times New Roman" pitchFamily="18" charset="0"/>
              </a:rPr>
              <a:t>         suppose, 100 records of type </a:t>
            </a:r>
            <a:r>
              <a:rPr lang="en-US" sz="1400" dirty="0">
                <a:solidFill>
                  <a:schemeClr val="tx1"/>
                </a:solidFill>
                <a:latin typeface="Courier New" panose="02070309020205020404" pitchFamily="49" charset="0"/>
                <a:cs typeface="Courier New" panose="02070309020205020404" pitchFamily="49" charset="0"/>
              </a:rPr>
              <a:t>Record</a:t>
            </a:r>
            <a:r>
              <a:rPr lang="en-US" sz="1400" dirty="0">
                <a:solidFill>
                  <a:schemeClr val="tx1"/>
                </a:solidFill>
                <a:latin typeface="Times New Roman" pitchFamily="18" charset="0"/>
                <a:cs typeface="Times New Roman" pitchFamily="18" charset="0"/>
              </a:rPr>
              <a:t> are stored in an array say, </a:t>
            </a:r>
            <a:r>
              <a:rPr lang="en-US" sz="1400" dirty="0" err="1">
                <a:solidFill>
                  <a:schemeClr val="tx1"/>
                </a:solidFill>
                <a:latin typeface="Courier New" panose="02070309020205020404" pitchFamily="49" charset="0"/>
                <a:cs typeface="Courier New" panose="02070309020205020404" pitchFamily="49" charset="0"/>
              </a:rPr>
              <a:t>struct</a:t>
            </a:r>
            <a:r>
              <a:rPr lang="en-US" sz="1400" dirty="0">
                <a:solidFill>
                  <a:schemeClr val="tx1"/>
                </a:solidFill>
                <a:latin typeface="Courier New" panose="02070309020205020404" pitchFamily="49" charset="0"/>
                <a:cs typeface="Courier New" panose="02070309020205020404" pitchFamily="49" charset="0"/>
              </a:rPr>
              <a:t> Record students[100];     </a:t>
            </a:r>
            <a:r>
              <a:rPr lang="en-US" sz="1400" dirty="0">
                <a:solidFill>
                  <a:schemeClr val="tx1"/>
                </a:solidFill>
                <a:latin typeface="Times New Roman" pitchFamily="18" charset="0"/>
                <a:cs typeface="Times New Roman" pitchFamily="18" charset="0"/>
              </a:rPr>
              <a:t>We have to find  the student(s), whose date of birth is given in the form </a:t>
            </a:r>
            <a:r>
              <a:rPr lang="en-US" sz="1400" dirty="0" err="1">
                <a:solidFill>
                  <a:schemeClr val="tx1"/>
                </a:solidFill>
                <a:latin typeface="Times New Roman" pitchFamily="18" charset="0"/>
                <a:cs typeface="Times New Roman" pitchFamily="18" charset="0"/>
              </a:rPr>
              <a:t>dd</a:t>
            </a:r>
            <a:r>
              <a:rPr lang="en-US" sz="1400" dirty="0">
                <a:solidFill>
                  <a:schemeClr val="tx1"/>
                </a:solidFill>
                <a:latin typeface="Times New Roman" pitchFamily="18" charset="0"/>
                <a:cs typeface="Times New Roman" pitchFamily="18" charset="0"/>
              </a:rPr>
              <a:t>/mm/</a:t>
            </a:r>
            <a:r>
              <a:rPr lang="en-US" sz="1400" dirty="0" err="1">
                <a:solidFill>
                  <a:schemeClr val="tx1"/>
                </a:solidFill>
                <a:latin typeface="Times New Roman" pitchFamily="18" charset="0"/>
                <a:cs typeface="Times New Roman" pitchFamily="18" charset="0"/>
              </a:rPr>
              <a:t>yy</a:t>
            </a:r>
            <a:r>
              <a:rPr lang="en-US" sz="1400" dirty="0">
                <a:solidFill>
                  <a:schemeClr val="tx1"/>
                </a:solidFill>
                <a:latin typeface="Times New Roman" pitchFamily="18" charset="0"/>
                <a:cs typeface="Times New Roman" pitchFamily="18" charset="0"/>
              </a:rPr>
              <a:t>. How you can search the array </a:t>
            </a:r>
            <a:r>
              <a:rPr lang="en-US" sz="1400" dirty="0">
                <a:solidFill>
                  <a:schemeClr val="tx1"/>
                </a:solidFill>
                <a:latin typeface="Courier New" panose="02070309020205020404" pitchFamily="49" charset="0"/>
                <a:cs typeface="Courier New" panose="02070309020205020404" pitchFamily="49" charset="0"/>
              </a:rPr>
              <a:t>students</a:t>
            </a:r>
            <a:r>
              <a:rPr lang="en-US" sz="14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845855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107504" y="404664"/>
            <a:ext cx="8229600" cy="936104"/>
          </a:xfrm>
          <a:prstGeom prst="rect">
            <a:avLst/>
          </a:prstGeom>
        </p:spPr>
        <p:txBody>
          <a:bodyPr>
            <a:normAutofit/>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for Practice…</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2" name="Footer Placeholder 1"/>
          <p:cNvSpPr>
            <a:spLocks noGrp="1"/>
          </p:cNvSpPr>
          <p:nvPr>
            <p:ph type="ftr" sz="quarter" idx="11"/>
          </p:nvPr>
        </p:nvSpPr>
        <p:spPr/>
        <p:txBody>
          <a:bodyPr/>
          <a:lstStyle/>
          <a:p>
            <a:r>
              <a:rPr lang="en-IN" dirty="0">
                <a:solidFill>
                  <a:prstClr val="black">
                    <a:lumMod val="50000"/>
                    <a:lumOff val="50000"/>
                  </a:prstClr>
                </a:solidFill>
              </a:rPr>
              <a:t>CS 10001 : Programming and Data Structures</a:t>
            </a:r>
          </a:p>
        </p:txBody>
      </p:sp>
      <p:sp>
        <p:nvSpPr>
          <p:cNvPr id="3" name="Slide Number Placeholder 2"/>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38</a:t>
            </a:fld>
            <a:endParaRPr lang="en-IN" dirty="0">
              <a:solidFill>
                <a:prstClr val="black">
                  <a:lumMod val="50000"/>
                  <a:lumOff val="50000"/>
                </a:prstClr>
              </a:solidFill>
            </a:endParaRPr>
          </a:p>
        </p:txBody>
      </p:sp>
      <p:sp>
        <p:nvSpPr>
          <p:cNvPr id="4" name="Date Placeholder 3"/>
          <p:cNvSpPr>
            <a:spLocks noGrp="1"/>
          </p:cNvSpPr>
          <p:nvPr>
            <p:ph type="dt" sz="half" idx="10"/>
          </p:nvPr>
        </p:nvSpPr>
        <p:spPr/>
        <p:txBody>
          <a:bodyPr/>
          <a:lstStyle/>
          <a:p>
            <a:r>
              <a:rPr lang="en-US">
                <a:solidFill>
                  <a:prstClr val="black">
                    <a:lumMod val="50000"/>
                    <a:lumOff val="50000"/>
                  </a:prstClr>
                </a:solidFill>
              </a:rPr>
              <a:t>Lecture #07: © DSamanta</a:t>
            </a:r>
            <a:endParaRPr lang="en-IN" sz="1000" b="0" i="1" dirty="0">
              <a:solidFill>
                <a:prstClr val="black">
                  <a:lumMod val="50000"/>
                  <a:lumOff val="50000"/>
                </a:prstClr>
              </a:solidFill>
            </a:endParaRPr>
          </a:p>
        </p:txBody>
      </p:sp>
      <p:sp>
        <p:nvSpPr>
          <p:cNvPr id="8" name="Content Placeholder 2"/>
          <p:cNvSpPr>
            <a:spLocks noGrp="1"/>
          </p:cNvSpPr>
          <p:nvPr>
            <p:ph idx="4294967295"/>
          </p:nvPr>
        </p:nvSpPr>
        <p:spPr>
          <a:xfrm>
            <a:off x="457200" y="1600200"/>
            <a:ext cx="8363272" cy="4525963"/>
          </a:xfrm>
          <a:prstGeom prst="rect">
            <a:avLst/>
          </a:prstGeom>
        </p:spPr>
        <p:txBody>
          <a:bodyPr>
            <a:normAutofit/>
          </a:bodyPr>
          <a:lstStyle/>
          <a:p>
            <a:pPr marL="45720" indent="0">
              <a:lnSpc>
                <a:spcPct val="150000"/>
              </a:lnSpc>
              <a:buNone/>
            </a:pPr>
            <a:endParaRPr lang="en-US" sz="1400" dirty="0">
              <a:solidFill>
                <a:schemeClr val="tx1"/>
              </a:solidFill>
              <a:latin typeface="Times New Roman" pitchFamily="18" charset="0"/>
              <a:cs typeface="Times New Roman" pitchFamily="18" charset="0"/>
            </a:endParaRPr>
          </a:p>
          <a:p>
            <a:pPr>
              <a:spcBef>
                <a:spcPts val="0"/>
              </a:spcBef>
              <a:spcAft>
                <a:spcPts val="0"/>
              </a:spcAft>
            </a:pPr>
            <a:r>
              <a:rPr lang="en-US" sz="2400" b="1" dirty="0">
                <a:solidFill>
                  <a:schemeClr val="bg2">
                    <a:lumMod val="50000"/>
                  </a:schemeClr>
                </a:solidFill>
                <a:latin typeface="Times New Roman" pitchFamily="18" charset="0"/>
                <a:cs typeface="Times New Roman" pitchFamily="18" charset="0"/>
              </a:rPr>
              <a:t>You can check the Moodle course management system for a set of problems for your own practice.</a:t>
            </a:r>
          </a:p>
          <a:p>
            <a:pPr lvl="8">
              <a:spcBef>
                <a:spcPts val="0"/>
              </a:spcBef>
              <a:spcAft>
                <a:spcPts val="0"/>
              </a:spcAft>
            </a:pPr>
            <a:endParaRPr lang="en-US" b="1" dirty="0">
              <a:solidFill>
                <a:schemeClr val="bg2">
                  <a:lumMod val="50000"/>
                </a:schemeClr>
              </a:solidFill>
              <a:latin typeface="Times New Roman" pitchFamily="18" charset="0"/>
              <a:cs typeface="Times New Roman" pitchFamily="18" charset="0"/>
            </a:endParaRPr>
          </a:p>
          <a:p>
            <a:pPr lvl="1">
              <a:spcBef>
                <a:spcPts val="0"/>
              </a:spcBef>
              <a:spcAft>
                <a:spcPts val="0"/>
              </a:spcAft>
            </a:pPr>
            <a:endParaRPr lang="en-US" sz="800" b="1" dirty="0">
              <a:solidFill>
                <a:schemeClr val="bg2">
                  <a:lumMod val="50000"/>
                </a:schemeClr>
              </a:solidFill>
              <a:latin typeface="Times New Roman" pitchFamily="18" charset="0"/>
              <a:cs typeface="Times New Roman" pitchFamily="18" charset="0"/>
            </a:endParaRPr>
          </a:p>
          <a:p>
            <a:pPr lvl="1">
              <a:spcBef>
                <a:spcPts val="0"/>
              </a:spcBef>
              <a:spcAft>
                <a:spcPts val="0"/>
              </a:spcAft>
              <a:buFont typeface="Arial" panose="020B0604020202020204" pitchFamily="34" charset="0"/>
              <a:buChar char="•"/>
            </a:pPr>
            <a:r>
              <a:rPr lang="en-US" dirty="0">
                <a:solidFill>
                  <a:schemeClr val="bg2">
                    <a:lumMod val="50000"/>
                  </a:schemeClr>
                </a:solidFill>
                <a:latin typeface="Times New Roman" pitchFamily="18" charset="0"/>
                <a:cs typeface="Times New Roman" pitchFamily="18" charset="0"/>
              </a:rPr>
              <a:t>Login to the Moodle system at </a:t>
            </a:r>
            <a:r>
              <a:rPr lang="en-US" dirty="0">
                <a:solidFill>
                  <a:srgbClr val="00B050"/>
                </a:solidFill>
                <a:latin typeface="Times New Roman" pitchFamily="18" charset="0"/>
                <a:cs typeface="Times New Roman" pitchFamily="18" charset="0"/>
              </a:rPr>
              <a:t>http://cse.iitkgp.ac.in/ </a:t>
            </a:r>
            <a:r>
              <a:rPr lang="en-US" dirty="0">
                <a:solidFill>
                  <a:schemeClr val="bg2">
                    <a:lumMod val="50000"/>
                  </a:schemeClr>
                </a:solidFill>
                <a:latin typeface="Times New Roman" pitchFamily="18" charset="0"/>
                <a:cs typeface="Times New Roman" pitchFamily="18" charset="0"/>
              </a:rPr>
              <a:t>  </a:t>
            </a:r>
          </a:p>
          <a:p>
            <a:pPr lvl="1">
              <a:spcBef>
                <a:spcPts val="0"/>
              </a:spcBef>
              <a:spcAft>
                <a:spcPts val="0"/>
              </a:spcAft>
              <a:buFont typeface="Arial" panose="020B0604020202020204" pitchFamily="34" charset="0"/>
              <a:buChar char="•"/>
            </a:pPr>
            <a:r>
              <a:rPr lang="en-US" dirty="0">
                <a:solidFill>
                  <a:schemeClr val="bg2">
                    <a:lumMod val="50000"/>
                  </a:schemeClr>
                </a:solidFill>
                <a:latin typeface="Times New Roman" pitchFamily="18" charset="0"/>
                <a:cs typeface="Times New Roman" pitchFamily="18" charset="0"/>
              </a:rPr>
              <a:t>Select “</a:t>
            </a:r>
            <a:r>
              <a:rPr lang="en-US" dirty="0">
                <a:solidFill>
                  <a:srgbClr val="00B050"/>
                </a:solidFill>
                <a:latin typeface="Times New Roman" pitchFamily="18" charset="0"/>
                <a:cs typeface="Times New Roman" pitchFamily="18" charset="0"/>
              </a:rPr>
              <a:t>PDS Spring-2017 (Theory) </a:t>
            </a:r>
            <a:r>
              <a:rPr lang="en-US" dirty="0">
                <a:solidFill>
                  <a:schemeClr val="bg2">
                    <a:lumMod val="50000"/>
                  </a:schemeClr>
                </a:solidFill>
                <a:latin typeface="Times New Roman" pitchFamily="18" charset="0"/>
                <a:cs typeface="Times New Roman" pitchFamily="18" charset="0"/>
              </a:rPr>
              <a:t>in the link “</a:t>
            </a:r>
            <a:r>
              <a:rPr lang="en-US" dirty="0">
                <a:solidFill>
                  <a:srgbClr val="00B050"/>
                </a:solidFill>
                <a:latin typeface="Times New Roman" pitchFamily="18" charset="0"/>
                <a:cs typeface="Times New Roman" pitchFamily="18" charset="0"/>
              </a:rPr>
              <a:t>My Courses</a:t>
            </a:r>
            <a:r>
              <a:rPr lang="en-US" dirty="0">
                <a:solidFill>
                  <a:schemeClr val="bg2">
                    <a:lumMod val="50000"/>
                  </a:schemeClr>
                </a:solidFill>
                <a:latin typeface="Times New Roman" pitchFamily="18" charset="0"/>
                <a:cs typeface="Times New Roman" pitchFamily="18" charset="0"/>
              </a:rPr>
              <a:t>”</a:t>
            </a:r>
          </a:p>
          <a:p>
            <a:pPr lvl="1">
              <a:spcBef>
                <a:spcPts val="0"/>
              </a:spcBef>
              <a:spcAft>
                <a:spcPts val="0"/>
              </a:spcAft>
              <a:buFont typeface="Arial" panose="020B0604020202020204" pitchFamily="34" charset="0"/>
              <a:buChar char="•"/>
            </a:pPr>
            <a:r>
              <a:rPr lang="en-US" dirty="0">
                <a:solidFill>
                  <a:schemeClr val="bg2">
                    <a:lumMod val="50000"/>
                  </a:schemeClr>
                </a:solidFill>
                <a:latin typeface="Times New Roman" pitchFamily="18" charset="0"/>
                <a:cs typeface="Times New Roman" pitchFamily="18" charset="0"/>
              </a:rPr>
              <a:t>Go to </a:t>
            </a:r>
            <a:r>
              <a:rPr lang="en-US" dirty="0">
                <a:solidFill>
                  <a:srgbClr val="00B050"/>
                </a:solidFill>
                <a:latin typeface="Times New Roman" pitchFamily="18" charset="0"/>
                <a:cs typeface="Times New Roman" pitchFamily="18" charset="0"/>
              </a:rPr>
              <a:t>Topic 11: Practice Sheet #11 : Searching Technique</a:t>
            </a:r>
          </a:p>
          <a:p>
            <a:pPr>
              <a:spcBef>
                <a:spcPts val="0"/>
              </a:spcBef>
              <a:spcAft>
                <a:spcPts val="0"/>
              </a:spcAft>
            </a:pPr>
            <a:endParaRPr lang="en-US" sz="2400" dirty="0">
              <a:solidFill>
                <a:schemeClr val="tx1"/>
              </a:solidFill>
              <a:latin typeface="Times New Roman" pitchFamily="18" charset="0"/>
              <a:cs typeface="Times New Roman" pitchFamily="18" charset="0"/>
            </a:endParaRPr>
          </a:p>
          <a:p>
            <a:pPr>
              <a:lnSpc>
                <a:spcPct val="150000"/>
              </a:lnSpc>
            </a:pPr>
            <a:r>
              <a:rPr lang="en-US" sz="2400" dirty="0">
                <a:solidFill>
                  <a:schemeClr val="bg2">
                    <a:lumMod val="50000"/>
                  </a:schemeClr>
                </a:solidFill>
                <a:latin typeface="Times New Roman" pitchFamily="18" charset="0"/>
                <a:cs typeface="Times New Roman" pitchFamily="18" charset="0"/>
              </a:rPr>
              <a:t>Solutions to the problems in </a:t>
            </a:r>
            <a:r>
              <a:rPr lang="en-US" sz="2400" dirty="0">
                <a:solidFill>
                  <a:srgbClr val="00B050"/>
                </a:solidFill>
                <a:latin typeface="Times New Roman" panose="02020603050405020304" pitchFamily="18" charset="0"/>
                <a:cs typeface="Times New Roman" panose="02020603050405020304" pitchFamily="18" charset="0"/>
              </a:rPr>
              <a:t>Practice </a:t>
            </a:r>
            <a:r>
              <a:rPr lang="en-US" sz="2400">
                <a:solidFill>
                  <a:srgbClr val="00B050"/>
                </a:solidFill>
                <a:latin typeface="Times New Roman" panose="02020603050405020304" pitchFamily="18" charset="0"/>
                <a:cs typeface="Times New Roman" panose="02020603050405020304" pitchFamily="18" charset="0"/>
              </a:rPr>
              <a:t>Sheet #11 </a:t>
            </a:r>
            <a:r>
              <a:rPr lang="en-US" sz="2400" dirty="0">
                <a:solidFill>
                  <a:schemeClr val="bg2">
                    <a:lumMod val="50000"/>
                  </a:schemeClr>
                </a:solidFill>
                <a:latin typeface="Times New Roman" pitchFamily="18" charset="0"/>
                <a:cs typeface="Times New Roman" pitchFamily="18" charset="0"/>
              </a:rPr>
              <a:t>will be uploaded in due time.</a:t>
            </a:r>
          </a:p>
        </p:txBody>
      </p:sp>
    </p:spTree>
    <p:extLst>
      <p:ext uri="{BB962C8B-B14F-4D97-AF65-F5344CB8AC3E}">
        <p14:creationId xmlns:p14="http://schemas.microsoft.com/office/powerpoint/2010/main" val="2412706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#07: © DSamanta</a:t>
            </a:r>
            <a:endParaRPr lang="en-IN" dirty="0"/>
          </a:p>
        </p:txBody>
      </p:sp>
      <p:sp>
        <p:nvSpPr>
          <p:cNvPr id="3" name="Footer Placeholder 2"/>
          <p:cNvSpPr>
            <a:spLocks noGrp="1"/>
          </p:cNvSpPr>
          <p:nvPr>
            <p:ph type="ftr" sz="quarter" idx="11"/>
          </p:nvPr>
        </p:nvSpPr>
        <p:spPr/>
        <p:txBody>
          <a:bodyPr/>
          <a:lstStyle/>
          <a:p>
            <a:r>
              <a:rPr lang="en-IN"/>
              <a:t>CS 10001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t>39</a:t>
            </a:fld>
            <a:endParaRPr lang="en-IN"/>
          </a:p>
        </p:txBody>
      </p:sp>
      <p:sp>
        <p:nvSpPr>
          <p:cNvPr id="5" name="Rectangle 4"/>
          <p:cNvSpPr/>
          <p:nvPr/>
        </p:nvSpPr>
        <p:spPr>
          <a:xfrm>
            <a:off x="251520" y="2644170"/>
            <a:ext cx="8064896" cy="1938992"/>
          </a:xfrm>
          <a:prstGeom prst="rect">
            <a:avLst/>
          </a:prstGeom>
        </p:spPr>
        <p:txBody>
          <a:bodyPr wrap="square">
            <a:spAutoFit/>
          </a:bodyPr>
          <a:lstStyle/>
          <a:p>
            <a:pPr lvl="1"/>
            <a:r>
              <a:rPr lang="en-IN" sz="2400" dirty="0">
                <a:solidFill>
                  <a:srgbClr val="0070C0"/>
                </a:solidFill>
                <a:latin typeface="Times New Roman" pitchFamily="18" charset="0"/>
                <a:cs typeface="Times New Roman" pitchFamily="18" charset="0"/>
              </a:rPr>
              <a:t>If you try to solve problems yourself, then you will learn many things automatically.</a:t>
            </a:r>
          </a:p>
          <a:p>
            <a:pPr lvl="1"/>
            <a:endParaRPr lang="en-US" sz="2400" dirty="0">
              <a:solidFill>
                <a:srgbClr val="0070C0"/>
              </a:solidFill>
              <a:latin typeface="Times New Roman" pitchFamily="18" charset="0"/>
              <a:cs typeface="Times New Roman" pitchFamily="18" charset="0"/>
            </a:endParaRPr>
          </a:p>
          <a:p>
            <a:pPr lvl="1" algn="r"/>
            <a:r>
              <a:rPr lang="en-US" sz="2400" dirty="0">
                <a:solidFill>
                  <a:srgbClr val="B808BC"/>
                </a:solidFill>
                <a:latin typeface="Times New Roman" pitchFamily="18" charset="0"/>
                <a:cs typeface="Times New Roman" pitchFamily="18" charset="0"/>
              </a:rPr>
              <a:t>Spend few minutes and then enjoy the study</a:t>
            </a:r>
            <a:r>
              <a:rPr lang="en-US" sz="2400" dirty="0">
                <a:solidFill>
                  <a:srgbClr val="0070C0"/>
                </a:solidFill>
                <a:latin typeface="Times New Roman" pitchFamily="18" charset="0"/>
                <a:cs typeface="Times New Roman" pitchFamily="18" charset="0"/>
              </a:rPr>
              <a:t>.</a:t>
            </a:r>
            <a:endParaRPr lang="en-IN" sz="2400" dirty="0">
              <a:solidFill>
                <a:srgbClr val="0070C0"/>
              </a:solidFill>
              <a:latin typeface="Times New Roman" pitchFamily="18" charset="0"/>
              <a:cs typeface="Times New Roman" pitchFamily="18" charset="0"/>
            </a:endParaRPr>
          </a:p>
          <a:p>
            <a:pPr lvl="1"/>
            <a:r>
              <a:rPr lang="en-IN" sz="2400" dirty="0">
                <a:solidFill>
                  <a:srgbClr val="0070C0"/>
                </a:solidFill>
                <a:latin typeface="Times New Roman" pitchFamily="18" charset="0"/>
                <a:cs typeface="Times New Roman" pitchFamily="18" charset="0"/>
              </a:rPr>
              <a:t> </a:t>
            </a:r>
          </a:p>
        </p:txBody>
      </p:sp>
    </p:spTree>
    <p:extLst>
      <p:ext uri="{BB962C8B-B14F-4D97-AF65-F5344CB8AC3E}">
        <p14:creationId xmlns:p14="http://schemas.microsoft.com/office/powerpoint/2010/main" val="282320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Searching Techniques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a:solidFill>
                <a:prstClr val="black">
                  <a:lumMod val="50000"/>
                  <a:lumOff val="50000"/>
                </a:prstClr>
              </a:solidFill>
            </a:endParaRPr>
          </a:p>
        </p:txBody>
      </p:sp>
    </p:spTree>
    <p:extLst>
      <p:ext uri="{BB962C8B-B14F-4D97-AF65-F5344CB8AC3E}">
        <p14:creationId xmlns:p14="http://schemas.microsoft.com/office/powerpoint/2010/main" val="321021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a:solidFill>
                <a:prstClr val="black">
                  <a:lumMod val="50000"/>
                  <a:lumOff val="50000"/>
                </a:prstClr>
              </a:solidFill>
            </a:endParaRPr>
          </a:p>
        </p:txBody>
      </p:sp>
      <p:graphicFrame>
        <p:nvGraphicFramePr>
          <p:cNvPr id="7" name="Object 4">
            <a:hlinkClick r:id="rId2" action="ppaction://hlinksldjump"/>
          </p:cNvPr>
          <p:cNvGraphicFramePr>
            <a:graphicFrameLocks noChangeAspect="1"/>
          </p:cNvGraphicFramePr>
          <p:nvPr>
            <p:extLst>
              <p:ext uri="{D42A27DB-BD31-4B8C-83A1-F6EECF244321}">
                <p14:modId xmlns:p14="http://schemas.microsoft.com/office/powerpoint/2010/main" val="1936093661"/>
              </p:ext>
            </p:extLst>
          </p:nvPr>
        </p:nvGraphicFramePr>
        <p:xfrm>
          <a:off x="611560" y="152400"/>
          <a:ext cx="7632848" cy="5943600"/>
        </p:xfrm>
        <a:graphic>
          <a:graphicData uri="http://schemas.openxmlformats.org/presentationml/2006/ole">
            <mc:AlternateContent xmlns:mc="http://schemas.openxmlformats.org/markup-compatibility/2006">
              <mc:Choice xmlns:v="urn:schemas-microsoft-com:vml" Requires="v">
                <p:oleObj name="VISIO" r:id="rId3" imgW="6894360" imgH="7237440" progId="Visio.Drawing.5">
                  <p:embed/>
                </p:oleObj>
              </mc:Choice>
              <mc:Fallback>
                <p:oleObj name="VISIO" r:id="rId3" imgW="6894360" imgH="723744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2400"/>
                        <a:ext cx="7632848" cy="5943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5834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Linear Search</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a:solidFill>
                <a:prstClr val="black">
                  <a:lumMod val="50000"/>
                  <a:lumOff val="50000"/>
                </a:prstClr>
              </a:solidFill>
            </a:endParaRPr>
          </a:p>
        </p:txBody>
      </p:sp>
    </p:spTree>
    <p:extLst>
      <p:ext uri="{BB962C8B-B14F-4D97-AF65-F5344CB8AC3E}">
        <p14:creationId xmlns:p14="http://schemas.microsoft.com/office/powerpoint/2010/main" val="280436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Sequential Search with Arrays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a:solidFill>
                <a:prstClr val="black">
                  <a:lumMod val="50000"/>
                  <a:lumOff val="50000"/>
                </a:prstClr>
              </a:solidFill>
            </a:endParaRPr>
          </a:p>
        </p:txBody>
      </p:sp>
    </p:spTree>
    <p:extLst>
      <p:ext uri="{BB962C8B-B14F-4D97-AF65-F5344CB8AC3E}">
        <p14:creationId xmlns:p14="http://schemas.microsoft.com/office/powerpoint/2010/main" val="389478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Flowchart: Sequential Search with Array</a:t>
            </a:r>
            <a:endParaRPr lang="en-IN" sz="4000" dirty="0">
              <a:solidFill>
                <a:srgbClr val="7030A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483417299"/>
              </p:ext>
            </p:extLst>
          </p:nvPr>
        </p:nvGraphicFramePr>
        <p:xfrm>
          <a:off x="1403648" y="1000257"/>
          <a:ext cx="5883448" cy="4882445"/>
        </p:xfrm>
        <a:graphic>
          <a:graphicData uri="http://schemas.openxmlformats.org/presentationml/2006/ole">
            <mc:AlternateContent xmlns:mc="http://schemas.openxmlformats.org/markup-compatibility/2006">
              <mc:Choice xmlns:v="urn:schemas-microsoft-com:vml" Requires="v">
                <p:oleObj name="Visio" r:id="rId3" imgW="3838463" imgH="3187625" progId="Visio.Drawing.11">
                  <p:embed/>
                </p:oleObj>
              </mc:Choice>
              <mc:Fallback>
                <p:oleObj name="Visio" r:id="rId3" imgW="3838463" imgH="3187625" progId="Visio.Drawing.11">
                  <p:embed/>
                  <p:pic>
                    <p:nvPicPr>
                      <p:cNvPr id="0" name=""/>
                      <p:cNvPicPr>
                        <a:picLocks noChangeAspect="1" noChangeArrowheads="1"/>
                      </p:cNvPicPr>
                      <p:nvPr/>
                    </p:nvPicPr>
                    <p:blipFill>
                      <a:blip r:embed="rId4"/>
                      <a:srcRect/>
                      <a:stretch>
                        <a:fillRect/>
                      </a:stretch>
                    </p:blipFill>
                    <p:spPr bwMode="auto">
                      <a:xfrm>
                        <a:off x="1403648" y="1000257"/>
                        <a:ext cx="5883448" cy="488244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283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Example: Sequential Search with Array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#11: © DSamanta</a:t>
            </a:r>
            <a:endParaRPr lang="en-IN" dirty="0">
              <a:solidFill>
                <a:prstClr val="black">
                  <a:lumMod val="50000"/>
                  <a:lumOff val="50000"/>
                </a:prstClr>
              </a:solidFill>
            </a:endParaRPr>
          </a:p>
        </p:txBody>
      </p:sp>
      <p:sp>
        <p:nvSpPr>
          <p:cNvPr id="7" name="Rounded Rectangle 6"/>
          <p:cNvSpPr/>
          <p:nvPr/>
        </p:nvSpPr>
        <p:spPr>
          <a:xfrm>
            <a:off x="419360" y="1124744"/>
            <a:ext cx="7465007"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IN" altLang="en-US" sz="1400" dirty="0" err="1">
                <a:solidFill>
                  <a:srgbClr val="002060"/>
                </a:solidFill>
                <a:latin typeface="Courier New" panose="02070309020205020404" pitchFamily="49" charset="0"/>
                <a:cs typeface="Courier New" panose="02070309020205020404" pitchFamily="49" charset="0"/>
              </a:rPr>
              <a:t>int</a:t>
            </a:r>
            <a:r>
              <a:rPr lang="en-IN" altLang="en-US" sz="1400" dirty="0">
                <a:solidFill>
                  <a:srgbClr val="002060"/>
                </a:solidFill>
                <a:latin typeface="Courier New" panose="02070309020205020404" pitchFamily="49" charset="0"/>
                <a:cs typeface="Courier New" panose="02070309020205020404" pitchFamily="49" charset="0"/>
              </a:rPr>
              <a:t> main()</a:t>
            </a:r>
          </a:p>
          <a:p>
            <a:r>
              <a:rPr lang="en-IN" altLang="en-US" sz="1400" dirty="0">
                <a:solidFill>
                  <a:srgbClr val="002060"/>
                </a:solidFill>
                <a:latin typeface="Courier New" panose="02070309020205020404" pitchFamily="49" charset="0"/>
                <a:cs typeface="Courier New" panose="02070309020205020404" pitchFamily="49" charset="0"/>
              </a:rPr>
              <a:t>{</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int</a:t>
            </a:r>
            <a:r>
              <a:rPr lang="en-IN" altLang="en-US" sz="1400" dirty="0">
                <a:solidFill>
                  <a:srgbClr val="002060"/>
                </a:solidFill>
                <a:latin typeface="Courier New" panose="02070309020205020404" pitchFamily="49" charset="0"/>
                <a:cs typeface="Courier New" panose="02070309020205020404" pitchFamily="49" charset="0"/>
              </a:rPr>
              <a:t> A[10], </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 n, K, flag = 0;</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printf</a:t>
            </a:r>
            <a:r>
              <a:rPr lang="en-IN" altLang="en-US" sz="1400" dirty="0">
                <a:solidFill>
                  <a:srgbClr val="002060"/>
                </a:solidFill>
                <a:latin typeface="Courier New" panose="02070309020205020404" pitchFamily="49" charset="0"/>
                <a:cs typeface="Courier New" panose="02070309020205020404" pitchFamily="49" charset="0"/>
              </a:rPr>
              <a:t>("Enter the size of an array: ");</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scanf</a:t>
            </a:r>
            <a:r>
              <a:rPr lang="en-IN" altLang="en-US" sz="1400" dirty="0">
                <a:solidFill>
                  <a:srgbClr val="002060"/>
                </a:solidFill>
                <a:latin typeface="Courier New" panose="02070309020205020404" pitchFamily="49" charset="0"/>
                <a:cs typeface="Courier New" panose="02070309020205020404" pitchFamily="49" charset="0"/>
              </a:rPr>
              <a:t>("%</a:t>
            </a:r>
            <a:r>
              <a:rPr lang="en-IN" altLang="en-US" sz="1400" dirty="0" err="1">
                <a:solidFill>
                  <a:srgbClr val="002060"/>
                </a:solidFill>
                <a:latin typeface="Courier New" panose="02070309020205020404" pitchFamily="49" charset="0"/>
                <a:cs typeface="Courier New" panose="02070309020205020404" pitchFamily="49" charset="0"/>
              </a:rPr>
              <a:t>d",&amp;n</a:t>
            </a:r>
            <a:r>
              <a:rPr lang="en-IN" altLang="en-US" sz="1400" dirty="0">
                <a:solidFill>
                  <a:srgbClr val="002060"/>
                </a:solidFill>
                <a:latin typeface="Courier New" panose="02070309020205020404" pitchFamily="49" charset="0"/>
                <a:cs typeface="Courier New" panose="02070309020205020404" pitchFamily="49" charset="0"/>
              </a:rPr>
              <a:t>);</a:t>
            </a:r>
          </a:p>
          <a:p>
            <a:endParaRPr lang="en-IN" altLang="en-US" sz="1400" dirty="0">
              <a:solidFill>
                <a:srgbClr val="002060"/>
              </a:solidFill>
              <a:latin typeface="Courier New" panose="02070309020205020404" pitchFamily="49" charset="0"/>
              <a:cs typeface="Courier New" panose="02070309020205020404" pitchFamily="49" charset="0"/>
            </a:endParaRP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printf</a:t>
            </a:r>
            <a:r>
              <a:rPr lang="en-IN" altLang="en-US" sz="1400" dirty="0">
                <a:solidFill>
                  <a:srgbClr val="002060"/>
                </a:solidFill>
                <a:latin typeface="Courier New" panose="02070309020205020404" pitchFamily="49" charset="0"/>
                <a:cs typeface="Courier New" panose="02070309020205020404" pitchFamily="49" charset="0"/>
              </a:rPr>
              <a:t>("Enter the elements of the array: ");</a:t>
            </a:r>
          </a:p>
          <a:p>
            <a:r>
              <a:rPr lang="en-IN" altLang="en-US" sz="1400" dirty="0">
                <a:solidFill>
                  <a:srgbClr val="002060"/>
                </a:solidFill>
                <a:latin typeface="Courier New" panose="02070309020205020404" pitchFamily="49" charset="0"/>
                <a:cs typeface="Courier New" panose="02070309020205020404" pitchFamily="49" charset="0"/>
              </a:rPr>
              <a:t>    for(</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=0; </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 &lt; n; </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scanf</a:t>
            </a:r>
            <a:r>
              <a:rPr lang="en-IN" altLang="en-US" sz="1400" dirty="0">
                <a:solidFill>
                  <a:srgbClr val="002060"/>
                </a:solidFill>
                <a:latin typeface="Courier New" panose="02070309020205020404" pitchFamily="49" charset="0"/>
                <a:cs typeface="Courier New" panose="02070309020205020404" pitchFamily="49" charset="0"/>
              </a:rPr>
              <a:t>("%</a:t>
            </a:r>
            <a:r>
              <a:rPr lang="en-IN" altLang="en-US" sz="1400" dirty="0" err="1">
                <a:solidFill>
                  <a:srgbClr val="002060"/>
                </a:solidFill>
                <a:latin typeface="Courier New" panose="02070309020205020404" pitchFamily="49" charset="0"/>
                <a:cs typeface="Courier New" panose="02070309020205020404" pitchFamily="49" charset="0"/>
              </a:rPr>
              <a:t>d",&amp;A</a:t>
            </a:r>
            <a:r>
              <a:rPr lang="en-IN" altLang="en-US" sz="1400" dirty="0">
                <a:solidFill>
                  <a:srgbClr val="002060"/>
                </a:solidFill>
                <a:latin typeface="Courier New" panose="02070309020205020404" pitchFamily="49" charset="0"/>
                <a:cs typeface="Courier New" panose="02070309020205020404" pitchFamily="49" charset="0"/>
              </a:rPr>
              <a:t>[</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printf</a:t>
            </a:r>
            <a:r>
              <a:rPr lang="en-IN" altLang="en-US" sz="1400" dirty="0">
                <a:solidFill>
                  <a:srgbClr val="002060"/>
                </a:solidFill>
                <a:latin typeface="Courier New" panose="02070309020205020404" pitchFamily="49" charset="0"/>
                <a:cs typeface="Courier New" panose="02070309020205020404" pitchFamily="49" charset="0"/>
              </a:rPr>
              <a:t>("Enter the number to be searched: ");</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scanf</a:t>
            </a:r>
            <a:r>
              <a:rPr lang="en-IN" altLang="en-US" sz="1400" dirty="0">
                <a:solidFill>
                  <a:srgbClr val="002060"/>
                </a:solidFill>
                <a:latin typeface="Courier New" panose="02070309020205020404" pitchFamily="49" charset="0"/>
                <a:cs typeface="Courier New" panose="02070309020205020404" pitchFamily="49" charset="0"/>
              </a:rPr>
              <a:t>("%</a:t>
            </a:r>
            <a:r>
              <a:rPr lang="en-IN" altLang="en-US" sz="1400" dirty="0" err="1">
                <a:solidFill>
                  <a:srgbClr val="002060"/>
                </a:solidFill>
                <a:latin typeface="Courier New" panose="02070309020205020404" pitchFamily="49" charset="0"/>
                <a:cs typeface="Courier New" panose="02070309020205020404" pitchFamily="49" charset="0"/>
              </a:rPr>
              <a:t>d",&amp;K</a:t>
            </a:r>
            <a:r>
              <a:rPr lang="en-IN" altLang="en-US" sz="1400" dirty="0">
                <a:solidFill>
                  <a:srgbClr val="002060"/>
                </a:solidFill>
                <a:latin typeface="Courier New" panose="02070309020205020404" pitchFamily="49" charset="0"/>
                <a:cs typeface="Courier New" panose="02070309020205020404" pitchFamily="49" charset="0"/>
              </a:rPr>
              <a:t>);</a:t>
            </a:r>
          </a:p>
          <a:p>
            <a:r>
              <a:rPr lang="en-IN" altLang="en-US" sz="1400" dirty="0">
                <a:solidFill>
                  <a:srgbClr val="002060"/>
                </a:solidFill>
                <a:latin typeface="Courier New" panose="02070309020205020404" pitchFamily="49" charset="0"/>
                <a:cs typeface="Courier New" panose="02070309020205020404" pitchFamily="49" charset="0"/>
              </a:rPr>
              <a:t>    for(</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=0;i&lt;</a:t>
            </a:r>
            <a:r>
              <a:rPr lang="en-IN" altLang="en-US" sz="1400" dirty="0" err="1">
                <a:solidFill>
                  <a:srgbClr val="002060"/>
                </a:solidFill>
                <a:latin typeface="Courier New" panose="02070309020205020404" pitchFamily="49" charset="0"/>
                <a:cs typeface="Courier New" panose="02070309020205020404" pitchFamily="49" charset="0"/>
              </a:rPr>
              <a:t>n;i</a:t>
            </a:r>
            <a:r>
              <a:rPr lang="en-IN" altLang="en-US" sz="1400" dirty="0">
                <a:solidFill>
                  <a:srgbClr val="002060"/>
                </a:solidFill>
                <a:latin typeface="Courier New" panose="02070309020205020404" pitchFamily="49" charset="0"/>
                <a:cs typeface="Courier New" panose="02070309020205020404" pitchFamily="49" charset="0"/>
              </a:rPr>
              <a:t>++){</a:t>
            </a:r>
          </a:p>
          <a:p>
            <a:r>
              <a:rPr lang="en-IN" altLang="en-US" sz="1400" dirty="0">
                <a:solidFill>
                  <a:srgbClr val="002060"/>
                </a:solidFill>
                <a:latin typeface="Courier New" panose="02070309020205020404" pitchFamily="49" charset="0"/>
                <a:cs typeface="Courier New" panose="02070309020205020404" pitchFamily="49" charset="0"/>
              </a:rPr>
              <a:t>         if(a[</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 == K){</a:t>
            </a:r>
          </a:p>
          <a:p>
            <a:r>
              <a:rPr lang="en-IN" altLang="en-US" sz="1400" dirty="0">
                <a:solidFill>
                  <a:srgbClr val="002060"/>
                </a:solidFill>
                <a:latin typeface="Courier New" panose="02070309020205020404" pitchFamily="49" charset="0"/>
                <a:cs typeface="Courier New" panose="02070309020205020404" pitchFamily="49" charset="0"/>
              </a:rPr>
              <a:t>             flag = 1; break;</a:t>
            </a:r>
          </a:p>
          <a:p>
            <a:r>
              <a:rPr lang="en-IN" altLang="en-US" sz="1400" dirty="0">
                <a:solidFill>
                  <a:srgbClr val="002060"/>
                </a:solidFill>
                <a:latin typeface="Courier New" panose="02070309020205020404" pitchFamily="49" charset="0"/>
                <a:cs typeface="Courier New" panose="02070309020205020404" pitchFamily="49" charset="0"/>
              </a:rPr>
              <a:t>         }</a:t>
            </a:r>
          </a:p>
          <a:p>
            <a:r>
              <a:rPr lang="en-IN" altLang="en-US" sz="1400" dirty="0">
                <a:solidFill>
                  <a:srgbClr val="002060"/>
                </a:solidFill>
                <a:latin typeface="Courier New" panose="02070309020205020404" pitchFamily="49" charset="0"/>
                <a:cs typeface="Courier New" panose="02070309020205020404" pitchFamily="49" charset="0"/>
              </a:rPr>
              <a:t>    }</a:t>
            </a:r>
          </a:p>
          <a:p>
            <a:r>
              <a:rPr lang="en-IN" altLang="en-US" sz="1400" dirty="0">
                <a:solidFill>
                  <a:srgbClr val="002060"/>
                </a:solidFill>
                <a:latin typeface="Courier New" panose="02070309020205020404" pitchFamily="49" charset="0"/>
                <a:cs typeface="Courier New" panose="02070309020205020404" pitchFamily="49" charset="0"/>
              </a:rPr>
              <a:t>    if(flag == 0)</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printf</a:t>
            </a:r>
            <a:r>
              <a:rPr lang="en-IN" altLang="en-US" sz="1400" dirty="0">
                <a:solidFill>
                  <a:srgbClr val="002060"/>
                </a:solidFill>
                <a:latin typeface="Courier New" panose="02070309020205020404" pitchFamily="49" charset="0"/>
                <a:cs typeface="Courier New" panose="02070309020205020404" pitchFamily="49" charset="0"/>
              </a:rPr>
              <a:t>("The number is not in the list");</a:t>
            </a:r>
          </a:p>
          <a:p>
            <a:r>
              <a:rPr lang="en-IN" altLang="en-US" sz="1400" dirty="0">
                <a:solidFill>
                  <a:srgbClr val="002060"/>
                </a:solidFill>
                <a:latin typeface="Courier New" panose="02070309020205020404" pitchFamily="49" charset="0"/>
                <a:cs typeface="Courier New" panose="02070309020205020404" pitchFamily="49" charset="0"/>
              </a:rPr>
              <a:t>    else</a:t>
            </a:r>
          </a:p>
          <a:p>
            <a:r>
              <a:rPr lang="en-IN" altLang="en-US" sz="1400" dirty="0">
                <a:solidFill>
                  <a:srgbClr val="002060"/>
                </a:solidFill>
                <a:latin typeface="Courier New" panose="02070309020205020404" pitchFamily="49" charset="0"/>
                <a:cs typeface="Courier New" panose="02070309020205020404" pitchFamily="49" charset="0"/>
              </a:rPr>
              <a:t>        </a:t>
            </a:r>
            <a:r>
              <a:rPr lang="en-IN" altLang="en-US" sz="1400" dirty="0" err="1">
                <a:solidFill>
                  <a:srgbClr val="002060"/>
                </a:solidFill>
                <a:latin typeface="Courier New" panose="02070309020205020404" pitchFamily="49" charset="0"/>
                <a:cs typeface="Courier New" panose="02070309020205020404" pitchFamily="49" charset="0"/>
              </a:rPr>
              <a:t>printf</a:t>
            </a:r>
            <a:r>
              <a:rPr lang="en-IN" altLang="en-US" sz="1400" dirty="0">
                <a:solidFill>
                  <a:srgbClr val="002060"/>
                </a:solidFill>
                <a:latin typeface="Courier New" panose="02070309020205020404" pitchFamily="49" charset="0"/>
                <a:cs typeface="Courier New" panose="02070309020205020404" pitchFamily="49" charset="0"/>
              </a:rPr>
              <a:t>("The number is found at index %d",</a:t>
            </a:r>
            <a:r>
              <a:rPr lang="en-IN" altLang="en-US" sz="1400" dirty="0" err="1">
                <a:solidFill>
                  <a:srgbClr val="002060"/>
                </a:solidFill>
                <a:latin typeface="Courier New" panose="02070309020205020404" pitchFamily="49" charset="0"/>
                <a:cs typeface="Courier New" panose="02070309020205020404" pitchFamily="49" charset="0"/>
              </a:rPr>
              <a:t>i</a:t>
            </a:r>
            <a:r>
              <a:rPr lang="en-IN" altLang="en-US" sz="1400" dirty="0">
                <a:solidFill>
                  <a:srgbClr val="002060"/>
                </a:solidFill>
                <a:latin typeface="Courier New" panose="02070309020205020404" pitchFamily="49" charset="0"/>
                <a:cs typeface="Courier New" panose="02070309020205020404" pitchFamily="49" charset="0"/>
              </a:rPr>
              <a:t>);</a:t>
            </a:r>
          </a:p>
          <a:p>
            <a:r>
              <a:rPr lang="en-IN" altLang="en-US" sz="1400" dirty="0">
                <a:solidFill>
                  <a:srgbClr val="002060"/>
                </a:solidFill>
                <a:latin typeface="Courier New" panose="02070309020205020404" pitchFamily="49" charset="0"/>
                <a:cs typeface="Courier New" panose="02070309020205020404" pitchFamily="49" charset="0"/>
              </a:rPr>
              <a:t>    return 0;</a:t>
            </a:r>
          </a:p>
          <a:p>
            <a:r>
              <a:rPr lang="en-IN" altLang="en-US" sz="1400" dirty="0">
                <a:solidFill>
                  <a:srgbClr val="002060"/>
                </a:solidFill>
                <a:latin typeface="Courier New" panose="02070309020205020404" pitchFamily="49" charset="0"/>
                <a:cs typeface="Courier New" panose="02070309020205020404" pitchFamily="49" charset="0"/>
              </a:rPr>
              <a:t>}</a:t>
            </a:r>
            <a:endParaRPr lang="en-US" altLang="en-US" sz="14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7611393"/>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6D1424FC3D474AB7E9E4D979C6D54E" ma:contentTypeVersion="3" ma:contentTypeDescription="Create a new document." ma:contentTypeScope="" ma:versionID="a6624809a7575d3b3ebf498c1f4094d4">
  <xsd:schema xmlns:xsd="http://www.w3.org/2001/XMLSchema" xmlns:xs="http://www.w3.org/2001/XMLSchema" xmlns:p="http://schemas.microsoft.com/office/2006/metadata/properties" xmlns:ns2="19975716-39be-4cce-afef-6bddbc0eced4" targetNamespace="http://schemas.microsoft.com/office/2006/metadata/properties" ma:root="true" ma:fieldsID="0ad3e0c01f08d5497bde4df986ea5be2" ns2:_="">
    <xsd:import namespace="19975716-39be-4cce-afef-6bddbc0eced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975716-39be-4cce-afef-6bddbc0ece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DBE1D7-B77B-4E68-85FF-BF95498DD7E9}"/>
</file>

<file path=customXml/itemProps2.xml><?xml version="1.0" encoding="utf-8"?>
<ds:datastoreItem xmlns:ds="http://schemas.openxmlformats.org/officeDocument/2006/customXml" ds:itemID="{6EE0E957-5D6F-41D8-8C68-5F9E642A5EE6}"/>
</file>

<file path=customXml/itemProps3.xml><?xml version="1.0" encoding="utf-8"?>
<ds:datastoreItem xmlns:ds="http://schemas.openxmlformats.org/officeDocument/2006/customXml" ds:itemID="{AD0AE1D4-B437-42AE-8EE8-99C79F8D9C50}"/>
</file>

<file path=docProps/app.xml><?xml version="1.0" encoding="utf-8"?>
<Properties xmlns="http://schemas.openxmlformats.org/officeDocument/2006/extended-properties" xmlns:vt="http://schemas.openxmlformats.org/officeDocument/2006/docPropsVTypes">
  <Template>Slipstream</Template>
  <TotalTime>4295</TotalTime>
  <Words>2508</Words>
  <Application>Microsoft Office PowerPoint</Application>
  <PresentationFormat>On-screen Show (4:3)</PresentationFormat>
  <Paragraphs>464</Paragraphs>
  <Slides>39</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39</vt:i4>
      </vt:variant>
    </vt:vector>
  </HeadingPairs>
  <TitlesOfParts>
    <vt:vector size="50" baseType="lpstr">
      <vt:lpstr>Arial</vt:lpstr>
      <vt:lpstr>Calibri</vt:lpstr>
      <vt:lpstr>Courier New</vt:lpstr>
      <vt:lpstr>Georgia</vt:lpstr>
      <vt:lpstr>Times New Roman</vt:lpstr>
      <vt:lpstr>Trebuchet MS</vt:lpstr>
      <vt:lpstr>Slipstream</vt:lpstr>
      <vt:lpstr>VISIO</vt:lpstr>
      <vt:lpstr>Visio</vt:lpstr>
      <vt:lpstr>Equation</vt:lpstr>
      <vt:lpstr>Document</vt:lpstr>
      <vt:lpstr>Programming and Data Structures</vt:lpstr>
      <vt:lpstr>PowerPoint Presentation</vt:lpstr>
      <vt:lpstr>Today’s discussion…</vt:lpstr>
      <vt:lpstr>Searching Techniques</vt:lpstr>
      <vt:lpstr>PowerPoint Presentation</vt:lpstr>
      <vt:lpstr>Linear Search</vt:lpstr>
      <vt:lpstr>Sequential Search with Arrays</vt:lpstr>
      <vt:lpstr>Flowchart: Sequential Search with Array</vt:lpstr>
      <vt:lpstr>Example: Sequential Search with Array</vt:lpstr>
      <vt:lpstr>Complexity Analysis </vt:lpstr>
      <vt:lpstr>Complexity Analysis : Summary</vt:lpstr>
      <vt:lpstr>Binary Search</vt:lpstr>
      <vt:lpstr>PowerPoint Presentation</vt:lpstr>
      <vt:lpstr>Flowchart: Binary Search with Array</vt:lpstr>
      <vt:lpstr>Binary Search (with Iteration)</vt:lpstr>
      <vt:lpstr>Binary Search (with Iteration)</vt:lpstr>
      <vt:lpstr>Binary Search (with Recursion)</vt:lpstr>
      <vt:lpstr>Binary Search (with Recursion)</vt:lpstr>
      <vt:lpstr>PowerPoint Presentation</vt:lpstr>
      <vt:lpstr>PowerPoint Presentation</vt:lpstr>
      <vt:lpstr>PowerPoint Presentation</vt:lpstr>
      <vt:lpstr>PowerPoint Presentation</vt:lpstr>
      <vt:lpstr>Interpolation Search</vt:lpstr>
      <vt:lpstr>PowerPoint Presentation</vt:lpstr>
      <vt:lpstr>PowerPoint Presentation</vt:lpstr>
      <vt:lpstr>PowerPoint Presentation</vt:lpstr>
      <vt:lpstr>PowerPoint Presentation</vt:lpstr>
      <vt:lpstr>Sequential Search with Linked List</vt:lpstr>
      <vt:lpstr>Sequential Search with Linked List</vt:lpstr>
      <vt:lpstr>Flow Chart: Sequential Search with LL</vt:lpstr>
      <vt:lpstr>Example: Sequential Search with LL</vt:lpstr>
      <vt:lpstr>Example: Linear Search with LL</vt:lpstr>
      <vt:lpstr>Example: Linear Search with LL</vt:lpstr>
      <vt:lpstr>Complexity Analysis </vt:lpstr>
      <vt:lpstr>PowerPoint Presentation</vt:lpstr>
      <vt:lpstr>PowerPoint Presentation</vt:lpstr>
      <vt:lpstr>PowerPoint Presentation</vt:lpstr>
      <vt:lpstr>PowerPoint Presentation</vt:lpstr>
      <vt:lpstr>PowerPoint Presentation</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and Data Structures</dc:title>
  <dc:creator>Debasis Samanta</dc:creator>
  <cp:lastModifiedBy>100468</cp:lastModifiedBy>
  <cp:revision>336</cp:revision>
  <dcterms:created xsi:type="dcterms:W3CDTF">2016-12-06T07:31:32Z</dcterms:created>
  <dcterms:modified xsi:type="dcterms:W3CDTF">2023-09-07T16:46:10Z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0x010100566D1424FC3D474AB7E9E4D979C6D54E</vt:lpwstr>
  </property>
</Properties>
</file>