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97"/>
  </p:notesMasterIdLst>
  <p:sldIdLst>
    <p:sldId id="257" r:id="rId2"/>
    <p:sldId id="259" r:id="rId3"/>
    <p:sldId id="422" r:id="rId4"/>
    <p:sldId id="264" r:id="rId5"/>
    <p:sldId id="421" r:id="rId6"/>
    <p:sldId id="423" r:id="rId7"/>
    <p:sldId id="336" r:id="rId8"/>
    <p:sldId id="425" r:id="rId9"/>
    <p:sldId id="426" r:id="rId10"/>
    <p:sldId id="424" r:id="rId11"/>
    <p:sldId id="427" r:id="rId12"/>
    <p:sldId id="346" r:id="rId13"/>
    <p:sldId id="347" r:id="rId14"/>
    <p:sldId id="348" r:id="rId15"/>
    <p:sldId id="401" r:id="rId16"/>
    <p:sldId id="439" r:id="rId17"/>
    <p:sldId id="440" r:id="rId18"/>
    <p:sldId id="349" r:id="rId19"/>
    <p:sldId id="460" r:id="rId20"/>
    <p:sldId id="350" r:id="rId21"/>
    <p:sldId id="351" r:id="rId22"/>
    <p:sldId id="352" r:id="rId23"/>
    <p:sldId id="353" r:id="rId24"/>
    <p:sldId id="335" r:id="rId25"/>
    <p:sldId id="354" r:id="rId26"/>
    <p:sldId id="355" r:id="rId27"/>
    <p:sldId id="356" r:id="rId28"/>
    <p:sldId id="357" r:id="rId29"/>
    <p:sldId id="429" r:id="rId30"/>
    <p:sldId id="430" r:id="rId31"/>
    <p:sldId id="431" r:id="rId32"/>
    <p:sldId id="428" r:id="rId33"/>
    <p:sldId id="267" r:id="rId34"/>
    <p:sldId id="432" r:id="rId35"/>
    <p:sldId id="358" r:id="rId36"/>
    <p:sldId id="359" r:id="rId37"/>
    <p:sldId id="433" r:id="rId38"/>
    <p:sldId id="360" r:id="rId39"/>
    <p:sldId id="361" r:id="rId40"/>
    <p:sldId id="362" r:id="rId41"/>
    <p:sldId id="363" r:id="rId42"/>
    <p:sldId id="364" r:id="rId43"/>
    <p:sldId id="366" r:id="rId44"/>
    <p:sldId id="367" r:id="rId45"/>
    <p:sldId id="368" r:id="rId46"/>
    <p:sldId id="369" r:id="rId47"/>
    <p:sldId id="370" r:id="rId48"/>
    <p:sldId id="451" r:id="rId49"/>
    <p:sldId id="452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437" r:id="rId58"/>
    <p:sldId id="374" r:id="rId59"/>
    <p:sldId id="375" r:id="rId60"/>
    <p:sldId id="371" r:id="rId61"/>
    <p:sldId id="376" r:id="rId62"/>
    <p:sldId id="373" r:id="rId63"/>
    <p:sldId id="377" r:id="rId64"/>
    <p:sldId id="378" r:id="rId65"/>
    <p:sldId id="379" r:id="rId66"/>
    <p:sldId id="380" r:id="rId67"/>
    <p:sldId id="381" r:id="rId68"/>
    <p:sldId id="382" r:id="rId69"/>
    <p:sldId id="383" r:id="rId70"/>
    <p:sldId id="438" r:id="rId71"/>
    <p:sldId id="434" r:id="rId72"/>
    <p:sldId id="435" r:id="rId73"/>
    <p:sldId id="436" r:id="rId74"/>
    <p:sldId id="461" r:id="rId75"/>
    <p:sldId id="384" r:id="rId76"/>
    <p:sldId id="385" r:id="rId77"/>
    <p:sldId id="386" r:id="rId78"/>
    <p:sldId id="387" r:id="rId79"/>
    <p:sldId id="388" r:id="rId80"/>
    <p:sldId id="389" r:id="rId81"/>
    <p:sldId id="393" r:id="rId82"/>
    <p:sldId id="394" r:id="rId83"/>
    <p:sldId id="395" r:id="rId84"/>
    <p:sldId id="396" r:id="rId85"/>
    <p:sldId id="412" r:id="rId86"/>
    <p:sldId id="413" r:id="rId87"/>
    <p:sldId id="416" r:id="rId88"/>
    <p:sldId id="417" r:id="rId89"/>
    <p:sldId id="418" r:id="rId90"/>
    <p:sldId id="419" r:id="rId91"/>
    <p:sldId id="420" r:id="rId92"/>
    <p:sldId id="262" r:id="rId93"/>
    <p:sldId id="301" r:id="rId94"/>
    <p:sldId id="345" r:id="rId95"/>
    <p:sldId id="279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 autoAdjust="0"/>
    <p:restoredTop sz="94660"/>
  </p:normalViewPr>
  <p:slideViewPr>
    <p:cSldViewPr>
      <p:cViewPr varScale="1">
        <p:scale>
          <a:sx n="63" d="100"/>
          <a:sy n="63" d="100"/>
        </p:scale>
        <p:origin x="152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ustomXml" Target="../customXml/item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104" Type="http://schemas.openxmlformats.org/officeDocument/2006/relationships/customXml" Target="../customXml/item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98F6-046C-4A61-A4DD-0818A66BB8A0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E6B3-2D16-4A1B-99C8-9BB68DB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708920"/>
            <a:ext cx="80648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 #10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Linked Lists</a:t>
            </a:r>
            <a:endParaRPr lang="en-I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2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712968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Array versus Linked Lists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052736"/>
            <a:ext cx="8153400" cy="504326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Linked lists 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adjacency between any two elements are maintained by means of links or pointers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essentially a dynamic data structure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lists are suitable for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Inserting an element at any position.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Deleting an element from any where.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Applications where sequential access is required.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situations, where the number of elements cannot be predicted beforehand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49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Linked Lists in C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4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Defining a Node of a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111804"/>
            <a:ext cx="83529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structure of the list is called a </a:t>
            </a: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consists of two fields: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Item (or) data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Address of the next item in the list (or) pointer to the next node in the list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1560" y="3284984"/>
            <a:ext cx="5317018" cy="1477328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data;         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 */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*next;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pointer*/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;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732240" y="3775568"/>
            <a:ext cx="1371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7951440" y="4080368"/>
            <a:ext cx="94104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7722840" y="3775568"/>
            <a:ext cx="0" cy="5334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6879704" y="3857602"/>
            <a:ext cx="8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58958" y="4211796"/>
            <a:ext cx="95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next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61821" y="3406236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node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0693" y="4869160"/>
            <a:ext cx="80648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Such structures which contain a member field pointing to the same structure type are called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self-referential structures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53547" y="2708920"/>
            <a:ext cx="4594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to define a node of a linked list?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02175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Types of Lists: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124744"/>
            <a:ext cx="777686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Depending on the way in which the links are used to maintain adjacency, several different types of linked lists are possible.</a:t>
            </a:r>
          </a:p>
          <a:p>
            <a:endParaRPr lang="en-US" alt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>
              <a:buClr>
                <a:schemeClr val="accent6">
                  <a:lumMod val="75000"/>
                </a:schemeClr>
              </a:buClr>
            </a:pPr>
            <a:r>
              <a:rPr lang="en-US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Single linked list (</a:t>
            </a: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 simply </a:t>
            </a:r>
            <a:r>
              <a:rPr lang="en-US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list)</a:t>
            </a:r>
            <a:endParaRPr lang="en-IN" dirty="0"/>
          </a:p>
          <a:p>
            <a:pPr marL="285750" indent="-2857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head pointer addresses the first element of the list.</a:t>
            </a:r>
          </a:p>
          <a:p>
            <a:pPr marL="285750" indent="-2857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element points at a successor element.</a:t>
            </a:r>
          </a:p>
          <a:p>
            <a:pPr marL="285750" indent="-2857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last element has a link value NULL.</a:t>
            </a:r>
          </a:p>
          <a:p>
            <a:pPr marL="0" lvl="1">
              <a:buClr>
                <a:schemeClr val="accent6">
                  <a:lumMod val="75000"/>
                </a:schemeClr>
              </a:buClr>
            </a:pPr>
            <a:endParaRPr lang="en-US" alt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1110719" y="4983832"/>
            <a:ext cx="6172200" cy="533400"/>
            <a:chOff x="768" y="2880"/>
            <a:chExt cx="3888" cy="336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768" y="2880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44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2304" y="2880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44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3792" y="2880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44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536" y="3072"/>
              <a:ext cx="76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3024" y="3072"/>
              <a:ext cx="76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4" name="Group 10"/>
            <p:cNvGrpSpPr>
              <a:grpSpLocks/>
            </p:cNvGrpSpPr>
            <p:nvPr/>
          </p:nvGrpSpPr>
          <p:grpSpPr bwMode="auto">
            <a:xfrm>
              <a:off x="960" y="2880"/>
              <a:ext cx="3456" cy="336"/>
              <a:chOff x="1008" y="1056"/>
              <a:chExt cx="3456" cy="336"/>
            </a:xfrm>
          </p:grpSpPr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336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336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rgbClr val="00206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9" name="Text Box 15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rgbClr val="002060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rgbClr val="002060"/>
                    </a:solidFill>
                    <a:latin typeface="Arial" charset="0"/>
                  </a:rPr>
                  <a:t>C</a:t>
                </a:r>
              </a:p>
            </p:txBody>
          </p:sp>
        </p:grpSp>
      </p:grp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7155354" y="5275533"/>
            <a:ext cx="108012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8252188" y="5065866"/>
            <a:ext cx="8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n-IN" b="1" dirty="0"/>
          </a:p>
        </p:txBody>
      </p:sp>
      <p:cxnSp>
        <p:nvCxnSpPr>
          <p:cNvPr id="43" name="Elbow Connector 42"/>
          <p:cNvCxnSpPr/>
          <p:nvPr/>
        </p:nvCxnSpPr>
        <p:spPr>
          <a:xfrm rot="16200000" flipH="1">
            <a:off x="467513" y="4577121"/>
            <a:ext cx="716105" cy="580101"/>
          </a:xfrm>
          <a:prstGeom prst="bentConnector2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3137" y="4054897"/>
            <a:ext cx="85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0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14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Types of Lists: Double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318418"/>
            <a:ext cx="8229600" cy="4525963"/>
          </a:xfrm>
          <a:prstGeom prst="rect">
            <a:avLst/>
          </a:prstGeom>
        </p:spPr>
        <p:txBody>
          <a:bodyPr/>
          <a:lstStyle/>
          <a:p>
            <a:pPr marL="365760" lvl="1" indent="0"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 linked list</a:t>
            </a:r>
          </a:p>
          <a:p>
            <a:pPr lvl="2" eaLnBrk="1" hangingPunct="1">
              <a:buSzPct val="100000"/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Pointers exist between adjacent nodes in both directions.</a:t>
            </a:r>
          </a:p>
          <a:p>
            <a:pPr lvl="2" eaLnBrk="1" hangingPunct="1">
              <a:buSzPct val="100000"/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list can be traversed either forward or backward.</a:t>
            </a:r>
          </a:p>
          <a:p>
            <a:pPr lvl="2" eaLnBrk="1" hangingPunct="1">
              <a:buSzPct val="100000"/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Usually two pointers are maintained to keep track of the list,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tail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64" name="Group 33"/>
          <p:cNvGrpSpPr>
            <a:grpSpLocks/>
          </p:cNvGrpSpPr>
          <p:nvPr/>
        </p:nvGrpSpPr>
        <p:grpSpPr bwMode="auto">
          <a:xfrm>
            <a:off x="533400" y="3581400"/>
            <a:ext cx="8307388" cy="1524000"/>
            <a:chOff x="336" y="2256"/>
            <a:chExt cx="5233" cy="960"/>
          </a:xfrm>
        </p:grpSpPr>
        <p:grpSp>
          <p:nvGrpSpPr>
            <p:cNvPr id="65" name="Group 28"/>
            <p:cNvGrpSpPr>
              <a:grpSpLocks/>
            </p:cNvGrpSpPr>
            <p:nvPr/>
          </p:nvGrpSpPr>
          <p:grpSpPr bwMode="auto">
            <a:xfrm>
              <a:off x="576" y="2880"/>
              <a:ext cx="4993" cy="336"/>
              <a:chOff x="287" y="2352"/>
              <a:chExt cx="4993" cy="336"/>
            </a:xfrm>
          </p:grpSpPr>
          <p:sp>
            <p:nvSpPr>
              <p:cNvPr id="70" name="Rectangle 5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864" cy="3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412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71" name="Rectangle 6"/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864" cy="3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412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72" name="Rectangle 7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864" cy="3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412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73" name="Line 8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" name="Line 9"/>
              <p:cNvSpPr>
                <a:spLocks noChangeShapeType="1"/>
              </p:cNvSpPr>
              <p:nvPr/>
            </p:nvSpPr>
            <p:spPr bwMode="auto">
              <a:xfrm>
                <a:off x="2976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" name="Line 10"/>
              <p:cNvSpPr>
                <a:spLocks noChangeShapeType="1"/>
              </p:cNvSpPr>
              <p:nvPr/>
            </p:nvSpPr>
            <p:spPr bwMode="auto">
              <a:xfrm>
                <a:off x="4512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" name="Line 11"/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>
                <a:off x="2880" y="2352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" name="Line 13"/>
              <p:cNvSpPr>
                <a:spLocks noChangeShapeType="1"/>
              </p:cNvSpPr>
              <p:nvPr/>
            </p:nvSpPr>
            <p:spPr bwMode="auto">
              <a:xfrm>
                <a:off x="4368" y="2352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56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latin typeface="Arial" charset="0"/>
                  </a:rPr>
                  <a:t>A</a:t>
                </a:r>
              </a:p>
            </p:txBody>
          </p:sp>
          <p:sp>
            <p:nvSpPr>
              <p:cNvPr id="80" name="Text Box 15"/>
              <p:cNvSpPr txBox="1">
                <a:spLocks noChangeArrowheads="1"/>
              </p:cNvSpPr>
              <p:nvPr/>
            </p:nvSpPr>
            <p:spPr bwMode="auto">
              <a:xfrm>
                <a:off x="254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latin typeface="Arial" charset="0"/>
                  </a:rPr>
                  <a:t>B</a:t>
                </a:r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398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latin typeface="Arial" charset="0"/>
                  </a:rPr>
                  <a:t>C</a:t>
                </a:r>
              </a:p>
            </p:txBody>
          </p:sp>
          <p:sp>
            <p:nvSpPr>
              <p:cNvPr id="82" name="Line 17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3" name="Line 18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" name="Line 19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" name="Line 21"/>
              <p:cNvSpPr>
                <a:spLocks noChangeShapeType="1"/>
              </p:cNvSpPr>
              <p:nvPr/>
            </p:nvSpPr>
            <p:spPr bwMode="auto">
              <a:xfrm>
                <a:off x="287" y="2589"/>
                <a:ext cx="432" cy="0"/>
              </a:xfrm>
              <a:prstGeom prst="line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" name="Line 23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  <a:round/>
                <a:headEnd type="arrow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7" name="Line 24"/>
              <p:cNvSpPr>
                <a:spLocks noChangeShapeType="1"/>
              </p:cNvSpPr>
              <p:nvPr/>
            </p:nvSpPr>
            <p:spPr bwMode="auto">
              <a:xfrm>
                <a:off x="1584" y="2448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  <a:round/>
                <a:headEnd type="arrow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" name="Line 26"/>
              <p:cNvSpPr>
                <a:spLocks noChangeShapeType="1"/>
              </p:cNvSpPr>
              <p:nvPr/>
            </p:nvSpPr>
            <p:spPr bwMode="auto">
              <a:xfrm flipH="1">
                <a:off x="4608" y="2448"/>
                <a:ext cx="624" cy="0"/>
              </a:xfrm>
              <a:prstGeom prst="line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9" name="Line 27"/>
              <p:cNvSpPr>
                <a:spLocks noChangeShapeType="1"/>
              </p:cNvSpPr>
              <p:nvPr/>
            </p:nvSpPr>
            <p:spPr bwMode="auto">
              <a:xfrm flipH="1">
                <a:off x="288" y="2448"/>
                <a:ext cx="528" cy="0"/>
              </a:xfrm>
              <a:prstGeom prst="line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6" name="Oval 29"/>
            <p:cNvSpPr>
              <a:spLocks noChangeArrowheads="1"/>
            </p:cNvSpPr>
            <p:nvPr/>
          </p:nvSpPr>
          <p:spPr bwMode="auto">
            <a:xfrm>
              <a:off x="336" y="2256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en-US" sz="1800" dirty="0">
                  <a:solidFill>
                    <a:srgbClr val="002060"/>
                  </a:solidFill>
                  <a:latin typeface="Arial" charset="0"/>
                </a:rPr>
                <a:t>head</a:t>
              </a:r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720" y="2496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Oval 31"/>
            <p:cNvSpPr>
              <a:spLocks noChangeArrowheads="1"/>
            </p:cNvSpPr>
            <p:nvPr/>
          </p:nvSpPr>
          <p:spPr bwMode="auto">
            <a:xfrm>
              <a:off x="4752" y="2256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en-US" sz="1800" dirty="0">
                  <a:solidFill>
                    <a:srgbClr val="002060"/>
                  </a:solidFill>
                  <a:latin typeface="Arial" charset="0"/>
                </a:rPr>
                <a:t>tail</a:t>
              </a:r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auto">
            <a:xfrm flipH="1">
              <a:off x="4800" y="2496"/>
              <a:ext cx="384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9940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15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Defining a Node of a Double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111804"/>
            <a:ext cx="83529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of doubly linked list (DLL) consists of three fields: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Item (or) Data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Pointer of the next node in DLL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Pointer of the previous node in DLL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1560" y="4077072"/>
            <a:ext cx="7920880" cy="1754326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*next; 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Pointer to next node in DLL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Pointer to previous node in DLL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5436096" y="2704740"/>
            <a:ext cx="186408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7147778" y="3009540"/>
            <a:ext cx="94104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6919178" y="2704740"/>
            <a:ext cx="0" cy="5334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6076042" y="2786774"/>
            <a:ext cx="8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55296" y="3140968"/>
            <a:ext cx="95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next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76042" y="2335408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node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80690" y="3624299"/>
            <a:ext cx="5916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to define a node of a doubly linked list (DLL)?</a:t>
            </a:r>
            <a:endParaRPr lang="en-IN" sz="2000" b="1" dirty="0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940152" y="2704740"/>
            <a:ext cx="0" cy="5334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H="1">
            <a:off x="4860032" y="3009540"/>
            <a:ext cx="882011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401095" y="3140968"/>
            <a:ext cx="95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002060"/>
                </a:solidFill>
              </a:rPr>
              <a:t>prev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7" grpId="0"/>
      <p:bldP spid="16" grpId="0" animBg="1"/>
      <p:bldP spid="17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Double Linked List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26957" y="980728"/>
            <a:ext cx="873753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Doubly linked list is a collection of nodes linked together in a sequential way.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Doubly linked list is almost similar to singly linked list except it contains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address or reference fields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where one of the address field contains reference of the next node and other contains reference of the previous node. 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 and last node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a linked list contains a terminator generally a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value, that determines the start and end of the list. 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Doubly linked list is sometimes also referred as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bi-directional linked list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since it allows traversal of nodes in both direction.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Since doubly linked list allows the traversal of nodes in both direction, we can keep track of both first and last nodes. </a:t>
            </a:r>
          </a:p>
        </p:txBody>
      </p:sp>
      <p:pic>
        <p:nvPicPr>
          <p:cNvPr id="66562" name="Picture 2" descr="Doubly linked list re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31" y="4725144"/>
            <a:ext cx="6048672" cy="1440160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42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Double versus Single Linked List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6369" y="1556792"/>
            <a:ext cx="873753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Advantages over singly linked list</a:t>
            </a:r>
          </a:p>
          <a:p>
            <a:endParaRPr lang="en-IN" sz="9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DLL can be traversed in both forward and backward direction.</a:t>
            </a:r>
          </a:p>
          <a:p>
            <a:pPr marL="342900" indent="-342900">
              <a:buAutoNum type="arabicParenR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delete operation in DLL is more efficient if pointer to the node to be deleted is given.</a:t>
            </a:r>
          </a:p>
          <a:p>
            <a:pPr marL="342900" indent="-342900">
              <a:buAutoNum type="arabicParenR"/>
            </a:pP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Disadvantages over singly linked list</a:t>
            </a:r>
          </a:p>
          <a:p>
            <a:pPr marL="342900" indent="-342900">
              <a:buAutoNum type="arabicParenR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Every node of DLL Require extra space for an previous pointer. </a:t>
            </a:r>
          </a:p>
          <a:p>
            <a:pPr marL="342900" indent="-342900">
              <a:buAutoNum type="arabicParenR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operations require an extra pointer previous to be maintained. </a:t>
            </a:r>
          </a:p>
          <a:p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3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18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Types of Lists: Circular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65760" lvl="1" indent="0" eaLnBrk="1" hangingPunct="1"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linked list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pointer from the last element in the list points back to the first element.</a:t>
            </a:r>
          </a:p>
        </p:txBody>
      </p:sp>
      <p:grpSp>
        <p:nvGrpSpPr>
          <p:cNvPr id="35" name="Group 21"/>
          <p:cNvGrpSpPr>
            <a:grpSpLocks/>
          </p:cNvGrpSpPr>
          <p:nvPr/>
        </p:nvGrpSpPr>
        <p:grpSpPr bwMode="auto">
          <a:xfrm>
            <a:off x="609600" y="3962400"/>
            <a:ext cx="8001000" cy="1447800"/>
            <a:chOff x="288" y="1872"/>
            <a:chExt cx="5040" cy="912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768" y="1872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12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2304" y="1872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12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3792" y="1872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12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1536" y="2064"/>
              <a:ext cx="76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3024" y="2064"/>
              <a:ext cx="76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4560" y="2064"/>
              <a:ext cx="76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>
              <a:off x="1440" y="1872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2928" y="1872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4416" y="1872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008" y="18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Arial" charset="0"/>
                </a:rPr>
                <a:t>A</a:t>
              </a: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496" y="18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Arial" charset="0"/>
                </a:rPr>
                <a:t>B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3984" y="18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Arial" charset="0"/>
                </a:rPr>
                <a:t>C</a:t>
              </a:r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5328" y="2064"/>
              <a:ext cx="0" cy="720"/>
            </a:xfrm>
            <a:prstGeom prst="line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H="1">
              <a:off x="288" y="2784"/>
              <a:ext cx="5040" cy="0"/>
            </a:xfrm>
            <a:prstGeom prst="line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720"/>
            </a:xfrm>
            <a:prstGeom prst="line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288" y="2064"/>
              <a:ext cx="480" cy="0"/>
            </a:xfrm>
            <a:prstGeom prst="line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54" name="Elbow Connector 53"/>
          <p:cNvCxnSpPr/>
          <p:nvPr/>
        </p:nvCxnSpPr>
        <p:spPr>
          <a:xfrm rot="16200000" flipH="1">
            <a:off x="687575" y="3519176"/>
            <a:ext cx="716105" cy="580101"/>
          </a:xfrm>
          <a:prstGeom prst="bentConnector2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3316" y="3039343"/>
            <a:ext cx="85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6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Circular Linked List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19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26957" y="980728"/>
            <a:ext cx="873753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circular linked list is basically a linear linked list that may be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single-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double-linked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only difference is that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there is no any NULL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value terminating the list. 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fact in the list every node points to the next node and last node points to the first node, thus forming a circle. Since it forms a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circle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 end to stop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called as </a:t>
            </a:r>
            <a:r>
              <a:rPr lang="en-I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circular linked list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circular linked list there can be no starting or ending node, whole node can be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traversed from any node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order to traverse the circular linked list, only once we need to traverse entire list until the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starting node is not traversed again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circular linked list can be implemented using both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singly linked list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doubly linked list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71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340768"/>
            <a:ext cx="8640960" cy="43536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 to linked list</a:t>
            </a:r>
          </a:p>
          <a:p>
            <a:pPr marL="45720" indent="0">
              <a:buNone/>
            </a:pPr>
            <a:endParaRPr 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 versus linked list</a:t>
            </a:r>
          </a:p>
          <a:p>
            <a:endParaRPr 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lists in C</a:t>
            </a:r>
          </a:p>
          <a:p>
            <a:pPr marL="45720" indent="0">
              <a:buNone/>
            </a:pPr>
            <a:endParaRPr 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 of linked lists</a:t>
            </a:r>
          </a:p>
          <a:p>
            <a:endParaRPr 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Single linked list  </a:t>
            </a:r>
          </a:p>
          <a:p>
            <a:endParaRPr 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Doubly linked list</a:t>
            </a:r>
          </a:p>
          <a:p>
            <a:endParaRPr lang="en-US" sz="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linked list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Today’s Discussion…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000" i="1" dirty="0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332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1: 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3528" y="980728"/>
            <a:ext cx="8377238" cy="504056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Linked list to store and print roll number, name and age of 3 students.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972553" y="1628800"/>
            <a:ext cx="7128792" cy="4247317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I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stud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roll;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char name[30];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age;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stud *next;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struct stud n1, n2, n3;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stud *p;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(“%d %s %d”, &amp;n1.roll, n1.name, &amp;n1.age);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(“%d %s %d”, &amp;n2.roll,n2.name, &amp;n2.age);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(“%d %s %d”, &amp;n3.roll,n3.name, &amp;n3.age);</a:t>
            </a:r>
          </a:p>
        </p:txBody>
      </p:sp>
    </p:spTree>
    <p:extLst>
      <p:ext uri="{BB962C8B-B14F-4D97-AF65-F5344CB8AC3E}">
        <p14:creationId xmlns:p14="http://schemas.microsoft.com/office/powerpoint/2010/main" val="323921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1: 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86118" y="1556792"/>
            <a:ext cx="7906362" cy="3416320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n1.next = &amp;n2 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n2.next = &amp;n3 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n3.next = NULL ;</a:t>
            </a:r>
          </a:p>
          <a:p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Now traverse the list and print the elements */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p = &amp;n1 ; 		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point to 1st element */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while (p != NULL)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pt-B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printf (“\n %d %s %d”, 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p-&gt;roll, p-&gt;name, p-&gt;age);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p = p-&gt;next;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27068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1: Illustration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3528" y="980728"/>
            <a:ext cx="8377238" cy="792088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608" y="1484784"/>
            <a:ext cx="432048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structure:</a:t>
            </a:r>
          </a:p>
          <a:p>
            <a:endParaRPr lang="en-IN" dirty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stud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roll;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char name[30];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age;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stud *next;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4838" y="4365103"/>
            <a:ext cx="75076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assume the list with three nodes n1, n2 and n3 for 3 students.</a:t>
            </a:r>
          </a:p>
          <a:p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 stud n1, n2, n3;</a:t>
            </a:r>
            <a:endParaRPr lang="en-IN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33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1: Illustration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24838" y="1124744"/>
            <a:ext cx="72915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To create the links between nodes, it is written as: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n1.next = &amp;n2 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n2.next = &amp;n3 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n3.next = NULL ;  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No more nodes follow */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• Now the list looks like: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55623" y="3789040"/>
            <a:ext cx="1008112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955623" y="4077072"/>
            <a:ext cx="1008112" cy="278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955623" y="4365104"/>
            <a:ext cx="1008112" cy="278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955623" y="4656594"/>
            <a:ext cx="1008112" cy="344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187871" y="3789040"/>
            <a:ext cx="1008112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187871" y="4077072"/>
            <a:ext cx="1008112" cy="278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187871" y="4365104"/>
            <a:ext cx="1008112" cy="278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187871" y="4656594"/>
            <a:ext cx="1008112" cy="344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542869" y="3791463"/>
            <a:ext cx="1008112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542869" y="4079495"/>
            <a:ext cx="1008112" cy="278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6542869" y="4367527"/>
            <a:ext cx="1008112" cy="278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542869" y="4659018"/>
            <a:ext cx="1008112" cy="341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1392642" y="37077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roll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3498" y="4005064"/>
            <a:ext cx="88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name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6261" y="432233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9879" y="4659017"/>
            <a:ext cx="68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next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29488" y="5031170"/>
            <a:ext cx="542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cs typeface="Times New Roman" pitchFamily="18" charset="0"/>
              </a:rPr>
              <a:t>n1</a:t>
            </a:r>
            <a:endParaRPr lang="en-IN" b="1" dirty="0"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99992" y="5031170"/>
            <a:ext cx="542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cs typeface="Times New Roman" pitchFamily="18" charset="0"/>
              </a:rPr>
              <a:t>n2</a:t>
            </a:r>
            <a:endParaRPr lang="en-IN" b="1" dirty="0"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76256" y="5003884"/>
            <a:ext cx="542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cs typeface="Times New Roman" pitchFamily="18" charset="0"/>
              </a:rPr>
              <a:t>n3</a:t>
            </a:r>
            <a:endParaRPr lang="en-IN" b="1" dirty="0">
              <a:cs typeface="Times New Roman" pitchFamily="18" charset="0"/>
            </a:endParaRPr>
          </a:p>
        </p:txBody>
      </p:sp>
      <p:cxnSp>
        <p:nvCxnSpPr>
          <p:cNvPr id="30" name="Elbow Connector 29"/>
          <p:cNvCxnSpPr>
            <a:endCxn id="14" idx="1"/>
          </p:cNvCxnSpPr>
          <p:nvPr/>
        </p:nvCxnSpPr>
        <p:spPr>
          <a:xfrm flipV="1">
            <a:off x="2459679" y="3933056"/>
            <a:ext cx="1728192" cy="895561"/>
          </a:xfrm>
          <a:prstGeom prst="bentConnector3">
            <a:avLst>
              <a:gd name="adj1" fmla="val 6292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416591" y="4790682"/>
            <a:ext cx="84053" cy="7847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Elbow Connector 33"/>
          <p:cNvCxnSpPr/>
          <p:nvPr/>
        </p:nvCxnSpPr>
        <p:spPr>
          <a:xfrm flipV="1">
            <a:off x="4788024" y="3933056"/>
            <a:ext cx="1728192" cy="895561"/>
          </a:xfrm>
          <a:prstGeom prst="bentConnector3">
            <a:avLst>
              <a:gd name="adj1" fmla="val 6292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744936" y="4790682"/>
            <a:ext cx="84053" cy="7847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7008227" y="4797152"/>
            <a:ext cx="84053" cy="7847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7956376" y="4650200"/>
            <a:ext cx="8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39" name="Straight Arrow Connector 38"/>
          <p:cNvCxnSpPr>
            <a:stCxn id="36" idx="6"/>
            <a:endCxn id="37" idx="1"/>
          </p:cNvCxnSpPr>
          <p:nvPr/>
        </p:nvCxnSpPr>
        <p:spPr>
          <a:xfrm flipV="1">
            <a:off x="7092280" y="4834866"/>
            <a:ext cx="864096" cy="1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5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663" y="-10959"/>
            <a:ext cx="8712968" cy="775663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2: 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24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692696"/>
            <a:ext cx="8496944" cy="504056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C-program to store 10 values on a linked list reading the data from keyboard.</a:t>
            </a:r>
          </a:p>
        </p:txBody>
      </p:sp>
      <p:sp>
        <p:nvSpPr>
          <p:cNvPr id="3" name="Rectangle 2"/>
          <p:cNvSpPr/>
          <p:nvPr/>
        </p:nvSpPr>
        <p:spPr>
          <a:xfrm>
            <a:off x="576617" y="1484784"/>
            <a:ext cx="8233222" cy="424731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IN" sz="15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5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data; </a:t>
            </a:r>
            <a:r>
              <a:rPr lang="en-IN" sz="15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IN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//Data part</a:t>
            </a:r>
          </a:p>
          <a:p>
            <a:r>
              <a:rPr lang="en-IN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node *next;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//Address part</a:t>
            </a:r>
          </a:p>
          <a:p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}*header;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n);</a:t>
            </a:r>
            <a:r>
              <a:rPr lang="en-IN" sz="15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 Functions to create a list*/</a:t>
            </a:r>
          </a:p>
          <a:p>
            <a:r>
              <a:rPr lang="en-IN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n;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the total number of nodes: ");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&amp;n);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5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(n);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5448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663" y="-10959"/>
            <a:ext cx="8712968" cy="775663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2: 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25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45672" y="980728"/>
            <a:ext cx="8233222" cy="50475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*temp;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data, i;</a:t>
            </a:r>
          </a:p>
          <a:p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/* A node is created by allocating memory to a structure */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If unable to allocate memory for head node */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("Unable to allocate memory.");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the data of node 1: ");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&amp;data);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field with data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address field to NULL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header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//Header points to the first node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temp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//First node is the current node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958604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663" y="-10959"/>
            <a:ext cx="8712968" cy="775663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2: 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3528" y="836712"/>
            <a:ext cx="8486311" cy="526297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=2;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&lt;= n; i++)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A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created by allocating memory */</a:t>
            </a:r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if(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("Unable to allocate memory.");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break;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else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the data of node %d: ", i);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&amp;data);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field of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with data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address field of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with NULL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temp-&gt;next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previous node i.e. temp to the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endParaRPr lang="en-IN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temp = temp-&gt;next;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58604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4049" y="1008453"/>
            <a:ext cx="8712968" cy="1008112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start with, we have to create a 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(the first node), and make 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point to it.</a:t>
            </a:r>
          </a:p>
          <a:p>
            <a:pPr marL="45720" indent="0">
              <a:lnSpc>
                <a:spcPct val="120000"/>
              </a:lnSpc>
              <a:buNone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lnSpc>
                <a:spcPct val="120000"/>
              </a:lnSpc>
              <a:buNone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576" y="2060848"/>
            <a:ext cx="7416824" cy="1169551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     </a:t>
            </a:r>
          </a:p>
          <a:p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 	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field with data</a:t>
            </a:r>
          </a:p>
          <a:p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	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address field to NULL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35896" y="4255368"/>
            <a:ext cx="1908212" cy="685800"/>
          </a:xfrm>
          <a:prstGeom prst="rect">
            <a:avLst/>
          </a:prstGeom>
          <a:solidFill>
            <a:schemeClr val="accent2">
              <a:lumMod val="20000"/>
              <a:lumOff val="80000"/>
              <a:alpha val="52000"/>
            </a:schemeClr>
          </a:solidFill>
          <a:ln w="3175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90600" y="4297012"/>
            <a:ext cx="990600" cy="609600"/>
          </a:xfrm>
          <a:prstGeom prst="rect">
            <a:avLst/>
          </a:prstGeom>
          <a:solidFill>
            <a:schemeClr val="accent3">
              <a:lumMod val="20000"/>
              <a:lumOff val="80000"/>
              <a:alpha val="61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1752600" y="4590074"/>
            <a:ext cx="1883296" cy="11737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990600" y="3963029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header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3804440" y="4417145"/>
            <a:ext cx="846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100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860032" y="4247174"/>
            <a:ext cx="0" cy="6858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215495" y="4377316"/>
            <a:ext cx="8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5148064" y="4550245"/>
            <a:ext cx="1080120" cy="11737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90870" y="3356992"/>
            <a:ext cx="8319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creates a single node. 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example, if the data entered is 100 then the list look like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55663" y="116632"/>
            <a:ext cx="8712968" cy="77566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2: Illustration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04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28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33996" y="2549759"/>
            <a:ext cx="8221012" cy="138499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     </a:t>
            </a:r>
          </a:p>
          <a:p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 	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field of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with data</a:t>
            </a:r>
          </a:p>
          <a:p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 	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address field of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with NULL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temp-&gt;next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	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previous node i.e. temp to the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endParaRPr lang="en-IN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 = temp-&gt;next;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31641" y="5464408"/>
            <a:ext cx="1152128" cy="359213"/>
          </a:xfrm>
          <a:prstGeom prst="rect">
            <a:avLst/>
          </a:prstGeom>
          <a:solidFill>
            <a:srgbClr val="FFCC99"/>
          </a:solidFill>
          <a:ln w="3175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91247" y="5528302"/>
            <a:ext cx="685499" cy="287746"/>
          </a:xfrm>
          <a:prstGeom prst="rect">
            <a:avLst/>
          </a:prstGeom>
          <a:solidFill>
            <a:schemeClr val="accent3">
              <a:lumMod val="20000"/>
              <a:lumOff val="80000"/>
              <a:alpha val="61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522261" y="5649116"/>
            <a:ext cx="809379" cy="11737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70913" y="5202812"/>
            <a:ext cx="738229" cy="23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head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403396" y="5468381"/>
            <a:ext cx="591355" cy="22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100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123728" y="5456214"/>
            <a:ext cx="0" cy="367407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8189665" y="5389017"/>
            <a:ext cx="8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2339752" y="5632277"/>
            <a:ext cx="720080" cy="11737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35918" y="980728"/>
            <a:ext cx="79081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need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 number of nodes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linked list: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Allocate n </a:t>
            </a:r>
            <a:r>
              <a:rPr lang="en-IN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newNodes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one by one.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Read in the data for the </a:t>
            </a:r>
            <a:r>
              <a:rPr lang="en-IN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newNodes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Modify the links of the </a:t>
            </a:r>
            <a:r>
              <a:rPr lang="en-IN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newNodes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so that the chain is formed.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3920" y="4365104"/>
            <a:ext cx="8081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creates 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number of nodes . 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e.g. if the data entered is 200, 50, 30 then the list look like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053306" y="5453418"/>
            <a:ext cx="1086646" cy="362630"/>
          </a:xfrm>
          <a:prstGeom prst="rect">
            <a:avLst/>
          </a:prstGeom>
          <a:solidFill>
            <a:srgbClr val="FFCC99"/>
          </a:solidFill>
          <a:ln w="3175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114428" y="5465289"/>
            <a:ext cx="591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200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3723455" y="5442683"/>
            <a:ext cx="0" cy="362323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644665" y="5442684"/>
            <a:ext cx="1223480" cy="362322"/>
          </a:xfrm>
          <a:prstGeom prst="rect">
            <a:avLst/>
          </a:prstGeom>
          <a:solidFill>
            <a:srgbClr val="FFCC99"/>
          </a:solidFill>
          <a:ln w="3175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4737021" y="5454969"/>
            <a:ext cx="591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50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5436096" y="5465288"/>
            <a:ext cx="0" cy="339717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420448" y="5392141"/>
            <a:ext cx="1333697" cy="412864"/>
          </a:xfrm>
          <a:prstGeom prst="rect">
            <a:avLst/>
          </a:prstGeom>
          <a:solidFill>
            <a:srgbClr val="FFCC99"/>
          </a:solidFill>
          <a:ln w="3175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6565893" y="5432699"/>
            <a:ext cx="591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30</a:t>
            </a: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7236296" y="5392141"/>
            <a:ext cx="0" cy="412864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V="1">
            <a:off x="3930454" y="5617365"/>
            <a:ext cx="720080" cy="11737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V="1">
            <a:off x="5700368" y="5616518"/>
            <a:ext cx="720080" cy="11737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V="1">
            <a:off x="7524328" y="5573683"/>
            <a:ext cx="720080" cy="11737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70913" y="116632"/>
            <a:ext cx="8712968" cy="77566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87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663" y="-10959"/>
            <a:ext cx="8712968" cy="775663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3: 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692696"/>
            <a:ext cx="8496944" cy="504056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C-program to copy an array to a single linked list.</a:t>
            </a:r>
          </a:p>
        </p:txBody>
      </p:sp>
      <p:sp>
        <p:nvSpPr>
          <p:cNvPr id="3" name="Rectangle 2"/>
          <p:cNvSpPr/>
          <p:nvPr/>
        </p:nvSpPr>
        <p:spPr>
          <a:xfrm>
            <a:off x="576617" y="1484784"/>
            <a:ext cx="8233222" cy="395492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IN" sz="15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5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data; </a:t>
            </a:r>
            <a:r>
              <a:rPr lang="en-IN" sz="15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IN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//Data part</a:t>
            </a:r>
          </a:p>
          <a:p>
            <a:r>
              <a:rPr lang="en-IN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node *next;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//Address part</a:t>
            </a:r>
          </a:p>
          <a:p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*header, *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*temp;</a:t>
            </a:r>
          </a:p>
          <a:p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data, 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n, a[100];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the total number of data: ");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&amp;n);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Write code here to initialize the array a with n elements //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      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7821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 to Linked Lists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88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663" y="-10959"/>
            <a:ext cx="8712968" cy="775663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2: 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45672" y="980728"/>
            <a:ext cx="8233222" cy="353943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/* A node is created by allocating memory to a structure */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If unable to allocate memory for head node */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("Unable to allocate memory.");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a[0];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field with data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address field to NULL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header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//Header points to the first node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temp = header;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771976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663" y="-10959"/>
            <a:ext cx="8712968" cy="775663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2: 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3528" y="836712"/>
            <a:ext cx="8486311" cy="461664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&lt;= n; i++)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A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created by allocating memory */</a:t>
            </a:r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if(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("Unable to allocate memory.");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break;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else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a[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field of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with a[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address field of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with NULL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temp-&gt;next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previous node i.e. temp to the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endParaRPr lang="en-IN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temp = temp-&gt;next;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05160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Operations on Linked Lists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32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20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Operations on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1560" y="980728"/>
            <a:ext cx="756084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Traversing a list 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Printing, finding minimum, etc.</a:t>
            </a:r>
          </a:p>
          <a:p>
            <a:pPr marL="4000500" lvl="8" indent="-342900">
              <a:buClr>
                <a:srgbClr val="FF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Insertion of a node into a list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front, end and anywhere, etc.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of a node from a list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front, end and anywhere, etc.</a:t>
            </a:r>
          </a:p>
          <a:p>
            <a:pPr marL="1714500" lvl="3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Comparing two linked lists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Similarity, intersection, etc.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Merging two linked lists into a larger list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Union, concatenation, etc.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Ordering a list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Reversing, sorting, etc.</a:t>
            </a:r>
          </a:p>
        </p:txBody>
      </p:sp>
    </p:spTree>
    <p:extLst>
      <p:ext uri="{BB962C8B-B14F-4D97-AF65-F5344CB8AC3E}">
        <p14:creationId xmlns:p14="http://schemas.microsoft.com/office/powerpoint/2010/main" val="3383795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Traversing a Linked List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34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92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Traversing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35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96753"/>
            <a:ext cx="8229600" cy="2448272"/>
          </a:xfrm>
          <a:prstGeom prst="rect">
            <a:avLst/>
          </a:prstGeom>
        </p:spPr>
        <p:txBody>
          <a:bodyPr/>
          <a:lstStyle/>
          <a:p>
            <a:pPr marL="45720" indent="0" eaLnBrk="1" hangingPunct="1">
              <a:buNone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Once the linked list has been constructed and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 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points to the first node of the list,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Follow the pointers.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Display the contents of the nodes as they are traversed.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Stop when the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n-US" alt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pointer points to </a:t>
            </a:r>
            <a:r>
              <a:rPr lang="en-US" alt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3501008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function </a:t>
            </a:r>
            <a:r>
              <a:rPr lang="en-IN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traverseList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2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given in the next slide. This function to be called from </a:t>
            </a:r>
            <a:r>
              <a:rPr lang="en-IN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IN" sz="2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 as:</a:t>
            </a:r>
          </a:p>
          <a:p>
            <a:endParaRPr lang="en-IN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9632" y="4357806"/>
            <a:ext cx="6696744" cy="1815882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I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pointer to the linked list is given as an input </a:t>
            </a:r>
          </a:p>
          <a:p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("\n Data in the list \n");</a:t>
            </a:r>
          </a:p>
          <a:p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traverseList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(header);</a:t>
            </a:r>
          </a:p>
          <a:p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4680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Traversing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23528" y="1196752"/>
            <a:ext cx="8586770" cy="447814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5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traverseList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*header)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*temp;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If the list is empty i.e. head = NULL */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if(header == NULL)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("List is empty.");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else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temp = header;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while(temp != NULL)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("Data = %d\n", temp-&gt;data); 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//Prints the data of current node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temp = temp-&gt;next; 	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//Advances the position of current node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30728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in a Linked List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37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7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Insertion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38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474064" y="1052736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Insertion steps: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a new node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 from the header node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 links to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 at front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 at end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 at any position</a:t>
            </a:r>
          </a:p>
        </p:txBody>
      </p:sp>
    </p:spTree>
    <p:extLst>
      <p:ext uri="{BB962C8B-B14F-4D97-AF65-F5344CB8AC3E}">
        <p14:creationId xmlns:p14="http://schemas.microsoft.com/office/powerpoint/2010/main" val="530528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at Front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pic>
        <p:nvPicPr>
          <p:cNvPr id="1026" name="Picture 2" descr="http://3.bp.blogspot.com/-JDaVj-vBoWI/VgJI8s96qdI/AAAAAAAAC-Q/yFkSMYK079E/s1600/insertion%2Bof%2Bnode%2Bat%2Bbeginning%2Bof%2Bsingly%2Blinked%2Bli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5976664" cy="1944216"/>
          </a:xfrm>
          <a:prstGeom prst="rect">
            <a:avLst/>
          </a:prstGeom>
          <a:solidFill>
            <a:schemeClr val="accent2">
              <a:lumMod val="20000"/>
              <a:lumOff val="80000"/>
              <a:alpha val="57000"/>
            </a:schemeClr>
          </a:solidFill>
          <a:ln w="3175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95536" y="1196752"/>
            <a:ext cx="7254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to insert node at the beginning of singly linked list</a:t>
            </a:r>
          </a:p>
          <a:p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a new node. </a:t>
            </a:r>
          </a:p>
        </p:txBody>
      </p:sp>
    </p:spTree>
    <p:extLst>
      <p:ext uri="{BB962C8B-B14F-4D97-AF65-F5344CB8AC3E}">
        <p14:creationId xmlns:p14="http://schemas.microsoft.com/office/powerpoint/2010/main" val="61302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Lecture #05: © </a:t>
            </a:r>
            <a:r>
              <a:rPr lang="en-US" dirty="0" err="1"/>
              <a:t>DSamanta</a:t>
            </a:r>
            <a:endParaRPr lang="en-I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496944" cy="295232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linked list is a </a:t>
            </a:r>
            <a:r>
              <a:rPr lang="en-US" alt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structure </a:t>
            </a: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which allows to store data dynamically and manage data efficiently.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US" alt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Typically, a linked list, in its simplest form looks like the following</a:t>
            </a:r>
          </a:p>
        </p:txBody>
      </p: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975637" y="4551784"/>
            <a:ext cx="6172200" cy="533400"/>
            <a:chOff x="768" y="2880"/>
            <a:chExt cx="3888" cy="336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68" y="2880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44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304" y="2880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44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792" y="2880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44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536" y="3072"/>
              <a:ext cx="76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024" y="3072"/>
              <a:ext cx="76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6" name="Group 10"/>
            <p:cNvGrpSpPr>
              <a:grpSpLocks/>
            </p:cNvGrpSpPr>
            <p:nvPr/>
          </p:nvGrpSpPr>
          <p:grpSpPr bwMode="auto">
            <a:xfrm>
              <a:off x="960" y="2880"/>
              <a:ext cx="3456" cy="336"/>
              <a:chOff x="1008" y="1056"/>
              <a:chExt cx="3456" cy="336"/>
            </a:xfrm>
          </p:grpSpPr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336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336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rgbClr val="00206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3" name="Text Box 15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rgbClr val="002060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rgbClr val="002060"/>
                    </a:solidFill>
                    <a:latin typeface="Arial" charset="0"/>
                  </a:rPr>
                  <a:t>C</a:t>
                </a:r>
              </a:p>
            </p:txBody>
          </p:sp>
        </p:grpSp>
      </p:grp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7020272" y="4843485"/>
            <a:ext cx="108012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117106" y="4633818"/>
            <a:ext cx="8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33" name="Elbow Connector 32"/>
          <p:cNvCxnSpPr>
            <a:endCxn id="10" idx="1"/>
          </p:cNvCxnSpPr>
          <p:nvPr/>
        </p:nvCxnSpPr>
        <p:spPr>
          <a:xfrm rot="16200000" flipH="1">
            <a:off x="327534" y="4170380"/>
            <a:ext cx="716105" cy="580101"/>
          </a:xfrm>
          <a:prstGeom prst="bentConnector2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3158" y="3648156"/>
            <a:ext cx="108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8" grpId="0" animBg="1"/>
      <p:bldP spid="3" grpId="0"/>
      <p:bldP spid="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at Front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59294" y="3727607"/>
            <a:ext cx="8561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Make the new node as the head node, i.e. now </a:t>
            </a: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will point to 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 </a:t>
            </a:r>
          </a:p>
        </p:txBody>
      </p:sp>
      <p:pic>
        <p:nvPicPr>
          <p:cNvPr id="14338" name="Picture 2" descr="http://3.bp.blogspot.com/-QfUffnbaq-o/VgJMNeFEK-I/AAAAAAAAC-g/b4pR-d-Ttng/s1600/insertion%2Bof%2Bnode%2Bat%2Bbeginning%2Bof%2Bsingly%2Blinked%2Blis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63" y="4365104"/>
            <a:ext cx="5657850" cy="1678166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97768" y="1119227"/>
            <a:ext cx="8262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 the newly created node with the head node, i.e. the 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will now point to </a:t>
            </a: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node.</a:t>
            </a:r>
          </a:p>
        </p:txBody>
      </p:sp>
      <p:pic>
        <p:nvPicPr>
          <p:cNvPr id="12" name="Picture 4" descr="http://4.bp.blogspot.com/-uvbAGPQdLf4/VgJL1a64YoI/AAAAAAAAC-Y/MZmJdKbz6Vc/s1600/insertion%2Bof%2Bnode%2Bat%2Bbeginning%2Bof%2Bsingly%2Blinked%2Bli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63" y="1988839"/>
            <a:ext cx="5657850" cy="1512169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03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at front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3528" y="1052736"/>
            <a:ext cx="8352928" cy="493981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/*Create a new node and insert at the beginning of the linked list.*/</a:t>
            </a:r>
          </a:p>
          <a:p>
            <a:endParaRPr lang="en-IN" sz="15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5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insertNodeAtBeginning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node*)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("Unable to allocate memory.");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 	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part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head; 	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address part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 =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	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//Makes </a:t>
            </a:r>
            <a:r>
              <a:rPr lang="en-IN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first node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("DATA INSERTED SUCCESSFULLY\n");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2615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Insertion at End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51520" y="873586"/>
            <a:ext cx="856117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to insert node at the end of Singly linked list</a:t>
            </a:r>
          </a:p>
          <a:p>
            <a:pPr algn="just"/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a new node and make sure that the address part of the new node points to NULL. i.e.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-&gt;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next=NULL</a:t>
            </a:r>
          </a:p>
        </p:txBody>
      </p:sp>
      <p:pic>
        <p:nvPicPr>
          <p:cNvPr id="17410" name="Picture 2" descr="http://3.bp.blogspot.com/-fpDQ7klMIaQ/VgQEt2reMUI/AAAAAAAAC_A/K-_hhMmVWh8/s1600/insertion%2Bof%2Bnode%2Bat%2Bend%2Bof%2Bsingly%2Blinked%2Bli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73914"/>
            <a:ext cx="5832648" cy="1571109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1520" y="37890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Traverse to the last node of the linked list and connect the last node of the list with the new node, i.e. last node will now point to new node. (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lastNode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-&gt;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next =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).  </a:t>
            </a:r>
          </a:p>
        </p:txBody>
      </p:sp>
      <p:pic>
        <p:nvPicPr>
          <p:cNvPr id="17412" name="Picture 4" descr="http://4.bp.blogspot.com/-spyupwmQ5es/VgQFVTmR2_I/AAAAAAAAC_I/YNsW1beoj_Q/s1600/insertion%2Bof%2Bnode%2Bat%2Bend%2Bof%2Bsingly%2Blinked%2Bli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09120"/>
            <a:ext cx="5832648" cy="1676400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910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at End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68403" y="919390"/>
            <a:ext cx="8459618" cy="517064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Create a new node and insert at the end of the linked list. */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5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insertNodeAtEnd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data)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*temp; 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node*)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 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if(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("Unable to allocate memory.");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else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 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part</a:t>
            </a:r>
          </a:p>
          <a:p>
            <a:pPr fontAlgn="base"/>
            <a:r>
              <a:rPr lang="en-IN" sz="15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 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temp = head;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while(temp-&gt;next != NULL) 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//Traverse to the last node</a:t>
            </a:r>
            <a:endParaRPr lang="en-IN" sz="1500" dirty="0"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500" dirty="0"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 = temp-&gt;next;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temp-&gt;next =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address part</a:t>
            </a:r>
            <a:r>
              <a:rPr lang="en-IN" sz="15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5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("DATA INSERTED SUCCESSFULLY\n");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173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44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08551" y="873586"/>
            <a:ext cx="7254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to insert node at any position of Singly Linked List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a new node. 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88640"/>
            <a:ext cx="8856984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Insertion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http://2.bp.blogspot.com/-2cAxWpoi_yk/VgQVPyTZc_I/AAAAAAAAC_0/MHPC_Ouak_8/s1600/insertion%2Bof%2Bnode%2Bat%2Bmiddle%2Bof%2Bsingly%2Blinked%2Bli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16" y="1628801"/>
            <a:ext cx="6010275" cy="1584176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31947" y="3561393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Traverse to the n-1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position of the linked list and connect the new node with the n+1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node. (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-&gt;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next = temp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-&gt;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where temp is the n-1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node. </a:t>
            </a:r>
          </a:p>
        </p:txBody>
      </p:sp>
      <p:pic>
        <p:nvPicPr>
          <p:cNvPr id="21508" name="Picture 4" descr="http://4.bp.blogspot.com/-VDhsqGdkeAM/VgQWCvwN7LI/AAAAAAAAC_8/7NqNCJ1Zvm8/s1600/insertion%2Bof%2Bnode%2Bat%2Bmiddle%2Bof%2Bsingly%2Blinked%2Bli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09" y="4293096"/>
            <a:ext cx="6192688" cy="1741556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367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Insertion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45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59294" y="1196752"/>
            <a:ext cx="8561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Now at last connect the n-1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with the new node i.e. the n-1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will now point to new node. (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temp-&gt;next =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where temp is the n-1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node. </a:t>
            </a:r>
          </a:p>
        </p:txBody>
      </p:sp>
      <p:pic>
        <p:nvPicPr>
          <p:cNvPr id="20482" name="Picture 2" descr="http://1.bp.blogspot.com/-XDwzEUsUJgM/VgQXHtTIHAI/AAAAAAAADAI/5yZYYLrF6ro/s1600/insertion%2Bof%2Bnode%2Bat%2Bmiddle%2Bof%2Bsingly%2Blinked%2Blis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552728" cy="2232248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75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at any Position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3528" y="1052736"/>
            <a:ext cx="8352928" cy="447814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Create a new node and insert at middle of the linked list.*/</a:t>
            </a:r>
          </a:p>
          <a:p>
            <a:endParaRPr lang="en-IN" sz="15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5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insertNodeAtMiddle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data,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position)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*temp;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node*)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("Unable to allocate memory.");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 	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part</a:t>
            </a:r>
          </a:p>
          <a:p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temp = head;</a:t>
            </a:r>
          </a:p>
        </p:txBody>
      </p:sp>
    </p:spTree>
    <p:extLst>
      <p:ext uri="{BB962C8B-B14F-4D97-AF65-F5344CB8AC3E}">
        <p14:creationId xmlns:p14="http://schemas.microsoft.com/office/powerpoint/2010/main" val="2996789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at any Position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3528" y="1052736"/>
            <a:ext cx="8352928" cy="50475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for(i=2; i&lt;=position-1; i++)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 Traverse to the n-1 position 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temp = temp-&gt;next;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if(temp ==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    break;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} 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if(temp !=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Links the address part of new node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temp-&gt;next;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Links the address part of n-1 node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temp-&gt;next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("DATA INSERTED SUCCESSFULLY\n");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else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("UNABLE TO INSERT DATA AT THE GIVEN POSITION\n");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632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Double Linked List: Insertion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48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908720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to insert a new node at n</a:t>
            </a:r>
            <a:r>
              <a:rPr lang="en-IN" b="1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position in a Doubly linked list.</a:t>
            </a:r>
          </a:p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Traverse to N-1 node in the list, where N is the position to insert. Say </a:t>
            </a:r>
            <a:r>
              <a:rPr lang="en-IN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now points to N-1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node.</a:t>
            </a:r>
          </a:p>
          <a:p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02" name="Picture 2" descr="Insertion of new node in a doubly linked list Step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362575" cy="1296144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2045" y="3521333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a </a:t>
            </a:r>
            <a:r>
              <a:rPr lang="en-IN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that is to be inserted and assign some data to its data field.</a:t>
            </a:r>
          </a:p>
        </p:txBody>
      </p:sp>
      <p:pic>
        <p:nvPicPr>
          <p:cNvPr id="51204" name="Picture 4" descr="Insertion of new node in a doubly linked list Step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42" y="4149080"/>
            <a:ext cx="5362575" cy="1728192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95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Doubly Linked List: Insertion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90872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Connect the next address field of </a:t>
            </a:r>
            <a:r>
              <a:rPr lang="en-IN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with the node pointed by next address field of </a:t>
            </a:r>
            <a:r>
              <a:rPr lang="en-IN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node.</a:t>
            </a:r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2045" y="3705999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Connect the previous address field of </a:t>
            </a:r>
            <a:r>
              <a:rPr lang="en-IN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with the </a:t>
            </a:r>
            <a:r>
              <a:rPr lang="en-IN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node.</a:t>
            </a:r>
          </a:p>
        </p:txBody>
      </p:sp>
      <p:pic>
        <p:nvPicPr>
          <p:cNvPr id="56322" name="Picture 2" descr="Insertion of new node in a doubly linked list Step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904656" cy="1800200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4" name="Picture 4" descr="Insertion of new node in a doubly linked list Step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77" y="4149080"/>
            <a:ext cx="5904656" cy="1944216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0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Lecture #05: © </a:t>
            </a:r>
            <a:r>
              <a:rPr lang="en-US" dirty="0" err="1"/>
              <a:t>DSamanta</a:t>
            </a:r>
            <a:endParaRPr lang="en-I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8913" y="1283100"/>
            <a:ext cx="8496944" cy="475252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Few salient features</a:t>
            </a:r>
          </a:p>
          <a:p>
            <a:pPr lvl="8">
              <a:buFont typeface="Arial" pitchFamily="34" charset="0"/>
              <a:buChar char="•"/>
            </a:pPr>
            <a:endParaRPr lang="en-US" alt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is a pointer (called </a:t>
            </a:r>
            <a:r>
              <a:rPr lang="en-US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points the first element (also called node) </a:t>
            </a:r>
          </a:p>
          <a:p>
            <a:pPr lvl="8">
              <a:buFont typeface="Arial" pitchFamily="34" charset="0"/>
              <a:buChar char="•"/>
            </a:pPr>
            <a:endParaRPr lang="en-US" alt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Successive nodes are connected by </a:t>
            </a:r>
            <a:r>
              <a:rPr lang="en-US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pointers.</a:t>
            </a:r>
          </a:p>
          <a:p>
            <a:pPr lvl="8">
              <a:buFont typeface="Arial" pitchFamily="34" charset="0"/>
              <a:buChar char="•"/>
            </a:pPr>
            <a:endParaRPr lang="en-US" altLang="en-US" sz="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 element points to </a:t>
            </a:r>
            <a:r>
              <a:rPr lang="en-US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>
              <a:buFont typeface="Arial" pitchFamily="34" charset="0"/>
              <a:buChar char="•"/>
            </a:pPr>
            <a:endParaRPr lang="en-US" alt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can grow or shrink in size during execution of a program.</a:t>
            </a:r>
          </a:p>
          <a:p>
            <a:pPr lvl="8">
              <a:buFont typeface="Arial" pitchFamily="34" charset="0"/>
              <a:buChar char="•"/>
            </a:pPr>
            <a:endParaRPr lang="en-US" alt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can be made just as long as required.</a:t>
            </a:r>
          </a:p>
          <a:p>
            <a:pPr lvl="8">
              <a:buFont typeface="Arial" pitchFamily="34" charset="0"/>
              <a:buChar char="•"/>
            </a:pPr>
            <a:endParaRPr lang="en-US" alt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does not waste memory space, consume exactly what it needs.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Doubly Linked List: Insertion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90872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5: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 if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temp.next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not 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then, connect the previous address field of node pointed by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temp.next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2045" y="3705999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6: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Connect the next address field of 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to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pic>
        <p:nvPicPr>
          <p:cNvPr id="57346" name="Picture 2" descr="Insertion of new node in a doubly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869" y="1681047"/>
            <a:ext cx="5819775" cy="1945957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8" name="Picture 4" descr="Insertion of new node in a doubly linked list Step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00" y="4093625"/>
            <a:ext cx="5791200" cy="1921168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983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Doubly Linked List: Insertion at any Position</a:t>
            </a:r>
            <a:b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109338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7: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Final doubly linked list looks like</a:t>
            </a:r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0" name="Picture 2" descr="Insertion of new node in a doubly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638925" cy="1800200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088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Doubly Linked List: Insertion at any Position</a:t>
            </a:r>
            <a:b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71412" y="908720"/>
            <a:ext cx="8640960" cy="529375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/>
            <a:endParaRPr lang="en-IN" sz="13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{              </a:t>
            </a:r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Basic structure of Node */</a:t>
            </a:r>
          </a:p>
          <a:p>
            <a:pPr fontAlgn="base"/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 next;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}*head, *last;</a:t>
            </a:r>
          </a:p>
          <a:p>
            <a:pPr fontAlgn="base"/>
            <a:endParaRPr lang="en-IN" sz="13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n, data;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head = NULL;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last = NULL;</a:t>
            </a:r>
          </a:p>
          <a:p>
            <a:pPr fontAlgn="base"/>
            <a:endParaRPr lang="en-IN" sz="13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the total number of nodes in list: ");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(n);   		</a:t>
            </a:r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function to create double linked list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			</a:t>
            </a:r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function to display the list</a:t>
            </a:r>
          </a:p>
          <a:p>
            <a:pPr fontAlgn="base"/>
            <a:endParaRPr lang="en-IN" sz="1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the position and data to insert new node: ");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 %d", &amp;n, &amp;data);                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insert_position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(data, n);     </a:t>
            </a:r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function to insert node at any position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93029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Doubly Linked List: Insertion at any Position</a:t>
            </a:r>
            <a:b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67544" y="908721"/>
            <a:ext cx="8280920" cy="532859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i, data;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if(n &gt;= 1){            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Creates and links the head node */   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 = 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data of 1 node: ");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&amp;data);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head-&gt;data = data;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head-&gt;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head-&gt;next = NULL;</a:t>
            </a:r>
          </a:p>
          <a:p>
            <a:pPr fontAlgn="base"/>
            <a:endParaRPr lang="en-IN" sz="9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last = head;</a:t>
            </a:r>
          </a:p>
          <a:p>
            <a:pPr fontAlgn="base"/>
            <a:endParaRPr lang="en-IN" sz="9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for(i=2; i&lt;=n; i++){   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Creates and links rest of the n-1 nodes */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data of %d node: ", i);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&amp;data);</a:t>
            </a:r>
          </a:p>
          <a:p>
            <a:pPr fontAlgn="base"/>
            <a:endParaRPr lang="en-IN" sz="9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last; 	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new node with the previous node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pPr fontAlgn="base"/>
            <a:endParaRPr lang="en-IN" sz="12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last-&gt;next =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previous node with the new node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last =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//Makes new node as last/previous node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("\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nDOUBLY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LINKED LIST CREATED SUCCESSFULLY\n");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86578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Doubly Linked List: Insertion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54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5536" y="908720"/>
            <a:ext cx="8136904" cy="507831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insert_position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data,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position)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*temp;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if(head == NULL){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("Error, List is empty!\n");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else{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temp = head;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if(temp!=NULL){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pPr fontAlgn="base"/>
            <a:endParaRPr lang="en-IN" sz="12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temp-&gt;next;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//Connects new node with n+1th node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temp;      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//Connects new node with n-1th node</a:t>
            </a:r>
          </a:p>
          <a:p>
            <a:pPr fontAlgn="base"/>
            <a:endParaRPr lang="en-IN" sz="12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if(temp-&gt;next != NULL)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      temp-&gt;next-&gt;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Connects n+1th node with new node */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}           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temp-&gt;next =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        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Connects n-1th node with new node */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("NODE INSERTED SUCCESSFULLY AT %d POSITION\n", position);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else{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("Error, Invalid position\n");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70820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Doubly Linked List: Insertion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55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5536" y="908720"/>
            <a:ext cx="8136904" cy="526297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 temp;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 = 1;</a:t>
            </a: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if(head ==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("List is empty.\n");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temp = head;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("DATA IN THE LIST:\n");</a:t>
            </a: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while(temp !=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("DATA of %d node = %d\n", n, temp-&gt;data);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n++;</a:t>
            </a: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Moves the current pointer to next node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temp = temp-&gt;next;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1114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Few Exercises to Try Out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8551" y="1196752"/>
            <a:ext cx="88279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doubly linked list write a function to:</a:t>
            </a:r>
          </a:p>
          <a:p>
            <a:pPr algn="just"/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 a node at front of the list and at end of the list.</a:t>
            </a:r>
          </a:p>
          <a:p>
            <a:pPr lvl="2" algn="just">
              <a:buClr>
                <a:srgbClr val="C00000"/>
              </a:buClr>
              <a:buSzPct val="130000"/>
            </a:pPr>
            <a:r>
              <a:rPr lang="en-IN" sz="2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insert_front</a:t>
            </a: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pPr lvl="2" algn="just">
              <a:buClr>
                <a:srgbClr val="C00000"/>
              </a:buClr>
              <a:buSzPct val="130000"/>
            </a:pPr>
            <a:r>
              <a:rPr lang="en-IN" sz="2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insert_end</a:t>
            </a: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Sort the DLL in ascending order.</a:t>
            </a: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buClr>
                <a:srgbClr val="C00000"/>
              </a:buClr>
              <a:buSzPct val="120000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285750" lvl="0" indent="-285750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Count the number of nodes in the given DLL.</a:t>
            </a:r>
          </a:p>
          <a:p>
            <a:pPr algn="just">
              <a:buClr>
                <a:srgbClr val="C00000"/>
              </a:buClr>
              <a:buSzPct val="120000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517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Deletion from a Linked List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57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044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Deletion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58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457200" y="1196752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steps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 from the header node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 links to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 at front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 at end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 at any position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freeingup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node as free space.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118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IN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Free Memory after Deletion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59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67544" y="1285293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 not forget to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free()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location dynamically allocated for a node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after deletion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that node.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the programmer’s responsibility to free that memory block.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Failure to do so may create a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dangling pointer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a memory,  that is not used either by the programmer or by the system.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content of a free memory is not erased until it is overwritten.</a:t>
            </a:r>
          </a:p>
        </p:txBody>
      </p:sp>
    </p:spTree>
    <p:extLst>
      <p:ext uri="{BB962C8B-B14F-4D97-AF65-F5344CB8AC3E}">
        <p14:creationId xmlns:p14="http://schemas.microsoft.com/office/powerpoint/2010/main" val="291556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Arrays versus Linked Lists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10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08551" y="873586"/>
            <a:ext cx="86839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to delete first node of Singly Linked List</a:t>
            </a:r>
          </a:p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Copy the address of first node i.e. </a:t>
            </a: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to some temp variable say 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toDelete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88640"/>
            <a:ext cx="8856984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Deletion at Front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947" y="3561393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the head to the second node of the linked list (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 = head-&gt;next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26626" name="Picture 2" descr="http://2.bp.blogspot.com/-JAgfUPWko6Y/VgQoZLEqPJI/AAAAAAAADAo/HL9jbrHc7Sg/s1600/deletion%2Bof%2Bfirst%2Bnode%2Bof%2Bsingly%2Blinked%2Bli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97" y="1988840"/>
            <a:ext cx="6019800" cy="1224136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http://1.bp.blogspot.com/-Hgxb4i4AVgQ/VgQo_5VrVYI/AAAAAAAADAw/6LNZczPgW18/s1600/deletion%2Bof%2Bfirst%2Bnode%2Bof%2Bsingly%2Blinked%2Bli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874" y="4365104"/>
            <a:ext cx="6051623" cy="1296144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6154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31947" y="1124744"/>
            <a:ext cx="868392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Disconnect the connection of first node to second node.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88640"/>
            <a:ext cx="8856984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Deletion at front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947" y="3561393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Free the memory occupied by the first node. </a:t>
            </a:r>
          </a:p>
        </p:txBody>
      </p:sp>
      <p:pic>
        <p:nvPicPr>
          <p:cNvPr id="28674" name="Picture 2" descr="http://2.bp.blogspot.com/-iuTvXhf50Mo/VgQpKgWXsxI/AAAAAAAADA4/465xg3R0jT0/s1600/deletion%2Bof%2Bfirst%2Bnode%2Bof%2Bsingly%2Blinked%2Blis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029325" cy="1224136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http://4.bp.blogspot.com/-DRGQsE3ovjQ/VgQpXW69NWI/AAAAAAAADBA/wauJJ9VCaRw/s1600/deletion%2Bof%2Bfirst%2Bnode%2Bof%2Bsingly%2Blinked%2Blist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37112"/>
            <a:ext cx="4608512" cy="1224136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7442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Deletion at Front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3528" y="908720"/>
            <a:ext cx="8352928" cy="517064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Delete the first node of the linked list */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5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deleteFirstNode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if(head == NULL)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("List is already empty.");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 = head-&gt;next;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("\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deleted = %d\n",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Clears the memory occupied by first node*/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free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("SUCCESSFULLY DELETED FIRST NODE FROM LIST\n");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7186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08551" y="873586"/>
            <a:ext cx="868392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to delete last node of a Singly Linked List</a:t>
            </a:r>
          </a:p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Traverse to the last node of the linked list keeping track of the second last node in some temp variable say 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secondLastNode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88640"/>
            <a:ext cx="8856984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Deletion at End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947" y="3561393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the last node is the head node then make the head node as NULL else disconnect the second last node with the last node i.e.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secondLastNode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</a:t>
            </a:r>
          </a:p>
        </p:txBody>
      </p:sp>
      <p:pic>
        <p:nvPicPr>
          <p:cNvPr id="31746" name="Picture 2" descr="http://3.bp.blogspot.com/-UdXMJ0OxqD8/VgTCzvJAj6I/AAAAAAAADBU/hzdsGGEv2OA/s1600/deletion%2Bof%2Blast%2Bnode%2Bof%2Bsingly%2Blinked%2Bli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874" y="2132856"/>
            <a:ext cx="5972175" cy="1152128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http://1.bp.blogspot.com/-hfV3zkkv3M0/VgTDjbbuniI/AAAAAAAADBc/Aew_HlY6IQk/s1600/deletion%2Bof%2Blast%2Bnode%2Bof%2Bsingly%2Blinked%2Bli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09120"/>
            <a:ext cx="6053417" cy="1104901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981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64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31947" y="1124744"/>
            <a:ext cx="868392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Free the memory occupied by the last node.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88640"/>
            <a:ext cx="8856984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Deletion at End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 descr="http://4.bp.blogspot.com/-_H4EHqVjhIs/VgTF2fw0UoI/AAAAAAAADBo/AbAmNBPBU6w/s1600/deletion%2Bof%2Blast%2Bnode%2Bof%2Bsingly%2Blinked%2Blis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40"/>
            <a:ext cx="4448175" cy="1019176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185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Deletion at End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65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3528" y="908720"/>
            <a:ext cx="8352928" cy="526297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Delete the last node of the linked list */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deleteLastNode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secondLastNode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secondLastNode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while(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!= NULL)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Traverse to the last node of the list*/</a:t>
            </a:r>
          </a:p>
          <a:p>
            <a:pPr fontAlgn="base"/>
            <a:r>
              <a:rPr lang="en-IN" sz="1400" dirty="0">
                <a:latin typeface="Courier New" pitchFamily="49" charset="0"/>
                <a:cs typeface="Courier New" pitchFamily="49" charset="0"/>
              </a:rPr>
              <a:t>     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secondLastNode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if(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head)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head = NULL;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else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{</a:t>
            </a:r>
          </a:p>
          <a:p>
            <a:pPr fontAlgn="base"/>
            <a:r>
              <a:rPr lang="en-IN" sz="1400" dirty="0"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Disconnects the link of second last node with last node */</a:t>
            </a:r>
          </a:p>
          <a:p>
            <a:pPr fontAlgn="base"/>
            <a:r>
              <a:rPr lang="en-IN" sz="1400" dirty="0"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secondLastNode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Delete the last node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free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8803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08551" y="873586"/>
            <a:ext cx="861192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to delete a node at any position of Singly Linked List</a:t>
            </a:r>
          </a:p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Traverse to the n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of the singly linked list and also keep reference of n-1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node in some temp variable say 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 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88640"/>
            <a:ext cx="8856984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Deletion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946" y="3561393"/>
            <a:ext cx="88045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Reconnect n-1</a:t>
            </a:r>
            <a:r>
              <a:rPr lang="en-IN" sz="16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with the n+1</a:t>
            </a:r>
            <a:r>
              <a:rPr lang="en-IN" sz="16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i.e. 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(Where </a:t>
            </a:r>
            <a:r>
              <a:rPr lang="en-IN" sz="1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prevNode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n-1</a:t>
            </a:r>
            <a:r>
              <a:rPr lang="en-IN" sz="16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and </a:t>
            </a:r>
            <a:r>
              <a:rPr lang="en-IN" sz="1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toDelete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is the n</a:t>
            </a:r>
            <a:r>
              <a:rPr lang="en-IN" sz="16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and 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the n+1th node). </a:t>
            </a:r>
          </a:p>
        </p:txBody>
      </p:sp>
      <p:pic>
        <p:nvPicPr>
          <p:cNvPr id="35842" name="Picture 2" descr="http://4.bp.blogspot.com/-fTec3b6tmWk/VgTgLnMtpSI/AAAAAAAADB4/QmgVpvLtq08/s1600/deletion%2Bof%2Bmiddle%2Bnode%2Bof%2Bsingly%2Blinked%2Bli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898" y="2132856"/>
            <a:ext cx="5991225" cy="981076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 descr="http://2.bp.blogspot.com/-60ajBu0aJaU/VgTgeDeXOiI/AAAAAAAADCA/GO2csK0ijSk/s1600/deletion%2Bof%2Bmiddle%2Bnode%2Bof%2Bsingly%2Blinked%2Bli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20" y="4394703"/>
            <a:ext cx="5962650" cy="1257301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4023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Deletion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59294" y="1196752"/>
            <a:ext cx="8561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Free the memory occupied by the n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i.e. 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toDelete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node. </a:t>
            </a:r>
          </a:p>
        </p:txBody>
      </p:sp>
      <p:pic>
        <p:nvPicPr>
          <p:cNvPr id="34818" name="Picture 2" descr="http://1.bp.blogspot.com/-3C0oLPaWnZ8/VgTgirjQwkI/AAAAAAAADCI/mxaZhZEOIc0/s1600/deletion%2Bof%2Bmiddle%2Bnode%2Bof%2Bsingly%2Blinked%2Blis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400600" cy="1296144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4902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Deletion at any Position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68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3528" y="1052736"/>
            <a:ext cx="8352928" cy="483209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Delete the node at any given position of the linked list  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deleteMiddleNode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position)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 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if(head ==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("List is already empty.");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else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for(i=2; i&lt;=position; i++)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if(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    break;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28543792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Deletion at any Position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8368" y="1340768"/>
            <a:ext cx="8132064" cy="418576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if(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if(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head)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head = head-&gt;next;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Deletes the n node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free(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("SUCCESSFULLY DELETED NODE FROM MIDDLE OF LIST\n");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("Invalid position unable to delete.");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007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712968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Array: Contagious Storage  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980727"/>
            <a:ext cx="2160240" cy="50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803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Comparing Two Linked Lists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70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085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Comparing two Lists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8551" y="1196752"/>
            <a:ext cx="861192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Comparing two linked list includes</a:t>
            </a:r>
          </a:p>
          <a:p>
            <a:endParaRPr lang="en-IN" sz="1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Identifying whether the given two linked list are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identical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Linked Lists are identical when they have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same data and arrangement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data is also same.</a:t>
            </a:r>
          </a:p>
          <a:p>
            <a:pPr marL="742950" lvl="1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Checking whether the lists have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same values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arrangement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not same.</a:t>
            </a:r>
          </a:p>
          <a:p>
            <a:pPr marL="285750" indent="-285750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171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Comparing two Linked Lists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79512" y="836712"/>
            <a:ext cx="8856984" cy="526297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Return true if linked lists a and b are identical, otherwise false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areIdentical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*a,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*b)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while (a != NULL &amp;&amp; b !=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if (a-&gt;data != b-&gt;data)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return false; </a:t>
            </a:r>
          </a:p>
          <a:p>
            <a:pPr algn="ctr"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If we reach here, then a and b are not NULL and their data is same, so move to next nodes in both lists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a = a-&gt;next;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b = b-&gt;next;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//If linked lists are identical, then 'a' and 'b' must be NULL at this point.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return (a == NULL &amp;&amp; b == NULL);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*a, *b;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a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(5);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e.g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 a: 5-&gt;4-&gt;3-&gt;2-&gt;1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b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(5);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e.g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 b: 5-&gt;4-&gt;3-&gt;2-&gt;1</a:t>
            </a:r>
          </a:p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areIdentical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(a, b)?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("Identical"):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("Not identical");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664748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Few Exercises to Try Out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8551" y="1196752"/>
            <a:ext cx="882794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 function to:</a:t>
            </a:r>
          </a:p>
          <a:p>
            <a:pPr algn="just"/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Concatenate or merge two given list into one big list.</a:t>
            </a:r>
          </a:p>
          <a:p>
            <a:pPr algn="just"/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node *concatenate(node *a, node *b);</a:t>
            </a: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Compare two given list with same data but different arrangement.</a:t>
            </a:r>
          </a:p>
          <a:p>
            <a:pPr algn="just">
              <a:buClr>
                <a:srgbClr val="C00000"/>
              </a:buClr>
              <a:buSzPct val="120000"/>
            </a:pP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e.g</a:t>
            </a: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  a: 5-&gt;4-&gt;3-&gt;2-&gt;1</a:t>
            </a:r>
          </a:p>
          <a:p>
            <a:pPr algn="just">
              <a:buClr>
                <a:srgbClr val="C00000"/>
              </a:buClr>
              <a:buSzPct val="120000"/>
            </a:pP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      b: 1-&gt;2-&gt;3-&gt;4-&gt;5</a:t>
            </a:r>
          </a:p>
          <a:p>
            <a:pPr algn="just">
              <a:buClr>
                <a:srgbClr val="C00000"/>
              </a:buClr>
              <a:buSzPct val="120000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285750" lvl="0" indent="-285750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Count the number of nodes in the given list using iterative method and recursive method.</a:t>
            </a:r>
          </a:p>
          <a:p>
            <a:pPr algn="just">
              <a:buClr>
                <a:srgbClr val="C00000"/>
              </a:buClr>
              <a:buSzPct val="120000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08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Ordering Linked List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74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276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Reversing</a:t>
            </a: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75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42791" y="908720"/>
            <a:ext cx="8611921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Reversing a list can be performed in two ways: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Iterative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Recursive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buClr>
                <a:srgbClr val="C00000"/>
              </a:buClr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to reverse a Singly Linked List using Iterative method</a:t>
            </a:r>
          </a:p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two more pointers other than </a:t>
            </a: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namely 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that will hold the reference of previous node and current node respectively.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Make sure that </a:t>
            </a:r>
            <a:r>
              <a:rPr lang="en-IN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points to first node i.e.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head.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 should now point to its next node i.e. 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 = head-&gt;next.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should also points to the second node i.e.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head.</a:t>
            </a:r>
          </a:p>
        </p:txBody>
      </p:sp>
      <p:pic>
        <p:nvPicPr>
          <p:cNvPr id="36866" name="Picture 2" descr="Reversing linked list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69" y="4581128"/>
            <a:ext cx="5553075" cy="1512168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5985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Reversing a List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8551" y="873586"/>
            <a:ext cx="8827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Now, disconnect the first node from others. We will make sure that it points to none. As this node is going to be our last node. Perform operation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NULL.</a:t>
            </a:r>
          </a:p>
        </p:txBody>
      </p:sp>
      <p:pic>
        <p:nvPicPr>
          <p:cNvPr id="40962" name="Picture 2" descr="Reversing linked list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543550" cy="1368152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89586" y="3429000"/>
            <a:ext cx="8827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the head node to its next node i.e. 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 = head-&gt;next.</a:t>
            </a:r>
          </a:p>
        </p:txBody>
      </p:sp>
      <p:pic>
        <p:nvPicPr>
          <p:cNvPr id="40964" name="Picture 4" descr="Reversing linked list in 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71700"/>
            <a:ext cx="5581650" cy="1512168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2897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Reversing a List</a:t>
            </a:r>
            <a:br>
              <a:rPr lang="en-IN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8551" y="873586"/>
            <a:ext cx="8611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Now, re-connect the current node to its previous node </a:t>
            </a:r>
          </a:p>
          <a:p>
            <a:pPr algn="just"/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i.e.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39938" name="Picture 2" descr="Reversing linked list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03" y="1772816"/>
            <a:ext cx="5514975" cy="1368152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08551" y="3429000"/>
            <a:ext cx="8611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5: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 the previous node to current node and current node to head node. Means they should now point to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head.</a:t>
            </a:r>
          </a:p>
        </p:txBody>
      </p:sp>
      <p:pic>
        <p:nvPicPr>
          <p:cNvPr id="39940" name="Picture 4" descr="Reversing linked list in 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978" y="4293096"/>
            <a:ext cx="5562600" cy="1428172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2897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Reversing a List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78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8551" y="1058252"/>
            <a:ext cx="8611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6: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 steps 3-5 till head pointer becomes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6131" y="1556792"/>
            <a:ext cx="8611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7: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Now, after all nodes has been re-connected in the reverse order. Make the last node as the first node. Means the head pointer should point to </a:t>
            </a:r>
            <a:r>
              <a:rPr lang="en-IN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pointer. </a:t>
            </a:r>
          </a:p>
          <a:p>
            <a:pPr marL="285750" indent="-28575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Perform 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 =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finally you end up with a reversed linked list of its original.</a:t>
            </a:r>
            <a:endParaRPr lang="en-IN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4" descr="Reversing linked list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408" y="3356992"/>
            <a:ext cx="5505450" cy="1368152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2897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Reversing a List: Iterative Method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16268" y="908720"/>
            <a:ext cx="8360188" cy="526297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reverseList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if(head !=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 = head-&gt;next;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 	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//Makes the first node as last node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while(head !=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head = head-&gt;next;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		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//Makes the last node as head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("SUCCESSFULLY REVERSED LIST\n");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228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712968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Array versus Linked Lists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052736"/>
            <a:ext cx="8153400" cy="504326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arrays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elements are stored in a contagious memory locations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Arrays are static data structure unless we use dynamic memory allocation  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Arrays are suitable for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Inserting/deleting an element at the end.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Randomly accessing any element. 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Searching the list for a particular value.</a:t>
            </a:r>
          </a:p>
          <a:p>
            <a:pPr lvl="2"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Reversing a List: Recursive Method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79512" y="1124744"/>
            <a:ext cx="8648220" cy="483209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Function to reverse the linked list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Recursive_Reverse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node* head)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 (head == NULL)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boundary condition to stop recursion</a:t>
            </a:r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return;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Recursive_Reverse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(head-&gt;next);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print the list after head node</a:t>
            </a:r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  ", head-&gt;data);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// After everything else is printed, print head</a:t>
            </a:r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It should be called from the main() function as */</a:t>
            </a:r>
          </a:p>
          <a:p>
            <a:pPr fontAlgn="base"/>
            <a:endParaRPr lang="en-IN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 = 10;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(n);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// creates 10 nodes in the linked list</a:t>
            </a:r>
          </a:p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Recursive_Reverse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(head);</a:t>
            </a: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4788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Sorting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8551" y="1196752"/>
            <a:ext cx="853991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linked list can be ordered using any of the following sorting algorithms:</a:t>
            </a:r>
          </a:p>
          <a:p>
            <a:endParaRPr lang="en-IN" sz="1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Insertion sort</a:t>
            </a:r>
          </a:p>
          <a:p>
            <a:pPr marL="285750" indent="-285750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Selection sort</a:t>
            </a: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Merge sort</a:t>
            </a: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Bubble sort, etc.</a:t>
            </a: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C00000"/>
              </a:buClr>
              <a:buSzPct val="120000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we discuss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insertion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sort for ordering linked list.</a:t>
            </a:r>
          </a:p>
        </p:txBody>
      </p:sp>
    </p:spTree>
    <p:extLst>
      <p:ext uri="{BB962C8B-B14F-4D97-AF65-F5344CB8AC3E}">
        <p14:creationId xmlns:p14="http://schemas.microsoft.com/office/powerpoint/2010/main" val="15831980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a List using Insertion Sort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95536" y="1052736"/>
            <a:ext cx="8208912" cy="461664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function to sort a singly linked list using insertion sort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insertionSort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Initialize sorted linked list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*sorted = NULL;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Traverse the given linked list and insert every node to be sorted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*current =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while (current !=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*next = current-&gt;next;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insert current in sorted linked list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sortedInsert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(&amp;sorted, current);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current = next;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Update current</a:t>
            </a:r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// Update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to point to sorted linked list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sorted;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67683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a List using Insertion Sort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83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95536" y="1052736"/>
            <a:ext cx="8208912" cy="50475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function to insert a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a list.*/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sortedInsert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node**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node*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node* current;</a:t>
            </a: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Special case for the head end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 (*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 || (*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)-&gt;data &gt;=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Locate the node before the point of insertion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current =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while (current-&gt;next!=NULL &amp;&amp; current-&gt;next-&gt;data &lt;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current = current-&gt;next;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current-&gt;next;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current-&gt;next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8698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a List using Insertion Sort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84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95536" y="836712"/>
            <a:ext cx="8208912" cy="203132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n=5;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(n);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insertionSort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(&amp;head);    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("\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after sorting the list \n");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return 0;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7" y="2868037"/>
            <a:ext cx="8208912" cy="310854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Enter the data of node 1: 6 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Enter the data of node 2: 88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Enter the data of node 3: 42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Enter the data of node 4: 21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Enter the data of node 5: 1 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SINGLY LINKED LIST CREATED SUCCESSFULLY</a:t>
            </a: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it-IT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after sorting</a:t>
            </a:r>
            <a:r>
              <a:rPr lang="it-IT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the list            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it-IT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 = 1                    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it-IT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 = 6                    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it-IT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 = 21                   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it-IT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 = 42                   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it-IT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 = 88 </a:t>
            </a:r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247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Circular linked list: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85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1052736"/>
            <a:ext cx="4481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Basic structure of singly circular linked list:</a:t>
            </a:r>
          </a:p>
        </p:txBody>
      </p:sp>
      <p:pic>
        <p:nvPicPr>
          <p:cNvPr id="59394" name="Picture 2" descr="Singly circular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624735" cy="1440160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7544" y="3429000"/>
            <a:ext cx="2837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Doubly circular linked list:</a:t>
            </a:r>
          </a:p>
        </p:txBody>
      </p:sp>
      <p:pic>
        <p:nvPicPr>
          <p:cNvPr id="59396" name="Picture 4" descr="Doubly circular linked 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21088"/>
            <a:ext cx="6624735" cy="1512168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2514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Circular linked list: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86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26957" y="980728"/>
            <a:ext cx="873753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C00000"/>
              </a:buClr>
            </a:pP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Advantages of a Circular linked list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Entire list can be traversed from any node.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lists are the required data structure when we want a list to be accessed in a circle or loop.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Despite of being singly circular linked list we can easily traverse to its previous node, which is not possible in singly linked list.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Disadvantages of Circular linked list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list are complex as compared to singly linked lists.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Reversing of circular list is a complex as compared to singly or doubly lists.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not traversed carefully, then we could end up in an infinite loop.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Like singly and doubly lists circular linked lists also doesn’t supports direct accessing of elements.</a:t>
            </a:r>
          </a:p>
        </p:txBody>
      </p:sp>
    </p:spTree>
    <p:extLst>
      <p:ext uri="{BB962C8B-B14F-4D97-AF65-F5344CB8AC3E}">
        <p14:creationId xmlns:p14="http://schemas.microsoft.com/office/powerpoint/2010/main" val="26508949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Operations on circular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3695" y="1124744"/>
            <a:ext cx="7560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Creation of list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Traversal of list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Insertion of node</a:t>
            </a:r>
          </a:p>
          <a:p>
            <a:pPr marL="125730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the beginning of list</a:t>
            </a:r>
          </a:p>
          <a:p>
            <a:pPr marL="125730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any position in the list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of node</a:t>
            </a:r>
          </a:p>
          <a:p>
            <a:pPr marL="125730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of first node</a:t>
            </a:r>
          </a:p>
          <a:p>
            <a:pPr marL="125730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of node from middle of the list</a:t>
            </a:r>
          </a:p>
          <a:p>
            <a:pPr marL="125730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of last node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Counting total number of nodes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Reversing of list</a:t>
            </a:r>
          </a:p>
        </p:txBody>
      </p:sp>
    </p:spTree>
    <p:extLst>
      <p:ext uri="{BB962C8B-B14F-4D97-AF65-F5344CB8AC3E}">
        <p14:creationId xmlns:p14="http://schemas.microsoft.com/office/powerpoint/2010/main" val="3197447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Creation and Traversal of a Circular List</a:t>
            </a:r>
            <a:b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88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86370" y="980728"/>
            <a:ext cx="8233036" cy="449353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/>
            <a:endParaRPr lang="en-IN" sz="13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Basic structure of Node */</a:t>
            </a:r>
          </a:p>
          <a:p>
            <a:pPr fontAlgn="base"/>
            <a:endParaRPr lang="en-IN" sz="13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 next;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}*head;</a:t>
            </a:r>
          </a:p>
          <a:p>
            <a:pPr fontAlgn="base"/>
            <a:endParaRPr lang="en-IN" sz="13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n, data;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head = NULL;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the total number of nodes in list: ");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(n);   		</a:t>
            </a:r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function to create circular linked list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			</a:t>
            </a:r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function to display the list</a:t>
            </a:r>
          </a:p>
          <a:p>
            <a:pPr fontAlgn="base"/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fontAlgn="base"/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7013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6404" y="29152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Circular Linked List: Creation of List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02281" y="764704"/>
            <a:ext cx="8233036" cy="544764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i, data;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if(n &gt;= 1){                      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Creates and links the head node */</a:t>
            </a:r>
            <a:endParaRPr lang="en-IN" sz="12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 = 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data of 1 node: ");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&amp;data);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head-&gt;data = data;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head-&gt;next = NULL;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for(i=2; i&lt;=n; i++){      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Creates and links rest of the n-1 nodes */</a:t>
            </a:r>
            <a:endParaRPr lang="en-IN" sz="12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data of %d node: ", i);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&amp;data);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previous node with newly created node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//Moves the previous node ahead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head;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last node with first 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("\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nCIRCULAR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LINKED LIST CREATED SUCCESSFULLY\n");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24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712968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Linked List: Non-Contagious Storage  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468313" y="1341438"/>
            <a:ext cx="935037" cy="4638675"/>
            <a:chOff x="295" y="845"/>
            <a:chExt cx="589" cy="2922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95" y="845"/>
              <a:ext cx="589" cy="2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05" y="1148"/>
              <a:ext cx="466" cy="232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05" y="1148"/>
              <a:ext cx="466" cy="232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57" y="1175"/>
              <a:ext cx="2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405" y="1380"/>
              <a:ext cx="466" cy="231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05" y="1380"/>
              <a:ext cx="466" cy="231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57" y="1405"/>
              <a:ext cx="28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45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05" y="1611"/>
              <a:ext cx="466" cy="232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05" y="1611"/>
              <a:ext cx="466" cy="232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557" y="1642"/>
              <a:ext cx="2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05" y="1843"/>
              <a:ext cx="466" cy="232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05" y="1843"/>
              <a:ext cx="466" cy="232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557" y="1872"/>
              <a:ext cx="2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05" y="2075"/>
              <a:ext cx="466" cy="231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05" y="2075"/>
              <a:ext cx="466" cy="231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557" y="2102"/>
              <a:ext cx="2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405" y="2306"/>
              <a:ext cx="466" cy="232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405" y="2306"/>
              <a:ext cx="466" cy="232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557" y="2332"/>
              <a:ext cx="2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405" y="2538"/>
              <a:ext cx="466" cy="232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405" y="2538"/>
              <a:ext cx="466" cy="232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557" y="2570"/>
              <a:ext cx="2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05" y="3233"/>
              <a:ext cx="466" cy="232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405" y="3233"/>
              <a:ext cx="466" cy="232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405" y="3001"/>
              <a:ext cx="466" cy="232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05" y="3001"/>
              <a:ext cx="466" cy="232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557" y="3029"/>
              <a:ext cx="2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405" y="2770"/>
              <a:ext cx="466" cy="231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405" y="2770"/>
              <a:ext cx="466" cy="231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557" y="2800"/>
              <a:ext cx="2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405" y="858"/>
              <a:ext cx="0" cy="29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871" y="858"/>
              <a:ext cx="0" cy="348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405" y="3465"/>
              <a:ext cx="0" cy="289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871" y="3465"/>
              <a:ext cx="0" cy="289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10" y="1105"/>
              <a:ext cx="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10" y="1335"/>
              <a:ext cx="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310" y="1565"/>
              <a:ext cx="7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10" y="1795"/>
              <a:ext cx="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310" y="2017"/>
              <a:ext cx="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318" y="2262"/>
              <a:ext cx="6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310" y="2492"/>
              <a:ext cx="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310" y="2722"/>
              <a:ext cx="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318" y="2952"/>
              <a:ext cx="5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318" y="3182"/>
              <a:ext cx="5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j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405" y="3465"/>
              <a:ext cx="466" cy="231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405" y="3465"/>
              <a:ext cx="466" cy="231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557" y="349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310" y="3412"/>
              <a:ext cx="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46" y="1340769"/>
            <a:ext cx="5169154" cy="157624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371850"/>
            <a:ext cx="5544616" cy="1217381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2195736" y="3201988"/>
            <a:ext cx="669674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267744" y="4856164"/>
            <a:ext cx="669674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195736" y="1362076"/>
            <a:ext cx="47279" cy="4597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868" y="4922248"/>
            <a:ext cx="6079564" cy="128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825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Circular Linked List: Traversal of List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08074" y="1124744"/>
            <a:ext cx="8233036" cy="483209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*current;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 = 1;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if(head ==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("List is empty.\n");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current = head;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("DATA IN THE LIST:\n");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do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("Data %d = %d\n", n, current-&gt;data);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current = current-&gt;next;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n++;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}while(current != head);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668540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Few Exercises to Try Out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8551" y="1196752"/>
            <a:ext cx="88279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circular linked list write a function to:</a:t>
            </a:r>
          </a:p>
          <a:p>
            <a:pPr algn="just"/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 a node at any position of the list and delete from the beginning of the list.</a:t>
            </a:r>
          </a:p>
          <a:p>
            <a:pPr lvl="2" algn="just">
              <a:buClr>
                <a:srgbClr val="C00000"/>
              </a:buClr>
              <a:buSzPct val="130000"/>
            </a:pPr>
            <a:r>
              <a:rPr lang="en-IN" sz="2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insert_position</a:t>
            </a: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data,position</a:t>
            </a: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 algn="just">
              <a:buClr>
                <a:srgbClr val="C00000"/>
              </a:buClr>
              <a:buSzPct val="130000"/>
            </a:pPr>
            <a:r>
              <a:rPr lang="en-IN" sz="2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delete_front</a:t>
            </a: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 algn="just">
              <a:buClr>
                <a:srgbClr val="C00000"/>
              </a:buClr>
              <a:buSzPct val="130000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just"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Reverse the given circular linked link.</a:t>
            </a:r>
          </a:p>
          <a:p>
            <a:pPr lvl="2" algn="just">
              <a:buClr>
                <a:srgbClr val="C00000"/>
              </a:buClr>
              <a:buSzPct val="130000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3820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Any ques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710" y="1628800"/>
            <a:ext cx="2304256" cy="35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67544" y="692696"/>
            <a:ext cx="8229600" cy="9361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5301208"/>
            <a:ext cx="7704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You may post your question(s) at the “Discussion Forum” maintained in the course Web page.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92</a:t>
            </a:fld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589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07504" y="404664"/>
            <a:ext cx="8229600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Problems to Ponder…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CS 10001 : Programming and Data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93</a:t>
            </a:fld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sz="1000" b="0" i="1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632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be added shortly….</a:t>
            </a:r>
          </a:p>
        </p:txBody>
      </p:sp>
    </p:spTree>
    <p:extLst>
      <p:ext uri="{BB962C8B-B14F-4D97-AF65-F5344CB8AC3E}">
        <p14:creationId xmlns:p14="http://schemas.microsoft.com/office/powerpoint/2010/main" val="15265319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07504" y="404664"/>
            <a:ext cx="8229600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Problems for Practice…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prstClr val="black">
                    <a:lumMod val="50000"/>
                    <a:lumOff val="50000"/>
                  </a:prstClr>
                </a:solidFill>
              </a:rPr>
              <a:t>CS 10001 : Programming and Data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94</a:t>
            </a:fld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#01: © DSamanta</a:t>
            </a:r>
            <a:endParaRPr lang="en-IN" sz="1000" b="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632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You can check the Moodle course management system for a set of problems for your own practice.</a:t>
            </a:r>
          </a:p>
          <a:p>
            <a:pPr lvl="8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 to the Moodle system at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http://cse.iitkgp.ac.in/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“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PDS Spring-2017 (Theory)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the link “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My Courses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Go to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Topic 10: Practice Sheet #10 : Linked Lists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Solutions to the problems in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Sheet #06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will be uploaded in due time.</a:t>
            </a:r>
          </a:p>
        </p:txBody>
      </p:sp>
    </p:spTree>
    <p:extLst>
      <p:ext uri="{BB962C8B-B14F-4D97-AF65-F5344CB8AC3E}">
        <p14:creationId xmlns:p14="http://schemas.microsoft.com/office/powerpoint/2010/main" val="20654826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51520" y="2644170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you try to solve problems yourself, then you will learn many things automatically.</a:t>
            </a:r>
          </a:p>
          <a:p>
            <a:pPr lvl="1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r"/>
            <a:r>
              <a:rPr lang="en-US" sz="2400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Spend few minutes and then enjoy the study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9784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6D1424FC3D474AB7E9E4D979C6D54E" ma:contentTypeVersion="3" ma:contentTypeDescription="Create a new document." ma:contentTypeScope="" ma:versionID="a6624809a7575d3b3ebf498c1f4094d4">
  <xsd:schema xmlns:xsd="http://www.w3.org/2001/XMLSchema" xmlns:xs="http://www.w3.org/2001/XMLSchema" xmlns:p="http://schemas.microsoft.com/office/2006/metadata/properties" xmlns:ns2="19975716-39be-4cce-afef-6bddbc0eced4" targetNamespace="http://schemas.microsoft.com/office/2006/metadata/properties" ma:root="true" ma:fieldsID="0ad3e0c01f08d5497bde4df986ea5be2" ns2:_="">
    <xsd:import namespace="19975716-39be-4cce-afef-6bddbc0ece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75716-39be-4cce-afef-6bddbc0ece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6678BC-99A7-43B6-BEE5-BC2358A0C73E}"/>
</file>

<file path=customXml/itemProps2.xml><?xml version="1.0" encoding="utf-8"?>
<ds:datastoreItem xmlns:ds="http://schemas.openxmlformats.org/officeDocument/2006/customXml" ds:itemID="{DC09E925-D616-4D88-A506-8D779E0FE519}"/>
</file>

<file path=customXml/itemProps3.xml><?xml version="1.0" encoding="utf-8"?>
<ds:datastoreItem xmlns:ds="http://schemas.openxmlformats.org/officeDocument/2006/customXml" ds:itemID="{3FD6AD81-2C32-4A43-8F36-6451AB3E3D36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11363</TotalTime>
  <Words>8962</Words>
  <Application>Microsoft Office PowerPoint</Application>
  <PresentationFormat>On-screen Show (4:3)</PresentationFormat>
  <Paragraphs>1436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Arial</vt:lpstr>
      <vt:lpstr>Calibri</vt:lpstr>
      <vt:lpstr>Courier New</vt:lpstr>
      <vt:lpstr>Georgia</vt:lpstr>
      <vt:lpstr>Times New Roman</vt:lpstr>
      <vt:lpstr>Trebuchet MS</vt:lpstr>
      <vt:lpstr>Wingdings</vt:lpstr>
      <vt:lpstr>Slipstream</vt:lpstr>
      <vt:lpstr>PowerPoint Presentation</vt:lpstr>
      <vt:lpstr>Today’s Discussion…</vt:lpstr>
      <vt:lpstr>Introduction to Linked Lists</vt:lpstr>
      <vt:lpstr>Linked List</vt:lpstr>
      <vt:lpstr>Linked List</vt:lpstr>
      <vt:lpstr>Arrays versus Linked Lists</vt:lpstr>
      <vt:lpstr>PowerPoint Presentation</vt:lpstr>
      <vt:lpstr>PowerPoint Presentation</vt:lpstr>
      <vt:lpstr>PowerPoint Presentation</vt:lpstr>
      <vt:lpstr>PowerPoint Presentation</vt:lpstr>
      <vt:lpstr>Linked Lists in C</vt:lpstr>
      <vt:lpstr>Defining a Node of a Linked List</vt:lpstr>
      <vt:lpstr>Types of Lists: Single Linked List</vt:lpstr>
      <vt:lpstr>Types of Lists: Double Linked List</vt:lpstr>
      <vt:lpstr>Defining a Node of a Double Linked List</vt:lpstr>
      <vt:lpstr>Double Linked List </vt:lpstr>
      <vt:lpstr>Double versus Single Linked List </vt:lpstr>
      <vt:lpstr>Types of Lists: Circular Linked List</vt:lpstr>
      <vt:lpstr>Circular Linked List </vt:lpstr>
      <vt:lpstr>Example 1: Creating a Single Linked List</vt:lpstr>
      <vt:lpstr>Example 1: Creating a Single Linked List</vt:lpstr>
      <vt:lpstr>Example 1: Illustration</vt:lpstr>
      <vt:lpstr>Example 1: Illustration</vt:lpstr>
      <vt:lpstr>Example 2: Creating a Single Linked List</vt:lpstr>
      <vt:lpstr>Example 2: Creating a Single Linked List</vt:lpstr>
      <vt:lpstr>Example 2: Creating a Single Linked List</vt:lpstr>
      <vt:lpstr>PowerPoint Presentation</vt:lpstr>
      <vt:lpstr>PowerPoint Presentation</vt:lpstr>
      <vt:lpstr>Example 3: Creating a Single Linked List</vt:lpstr>
      <vt:lpstr>Example 2: Creating a Single Linked List</vt:lpstr>
      <vt:lpstr>Example 2: Creating a Single Linked List</vt:lpstr>
      <vt:lpstr>Operations on Linked Lists</vt:lpstr>
      <vt:lpstr>Operations on single linked list</vt:lpstr>
      <vt:lpstr>Traversing a Linked List</vt:lpstr>
      <vt:lpstr>Single Linked List: Traversing </vt:lpstr>
      <vt:lpstr>Single linked list: Traversing </vt:lpstr>
      <vt:lpstr>Insertion in a Linked List</vt:lpstr>
      <vt:lpstr>Single Linked List: Insertion </vt:lpstr>
      <vt:lpstr>Insertion at Front </vt:lpstr>
      <vt:lpstr>Insertion at Front </vt:lpstr>
      <vt:lpstr>Insertion at front </vt:lpstr>
      <vt:lpstr>Single Linked List: Insertion at End </vt:lpstr>
      <vt:lpstr>Insertion at End </vt:lpstr>
      <vt:lpstr>PowerPoint Presentation</vt:lpstr>
      <vt:lpstr>Single Linked List: Insertion at any position </vt:lpstr>
      <vt:lpstr>Insertion at any Position </vt:lpstr>
      <vt:lpstr>Insertion at any Position </vt:lpstr>
      <vt:lpstr>Double Linked List: Insertion at any Position </vt:lpstr>
      <vt:lpstr>Doubly Linked List: Insertion at any Position </vt:lpstr>
      <vt:lpstr>Doubly Linked List: Insertion at any Position </vt:lpstr>
      <vt:lpstr>Doubly Linked List: Insertion at any Position </vt:lpstr>
      <vt:lpstr>Doubly Linked List: Insertion at any Position </vt:lpstr>
      <vt:lpstr>Doubly Linked List: Insertion at any Position </vt:lpstr>
      <vt:lpstr>Doubly Linked List: Insertion at any Position </vt:lpstr>
      <vt:lpstr>Doubly Linked List: Insertion at any Position </vt:lpstr>
      <vt:lpstr>Few Exercises to Try Out</vt:lpstr>
      <vt:lpstr>Deletion from a Linked List</vt:lpstr>
      <vt:lpstr>Single Linked List: Deletion </vt:lpstr>
      <vt:lpstr>Free Memory after Deletion</vt:lpstr>
      <vt:lpstr>PowerPoint Presentation</vt:lpstr>
      <vt:lpstr>PowerPoint Presentation</vt:lpstr>
      <vt:lpstr>Deletion at Front </vt:lpstr>
      <vt:lpstr>PowerPoint Presentation</vt:lpstr>
      <vt:lpstr>PowerPoint Presentation</vt:lpstr>
      <vt:lpstr>Deletion at End </vt:lpstr>
      <vt:lpstr>PowerPoint Presentation</vt:lpstr>
      <vt:lpstr>Single Linked List: Deletion at any Position </vt:lpstr>
      <vt:lpstr>Deletion at any Position </vt:lpstr>
      <vt:lpstr>Deletion at any Position </vt:lpstr>
      <vt:lpstr>Comparing Two Linked Lists</vt:lpstr>
      <vt:lpstr>Single Linked List: Comparing two Lists </vt:lpstr>
      <vt:lpstr>Comparing two Linked Lists </vt:lpstr>
      <vt:lpstr>Few Exercises to Try Out</vt:lpstr>
      <vt:lpstr>Ordering Linked List</vt:lpstr>
      <vt:lpstr>Single Linked List: Reversing</vt:lpstr>
      <vt:lpstr>Reversing a List </vt:lpstr>
      <vt:lpstr>Reversing a List </vt:lpstr>
      <vt:lpstr>Reversing a List </vt:lpstr>
      <vt:lpstr>Reversing a List: Iterative Method </vt:lpstr>
      <vt:lpstr>Reversing a List: Recursive Method </vt:lpstr>
      <vt:lpstr>Single Linked List: Sorting </vt:lpstr>
      <vt:lpstr>Sorting a List using Insertion Sort </vt:lpstr>
      <vt:lpstr>Sorting a List using Insertion Sort  </vt:lpstr>
      <vt:lpstr>Sorting a List using Insertion Sort  </vt:lpstr>
      <vt:lpstr>Circular linked list: </vt:lpstr>
      <vt:lpstr>Circular linked list: </vt:lpstr>
      <vt:lpstr>Operations on circular linked list</vt:lpstr>
      <vt:lpstr>Creation and Traversal of a Circular List </vt:lpstr>
      <vt:lpstr>Circular Linked List: Creation of List </vt:lpstr>
      <vt:lpstr>Circular Linked List: Traversal of List </vt:lpstr>
      <vt:lpstr>Few Exercises to Try Out</vt:lpstr>
      <vt:lpstr>PowerPoint Presentation</vt:lpstr>
      <vt:lpstr>PowerPoint Presentation</vt:lpstr>
      <vt:lpstr>PowerPoint Presentation</vt:lpstr>
      <vt:lpstr>PowerPoint Presentation</vt:lpstr>
    </vt:vector>
  </TitlesOfParts>
  <Company>IIT Kharagpur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Data Structures</dc:title>
  <dc:creator>Debasis Samanta</dc:creator>
  <cp:lastModifiedBy>Raghavendra Mishra</cp:lastModifiedBy>
  <cp:revision>379</cp:revision>
  <dcterms:created xsi:type="dcterms:W3CDTF">2016-12-06T07:31:32Z</dcterms:created>
  <dcterms:modified xsi:type="dcterms:W3CDTF">2023-09-11T03:36:21Z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0x010100566D1424FC3D474AB7E9E4D979C6D54E</vt:lpwstr>
  </property>
</Properties>
</file>