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1" r:id="rId1"/>
  </p:sldMasterIdLst>
  <p:notesMasterIdLst>
    <p:notesMasterId r:id="rId48"/>
  </p:notesMasterIdLst>
  <p:sldIdLst>
    <p:sldId id="256" r:id="rId2"/>
    <p:sldId id="257" r:id="rId3"/>
    <p:sldId id="259" r:id="rId4"/>
    <p:sldId id="428" r:id="rId5"/>
    <p:sldId id="427" r:id="rId6"/>
    <p:sldId id="431" r:id="rId7"/>
    <p:sldId id="300" r:id="rId8"/>
    <p:sldId id="432" r:id="rId9"/>
    <p:sldId id="433" r:id="rId10"/>
    <p:sldId id="435" r:id="rId11"/>
    <p:sldId id="434" r:id="rId12"/>
    <p:sldId id="436" r:id="rId13"/>
    <p:sldId id="438" r:id="rId14"/>
    <p:sldId id="437" r:id="rId15"/>
    <p:sldId id="439" r:id="rId16"/>
    <p:sldId id="415" r:id="rId17"/>
    <p:sldId id="441" r:id="rId18"/>
    <p:sldId id="442" r:id="rId19"/>
    <p:sldId id="443" r:id="rId20"/>
    <p:sldId id="444" r:id="rId21"/>
    <p:sldId id="445" r:id="rId22"/>
    <p:sldId id="440" r:id="rId23"/>
    <p:sldId id="446" r:id="rId24"/>
    <p:sldId id="459" r:id="rId25"/>
    <p:sldId id="462" r:id="rId26"/>
    <p:sldId id="463" r:id="rId27"/>
    <p:sldId id="464" r:id="rId28"/>
    <p:sldId id="465" r:id="rId29"/>
    <p:sldId id="466" r:id="rId30"/>
    <p:sldId id="467" r:id="rId31"/>
    <p:sldId id="447" r:id="rId32"/>
    <p:sldId id="455" r:id="rId33"/>
    <p:sldId id="456" r:id="rId34"/>
    <p:sldId id="454" r:id="rId35"/>
    <p:sldId id="453" r:id="rId36"/>
    <p:sldId id="448" r:id="rId37"/>
    <p:sldId id="450" r:id="rId38"/>
    <p:sldId id="451" r:id="rId39"/>
    <p:sldId id="452" r:id="rId40"/>
    <p:sldId id="457" r:id="rId41"/>
    <p:sldId id="458" r:id="rId42"/>
    <p:sldId id="461" r:id="rId43"/>
    <p:sldId id="460" r:id="rId44"/>
    <p:sldId id="262" r:id="rId45"/>
    <p:sldId id="265" r:id="rId46"/>
    <p:sldId id="350"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8BC"/>
    <a:srgbClr val="ECEFF8"/>
    <a:srgbClr val="DFE8F1"/>
    <a:srgbClr val="000000"/>
    <a:srgbClr val="DDE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F98F6-046C-4A61-A4DD-0818A66BB8A0}" type="datetimeFigureOut">
              <a:rPr lang="en-IN" smtClean="0"/>
              <a:t>29-09-2023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6BE6B3-2D16-4A1B-99C8-9BB68DB86518}" type="slidenum">
              <a:rPr lang="en-IN" smtClean="0"/>
              <a:t>‹#›</a:t>
            </a:fld>
            <a:endParaRPr lang="en-IN"/>
          </a:p>
        </p:txBody>
      </p:sp>
    </p:spTree>
    <p:extLst>
      <p:ext uri="{BB962C8B-B14F-4D97-AF65-F5344CB8AC3E}">
        <p14:creationId xmlns:p14="http://schemas.microsoft.com/office/powerpoint/2010/main" val="293442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6BE6B3-2D16-4A1B-99C8-9BB68DB86518}" type="slidenum">
              <a:rPr lang="en-IN" smtClean="0"/>
              <a:t>3</a:t>
            </a:fld>
            <a:endParaRPr lang="en-IN"/>
          </a:p>
        </p:txBody>
      </p:sp>
    </p:spTree>
    <p:extLst>
      <p:ext uri="{BB962C8B-B14F-4D97-AF65-F5344CB8AC3E}">
        <p14:creationId xmlns:p14="http://schemas.microsoft.com/office/powerpoint/2010/main" val="2671592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21</a:t>
            </a:fld>
            <a:endParaRPr lang="en-IN"/>
          </a:p>
        </p:txBody>
      </p:sp>
    </p:spTree>
    <p:extLst>
      <p:ext uri="{BB962C8B-B14F-4D97-AF65-F5344CB8AC3E}">
        <p14:creationId xmlns:p14="http://schemas.microsoft.com/office/powerpoint/2010/main" val="155180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22</a:t>
            </a:fld>
            <a:endParaRPr lang="en-IN"/>
          </a:p>
        </p:txBody>
      </p:sp>
    </p:spTree>
    <p:extLst>
      <p:ext uri="{BB962C8B-B14F-4D97-AF65-F5344CB8AC3E}">
        <p14:creationId xmlns:p14="http://schemas.microsoft.com/office/powerpoint/2010/main" val="3999827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23</a:t>
            </a:fld>
            <a:endParaRPr lang="en-IN"/>
          </a:p>
        </p:txBody>
      </p:sp>
    </p:spTree>
    <p:extLst>
      <p:ext uri="{BB962C8B-B14F-4D97-AF65-F5344CB8AC3E}">
        <p14:creationId xmlns:p14="http://schemas.microsoft.com/office/powerpoint/2010/main" val="1715261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24</a:t>
            </a:fld>
            <a:endParaRPr lang="en-IN"/>
          </a:p>
        </p:txBody>
      </p:sp>
    </p:spTree>
    <p:extLst>
      <p:ext uri="{BB962C8B-B14F-4D97-AF65-F5344CB8AC3E}">
        <p14:creationId xmlns:p14="http://schemas.microsoft.com/office/powerpoint/2010/main" val="4206338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25</a:t>
            </a:fld>
            <a:endParaRPr lang="en-IN"/>
          </a:p>
        </p:txBody>
      </p:sp>
    </p:spTree>
    <p:extLst>
      <p:ext uri="{BB962C8B-B14F-4D97-AF65-F5344CB8AC3E}">
        <p14:creationId xmlns:p14="http://schemas.microsoft.com/office/powerpoint/2010/main" val="250823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27</a:t>
            </a:fld>
            <a:endParaRPr lang="en-IN"/>
          </a:p>
        </p:txBody>
      </p:sp>
    </p:spTree>
    <p:extLst>
      <p:ext uri="{BB962C8B-B14F-4D97-AF65-F5344CB8AC3E}">
        <p14:creationId xmlns:p14="http://schemas.microsoft.com/office/powerpoint/2010/main" val="79103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28</a:t>
            </a:fld>
            <a:endParaRPr lang="en-IN"/>
          </a:p>
        </p:txBody>
      </p:sp>
    </p:spTree>
    <p:extLst>
      <p:ext uri="{BB962C8B-B14F-4D97-AF65-F5344CB8AC3E}">
        <p14:creationId xmlns:p14="http://schemas.microsoft.com/office/powerpoint/2010/main" val="1048929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29</a:t>
            </a:fld>
            <a:endParaRPr lang="en-IN"/>
          </a:p>
        </p:txBody>
      </p:sp>
    </p:spTree>
    <p:extLst>
      <p:ext uri="{BB962C8B-B14F-4D97-AF65-F5344CB8AC3E}">
        <p14:creationId xmlns:p14="http://schemas.microsoft.com/office/powerpoint/2010/main" val="510313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32</a:t>
            </a:fld>
            <a:endParaRPr lang="en-IN"/>
          </a:p>
        </p:txBody>
      </p:sp>
    </p:spTree>
    <p:extLst>
      <p:ext uri="{BB962C8B-B14F-4D97-AF65-F5344CB8AC3E}">
        <p14:creationId xmlns:p14="http://schemas.microsoft.com/office/powerpoint/2010/main" val="3760669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33</a:t>
            </a:fld>
            <a:endParaRPr lang="en-IN"/>
          </a:p>
        </p:txBody>
      </p:sp>
    </p:spTree>
    <p:extLst>
      <p:ext uri="{BB962C8B-B14F-4D97-AF65-F5344CB8AC3E}">
        <p14:creationId xmlns:p14="http://schemas.microsoft.com/office/powerpoint/2010/main" val="135691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5</a:t>
            </a:fld>
            <a:endParaRPr lang="en-IN"/>
          </a:p>
        </p:txBody>
      </p:sp>
    </p:spTree>
    <p:extLst>
      <p:ext uri="{BB962C8B-B14F-4D97-AF65-F5344CB8AC3E}">
        <p14:creationId xmlns:p14="http://schemas.microsoft.com/office/powerpoint/2010/main" val="2361790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40</a:t>
            </a:fld>
            <a:endParaRPr lang="en-IN"/>
          </a:p>
        </p:txBody>
      </p:sp>
    </p:spTree>
    <p:extLst>
      <p:ext uri="{BB962C8B-B14F-4D97-AF65-F5344CB8AC3E}">
        <p14:creationId xmlns:p14="http://schemas.microsoft.com/office/powerpoint/2010/main" val="1548619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41</a:t>
            </a:fld>
            <a:endParaRPr lang="en-IN"/>
          </a:p>
        </p:txBody>
      </p:sp>
    </p:spTree>
    <p:extLst>
      <p:ext uri="{BB962C8B-B14F-4D97-AF65-F5344CB8AC3E}">
        <p14:creationId xmlns:p14="http://schemas.microsoft.com/office/powerpoint/2010/main" val="47475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43</a:t>
            </a:fld>
            <a:endParaRPr lang="en-IN"/>
          </a:p>
        </p:txBody>
      </p:sp>
    </p:spTree>
    <p:extLst>
      <p:ext uri="{BB962C8B-B14F-4D97-AF65-F5344CB8AC3E}">
        <p14:creationId xmlns:p14="http://schemas.microsoft.com/office/powerpoint/2010/main" val="311567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6</a:t>
            </a:fld>
            <a:endParaRPr lang="en-IN"/>
          </a:p>
        </p:txBody>
      </p:sp>
    </p:spTree>
    <p:extLst>
      <p:ext uri="{BB962C8B-B14F-4D97-AF65-F5344CB8AC3E}">
        <p14:creationId xmlns:p14="http://schemas.microsoft.com/office/powerpoint/2010/main" val="3952987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8</a:t>
            </a:fld>
            <a:endParaRPr lang="en-IN"/>
          </a:p>
        </p:txBody>
      </p:sp>
    </p:spTree>
    <p:extLst>
      <p:ext uri="{BB962C8B-B14F-4D97-AF65-F5344CB8AC3E}">
        <p14:creationId xmlns:p14="http://schemas.microsoft.com/office/powerpoint/2010/main" val="312629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16</a:t>
            </a:fld>
            <a:endParaRPr lang="en-IN"/>
          </a:p>
        </p:txBody>
      </p:sp>
    </p:spTree>
    <p:extLst>
      <p:ext uri="{BB962C8B-B14F-4D97-AF65-F5344CB8AC3E}">
        <p14:creationId xmlns:p14="http://schemas.microsoft.com/office/powerpoint/2010/main" val="1881582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17</a:t>
            </a:fld>
            <a:endParaRPr lang="en-IN"/>
          </a:p>
        </p:txBody>
      </p:sp>
    </p:spTree>
    <p:extLst>
      <p:ext uri="{BB962C8B-B14F-4D97-AF65-F5344CB8AC3E}">
        <p14:creationId xmlns:p14="http://schemas.microsoft.com/office/powerpoint/2010/main" val="339389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18</a:t>
            </a:fld>
            <a:endParaRPr lang="en-IN"/>
          </a:p>
        </p:txBody>
      </p:sp>
    </p:spTree>
    <p:extLst>
      <p:ext uri="{BB962C8B-B14F-4D97-AF65-F5344CB8AC3E}">
        <p14:creationId xmlns:p14="http://schemas.microsoft.com/office/powerpoint/2010/main" val="297908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19</a:t>
            </a:fld>
            <a:endParaRPr lang="en-IN"/>
          </a:p>
        </p:txBody>
      </p:sp>
    </p:spTree>
    <p:extLst>
      <p:ext uri="{BB962C8B-B14F-4D97-AF65-F5344CB8AC3E}">
        <p14:creationId xmlns:p14="http://schemas.microsoft.com/office/powerpoint/2010/main" val="427358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20</a:t>
            </a:fld>
            <a:endParaRPr lang="en-IN"/>
          </a:p>
        </p:txBody>
      </p:sp>
    </p:spTree>
    <p:extLst>
      <p:ext uri="{BB962C8B-B14F-4D97-AF65-F5344CB8AC3E}">
        <p14:creationId xmlns:p14="http://schemas.microsoft.com/office/powerpoint/2010/main" val="365110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a:xfrm>
            <a:off x="2396319" y="329308"/>
            <a:ext cx="3086292" cy="309201"/>
          </a:xfrm>
        </p:spPr>
        <p:txBody>
          <a:bodyPr/>
          <a:lstStyle/>
          <a:p>
            <a:r>
              <a:rPr lang="en-IN"/>
              <a:t>CS 11001 : Programming and Data Structures</a:t>
            </a:r>
          </a:p>
        </p:txBody>
      </p:sp>
      <p:sp>
        <p:nvSpPr>
          <p:cNvPr id="6" name="Slide Number Placeholder 5"/>
          <p:cNvSpPr>
            <a:spLocks noGrp="1"/>
          </p:cNvSpPr>
          <p:nvPr>
            <p:ph type="sldNum" sz="quarter" idx="12"/>
          </p:nvPr>
        </p:nvSpPr>
        <p:spPr>
          <a:xfrm>
            <a:off x="1434703" y="798973"/>
            <a:ext cx="802005" cy="503578"/>
          </a:xfrm>
        </p:spPr>
        <p:txBody>
          <a:bodyPr/>
          <a:lstStyle/>
          <a:p>
            <a:fld id="{2412D51A-C1C7-4F6F-ADB4-90C3724E8DB4}"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50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spTree>
    <p:extLst>
      <p:ext uri="{BB962C8B-B14F-4D97-AF65-F5344CB8AC3E}">
        <p14:creationId xmlns:p14="http://schemas.microsoft.com/office/powerpoint/2010/main" val="96509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579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6090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a:t>Click to edit Master title style</a:t>
            </a:r>
          </a:p>
        </p:txBody>
      </p:sp>
      <p:sp>
        <p:nvSpPr>
          <p:cNvPr id="3" name="Chart Placeholder 2"/>
          <p:cNvSpPr>
            <a:spLocks noGrp="1"/>
          </p:cNvSpPr>
          <p:nvPr>
            <p:ph type="chart" sz="half" idx="1"/>
          </p:nvPr>
        </p:nvSpPr>
        <p:spPr>
          <a:xfrm>
            <a:off x="685800" y="1371600"/>
            <a:ext cx="3810000" cy="4724400"/>
          </a:xfrm>
        </p:spPr>
        <p:txBody>
          <a:bodyPr rtlCol="0">
            <a:normAutofit/>
          </a:bodyPr>
          <a:lstStyle/>
          <a:p>
            <a:pPr lvl="0"/>
            <a:endParaRPr lang="en-US" noProof="0"/>
          </a:p>
        </p:txBody>
      </p:sp>
      <p:sp>
        <p:nvSpPr>
          <p:cNvPr id="4" name="Text Placeholder 3"/>
          <p:cNvSpPr>
            <a:spLocks noGrp="1"/>
          </p:cNvSpPr>
          <p:nvPr>
            <p:ph type="body" sz="half" idx="2"/>
          </p:nvPr>
        </p:nvSpPr>
        <p:spPr>
          <a:xfrm>
            <a:off x="4648200" y="13716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r>
              <a:rPr lang="en-IN" altLang="en-US"/>
              <a:t>Autumn 2016</a:t>
            </a: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Autumn 2016</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F67EA25-BD12-4A88-9DB3-B49942559E83}" type="slidenum">
              <a:rPr lang="en-US" altLang="en-US"/>
              <a:pPr/>
              <a:t>‹#›</a:t>
            </a:fld>
            <a:endParaRPr lang="en-US" altLang="en-US"/>
          </a:p>
        </p:txBody>
      </p:sp>
    </p:spTree>
    <p:extLst>
      <p:ext uri="{BB962C8B-B14F-4D97-AF65-F5344CB8AC3E}">
        <p14:creationId xmlns:p14="http://schemas.microsoft.com/office/powerpoint/2010/main" val="402600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82237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36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Lecture #00: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53347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Lecture #00: © DSamanta</a:t>
            </a:r>
            <a:endParaRPr lang="en-IN"/>
          </a:p>
        </p:txBody>
      </p:sp>
      <p:sp>
        <p:nvSpPr>
          <p:cNvPr id="8" name="Footer Placeholder 7"/>
          <p:cNvSpPr>
            <a:spLocks noGrp="1"/>
          </p:cNvSpPr>
          <p:nvPr>
            <p:ph type="ftr" sz="quarter" idx="11"/>
          </p:nvPr>
        </p:nvSpPr>
        <p:spPr/>
        <p:txBody>
          <a:bodyPr/>
          <a:lstStyle/>
          <a:p>
            <a:r>
              <a:rPr lang="en-IN"/>
              <a:t>CS 11001 : Programming and Data Structures</a:t>
            </a:r>
          </a:p>
        </p:txBody>
      </p:sp>
      <p:sp>
        <p:nvSpPr>
          <p:cNvPr id="9" name="Slide Number Placeholder 8"/>
          <p:cNvSpPr>
            <a:spLocks noGrp="1"/>
          </p:cNvSpPr>
          <p:nvPr>
            <p:ph type="sldNum" sz="quarter" idx="12"/>
          </p:nvPr>
        </p:nvSpPr>
        <p:spPr/>
        <p:txBody>
          <a:bodyPr/>
          <a:lstStyle/>
          <a:p>
            <a:fld id="{2412D51A-C1C7-4F6F-ADB4-90C3724E8DB4}" type="slidenum">
              <a:rPr lang="en-IN" smtClean="0"/>
              <a:t>‹#›</a:t>
            </a:fld>
            <a:endParaRPr lang="en-IN"/>
          </a:p>
        </p:txBody>
      </p:sp>
    </p:spTree>
    <p:extLst>
      <p:ext uri="{BB962C8B-B14F-4D97-AF65-F5344CB8AC3E}">
        <p14:creationId xmlns:p14="http://schemas.microsoft.com/office/powerpoint/2010/main" val="292540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Lecture #00: © DSamanta</a:t>
            </a:r>
            <a:endParaRPr lang="en-IN"/>
          </a:p>
        </p:txBody>
      </p:sp>
      <p:sp>
        <p:nvSpPr>
          <p:cNvPr id="4" name="Footer Placeholder 3"/>
          <p:cNvSpPr>
            <a:spLocks noGrp="1"/>
          </p:cNvSpPr>
          <p:nvPr>
            <p:ph type="ftr" sz="quarter" idx="11"/>
          </p:nvPr>
        </p:nvSpPr>
        <p:spPr/>
        <p:txBody>
          <a:bodyPr/>
          <a:lstStyle/>
          <a:p>
            <a:r>
              <a:rPr lang="en-IN"/>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t>‹#›</a:t>
            </a:fld>
            <a:endParaRPr lang="en-IN"/>
          </a:p>
        </p:txBody>
      </p:sp>
    </p:spTree>
    <p:extLst>
      <p:ext uri="{BB962C8B-B14F-4D97-AF65-F5344CB8AC3E}">
        <p14:creationId xmlns:p14="http://schemas.microsoft.com/office/powerpoint/2010/main" val="245844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Lecture #00: © DSamanta</a:t>
            </a:r>
            <a:endParaRPr lang="en-IN"/>
          </a:p>
        </p:txBody>
      </p:sp>
      <p:sp>
        <p:nvSpPr>
          <p:cNvPr id="3" name="Footer Placeholder 2"/>
          <p:cNvSpPr>
            <a:spLocks noGrp="1"/>
          </p:cNvSpPr>
          <p:nvPr>
            <p:ph type="ftr" sz="quarter" idx="11"/>
          </p:nvPr>
        </p:nvSpPr>
        <p:spPr/>
        <p:txBody>
          <a:bodyPr/>
          <a:lstStyle/>
          <a:p>
            <a:r>
              <a:rPr lang="en-IN"/>
              <a:t>CS 11001 : Programming and Data Structures</a:t>
            </a:r>
          </a:p>
        </p:txBody>
      </p:sp>
      <p:sp>
        <p:nvSpPr>
          <p:cNvPr id="4" name="Slide Number Placeholder 3"/>
          <p:cNvSpPr>
            <a:spLocks noGrp="1"/>
          </p:cNvSpPr>
          <p:nvPr>
            <p:ph type="sldNum" sz="quarter" idx="12"/>
          </p:nvPr>
        </p:nvSpPr>
        <p:spPr/>
        <p:txBody>
          <a:bodyPr/>
          <a:lstStyle/>
          <a:p>
            <a:fld id="{2412D51A-C1C7-4F6F-ADB4-90C3724E8DB4}" type="slidenum">
              <a:rPr lang="en-IN" smtClean="0"/>
              <a:t>‹#›</a:t>
            </a:fld>
            <a:endParaRPr lang="en-IN"/>
          </a:p>
        </p:txBody>
      </p:sp>
    </p:spTree>
    <p:extLst>
      <p:ext uri="{BB962C8B-B14F-4D97-AF65-F5344CB8AC3E}">
        <p14:creationId xmlns:p14="http://schemas.microsoft.com/office/powerpoint/2010/main" val="131606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#00: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0673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r>
              <a:rPr lang="en-US"/>
              <a:t>Lecture #00: © DSamanta</a:t>
            </a:r>
            <a:endParaRPr lang="en-IN"/>
          </a:p>
        </p:txBody>
      </p:sp>
      <p:sp>
        <p:nvSpPr>
          <p:cNvPr id="6" name="Footer Placeholder 5"/>
          <p:cNvSpPr>
            <a:spLocks noGrp="1"/>
          </p:cNvSpPr>
          <p:nvPr>
            <p:ph type="ftr" sz="quarter" idx="11"/>
          </p:nvPr>
        </p:nvSpPr>
        <p:spPr>
          <a:xfrm>
            <a:off x="1437530" y="318641"/>
            <a:ext cx="3251553" cy="320931"/>
          </a:xfrm>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982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5">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Lecture #00: © DSamanta</a:t>
            </a:r>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a:t>CS 11001 : Programming and Data Structures</a:t>
            </a: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2412D51A-C1C7-4F6F-ADB4-90C3724E8DB4}" type="slidenum">
              <a:rPr lang="en-IN" smtClean="0"/>
              <a:t>‹#›</a:t>
            </a:fld>
            <a:endParaRPr lang="en-IN"/>
          </a:p>
        </p:txBody>
      </p:sp>
    </p:spTree>
    <p:extLst>
      <p:ext uri="{BB962C8B-B14F-4D97-AF65-F5344CB8AC3E}">
        <p14:creationId xmlns:p14="http://schemas.microsoft.com/office/powerpoint/2010/main" val="2401818154"/>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Lst>
  <p:hf hdr="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335" y="980728"/>
            <a:ext cx="8352928" cy="1080120"/>
          </a:xfrm>
        </p:spPr>
        <p:txBody>
          <a:bodyPr>
            <a:normAutofit fontScale="90000"/>
          </a:bodyPr>
          <a:lstStyle/>
          <a:p>
            <a:pPr marL="182880" indent="0" algn="ctr">
              <a:buNone/>
            </a:pPr>
            <a:r>
              <a:rPr lang="en-US" sz="4000" dirty="0">
                <a:solidFill>
                  <a:schemeClr val="accent2">
                    <a:lumMod val="50000"/>
                  </a:schemeClr>
                </a:solidFill>
                <a:latin typeface="Times New Roman" pitchFamily="18" charset="0"/>
                <a:cs typeface="Times New Roman" pitchFamily="18" charset="0"/>
              </a:rPr>
              <a:t>Programming and Data Structures</a:t>
            </a:r>
            <a:endParaRPr lang="en-IN" sz="4000" dirty="0">
              <a:solidFill>
                <a:schemeClr val="accent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1619672" y="4221088"/>
            <a:ext cx="5637010" cy="1929600"/>
          </a:xfrm>
        </p:spPr>
        <p:txBody>
          <a:bodyPr>
            <a:normAutofit/>
          </a:bodyPr>
          <a:lstStyle/>
          <a:p>
            <a:pPr algn="ctr"/>
            <a:r>
              <a:rPr lang="en-US" sz="2400"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Debasis Samanta</a:t>
            </a:r>
          </a:p>
          <a:p>
            <a:pPr algn="ctr"/>
            <a:r>
              <a:rPr lang="en-US" dirty="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Computer Science &amp; Engineering</a:t>
            </a:r>
          </a:p>
          <a:p>
            <a:pPr algn="ctr"/>
            <a:r>
              <a:rPr lang="en-US" dirty="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Indian Institute of Technology Kharagpur</a:t>
            </a:r>
          </a:p>
          <a:p>
            <a:pPr algn="ctr"/>
            <a:r>
              <a:rPr lang="en-US" dirty="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Spring-2017</a:t>
            </a:r>
            <a:endParaRPr lang="en-IN" dirty="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094"/>
          <a:stretch/>
        </p:blipFill>
        <p:spPr>
          <a:xfrm>
            <a:off x="2987824" y="2426927"/>
            <a:ext cx="2736304" cy="1539780"/>
          </a:xfrm>
          <a:prstGeom prst="rect">
            <a:avLst/>
          </a:prstGeom>
        </p:spPr>
      </p:pic>
    </p:spTree>
    <p:extLst>
      <p:ext uri="{BB962C8B-B14F-4D97-AF65-F5344CB8AC3E}">
        <p14:creationId xmlns:p14="http://schemas.microsoft.com/office/powerpoint/2010/main" val="752892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15" name="Footer Placeholder 4"/>
          <p:cNvSpPr>
            <a:spLocks noGrp="1"/>
          </p:cNvSpPr>
          <p:nvPr>
            <p:ph type="ftr" sz="quarter" idx="11"/>
          </p:nvPr>
        </p:nvSpPr>
        <p:spPr/>
        <p:txBody>
          <a:bodyPr/>
          <a:lstStyle/>
          <a:p>
            <a:pPr>
              <a:defRPr/>
            </a:pPr>
            <a:r>
              <a:rPr lang="en-US"/>
              <a:t>Autumn 2016</a:t>
            </a:r>
          </a:p>
        </p:txBody>
      </p:sp>
      <p:sp>
        <p:nvSpPr>
          <p:cNvPr id="542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3F2038-4F56-497A-BF39-189FB0F2CD00}" type="slidenum">
              <a:rPr lang="en-US" altLang="en-US" sz="1200">
                <a:solidFill>
                  <a:srgbClr val="898989"/>
                </a:solidFill>
                <a:latin typeface="Times New Roman" panose="02020603050405020304" pitchFamily="18" charset="0"/>
              </a:rPr>
              <a:pPr>
                <a:spcBef>
                  <a:spcPct val="0"/>
                </a:spcBef>
                <a:buFontTx/>
                <a:buNone/>
              </a:pPr>
              <a:t>10</a:t>
            </a:fld>
            <a:endParaRPr lang="en-US" altLang="en-US" sz="1200">
              <a:solidFill>
                <a:srgbClr val="898989"/>
              </a:solidFill>
              <a:latin typeface="Times New Roman" panose="02020603050405020304" pitchFamily="18" charset="0"/>
            </a:endParaRPr>
          </a:p>
        </p:txBody>
      </p:sp>
      <p:sp>
        <p:nvSpPr>
          <p:cNvPr id="54279" name="Rectangle 4"/>
          <p:cNvSpPr>
            <a:spLocks noChangeArrowheads="1"/>
          </p:cNvSpPr>
          <p:nvPr/>
        </p:nvSpPr>
        <p:spPr bwMode="auto">
          <a:xfrm>
            <a:off x="4262909" y="4005064"/>
            <a:ext cx="685800" cy="1295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4280" name="Rectangle 5"/>
          <p:cNvSpPr>
            <a:spLocks noChangeArrowheads="1"/>
          </p:cNvSpPr>
          <p:nvPr/>
        </p:nvSpPr>
        <p:spPr bwMode="auto">
          <a:xfrm>
            <a:off x="4262909" y="2557264"/>
            <a:ext cx="685800" cy="14478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9"/>
          <p:cNvGrpSpPr>
            <a:grpSpLocks/>
          </p:cNvGrpSpPr>
          <p:nvPr/>
        </p:nvGrpSpPr>
        <p:grpSpPr bwMode="auto">
          <a:xfrm>
            <a:off x="3005609" y="3789168"/>
            <a:ext cx="1219200" cy="461963"/>
            <a:chOff x="576" y="2448"/>
            <a:chExt cx="768" cy="291"/>
          </a:xfrm>
        </p:grpSpPr>
        <p:sp>
          <p:nvSpPr>
            <p:cNvPr id="54287" name="Text Box 6"/>
            <p:cNvSpPr txBox="1">
              <a:spLocks noChangeArrowheads="1"/>
            </p:cNvSpPr>
            <p:nvPr/>
          </p:nvSpPr>
          <p:spPr bwMode="auto">
            <a:xfrm>
              <a:off x="576" y="2448"/>
              <a:ext cx="432" cy="291"/>
            </a:xfrm>
            <a:prstGeom prst="rect">
              <a:avLst/>
            </a:prstGeom>
            <a:solidFill>
              <a:srgbClr val="FFFFFF"/>
            </a:solidFill>
            <a:ln w="31750">
              <a:solidFill>
                <a:srgbClr val="FFC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dirty="0">
                  <a:solidFill>
                    <a:schemeClr val="accent6">
                      <a:lumMod val="60000"/>
                      <a:lumOff val="40000"/>
                    </a:schemeClr>
                  </a:solidFill>
                  <a:latin typeface="Times New Roman" panose="02020603050405020304" pitchFamily="18" charset="0"/>
                </a:rPr>
                <a:t>top</a:t>
              </a:r>
            </a:p>
          </p:txBody>
        </p:sp>
        <p:sp>
          <p:nvSpPr>
            <p:cNvPr id="54288" name="Line 8"/>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10"/>
          <p:cNvGrpSpPr>
            <a:grpSpLocks/>
          </p:cNvGrpSpPr>
          <p:nvPr/>
        </p:nvGrpSpPr>
        <p:grpSpPr bwMode="auto">
          <a:xfrm>
            <a:off x="3005609" y="3239889"/>
            <a:ext cx="1219200" cy="488950"/>
            <a:chOff x="576" y="2448"/>
            <a:chExt cx="768" cy="308"/>
          </a:xfrm>
        </p:grpSpPr>
        <p:sp>
          <p:nvSpPr>
            <p:cNvPr id="54285" name="Text Box 11"/>
            <p:cNvSpPr txBox="1">
              <a:spLocks noChangeArrowheads="1"/>
            </p:cNvSpPr>
            <p:nvPr/>
          </p:nvSpPr>
          <p:spPr bwMode="auto">
            <a:xfrm>
              <a:off x="576" y="2448"/>
              <a:ext cx="432"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solidFill>
                    <a:srgbClr val="FF0000"/>
                  </a:solidFill>
                  <a:latin typeface="Times New Roman" panose="02020603050405020304" pitchFamily="18" charset="0"/>
                </a:rPr>
                <a:t>top</a:t>
              </a:r>
            </a:p>
          </p:txBody>
        </p:sp>
        <p:sp>
          <p:nvSpPr>
            <p:cNvPr id="54286" name="Line 12"/>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0605" name="Rectangle 13"/>
          <p:cNvSpPr>
            <a:spLocks noChangeArrowheads="1"/>
          </p:cNvSpPr>
          <p:nvPr/>
        </p:nvSpPr>
        <p:spPr bwMode="auto">
          <a:xfrm>
            <a:off x="4262909" y="3471664"/>
            <a:ext cx="685800" cy="533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110606" name="Text Box 14"/>
          <p:cNvSpPr txBox="1">
            <a:spLocks noChangeArrowheads="1"/>
          </p:cNvSpPr>
          <p:nvPr/>
        </p:nvSpPr>
        <p:spPr bwMode="auto">
          <a:xfrm>
            <a:off x="6206480" y="2557264"/>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rgbClr val="FF0000"/>
                </a:solidFill>
                <a:latin typeface="Times New Roman" panose="02020603050405020304" pitchFamily="18" charset="0"/>
              </a:rPr>
              <a:t>PUSH</a:t>
            </a:r>
          </a:p>
        </p:txBody>
      </p:sp>
      <p:sp>
        <p:nvSpPr>
          <p:cNvPr id="18"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Push using Stack</a:t>
            </a:r>
            <a:endParaRPr lang="en-IN" sz="4000" dirty="0">
              <a:solidFill>
                <a:srgbClr val="7030A0"/>
              </a:solidFill>
              <a:latin typeface="Times New Roman" pitchFamily="18" charset="0"/>
              <a:cs typeface="Times New Roman" pitchFamily="18" charset="0"/>
            </a:endParaRPr>
          </a:p>
        </p:txBody>
      </p:sp>
      <p:cxnSp>
        <p:nvCxnSpPr>
          <p:cNvPr id="5" name="Straight Arrow Connector 4"/>
          <p:cNvCxnSpPr/>
          <p:nvPr/>
        </p:nvCxnSpPr>
        <p:spPr>
          <a:xfrm flipV="1">
            <a:off x="2555776" y="3140968"/>
            <a:ext cx="0" cy="113714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16085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0606"/>
                                        </p:tgtEl>
                                        <p:attrNameLst>
                                          <p:attrName>style.visibility</p:attrName>
                                        </p:attrNameLst>
                                      </p:cBhvr>
                                      <p:to>
                                        <p:strVal val="visible"/>
                                      </p:to>
                                    </p:set>
                                    <p:animEffect transition="in" filter="checkerboard(across)">
                                      <p:cBhvr>
                                        <p:cTn id="7" dur="500"/>
                                        <p:tgtEl>
                                          <p:spTgt spid="110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0605"/>
                                        </p:tgtEl>
                                        <p:attrNameLst>
                                          <p:attrName>style.visibility</p:attrName>
                                        </p:attrNameLst>
                                      </p:cBhvr>
                                      <p:to>
                                        <p:strVal val="visible"/>
                                      </p:to>
                                    </p:set>
                                    <p:animEffect transition="in" filter="checkerboard(across)">
                                      <p:cBhvr>
                                        <p:cTn id="22" dur="500"/>
                                        <p:tgtEl>
                                          <p:spTgt spid="110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5" grpId="0" animBg="1"/>
      <p:bldP spid="11060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15" name="Footer Placeholder 4"/>
          <p:cNvSpPr>
            <a:spLocks noGrp="1"/>
          </p:cNvSpPr>
          <p:nvPr>
            <p:ph type="ftr" sz="quarter" idx="11"/>
          </p:nvPr>
        </p:nvSpPr>
        <p:spPr/>
        <p:txBody>
          <a:bodyPr/>
          <a:lstStyle/>
          <a:p>
            <a:pPr>
              <a:defRPr/>
            </a:pPr>
            <a:r>
              <a:rPr lang="en-US"/>
              <a:t>Autumn 2016</a:t>
            </a:r>
          </a:p>
        </p:txBody>
      </p:sp>
      <p:sp>
        <p:nvSpPr>
          <p:cNvPr id="553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127E7F-7B62-438F-9964-96F7BC5D014B}" type="slidenum">
              <a:rPr lang="en-US" altLang="en-US" sz="1200">
                <a:solidFill>
                  <a:srgbClr val="898989"/>
                </a:solidFill>
                <a:latin typeface="Times New Roman" panose="02020603050405020304" pitchFamily="18" charset="0"/>
              </a:rPr>
              <a:pPr>
                <a:spcBef>
                  <a:spcPct val="0"/>
                </a:spcBef>
                <a:buFontTx/>
                <a:buNone/>
              </a:pPr>
              <a:t>11</a:t>
            </a:fld>
            <a:endParaRPr lang="en-US" altLang="en-US" sz="1200">
              <a:solidFill>
                <a:srgbClr val="898989"/>
              </a:solidFill>
              <a:latin typeface="Times New Roman" panose="02020603050405020304" pitchFamily="18" charset="0"/>
            </a:endParaRPr>
          </a:p>
        </p:txBody>
      </p:sp>
      <p:sp>
        <p:nvSpPr>
          <p:cNvPr id="55303" name="Rectangle 4"/>
          <p:cNvSpPr>
            <a:spLocks noChangeArrowheads="1"/>
          </p:cNvSpPr>
          <p:nvPr/>
        </p:nvSpPr>
        <p:spPr bwMode="auto">
          <a:xfrm>
            <a:off x="4355976" y="4005064"/>
            <a:ext cx="685800" cy="1295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5304" name="Rectangle 5"/>
          <p:cNvSpPr>
            <a:spLocks noChangeArrowheads="1"/>
          </p:cNvSpPr>
          <p:nvPr/>
        </p:nvSpPr>
        <p:spPr bwMode="auto">
          <a:xfrm>
            <a:off x="4355976" y="2557264"/>
            <a:ext cx="685800" cy="14478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6"/>
          <p:cNvGrpSpPr>
            <a:grpSpLocks/>
          </p:cNvGrpSpPr>
          <p:nvPr/>
        </p:nvGrpSpPr>
        <p:grpSpPr bwMode="auto">
          <a:xfrm>
            <a:off x="3098676" y="3789164"/>
            <a:ext cx="1219200" cy="488950"/>
            <a:chOff x="576" y="2448"/>
            <a:chExt cx="768" cy="308"/>
          </a:xfrm>
        </p:grpSpPr>
        <p:sp>
          <p:nvSpPr>
            <p:cNvPr id="55311" name="Text Box 7"/>
            <p:cNvSpPr txBox="1">
              <a:spLocks noChangeArrowheads="1"/>
            </p:cNvSpPr>
            <p:nvPr/>
          </p:nvSpPr>
          <p:spPr bwMode="auto">
            <a:xfrm>
              <a:off x="576" y="2448"/>
              <a:ext cx="432"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solidFill>
                    <a:srgbClr val="FF0000"/>
                  </a:solidFill>
                  <a:latin typeface="Times New Roman" panose="02020603050405020304" pitchFamily="18" charset="0"/>
                </a:rPr>
                <a:t>top</a:t>
              </a:r>
            </a:p>
          </p:txBody>
        </p:sp>
        <p:sp>
          <p:nvSpPr>
            <p:cNvPr id="55312" name="Line 8"/>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9"/>
          <p:cNvGrpSpPr>
            <a:grpSpLocks/>
          </p:cNvGrpSpPr>
          <p:nvPr/>
        </p:nvGrpSpPr>
        <p:grpSpPr bwMode="auto">
          <a:xfrm>
            <a:off x="3098676" y="3239893"/>
            <a:ext cx="1219200" cy="461963"/>
            <a:chOff x="576" y="2448"/>
            <a:chExt cx="768" cy="291"/>
          </a:xfrm>
        </p:grpSpPr>
        <p:sp>
          <p:nvSpPr>
            <p:cNvPr id="55309" name="Text Box 10"/>
            <p:cNvSpPr txBox="1">
              <a:spLocks noChangeArrowheads="1"/>
            </p:cNvSpPr>
            <p:nvPr/>
          </p:nvSpPr>
          <p:spPr bwMode="auto">
            <a:xfrm>
              <a:off x="576" y="2448"/>
              <a:ext cx="432" cy="291"/>
            </a:xfrm>
            <a:prstGeom prst="rect">
              <a:avLst/>
            </a:prstGeom>
            <a:noFill/>
            <a:ln w="3175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dirty="0">
                  <a:solidFill>
                    <a:schemeClr val="accent6">
                      <a:lumMod val="60000"/>
                      <a:lumOff val="40000"/>
                    </a:schemeClr>
                  </a:solidFill>
                  <a:latin typeface="Times New Roman" panose="02020603050405020304" pitchFamily="18" charset="0"/>
                </a:rPr>
                <a:t>top</a:t>
              </a:r>
            </a:p>
          </p:txBody>
        </p:sp>
        <p:sp>
          <p:nvSpPr>
            <p:cNvPr id="55310" name="Line 11"/>
            <p:cNvSpPr>
              <a:spLocks noChangeShapeType="1"/>
            </p:cNvSpPr>
            <p:nvPr/>
          </p:nvSpPr>
          <p:spPr bwMode="auto">
            <a:xfrm>
              <a:off x="1056" y="2592"/>
              <a:ext cx="288" cy="0"/>
            </a:xfrm>
            <a:prstGeom prst="line">
              <a:avLst/>
            </a:prstGeom>
            <a:noFill/>
            <a:ln w="31750">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1628" name="Rectangle 12"/>
          <p:cNvSpPr>
            <a:spLocks noChangeArrowheads="1"/>
          </p:cNvSpPr>
          <p:nvPr/>
        </p:nvSpPr>
        <p:spPr bwMode="auto">
          <a:xfrm>
            <a:off x="4355976" y="3471664"/>
            <a:ext cx="685800" cy="533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111629" name="Text Box 13"/>
          <p:cNvSpPr txBox="1">
            <a:spLocks noChangeArrowheads="1"/>
          </p:cNvSpPr>
          <p:nvPr/>
        </p:nvSpPr>
        <p:spPr bwMode="auto">
          <a:xfrm>
            <a:off x="6372200" y="2557264"/>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rgbClr val="FF0000"/>
                </a:solidFill>
                <a:latin typeface="Times New Roman" panose="02020603050405020304" pitchFamily="18" charset="0"/>
              </a:rPr>
              <a:t>POP</a:t>
            </a:r>
          </a:p>
        </p:txBody>
      </p:sp>
      <p:sp>
        <p:nvSpPr>
          <p:cNvPr id="17"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Pop using Stack</a:t>
            </a:r>
            <a:endParaRPr lang="en-IN" sz="4000" dirty="0">
              <a:solidFill>
                <a:srgbClr val="7030A0"/>
              </a:solidFill>
              <a:latin typeface="Times New Roman" pitchFamily="18" charset="0"/>
              <a:cs typeface="Times New Roman" pitchFamily="18" charset="0"/>
            </a:endParaRPr>
          </a:p>
        </p:txBody>
      </p:sp>
      <p:cxnSp>
        <p:nvCxnSpPr>
          <p:cNvPr id="5" name="Straight Arrow Connector 4"/>
          <p:cNvCxnSpPr/>
          <p:nvPr/>
        </p:nvCxnSpPr>
        <p:spPr>
          <a:xfrm>
            <a:off x="2627784" y="3140968"/>
            <a:ext cx="0" cy="122413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16203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1629"/>
                                        </p:tgtEl>
                                        <p:attrNameLst>
                                          <p:attrName>style.visibility</p:attrName>
                                        </p:attrNameLst>
                                      </p:cBhvr>
                                      <p:to>
                                        <p:strVal val="visible"/>
                                      </p:to>
                                    </p:set>
                                    <p:animEffect transition="in" filter="checkerboard(across)">
                                      <p:cBhvr>
                                        <p:cTn id="7" dur="500"/>
                                        <p:tgtEl>
                                          <p:spTgt spid="111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111628"/>
                                        </p:tgtEl>
                                      </p:cBhvr>
                                    </p:animEffect>
                                    <p:set>
                                      <p:cBhvr>
                                        <p:cTn id="12" dur="1" fill="hold">
                                          <p:stCondLst>
                                            <p:cond delay="499"/>
                                          </p:stCondLst>
                                        </p:cTn>
                                        <p:tgtEl>
                                          <p:spTgt spid="11162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nodeType="clickEffect">
                                  <p:stCondLst>
                                    <p:cond delay="0"/>
                                  </p:stCondLst>
                                  <p:childTnLst>
                                    <p:animEffect transition="out" filter="checkerboard(across)">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8" grpId="0" animBg="1"/>
      <p:bldP spid="1116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12</a:t>
            </a:fld>
            <a:endParaRPr lang="en-IN">
              <a:solidFill>
                <a:prstClr val="black">
                  <a:lumMod val="50000"/>
                  <a:lumOff val="50000"/>
                </a:prstClr>
              </a:solidFill>
            </a:endParaRPr>
          </a:p>
        </p:txBody>
      </p:sp>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Stack using Linked List</a:t>
            </a:r>
            <a:endParaRPr lang="en-IN"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75578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4" name="Footer Placeholder 4"/>
          <p:cNvSpPr>
            <a:spLocks noGrp="1"/>
          </p:cNvSpPr>
          <p:nvPr>
            <p:ph type="ftr" sz="quarter" idx="11"/>
          </p:nvPr>
        </p:nvSpPr>
        <p:spPr/>
        <p:txBody>
          <a:bodyPr/>
          <a:lstStyle/>
          <a:p>
            <a:pPr>
              <a:defRPr/>
            </a:pPr>
            <a:r>
              <a:rPr lang="en-US"/>
              <a:t>Autumn 2016</a:t>
            </a:r>
          </a:p>
        </p:txBody>
      </p:sp>
      <p:sp>
        <p:nvSpPr>
          <p:cNvPr id="563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48B1E3-FEA0-472D-91EA-8D58A742BA76}" type="slidenum">
              <a:rPr lang="en-US" altLang="en-US" sz="1200">
                <a:solidFill>
                  <a:srgbClr val="898989"/>
                </a:solidFill>
                <a:latin typeface="Times New Roman" panose="02020603050405020304" pitchFamily="18" charset="0"/>
              </a:rPr>
              <a:pPr>
                <a:spcBef>
                  <a:spcPct val="0"/>
                </a:spcBef>
                <a:buFontTx/>
                <a:buNone/>
              </a:pPr>
              <a:t>13</a:t>
            </a:fld>
            <a:endParaRPr lang="en-US" altLang="en-US" sz="1200">
              <a:solidFill>
                <a:srgbClr val="898989"/>
              </a:solidFill>
              <a:latin typeface="Times New Roman" panose="02020603050405020304" pitchFamily="18" charset="0"/>
            </a:endParaRPr>
          </a:p>
        </p:txBody>
      </p:sp>
      <p:grpSp>
        <p:nvGrpSpPr>
          <p:cNvPr id="56327" name="Group 4"/>
          <p:cNvGrpSpPr>
            <a:grpSpLocks/>
          </p:cNvGrpSpPr>
          <p:nvPr/>
        </p:nvGrpSpPr>
        <p:grpSpPr bwMode="auto">
          <a:xfrm>
            <a:off x="1028700" y="4114800"/>
            <a:ext cx="7086600" cy="914400"/>
            <a:chOff x="1008" y="3072"/>
            <a:chExt cx="4464" cy="576"/>
          </a:xfrm>
        </p:grpSpPr>
        <p:sp>
          <p:nvSpPr>
            <p:cNvPr id="56335" name="Rectangle 5"/>
            <p:cNvSpPr>
              <a:spLocks noChangeArrowheads="1"/>
            </p:cNvSpPr>
            <p:nvPr/>
          </p:nvSpPr>
          <p:spPr bwMode="auto">
            <a:xfrm>
              <a:off x="1008"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6" name="Rectangle 6"/>
            <p:cNvSpPr>
              <a:spLocks noChangeArrowheads="1"/>
            </p:cNvSpPr>
            <p:nvPr/>
          </p:nvSpPr>
          <p:spPr bwMode="auto">
            <a:xfrm>
              <a:off x="1920"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7" name="Rectangle 7"/>
            <p:cNvSpPr>
              <a:spLocks noChangeArrowheads="1"/>
            </p:cNvSpPr>
            <p:nvPr/>
          </p:nvSpPr>
          <p:spPr bwMode="auto">
            <a:xfrm>
              <a:off x="2832"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8" name="Rectangle 8"/>
            <p:cNvSpPr>
              <a:spLocks noChangeArrowheads="1"/>
            </p:cNvSpPr>
            <p:nvPr/>
          </p:nvSpPr>
          <p:spPr bwMode="auto">
            <a:xfrm>
              <a:off x="4656"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9" name="Rectangle 9"/>
            <p:cNvSpPr>
              <a:spLocks noChangeArrowheads="1"/>
            </p:cNvSpPr>
            <p:nvPr/>
          </p:nvSpPr>
          <p:spPr bwMode="auto">
            <a:xfrm>
              <a:off x="3744"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40" name="Line 10"/>
            <p:cNvSpPr>
              <a:spLocks noChangeShapeType="1"/>
            </p:cNvSpPr>
            <p:nvPr/>
          </p:nvSpPr>
          <p:spPr bwMode="auto">
            <a:xfrm>
              <a:off x="1488"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41" name="Line 11"/>
            <p:cNvSpPr>
              <a:spLocks noChangeShapeType="1"/>
            </p:cNvSpPr>
            <p:nvPr/>
          </p:nvSpPr>
          <p:spPr bwMode="auto">
            <a:xfrm>
              <a:off x="2400"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42" name="Line 12"/>
            <p:cNvSpPr>
              <a:spLocks noChangeShapeType="1"/>
            </p:cNvSpPr>
            <p:nvPr/>
          </p:nvSpPr>
          <p:spPr bwMode="auto">
            <a:xfrm>
              <a:off x="3312"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43" name="Line 13"/>
            <p:cNvSpPr>
              <a:spLocks noChangeShapeType="1"/>
            </p:cNvSpPr>
            <p:nvPr/>
          </p:nvSpPr>
          <p:spPr bwMode="auto">
            <a:xfrm>
              <a:off x="4224"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44" name="Line 14"/>
            <p:cNvSpPr>
              <a:spLocks noChangeShapeType="1"/>
            </p:cNvSpPr>
            <p:nvPr/>
          </p:nvSpPr>
          <p:spPr bwMode="auto">
            <a:xfrm>
              <a:off x="5136" y="3264"/>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45" name="Line 15"/>
            <p:cNvSpPr>
              <a:spLocks noChangeShapeType="1"/>
            </p:cNvSpPr>
            <p:nvPr/>
          </p:nvSpPr>
          <p:spPr bwMode="auto">
            <a:xfrm>
              <a:off x="5472" y="326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56328" name="Text Box 16"/>
          <p:cNvSpPr txBox="1">
            <a:spLocks noChangeArrowheads="1"/>
          </p:cNvSpPr>
          <p:nvPr/>
        </p:nvSpPr>
        <p:spPr bwMode="auto">
          <a:xfrm>
            <a:off x="990600" y="3092450"/>
            <a:ext cx="63976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top</a:t>
            </a:r>
          </a:p>
        </p:txBody>
      </p:sp>
      <p:sp>
        <p:nvSpPr>
          <p:cNvPr id="106513" name="Line 17"/>
          <p:cNvSpPr>
            <a:spLocks noChangeShapeType="1"/>
          </p:cNvSpPr>
          <p:nvPr/>
        </p:nvSpPr>
        <p:spPr bwMode="auto">
          <a:xfrm>
            <a:off x="1295400" y="3581400"/>
            <a:ext cx="0" cy="5334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IN"/>
          </a:p>
        </p:txBody>
      </p:sp>
      <p:sp>
        <p:nvSpPr>
          <p:cNvPr id="106517" name="Line 21"/>
          <p:cNvSpPr>
            <a:spLocks noChangeShapeType="1"/>
          </p:cNvSpPr>
          <p:nvPr/>
        </p:nvSpPr>
        <p:spPr bwMode="auto">
          <a:xfrm>
            <a:off x="1600200" y="3276600"/>
            <a:ext cx="533400"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3" name="Group 24"/>
          <p:cNvGrpSpPr>
            <a:grpSpLocks/>
          </p:cNvGrpSpPr>
          <p:nvPr/>
        </p:nvGrpSpPr>
        <p:grpSpPr bwMode="auto">
          <a:xfrm>
            <a:off x="1676400" y="3048000"/>
            <a:ext cx="1219200" cy="1066800"/>
            <a:chOff x="1008" y="1920"/>
            <a:chExt cx="768" cy="672"/>
          </a:xfrm>
        </p:grpSpPr>
        <p:sp>
          <p:nvSpPr>
            <p:cNvPr id="56333" name="Rectangle 18"/>
            <p:cNvSpPr>
              <a:spLocks noChangeArrowheads="1"/>
            </p:cNvSpPr>
            <p:nvPr/>
          </p:nvSpPr>
          <p:spPr bwMode="auto">
            <a:xfrm>
              <a:off x="1296" y="1920"/>
              <a:ext cx="480" cy="336"/>
            </a:xfrm>
            <a:prstGeom prst="rect">
              <a:avLst/>
            </a:prstGeom>
            <a:solidFill>
              <a:srgbClr val="CCFFFF"/>
            </a:solidFill>
            <a:ln w="3175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4" name="Line 23"/>
            <p:cNvSpPr>
              <a:spLocks noChangeShapeType="1"/>
            </p:cNvSpPr>
            <p:nvPr/>
          </p:nvSpPr>
          <p:spPr bwMode="auto">
            <a:xfrm flipH="1">
              <a:off x="1008" y="2256"/>
              <a:ext cx="480" cy="336"/>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06521" name="Text Box 25"/>
          <p:cNvSpPr txBox="1">
            <a:spLocks noChangeArrowheads="1"/>
          </p:cNvSpPr>
          <p:nvPr/>
        </p:nvSpPr>
        <p:spPr bwMode="auto">
          <a:xfrm>
            <a:off x="3336925" y="2022475"/>
            <a:ext cx="291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PUSH OPERATION</a:t>
            </a:r>
          </a:p>
        </p:txBody>
      </p:sp>
      <p:sp>
        <p:nvSpPr>
          <p:cNvPr id="27"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Push using Linked List</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032419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6521"/>
                                        </p:tgtEl>
                                        <p:attrNameLst>
                                          <p:attrName>style.visibility</p:attrName>
                                        </p:attrNameLst>
                                      </p:cBhvr>
                                      <p:to>
                                        <p:strVal val="visible"/>
                                      </p:to>
                                    </p:set>
                                    <p:animEffect transition="in" filter="checkerboard(across)">
                                      <p:cBhvr>
                                        <p:cTn id="7" dur="500"/>
                                        <p:tgtEl>
                                          <p:spTgt spid="1065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6513"/>
                                        </p:tgtEl>
                                      </p:cBhvr>
                                    </p:animEffect>
                                    <p:set>
                                      <p:cBhvr>
                                        <p:cTn id="18" dur="1" fill="hold">
                                          <p:stCondLst>
                                            <p:cond delay="499"/>
                                          </p:stCondLst>
                                        </p:cTn>
                                        <p:tgtEl>
                                          <p:spTgt spid="106513"/>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6517"/>
                                        </p:tgtEl>
                                        <p:attrNameLst>
                                          <p:attrName>style.visibility</p:attrName>
                                        </p:attrNameLst>
                                      </p:cBhvr>
                                      <p:to>
                                        <p:strVal val="visible"/>
                                      </p:to>
                                    </p:set>
                                    <p:animEffect transition="in" filter="checkerboard(across)">
                                      <p:cBhvr>
                                        <p:cTn id="23" dur="500"/>
                                        <p:tgtEl>
                                          <p:spTgt spid="106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3" grpId="0" animBg="1"/>
      <p:bldP spid="106517" grpId="0" animBg="1"/>
      <p:bldP spid="1065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1" name="Footer Placeholder 4"/>
          <p:cNvSpPr>
            <a:spLocks noGrp="1"/>
          </p:cNvSpPr>
          <p:nvPr>
            <p:ph type="ftr" sz="quarter" idx="11"/>
          </p:nvPr>
        </p:nvSpPr>
        <p:spPr/>
        <p:txBody>
          <a:bodyPr/>
          <a:lstStyle/>
          <a:p>
            <a:pPr>
              <a:defRPr/>
            </a:pPr>
            <a:r>
              <a:rPr lang="en-US"/>
              <a:t>Autumn 2016</a:t>
            </a:r>
          </a:p>
        </p:txBody>
      </p:sp>
      <p:sp>
        <p:nvSpPr>
          <p:cNvPr id="573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A9AA4E-80E3-40AB-8656-7D9CDC0D5027}" type="slidenum">
              <a:rPr lang="en-US" altLang="en-US" sz="1200">
                <a:solidFill>
                  <a:srgbClr val="898989"/>
                </a:solidFill>
                <a:latin typeface="Times New Roman" panose="02020603050405020304" pitchFamily="18" charset="0"/>
              </a:rPr>
              <a:pPr>
                <a:spcBef>
                  <a:spcPct val="0"/>
                </a:spcBef>
                <a:buFontTx/>
                <a:buNone/>
              </a:pPr>
              <a:t>14</a:t>
            </a:fld>
            <a:endParaRPr lang="en-US" altLang="en-US" sz="1200">
              <a:solidFill>
                <a:srgbClr val="898989"/>
              </a:solidFill>
              <a:latin typeface="Times New Roman" panose="02020603050405020304" pitchFamily="18" charset="0"/>
            </a:endParaRPr>
          </a:p>
        </p:txBody>
      </p:sp>
      <p:grpSp>
        <p:nvGrpSpPr>
          <p:cNvPr id="2" name="Group 24"/>
          <p:cNvGrpSpPr>
            <a:grpSpLocks/>
          </p:cNvGrpSpPr>
          <p:nvPr/>
        </p:nvGrpSpPr>
        <p:grpSpPr bwMode="auto">
          <a:xfrm>
            <a:off x="1028700" y="4114800"/>
            <a:ext cx="1447800" cy="609600"/>
            <a:chOff x="648" y="2592"/>
            <a:chExt cx="912" cy="384"/>
          </a:xfrm>
        </p:grpSpPr>
        <p:sp>
          <p:nvSpPr>
            <p:cNvPr id="57365" name="Rectangle 5"/>
            <p:cNvSpPr>
              <a:spLocks noChangeArrowheads="1"/>
            </p:cNvSpPr>
            <p:nvPr/>
          </p:nvSpPr>
          <p:spPr bwMode="auto">
            <a:xfrm>
              <a:off x="648"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66" name="Line 10"/>
            <p:cNvSpPr>
              <a:spLocks noChangeShapeType="1"/>
            </p:cNvSpPr>
            <p:nvPr/>
          </p:nvSpPr>
          <p:spPr bwMode="auto">
            <a:xfrm>
              <a:off x="1128" y="2784"/>
              <a:ext cx="432" cy="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IN"/>
            </a:p>
          </p:txBody>
        </p:sp>
      </p:grpSp>
      <p:grpSp>
        <p:nvGrpSpPr>
          <p:cNvPr id="57351" name="Group 23"/>
          <p:cNvGrpSpPr>
            <a:grpSpLocks/>
          </p:cNvGrpSpPr>
          <p:nvPr/>
        </p:nvGrpSpPr>
        <p:grpSpPr bwMode="auto">
          <a:xfrm>
            <a:off x="2476500" y="4114800"/>
            <a:ext cx="5638800" cy="914400"/>
            <a:chOff x="1560" y="2592"/>
            <a:chExt cx="3552" cy="576"/>
          </a:xfrm>
        </p:grpSpPr>
        <p:sp>
          <p:nvSpPr>
            <p:cNvPr id="57356" name="Rectangle 6"/>
            <p:cNvSpPr>
              <a:spLocks noChangeArrowheads="1"/>
            </p:cNvSpPr>
            <p:nvPr/>
          </p:nvSpPr>
          <p:spPr bwMode="auto">
            <a:xfrm>
              <a:off x="1560"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57" name="Rectangle 7"/>
            <p:cNvSpPr>
              <a:spLocks noChangeArrowheads="1"/>
            </p:cNvSpPr>
            <p:nvPr/>
          </p:nvSpPr>
          <p:spPr bwMode="auto">
            <a:xfrm>
              <a:off x="2472"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58" name="Rectangle 8"/>
            <p:cNvSpPr>
              <a:spLocks noChangeArrowheads="1"/>
            </p:cNvSpPr>
            <p:nvPr/>
          </p:nvSpPr>
          <p:spPr bwMode="auto">
            <a:xfrm>
              <a:off x="4296"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59" name="Rectangle 9"/>
            <p:cNvSpPr>
              <a:spLocks noChangeArrowheads="1"/>
            </p:cNvSpPr>
            <p:nvPr/>
          </p:nvSpPr>
          <p:spPr bwMode="auto">
            <a:xfrm>
              <a:off x="3384"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60" name="Line 11"/>
            <p:cNvSpPr>
              <a:spLocks noChangeShapeType="1"/>
            </p:cNvSpPr>
            <p:nvPr/>
          </p:nvSpPr>
          <p:spPr bwMode="auto">
            <a:xfrm>
              <a:off x="2040"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7361" name="Line 12"/>
            <p:cNvSpPr>
              <a:spLocks noChangeShapeType="1"/>
            </p:cNvSpPr>
            <p:nvPr/>
          </p:nvSpPr>
          <p:spPr bwMode="auto">
            <a:xfrm>
              <a:off x="2952"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7362" name="Line 13"/>
            <p:cNvSpPr>
              <a:spLocks noChangeShapeType="1"/>
            </p:cNvSpPr>
            <p:nvPr/>
          </p:nvSpPr>
          <p:spPr bwMode="auto">
            <a:xfrm>
              <a:off x="3864"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7363" name="Line 14"/>
            <p:cNvSpPr>
              <a:spLocks noChangeShapeType="1"/>
            </p:cNvSpPr>
            <p:nvPr/>
          </p:nvSpPr>
          <p:spPr bwMode="auto">
            <a:xfrm>
              <a:off x="4776" y="2784"/>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364" name="Line 15"/>
            <p:cNvSpPr>
              <a:spLocks noChangeShapeType="1"/>
            </p:cNvSpPr>
            <p:nvPr/>
          </p:nvSpPr>
          <p:spPr bwMode="auto">
            <a:xfrm>
              <a:off x="5112" y="278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57352" name="Text Box 16"/>
          <p:cNvSpPr txBox="1">
            <a:spLocks noChangeArrowheads="1"/>
          </p:cNvSpPr>
          <p:nvPr/>
        </p:nvSpPr>
        <p:spPr bwMode="auto">
          <a:xfrm>
            <a:off x="990600" y="3092450"/>
            <a:ext cx="63976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top</a:t>
            </a:r>
          </a:p>
        </p:txBody>
      </p:sp>
      <p:sp>
        <p:nvSpPr>
          <p:cNvPr id="107537" name="Line 17"/>
          <p:cNvSpPr>
            <a:spLocks noChangeShapeType="1"/>
          </p:cNvSpPr>
          <p:nvPr/>
        </p:nvSpPr>
        <p:spPr bwMode="auto">
          <a:xfrm>
            <a:off x="1295400" y="3581400"/>
            <a:ext cx="0" cy="5334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IN"/>
          </a:p>
        </p:txBody>
      </p:sp>
      <p:sp>
        <p:nvSpPr>
          <p:cNvPr id="107542" name="Text Box 22"/>
          <p:cNvSpPr txBox="1">
            <a:spLocks noChangeArrowheads="1"/>
          </p:cNvSpPr>
          <p:nvPr/>
        </p:nvSpPr>
        <p:spPr bwMode="auto">
          <a:xfrm>
            <a:off x="3336925" y="2022475"/>
            <a:ext cx="271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POP OPERATION</a:t>
            </a:r>
          </a:p>
        </p:txBody>
      </p:sp>
      <p:sp>
        <p:nvSpPr>
          <p:cNvPr id="107545" name="Line 25"/>
          <p:cNvSpPr>
            <a:spLocks noChangeShapeType="1"/>
          </p:cNvSpPr>
          <p:nvPr/>
        </p:nvSpPr>
        <p:spPr bwMode="auto">
          <a:xfrm>
            <a:off x="1371600" y="3581400"/>
            <a:ext cx="1143000" cy="762000"/>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Pop using Linked List</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456269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7542"/>
                                        </p:tgtEl>
                                        <p:attrNameLst>
                                          <p:attrName>style.visibility</p:attrName>
                                        </p:attrNameLst>
                                      </p:cBhvr>
                                      <p:to>
                                        <p:strVal val="visible"/>
                                      </p:to>
                                    </p:set>
                                    <p:animEffect transition="in" filter="checkerboard(across)">
                                      <p:cBhvr>
                                        <p:cTn id="7" dur="500"/>
                                        <p:tgtEl>
                                          <p:spTgt spid="107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7537"/>
                                        </p:tgtEl>
                                      </p:cBhvr>
                                    </p:animEffect>
                                    <p:set>
                                      <p:cBhvr>
                                        <p:cTn id="18" dur="1" fill="hold">
                                          <p:stCondLst>
                                            <p:cond delay="499"/>
                                          </p:stCondLst>
                                        </p:cTn>
                                        <p:tgtEl>
                                          <p:spTgt spid="107537"/>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7545"/>
                                        </p:tgtEl>
                                        <p:attrNameLst>
                                          <p:attrName>style.visibility</p:attrName>
                                        </p:attrNameLst>
                                      </p:cBhvr>
                                      <p:to>
                                        <p:strVal val="visible"/>
                                      </p:to>
                                    </p:set>
                                    <p:animEffect transition="in" filter="checkerboard(across)">
                                      <p:cBhvr>
                                        <p:cTn id="23" dur="500"/>
                                        <p:tgtEl>
                                          <p:spTgt spid="107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7" grpId="0" animBg="1"/>
      <p:bldP spid="107542" grpId="0"/>
      <p:bldP spid="1075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a:t>Autumn 2016</a:t>
            </a:r>
          </a:p>
        </p:txBody>
      </p:sp>
      <p:sp>
        <p:nvSpPr>
          <p:cNvPr id="593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249626-CC83-4AFE-B21A-5901CC80B905}" type="slidenum">
              <a:rPr lang="en-US" altLang="en-US" sz="1200">
                <a:solidFill>
                  <a:srgbClr val="898989"/>
                </a:solidFill>
                <a:latin typeface="Times New Roman" panose="02020603050405020304" pitchFamily="18" charset="0"/>
              </a:rPr>
              <a:pPr>
                <a:spcBef>
                  <a:spcPct val="0"/>
                </a:spcBef>
                <a:buFontTx/>
                <a:buNone/>
              </a:pPr>
              <a:t>15</a:t>
            </a:fld>
            <a:endParaRPr lang="en-US" altLang="en-US" sz="1200">
              <a:solidFill>
                <a:srgbClr val="898989"/>
              </a:solidFill>
              <a:latin typeface="Times New Roman" panose="02020603050405020304" pitchFamily="18" charset="0"/>
            </a:endParaRPr>
          </a:p>
        </p:txBody>
      </p:sp>
      <p:sp>
        <p:nvSpPr>
          <p:cNvPr id="95235" name="Rectangle 3"/>
          <p:cNvSpPr>
            <a:spLocks noGrp="1" noChangeArrowheads="1"/>
          </p:cNvSpPr>
          <p:nvPr>
            <p:ph sz="quarter" idx="13"/>
          </p:nvPr>
        </p:nvSpPr>
        <p:spPr>
          <a:xfrm>
            <a:off x="685800" y="1295400"/>
            <a:ext cx="8153400" cy="5105400"/>
          </a:xfrm>
          <a:prstGeom prst="rect">
            <a:avLst/>
          </a:prstGeom>
        </p:spPr>
        <p:txBody>
          <a:bodyPr/>
          <a:lstStyle/>
          <a:p>
            <a:pPr>
              <a:lnSpc>
                <a:spcPct val="110000"/>
              </a:lnSpc>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In the array implementation, we would:</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Declare an array of fixed size (which determines the maximum size of the stack).</a:t>
            </a:r>
          </a:p>
          <a:p>
            <a:pPr lvl="8">
              <a:lnSpc>
                <a:spcPct val="110000"/>
              </a:lnSpc>
              <a:buFont typeface="Arial" panose="020B0604020202020204" pitchFamily="34" charset="0"/>
              <a:buChar char="•"/>
            </a:pPr>
            <a:endParaRPr lang="en-US" altLang="en-US" sz="1000" dirty="0">
              <a:solidFill>
                <a:srgbClr val="002060"/>
              </a:solidFill>
              <a:latin typeface="Times New Roman" pitchFamily="18" charset="0"/>
              <a:cs typeface="Times New Roman" pitchFamily="18" charset="0"/>
            </a:endParaRP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Keep a variable which always points to the “top” of the stack.</a:t>
            </a:r>
          </a:p>
          <a:p>
            <a:pPr lvl="2">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Contains the array index of the “top” element.</a:t>
            </a:r>
          </a:p>
          <a:p>
            <a:pPr lvl="8">
              <a:lnSpc>
                <a:spcPct val="110000"/>
              </a:lnSpc>
              <a:buFont typeface="Arial" panose="020B0604020202020204" pitchFamily="34" charset="0"/>
              <a:buChar char="•"/>
            </a:pPr>
            <a:endParaRPr lang="en-US" altLang="en-US" sz="1000" dirty="0">
              <a:solidFill>
                <a:srgbClr val="002060"/>
              </a:solidFill>
              <a:latin typeface="Times New Roman" pitchFamily="18" charset="0"/>
              <a:cs typeface="Times New Roman" pitchFamily="18" charset="0"/>
            </a:endParaRPr>
          </a:p>
          <a:p>
            <a:pPr>
              <a:lnSpc>
                <a:spcPct val="110000"/>
              </a:lnSpc>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In the linked list implementation, we would:</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Maintain the stack as a linked list.</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A pointer variable top points to the start of the list.</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The first element of the linked list is considered as the stack top.</a:t>
            </a:r>
          </a:p>
        </p:txBody>
      </p:sp>
      <p:sp>
        <p:nvSpPr>
          <p:cNvPr id="8"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893600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animEffect transition="in" filter="checkerboard(across)">
                                      <p:cBhvr>
                                        <p:cTn id="7" dur="500"/>
                                        <p:tgtEl>
                                          <p:spTgt spid="952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5235">
                                            <p:txEl>
                                              <p:pRg st="3" end="3"/>
                                            </p:txEl>
                                          </p:spTgt>
                                        </p:tgtEl>
                                        <p:attrNameLst>
                                          <p:attrName>style.visibility</p:attrName>
                                        </p:attrNameLst>
                                      </p:cBhvr>
                                      <p:to>
                                        <p:strVal val="visible"/>
                                      </p:to>
                                    </p:set>
                                    <p:animEffect transition="in" filter="checkerboard(across)">
                                      <p:cBhvr>
                                        <p:cTn id="12" dur="500"/>
                                        <p:tgtEl>
                                          <p:spTgt spid="9523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5235">
                                            <p:txEl>
                                              <p:pRg st="4" end="4"/>
                                            </p:txEl>
                                          </p:spTgt>
                                        </p:tgtEl>
                                        <p:attrNameLst>
                                          <p:attrName>style.visibility</p:attrName>
                                        </p:attrNameLst>
                                      </p:cBhvr>
                                      <p:to>
                                        <p:strVal val="visible"/>
                                      </p:to>
                                    </p:set>
                                    <p:anim calcmode="lin" valueType="num">
                                      <p:cBhvr additive="base">
                                        <p:cTn id="17" dur="5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52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95235">
                                            <p:txEl>
                                              <p:pRg st="7" end="7"/>
                                            </p:txEl>
                                          </p:spTgt>
                                        </p:tgtEl>
                                        <p:attrNameLst>
                                          <p:attrName>style.visibility</p:attrName>
                                        </p:attrNameLst>
                                      </p:cBhvr>
                                      <p:to>
                                        <p:strVal val="visible"/>
                                      </p:to>
                                    </p:set>
                                    <p:animEffect transition="in" filter="checkerboard(across)">
                                      <p:cBhvr>
                                        <p:cTn id="23" dur="500"/>
                                        <p:tgtEl>
                                          <p:spTgt spid="95235">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95235">
                                            <p:txEl>
                                              <p:pRg st="8" end="8"/>
                                            </p:txEl>
                                          </p:spTgt>
                                        </p:tgtEl>
                                        <p:attrNameLst>
                                          <p:attrName>style.visibility</p:attrName>
                                        </p:attrNameLst>
                                      </p:cBhvr>
                                      <p:to>
                                        <p:strVal val="visible"/>
                                      </p:to>
                                    </p:set>
                                    <p:animEffect transition="in" filter="checkerboard(across)">
                                      <p:cBhvr>
                                        <p:cTn id="28" dur="500"/>
                                        <p:tgtEl>
                                          <p:spTgt spid="95235">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95235">
                                            <p:txEl>
                                              <p:pRg st="9" end="9"/>
                                            </p:txEl>
                                          </p:spTgt>
                                        </p:tgtEl>
                                        <p:attrNameLst>
                                          <p:attrName>style.visibility</p:attrName>
                                        </p:attrNameLst>
                                      </p:cBhvr>
                                      <p:to>
                                        <p:strVal val="visible"/>
                                      </p:to>
                                    </p:set>
                                    <p:animEffect transition="in" filter="checkerboard(across)">
                                      <p:cBhvr>
                                        <p:cTn id="33" dur="500"/>
                                        <p:tgtEl>
                                          <p:spTgt spid="95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16</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Declaration</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7" name="Rounded Rectangle 6"/>
          <p:cNvSpPr/>
          <p:nvPr/>
        </p:nvSpPr>
        <p:spPr>
          <a:xfrm>
            <a:off x="483649"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US" altLang="en-US" dirty="0">
                <a:solidFill>
                  <a:srgbClr val="800080"/>
                </a:solidFill>
                <a:latin typeface="Courier New" panose="02070309020205020404" pitchFamily="49" charset="0"/>
              </a:rPr>
              <a:t>#define MAXSIZE 100</a:t>
            </a:r>
          </a:p>
          <a:p>
            <a:pPr>
              <a:lnSpc>
                <a:spcPct val="80000"/>
              </a:lnSpc>
            </a:pPr>
            <a:endParaRPr lang="en-US" altLang="en-US" dirty="0">
              <a:solidFill>
                <a:srgbClr val="800080"/>
              </a:solidFill>
              <a:latin typeface="Courier New" panose="02070309020205020404" pitchFamily="49" charset="0"/>
            </a:endParaRPr>
          </a:p>
          <a:p>
            <a:pPr>
              <a:lnSpc>
                <a:spcPct val="80000"/>
              </a:lnSpc>
            </a:pP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a:t>
            </a:r>
            <a:r>
              <a:rPr lang="en-US" altLang="en-US" dirty="0">
                <a:solidFill>
                  <a:srgbClr val="800080"/>
                </a:solidFill>
                <a:latin typeface="Courier New" panose="02070309020205020404" pitchFamily="49" charset="0"/>
              </a:rPr>
              <a:t>[MAXSIZE];</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solidFill>
                  <a:srgbClr val="800080"/>
                </a:solidFill>
                <a:latin typeface="Courier New" panose="02070309020205020404" pitchFamily="49" charset="0"/>
              </a:rPr>
              <a:t>  top;</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err="1">
                <a:solidFill>
                  <a:srgbClr val="800080"/>
                </a:solidFill>
                <a:latin typeface="Courier New" panose="02070309020205020404" pitchFamily="49" charset="0"/>
              </a:rPr>
              <a:t>typedef</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                stack;</a:t>
            </a:r>
          </a:p>
          <a:p>
            <a:pPr>
              <a:lnSpc>
                <a:spcPct val="80000"/>
              </a:lnSpc>
            </a:pPr>
            <a:r>
              <a:rPr lang="en-US" altLang="en-US" dirty="0">
                <a:solidFill>
                  <a:srgbClr val="800080"/>
                </a:solidFill>
                <a:latin typeface="Courier New" panose="02070309020205020404" pitchFamily="49" charset="0"/>
              </a:rPr>
              <a:t>stack s;</a:t>
            </a:r>
          </a:p>
        </p:txBody>
      </p:sp>
      <p:sp>
        <p:nvSpPr>
          <p:cNvPr id="10" name="Rounded Rectangle 9"/>
          <p:cNvSpPr/>
          <p:nvPr/>
        </p:nvSpPr>
        <p:spPr>
          <a:xfrm>
            <a:off x="4724400"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solidFill>
                  <a:srgbClr val="800080"/>
                </a:solidFill>
                <a:latin typeface="Courier New" panose="02070309020205020404" pitchFamily="49" charset="0"/>
              </a:rPr>
              <a:t> value;</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*next;</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err="1">
                <a:solidFill>
                  <a:srgbClr val="800080"/>
                </a:solidFill>
                <a:latin typeface="Courier New" panose="02070309020205020404" pitchFamily="49" charset="0"/>
              </a:rPr>
              <a:t>typedef</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                stack;</a:t>
            </a:r>
          </a:p>
          <a:p>
            <a:pPr>
              <a:lnSpc>
                <a:spcPct val="80000"/>
              </a:lnSpc>
            </a:pP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stack *top;</a:t>
            </a:r>
          </a:p>
          <a:p>
            <a:pPr>
              <a:lnSpc>
                <a:spcPct val="80000"/>
              </a:lnSpc>
            </a:pPr>
            <a:r>
              <a:rPr lang="en-US" altLang="en-US" dirty="0">
                <a:solidFill>
                  <a:srgbClr val="800080"/>
                </a:solidFill>
                <a:latin typeface="Courier New" panose="02070309020205020404" pitchFamily="49" charset="0"/>
              </a:rPr>
              <a:t>  </a:t>
            </a:r>
            <a:endParaRPr lang="en-US" altLang="en-US" dirty="0"/>
          </a:p>
        </p:txBody>
      </p:sp>
      <p:sp>
        <p:nvSpPr>
          <p:cNvPr id="11" name="Text Box 5"/>
          <p:cNvSpPr txBox="1">
            <a:spLocks noChangeArrowheads="1"/>
          </p:cNvSpPr>
          <p:nvPr/>
        </p:nvSpPr>
        <p:spPr bwMode="auto">
          <a:xfrm>
            <a:off x="1557863" y="4699992"/>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2" name="Text Box 6"/>
          <p:cNvSpPr txBox="1">
            <a:spLocks noChangeArrowheads="1"/>
          </p:cNvSpPr>
          <p:nvPr/>
        </p:nvSpPr>
        <p:spPr bwMode="auto">
          <a:xfrm>
            <a:off x="5334000" y="4699992"/>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val="2817611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17</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Stack Creation</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7" name="Rounded Rectangle 6"/>
          <p:cNvSpPr/>
          <p:nvPr/>
        </p:nvSpPr>
        <p:spPr>
          <a:xfrm>
            <a:off x="483649"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IN" altLang="en-US" dirty="0">
                <a:solidFill>
                  <a:srgbClr val="800080"/>
                </a:solidFill>
                <a:latin typeface="Courier New" panose="02070309020205020404" pitchFamily="49" charset="0"/>
              </a:rPr>
              <a:t>void create (stack *s)</a:t>
            </a:r>
          </a:p>
          <a:p>
            <a:pPr>
              <a:lnSpc>
                <a:spcPct val="80000"/>
              </a:lnSpc>
            </a:pPr>
            <a:r>
              <a:rPr lang="en-IN" altLang="en-US" dirty="0">
                <a:solidFill>
                  <a:srgbClr val="800080"/>
                </a:solidFill>
                <a:latin typeface="Courier New" panose="02070309020205020404" pitchFamily="49" charset="0"/>
              </a:rPr>
              <a:t>{</a:t>
            </a:r>
          </a:p>
          <a:p>
            <a:pPr>
              <a:lnSpc>
                <a:spcPct val="80000"/>
              </a:lnSpc>
            </a:pPr>
            <a:r>
              <a:rPr lang="en-IN" altLang="en-US" dirty="0">
                <a:solidFill>
                  <a:srgbClr val="800080"/>
                </a:solidFill>
                <a:latin typeface="Courier New" panose="02070309020205020404" pitchFamily="49" charset="0"/>
              </a:rPr>
              <a:t>   s-&gt;top = -1;       </a:t>
            </a:r>
          </a:p>
          <a:p>
            <a:pPr>
              <a:lnSpc>
                <a:spcPct val="80000"/>
              </a:lnSpc>
            </a:pPr>
            <a:r>
              <a:rPr lang="en-IN" altLang="en-US" dirty="0">
                <a:solidFill>
                  <a:srgbClr val="800080"/>
                </a:solidFill>
                <a:latin typeface="Courier New" panose="02070309020205020404" pitchFamily="49" charset="0"/>
              </a:rPr>
              <a:t>       </a:t>
            </a:r>
          </a:p>
          <a:p>
            <a:pPr>
              <a:lnSpc>
                <a:spcPct val="80000"/>
              </a:lnSpc>
            </a:pPr>
            <a:r>
              <a:rPr lang="en-IN" altLang="en-US" dirty="0">
                <a:solidFill>
                  <a:srgbClr val="800080"/>
                </a:solidFill>
                <a:latin typeface="Courier New" panose="02070309020205020404" pitchFamily="49" charset="0"/>
              </a:rPr>
              <a:t>   /* s-&gt;top points to  </a:t>
            </a:r>
          </a:p>
          <a:p>
            <a:pPr>
              <a:lnSpc>
                <a:spcPct val="80000"/>
              </a:lnSpc>
            </a:pPr>
            <a:r>
              <a:rPr lang="en-IN" altLang="en-US" dirty="0">
                <a:solidFill>
                  <a:srgbClr val="800080"/>
                </a:solidFill>
                <a:latin typeface="Courier New" panose="02070309020205020404" pitchFamily="49" charset="0"/>
              </a:rPr>
              <a:t>      last element </a:t>
            </a:r>
          </a:p>
          <a:p>
            <a:pPr>
              <a:lnSpc>
                <a:spcPct val="80000"/>
              </a:lnSpc>
            </a:pPr>
            <a:r>
              <a:rPr lang="en-IN" altLang="en-US" dirty="0">
                <a:solidFill>
                  <a:srgbClr val="800080"/>
                </a:solidFill>
                <a:latin typeface="Courier New" panose="02070309020205020404" pitchFamily="49" charset="0"/>
              </a:rPr>
              <a:t>      pushed in;  </a:t>
            </a:r>
          </a:p>
          <a:p>
            <a:pPr>
              <a:lnSpc>
                <a:spcPct val="80000"/>
              </a:lnSpc>
            </a:pPr>
            <a:r>
              <a:rPr lang="en-IN" altLang="en-US" dirty="0">
                <a:solidFill>
                  <a:srgbClr val="800080"/>
                </a:solidFill>
                <a:latin typeface="Courier New" panose="02070309020205020404" pitchFamily="49" charset="0"/>
              </a:rPr>
              <a:t>      initially -1 */</a:t>
            </a:r>
          </a:p>
          <a:p>
            <a:pPr>
              <a:lnSpc>
                <a:spcPct val="80000"/>
              </a:lnSpc>
            </a:pPr>
            <a:r>
              <a:rPr lang="en-IN" altLang="en-US" dirty="0">
                <a:solidFill>
                  <a:srgbClr val="800080"/>
                </a:solidFill>
                <a:latin typeface="Courier New" panose="02070309020205020404" pitchFamily="49" charset="0"/>
              </a:rPr>
              <a:t>}</a:t>
            </a:r>
          </a:p>
        </p:txBody>
      </p:sp>
      <p:sp>
        <p:nvSpPr>
          <p:cNvPr id="10" name="Rounded Rectangle 9"/>
          <p:cNvSpPr/>
          <p:nvPr/>
        </p:nvSpPr>
        <p:spPr>
          <a:xfrm>
            <a:off x="4724400"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IN" altLang="en-US" dirty="0">
                <a:solidFill>
                  <a:srgbClr val="800080"/>
                </a:solidFill>
                <a:latin typeface="Courier New" panose="02070309020205020404" pitchFamily="49" charset="0"/>
              </a:rPr>
              <a:t>void create (stack **top)</a:t>
            </a:r>
          </a:p>
          <a:p>
            <a:pPr>
              <a:lnSpc>
                <a:spcPct val="80000"/>
              </a:lnSpc>
            </a:pPr>
            <a:r>
              <a:rPr lang="en-IN" altLang="en-US" dirty="0">
                <a:solidFill>
                  <a:srgbClr val="800080"/>
                </a:solidFill>
                <a:latin typeface="Courier New" panose="02070309020205020404" pitchFamily="49" charset="0"/>
              </a:rPr>
              <a:t>{</a:t>
            </a:r>
          </a:p>
          <a:p>
            <a:pPr>
              <a:lnSpc>
                <a:spcPct val="80000"/>
              </a:lnSpc>
            </a:pPr>
            <a:r>
              <a:rPr lang="en-IN" altLang="en-US" dirty="0">
                <a:solidFill>
                  <a:srgbClr val="800080"/>
                </a:solidFill>
                <a:latin typeface="Courier New" panose="02070309020205020404" pitchFamily="49" charset="0"/>
              </a:rPr>
              <a:t>   *top = NULL;</a:t>
            </a:r>
          </a:p>
          <a:p>
            <a:pPr>
              <a:lnSpc>
                <a:spcPct val="80000"/>
              </a:lnSpc>
            </a:pPr>
            <a:endParaRPr lang="en-IN" altLang="en-US" dirty="0">
              <a:solidFill>
                <a:srgbClr val="800080"/>
              </a:solidFill>
              <a:latin typeface="Courier New" panose="02070309020205020404" pitchFamily="49" charset="0"/>
            </a:endParaRPr>
          </a:p>
          <a:p>
            <a:pPr>
              <a:lnSpc>
                <a:spcPct val="80000"/>
              </a:lnSpc>
            </a:pPr>
            <a:r>
              <a:rPr lang="en-IN" altLang="en-US" dirty="0">
                <a:solidFill>
                  <a:srgbClr val="800080"/>
                </a:solidFill>
                <a:latin typeface="Courier New" panose="02070309020205020404" pitchFamily="49" charset="0"/>
              </a:rPr>
              <a:t>   /* top points to NULL,</a:t>
            </a:r>
          </a:p>
          <a:p>
            <a:pPr>
              <a:lnSpc>
                <a:spcPct val="80000"/>
              </a:lnSpc>
            </a:pPr>
            <a:r>
              <a:rPr lang="en-IN" altLang="en-US" dirty="0">
                <a:solidFill>
                  <a:srgbClr val="800080"/>
                </a:solidFill>
                <a:latin typeface="Courier New" panose="02070309020205020404" pitchFamily="49" charset="0"/>
              </a:rPr>
              <a:t>      indicating empty</a:t>
            </a:r>
          </a:p>
          <a:p>
            <a:pPr>
              <a:lnSpc>
                <a:spcPct val="80000"/>
              </a:lnSpc>
            </a:pPr>
            <a:r>
              <a:rPr lang="en-IN" altLang="en-US" dirty="0">
                <a:solidFill>
                  <a:srgbClr val="800080"/>
                </a:solidFill>
                <a:latin typeface="Courier New" panose="02070309020205020404" pitchFamily="49" charset="0"/>
              </a:rPr>
              <a:t>      stack            */</a:t>
            </a:r>
          </a:p>
          <a:p>
            <a:pPr>
              <a:lnSpc>
                <a:spcPct val="80000"/>
              </a:lnSpc>
            </a:pPr>
            <a:r>
              <a:rPr lang="en-IN" altLang="en-US" dirty="0">
                <a:solidFill>
                  <a:srgbClr val="800080"/>
                </a:solidFill>
                <a:latin typeface="Courier New" panose="02070309020205020404" pitchFamily="49" charset="0"/>
              </a:rPr>
              <a:t>}</a:t>
            </a:r>
          </a:p>
        </p:txBody>
      </p:sp>
      <p:sp>
        <p:nvSpPr>
          <p:cNvPr id="11" name="Text Box 5"/>
          <p:cNvSpPr txBox="1">
            <a:spLocks noChangeArrowheads="1"/>
          </p:cNvSpPr>
          <p:nvPr/>
        </p:nvSpPr>
        <p:spPr bwMode="auto">
          <a:xfrm>
            <a:off x="1557863" y="4699992"/>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2" name="Text Box 6"/>
          <p:cNvSpPr txBox="1">
            <a:spLocks noChangeArrowheads="1"/>
          </p:cNvSpPr>
          <p:nvPr/>
        </p:nvSpPr>
        <p:spPr bwMode="auto">
          <a:xfrm>
            <a:off x="5334000" y="4699992"/>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val="2632869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18</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fontScale="90000"/>
          </a:bodyPr>
          <a:lstStyle/>
          <a:p>
            <a:pPr marL="0" indent="0" algn="l">
              <a:buNone/>
            </a:pPr>
            <a:r>
              <a:rPr lang="en-IN" sz="4000" dirty="0">
                <a:solidFill>
                  <a:srgbClr val="7030A0"/>
                </a:solidFill>
                <a:latin typeface="Times New Roman" pitchFamily="18" charset="0"/>
                <a:cs typeface="Times New Roman" pitchFamily="18" charset="0"/>
              </a:rPr>
              <a:t>Pushing an element into stack</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7" name="Rounded Rectangle 6"/>
          <p:cNvSpPr/>
          <p:nvPr/>
        </p:nvSpPr>
        <p:spPr>
          <a:xfrm>
            <a:off x="0" y="1468264"/>
            <a:ext cx="3888432"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spcBef>
                <a:spcPct val="5000"/>
              </a:spcBef>
            </a:pPr>
            <a:r>
              <a:rPr lang="en-US" altLang="en-US" sz="1400" dirty="0">
                <a:solidFill>
                  <a:srgbClr val="800080"/>
                </a:solidFill>
                <a:latin typeface="Courier New" panose="02070309020205020404" pitchFamily="49" charset="0"/>
              </a:rPr>
              <a:t>void push (stack *s,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element)</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if (s-&gt;top == (MAXSIZE-1))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overflow”);</a:t>
            </a:r>
          </a:p>
          <a:p>
            <a:pPr>
              <a:spcBef>
                <a:spcPct val="5000"/>
              </a:spcBef>
            </a:pPr>
            <a:r>
              <a:rPr lang="en-US" altLang="en-US" sz="1400" dirty="0">
                <a:solidFill>
                  <a:srgbClr val="800080"/>
                </a:solidFill>
                <a:latin typeface="Courier New" panose="02070309020205020404" pitchFamily="49" charset="0"/>
              </a:rPr>
              <a:t>         exit(-1);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else</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s-&gt;top++;</a:t>
            </a:r>
          </a:p>
          <a:p>
            <a:pPr>
              <a:spcBef>
                <a:spcPct val="5000"/>
              </a:spcBef>
            </a:pPr>
            <a:r>
              <a:rPr lang="en-US" altLang="en-US" sz="1400" dirty="0">
                <a:solidFill>
                  <a:srgbClr val="800080"/>
                </a:solidFill>
                <a:latin typeface="Courier New" panose="02070309020205020404" pitchFamily="49" charset="0"/>
              </a:rPr>
              <a:t>         s-&gt;</a:t>
            </a:r>
            <a:r>
              <a:rPr lang="en-US" altLang="en-US" sz="1400" dirty="0" err="1">
                <a:solidFill>
                  <a:srgbClr val="800080"/>
                </a:solidFill>
                <a:latin typeface="Courier New" panose="02070309020205020404" pitchFamily="49" charset="0"/>
              </a:rPr>
              <a:t>st</a:t>
            </a:r>
            <a:r>
              <a:rPr lang="en-US" altLang="en-US" sz="1400" dirty="0">
                <a:solidFill>
                  <a:srgbClr val="800080"/>
                </a:solidFill>
                <a:latin typeface="Courier New" panose="02070309020205020404" pitchFamily="49" charset="0"/>
              </a:rPr>
              <a:t>[s-&gt;top] = element;</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endParaRPr lang="en-US" altLang="en-US" sz="1400" dirty="0"/>
          </a:p>
        </p:txBody>
      </p:sp>
      <p:sp>
        <p:nvSpPr>
          <p:cNvPr id="11" name="Text Box 5"/>
          <p:cNvSpPr txBox="1">
            <a:spLocks noChangeArrowheads="1"/>
          </p:cNvSpPr>
          <p:nvPr/>
        </p:nvSpPr>
        <p:spPr bwMode="auto">
          <a:xfrm>
            <a:off x="1607624" y="5506144"/>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3" name="Rounded Rectangle 12"/>
          <p:cNvSpPr/>
          <p:nvPr/>
        </p:nvSpPr>
        <p:spPr>
          <a:xfrm>
            <a:off x="4261108" y="1399952"/>
            <a:ext cx="4775388"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a:solidFill>
                  <a:srgbClr val="800080"/>
                </a:solidFill>
                <a:latin typeface="Courier New" panose="02070309020205020404" pitchFamily="49" charset="0"/>
              </a:rPr>
              <a:t>void push (stack **top,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element)</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stack *new;</a:t>
            </a:r>
          </a:p>
          <a:p>
            <a:pPr>
              <a:lnSpc>
                <a:spcPct val="90000"/>
              </a:lnSpc>
              <a:spcBef>
                <a:spcPct val="5000"/>
              </a:spcBef>
            </a:pPr>
            <a:endParaRPr lang="en-US" altLang="en-US" sz="800" dirty="0">
              <a:solidFill>
                <a:srgbClr val="800080"/>
              </a:solidFill>
              <a:latin typeface="Courier New" panose="02070309020205020404" pitchFamily="49" charset="0"/>
            </a:endParaRPr>
          </a:p>
          <a:p>
            <a:pPr>
              <a:lnSpc>
                <a:spcPct val="90000"/>
              </a:lnSpc>
              <a:spcBef>
                <a:spcPct val="5000"/>
              </a:spcBef>
            </a:pPr>
            <a:r>
              <a:rPr lang="en-US" altLang="en-US" sz="1400" dirty="0">
                <a:solidFill>
                  <a:srgbClr val="800080"/>
                </a:solidFill>
                <a:latin typeface="Courier New" panose="02070309020205020404" pitchFamily="49" charset="0"/>
              </a:rPr>
              <a:t>    new = (stack *)</a:t>
            </a:r>
            <a:r>
              <a:rPr lang="en-US" altLang="en-US" sz="1400" dirty="0" err="1">
                <a:solidFill>
                  <a:srgbClr val="800080"/>
                </a:solidFill>
                <a:latin typeface="Courier New" panose="02070309020205020404" pitchFamily="49" charset="0"/>
              </a:rPr>
              <a:t>malloc</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sizeof</a:t>
            </a:r>
            <a:r>
              <a:rPr lang="en-US" altLang="en-US" sz="1400" dirty="0">
                <a:solidFill>
                  <a:srgbClr val="800080"/>
                </a:solidFill>
                <a:latin typeface="Courier New" panose="02070309020205020404" pitchFamily="49" charset="0"/>
              </a:rPr>
              <a:t>(stack));</a:t>
            </a:r>
          </a:p>
          <a:p>
            <a:pPr>
              <a:lnSpc>
                <a:spcPct val="90000"/>
              </a:lnSpc>
              <a:spcBef>
                <a:spcPct val="5000"/>
              </a:spcBef>
            </a:pPr>
            <a:r>
              <a:rPr lang="en-US" altLang="en-US" sz="1400" dirty="0">
                <a:solidFill>
                  <a:srgbClr val="800080"/>
                </a:solidFill>
                <a:latin typeface="Courier New" panose="02070309020205020404" pitchFamily="49" charset="0"/>
              </a:rPr>
              <a:t>    if (new == NULL)</a:t>
            </a:r>
          </a:p>
          <a:p>
            <a:pPr>
              <a:lnSpc>
                <a:spcPct val="90000"/>
              </a:lnSpc>
              <a:spcBef>
                <a:spcPct val="5000"/>
              </a:spcBef>
            </a:pPr>
            <a:r>
              <a:rPr lang="en-US" altLang="en-US" sz="1400" dirty="0">
                <a:solidFill>
                  <a:srgbClr val="800080"/>
                </a:solidFill>
                <a:latin typeface="Courier New" panose="02070309020205020404" pitchFamily="49" charset="0"/>
              </a:rPr>
              <a:t>    {</a:t>
            </a:r>
          </a:p>
          <a:p>
            <a:pPr>
              <a:lnSpc>
                <a:spcPct val="90000"/>
              </a:lnSpc>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is full”);</a:t>
            </a:r>
          </a:p>
          <a:p>
            <a:pPr>
              <a:lnSpc>
                <a:spcPct val="90000"/>
              </a:lnSpc>
              <a:spcBef>
                <a:spcPct val="5000"/>
              </a:spcBef>
            </a:pPr>
            <a:r>
              <a:rPr lang="en-US" altLang="en-US" sz="1400" dirty="0">
                <a:solidFill>
                  <a:srgbClr val="800080"/>
                </a:solidFill>
                <a:latin typeface="Courier New" panose="02070309020205020404" pitchFamily="49" charset="0"/>
              </a:rPr>
              <a:t>       exit(-1);</a:t>
            </a:r>
          </a:p>
          <a:p>
            <a:pPr>
              <a:lnSpc>
                <a:spcPct val="90000"/>
              </a:lnSpc>
              <a:spcBef>
                <a:spcPct val="5000"/>
              </a:spcBef>
            </a:pPr>
            <a:r>
              <a:rPr lang="en-US" altLang="en-US" sz="1400" dirty="0">
                <a:solidFill>
                  <a:srgbClr val="800080"/>
                </a:solidFill>
                <a:latin typeface="Courier New" panose="02070309020205020404" pitchFamily="49" charset="0"/>
              </a:rPr>
              <a:t>    }</a:t>
            </a:r>
          </a:p>
          <a:p>
            <a:pPr>
              <a:lnSpc>
                <a:spcPct val="90000"/>
              </a:lnSpc>
              <a:spcBef>
                <a:spcPct val="5000"/>
              </a:spcBef>
            </a:pPr>
            <a:endParaRPr lang="en-US" altLang="en-US" sz="800" dirty="0">
              <a:solidFill>
                <a:srgbClr val="800080"/>
              </a:solidFill>
              <a:latin typeface="Courier New" panose="02070309020205020404" pitchFamily="49" charset="0"/>
            </a:endParaRPr>
          </a:p>
          <a:p>
            <a:pPr>
              <a:lnSpc>
                <a:spcPct val="90000"/>
              </a:lnSpc>
              <a:spcBef>
                <a:spcPct val="5000"/>
              </a:spcBef>
            </a:pPr>
            <a:r>
              <a:rPr lang="en-US" altLang="en-US" sz="1400" dirty="0">
                <a:solidFill>
                  <a:srgbClr val="800080"/>
                </a:solidFill>
                <a:latin typeface="Courier New" panose="02070309020205020404" pitchFamily="49" charset="0"/>
              </a:rPr>
              <a:t>    new-&gt;value = element; </a:t>
            </a:r>
          </a:p>
          <a:p>
            <a:pPr>
              <a:lnSpc>
                <a:spcPct val="90000"/>
              </a:lnSpc>
              <a:spcBef>
                <a:spcPct val="5000"/>
              </a:spcBef>
            </a:pPr>
            <a:r>
              <a:rPr lang="en-US" altLang="en-US" sz="1400" dirty="0">
                <a:solidFill>
                  <a:srgbClr val="800080"/>
                </a:solidFill>
                <a:latin typeface="Courier New" panose="02070309020205020404" pitchFamily="49" charset="0"/>
              </a:rPr>
              <a:t>    new-&gt;next = *top;</a:t>
            </a:r>
          </a:p>
          <a:p>
            <a:pPr>
              <a:lnSpc>
                <a:spcPct val="90000"/>
              </a:lnSpc>
              <a:spcBef>
                <a:spcPct val="5000"/>
              </a:spcBef>
            </a:pPr>
            <a:r>
              <a:rPr lang="en-US" altLang="en-US" sz="1400" dirty="0">
                <a:solidFill>
                  <a:srgbClr val="800080"/>
                </a:solidFill>
                <a:latin typeface="Courier New" panose="02070309020205020404" pitchFamily="49" charset="0"/>
              </a:rPr>
              <a:t>    *top = new;</a:t>
            </a:r>
          </a:p>
          <a:p>
            <a:pPr>
              <a:lnSpc>
                <a:spcPct val="90000"/>
              </a:lnSpc>
              <a:spcBef>
                <a:spcPct val="5000"/>
              </a:spcBef>
            </a:pPr>
            <a:r>
              <a:rPr lang="en-US" altLang="en-US" sz="1400" dirty="0">
                <a:solidFill>
                  <a:srgbClr val="800080"/>
                </a:solidFill>
                <a:latin typeface="Courier New" panose="02070309020205020404" pitchFamily="49" charset="0"/>
              </a:rPr>
              <a:t>} </a:t>
            </a:r>
          </a:p>
        </p:txBody>
      </p:sp>
      <p:sp>
        <p:nvSpPr>
          <p:cNvPr id="15" name="Text Box 5"/>
          <p:cNvSpPr txBox="1">
            <a:spLocks noChangeArrowheads="1"/>
          </p:cNvSpPr>
          <p:nvPr/>
        </p:nvSpPr>
        <p:spPr bwMode="auto">
          <a:xfrm>
            <a:off x="5638800" y="5506144"/>
            <a:ext cx="231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val="353272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19</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fontScale="90000"/>
          </a:bodyPr>
          <a:lstStyle/>
          <a:p>
            <a:pPr marL="0" indent="0" algn="l">
              <a:buNone/>
            </a:pPr>
            <a:r>
              <a:rPr lang="en-IN" sz="4000" dirty="0">
                <a:solidFill>
                  <a:srgbClr val="7030A0"/>
                </a:solidFill>
                <a:latin typeface="Times New Roman" pitchFamily="18" charset="0"/>
                <a:cs typeface="Times New Roman" pitchFamily="18" charset="0"/>
              </a:rPr>
              <a:t>Popping an element from stack</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7" name="Rounded Rectangle 6"/>
          <p:cNvSpPr/>
          <p:nvPr/>
        </p:nvSpPr>
        <p:spPr>
          <a:xfrm>
            <a:off x="179512" y="1445816"/>
            <a:ext cx="4320479"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pop (stack *s)</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if (s-&gt;top == -1)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underflow”);</a:t>
            </a:r>
          </a:p>
          <a:p>
            <a:pPr>
              <a:spcBef>
                <a:spcPct val="5000"/>
              </a:spcBef>
            </a:pPr>
            <a:r>
              <a:rPr lang="en-US" altLang="en-US" sz="1400" dirty="0">
                <a:solidFill>
                  <a:srgbClr val="800080"/>
                </a:solidFill>
                <a:latin typeface="Courier New" panose="02070309020205020404" pitchFamily="49" charset="0"/>
              </a:rPr>
              <a:t>        exit(-1);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else</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return (s-&gt;</a:t>
            </a:r>
            <a:r>
              <a:rPr lang="en-US" altLang="en-US" sz="1400" dirty="0" err="1">
                <a:solidFill>
                  <a:srgbClr val="800080"/>
                </a:solidFill>
                <a:latin typeface="Courier New" panose="02070309020205020404" pitchFamily="49" charset="0"/>
              </a:rPr>
              <a:t>st</a:t>
            </a:r>
            <a:r>
              <a:rPr lang="en-US" altLang="en-US" sz="1400" dirty="0">
                <a:solidFill>
                  <a:srgbClr val="800080"/>
                </a:solidFill>
                <a:latin typeface="Courier New" panose="02070309020205020404" pitchFamily="49" charset="0"/>
              </a:rPr>
              <a:t>[s-&gt;top--]);</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endParaRPr lang="en-US" altLang="en-US" sz="1400" dirty="0"/>
          </a:p>
        </p:txBody>
      </p:sp>
      <p:sp>
        <p:nvSpPr>
          <p:cNvPr id="11" name="Text Box 5"/>
          <p:cNvSpPr txBox="1">
            <a:spLocks noChangeArrowheads="1"/>
          </p:cNvSpPr>
          <p:nvPr/>
        </p:nvSpPr>
        <p:spPr bwMode="auto">
          <a:xfrm>
            <a:off x="1607624" y="5506144"/>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3" name="Rounded Rectangle 12"/>
          <p:cNvSpPr/>
          <p:nvPr/>
        </p:nvSpPr>
        <p:spPr>
          <a:xfrm>
            <a:off x="4678318" y="1445816"/>
            <a:ext cx="4464496"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pop (stack **top)</a:t>
            </a:r>
          </a:p>
          <a:p>
            <a:pPr>
              <a:lnSpc>
                <a:spcPct val="80000"/>
              </a:lnSpc>
              <a:spcBef>
                <a:spcPct val="5000"/>
              </a:spcBef>
            </a:pPr>
            <a:r>
              <a:rPr lang="en-US" altLang="en-US" sz="1400" dirty="0">
                <a:solidFill>
                  <a:srgbClr val="800080"/>
                </a:solidFill>
                <a:latin typeface="Courier New" panose="02070309020205020404" pitchFamily="49" charset="0"/>
              </a:rPr>
              <a:t>{</a:t>
            </a:r>
          </a:p>
          <a:p>
            <a:pPr>
              <a:lnSpc>
                <a:spcPct val="80000"/>
              </a:lnSpc>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t;  </a:t>
            </a:r>
          </a:p>
          <a:p>
            <a:pPr>
              <a:lnSpc>
                <a:spcPct val="80000"/>
              </a:lnSpc>
              <a:spcBef>
                <a:spcPct val="5000"/>
              </a:spcBef>
            </a:pPr>
            <a:r>
              <a:rPr lang="en-US" altLang="en-US" sz="1400" dirty="0">
                <a:solidFill>
                  <a:srgbClr val="800080"/>
                </a:solidFill>
                <a:latin typeface="Courier New" panose="02070309020205020404" pitchFamily="49" charset="0"/>
              </a:rPr>
              <a:t>   stack *p;</a:t>
            </a:r>
          </a:p>
          <a:p>
            <a:pPr>
              <a:lnSpc>
                <a:spcPct val="80000"/>
              </a:lnSpc>
              <a:spcBef>
                <a:spcPct val="5000"/>
              </a:spcBef>
            </a:pPr>
            <a:endParaRPr lang="en-US" altLang="en-US" sz="800" dirty="0">
              <a:solidFill>
                <a:srgbClr val="800080"/>
              </a:solidFill>
              <a:latin typeface="Courier New" panose="02070309020205020404" pitchFamily="49" charset="0"/>
            </a:endParaRPr>
          </a:p>
          <a:p>
            <a:pPr>
              <a:lnSpc>
                <a:spcPct val="80000"/>
              </a:lnSpc>
              <a:spcBef>
                <a:spcPct val="5000"/>
              </a:spcBef>
            </a:pPr>
            <a:r>
              <a:rPr lang="en-US" altLang="en-US" sz="1400" dirty="0">
                <a:solidFill>
                  <a:srgbClr val="800080"/>
                </a:solidFill>
                <a:latin typeface="Courier New" panose="02070309020205020404" pitchFamily="49" charset="0"/>
              </a:rPr>
              <a:t>   if (*top == NULL)</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is empty”);</a:t>
            </a:r>
          </a:p>
          <a:p>
            <a:pPr>
              <a:lnSpc>
                <a:spcPct val="80000"/>
              </a:lnSpc>
              <a:spcBef>
                <a:spcPct val="5000"/>
              </a:spcBef>
            </a:pPr>
            <a:r>
              <a:rPr lang="en-US" altLang="en-US" sz="1400" dirty="0">
                <a:solidFill>
                  <a:srgbClr val="800080"/>
                </a:solidFill>
                <a:latin typeface="Courier New" panose="02070309020205020404" pitchFamily="49" charset="0"/>
              </a:rPr>
              <a:t>      exit(-1);</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   else</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      t = (*top)-&gt;value;</a:t>
            </a:r>
          </a:p>
          <a:p>
            <a:pPr>
              <a:lnSpc>
                <a:spcPct val="80000"/>
              </a:lnSpc>
              <a:spcBef>
                <a:spcPct val="5000"/>
              </a:spcBef>
            </a:pPr>
            <a:r>
              <a:rPr lang="en-US" altLang="en-US" sz="1400" dirty="0">
                <a:solidFill>
                  <a:srgbClr val="800080"/>
                </a:solidFill>
                <a:latin typeface="Courier New" panose="02070309020205020404" pitchFamily="49" charset="0"/>
              </a:rPr>
              <a:t>      p = *top;</a:t>
            </a:r>
          </a:p>
          <a:p>
            <a:pPr>
              <a:lnSpc>
                <a:spcPct val="80000"/>
              </a:lnSpc>
              <a:spcBef>
                <a:spcPct val="5000"/>
              </a:spcBef>
            </a:pPr>
            <a:r>
              <a:rPr lang="en-US" altLang="en-US" sz="1400" dirty="0">
                <a:solidFill>
                  <a:srgbClr val="800080"/>
                </a:solidFill>
                <a:latin typeface="Courier New" panose="02070309020205020404" pitchFamily="49" charset="0"/>
              </a:rPr>
              <a:t>      *top = (*top)-&gt;next;</a:t>
            </a:r>
          </a:p>
          <a:p>
            <a:pPr>
              <a:lnSpc>
                <a:spcPct val="80000"/>
              </a:lnSpc>
              <a:spcBef>
                <a:spcPct val="5000"/>
              </a:spcBef>
            </a:pPr>
            <a:r>
              <a:rPr lang="en-US" altLang="en-US" sz="1400" dirty="0">
                <a:solidFill>
                  <a:srgbClr val="800080"/>
                </a:solidFill>
                <a:latin typeface="Courier New" panose="02070309020205020404" pitchFamily="49" charset="0"/>
              </a:rPr>
              <a:t>      free (p);</a:t>
            </a:r>
          </a:p>
          <a:p>
            <a:pPr>
              <a:lnSpc>
                <a:spcPct val="80000"/>
              </a:lnSpc>
              <a:spcBef>
                <a:spcPct val="5000"/>
              </a:spcBef>
            </a:pPr>
            <a:r>
              <a:rPr lang="en-US" altLang="en-US" sz="1400" dirty="0">
                <a:solidFill>
                  <a:srgbClr val="800080"/>
                </a:solidFill>
                <a:latin typeface="Courier New" panose="02070309020205020404" pitchFamily="49" charset="0"/>
              </a:rPr>
              <a:t>      return t;</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a:t>
            </a:r>
            <a:endParaRPr lang="en-US" altLang="en-US" sz="1600" dirty="0">
              <a:latin typeface="Courier New" panose="02070309020205020404" pitchFamily="49" charset="0"/>
            </a:endParaRPr>
          </a:p>
        </p:txBody>
      </p:sp>
      <p:sp>
        <p:nvSpPr>
          <p:cNvPr id="15" name="Text Box 5"/>
          <p:cNvSpPr txBox="1">
            <a:spLocks noChangeArrowheads="1"/>
          </p:cNvSpPr>
          <p:nvPr/>
        </p:nvSpPr>
        <p:spPr bwMode="auto">
          <a:xfrm>
            <a:off x="5638800" y="5506144"/>
            <a:ext cx="231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val="49150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708920"/>
            <a:ext cx="8352928" cy="1261884"/>
          </a:xfrm>
          <a:prstGeom prst="rect">
            <a:avLst/>
          </a:prstGeom>
        </p:spPr>
        <p:txBody>
          <a:bodyPr wrap="square">
            <a:spAutoFit/>
          </a:bodyPr>
          <a:lstStyle/>
          <a:p>
            <a:r>
              <a:rPr lang="en-US" sz="4000" i="1" dirty="0">
                <a:solidFill>
                  <a:schemeClr val="accent1">
                    <a:lumMod val="75000"/>
                  </a:schemeClr>
                </a:solidFill>
                <a:latin typeface="Times New Roman" pitchFamily="18" charset="0"/>
                <a:cs typeface="Times New Roman" pitchFamily="18" charset="0"/>
              </a:rPr>
              <a:t>Lecture #13</a:t>
            </a:r>
          </a:p>
          <a:p>
            <a:r>
              <a:rPr lang="en-IN" sz="3600" b="1" dirty="0">
                <a:solidFill>
                  <a:schemeClr val="accent1">
                    <a:lumMod val="75000"/>
                  </a:schemeClr>
                </a:solidFill>
                <a:latin typeface="Times New Roman" pitchFamily="18" charset="0"/>
                <a:cs typeface="Times New Roman" pitchFamily="18" charset="0"/>
              </a:rPr>
              <a:t>Stack &amp; Queue</a:t>
            </a:r>
            <a:endParaRPr lang="en-IN" sz="3600" b="1" dirty="0">
              <a:solidFill>
                <a:schemeClr val="accent1">
                  <a:lumMod val="75000"/>
                </a:schemeClr>
              </a:solidFill>
            </a:endParaRPr>
          </a:p>
        </p:txBody>
      </p:sp>
      <p:sp>
        <p:nvSpPr>
          <p:cNvPr id="3" name="Date Placeholder 2"/>
          <p:cNvSpPr>
            <a:spLocks noGrp="1"/>
          </p:cNvSpPr>
          <p:nvPr>
            <p:ph type="dt" sz="half" idx="10"/>
          </p:nvPr>
        </p:nvSpPr>
        <p:spPr/>
        <p:txBody>
          <a:bodyPr/>
          <a:lstStyle/>
          <a:p>
            <a:r>
              <a:rPr lang="en-US"/>
              <a:t>Lecture #00: © DSamanta</a:t>
            </a:r>
            <a:endParaRPr lang="en-IN"/>
          </a:p>
        </p:txBody>
      </p:sp>
      <p:sp>
        <p:nvSpPr>
          <p:cNvPr id="4" name="Footer Placeholder 3"/>
          <p:cNvSpPr>
            <a:spLocks noGrp="1"/>
          </p:cNvSpPr>
          <p:nvPr>
            <p:ph type="ftr" sz="quarter" idx="11"/>
          </p:nvPr>
        </p:nvSpPr>
        <p:spPr/>
        <p:txBody>
          <a:bodyPr/>
          <a:lstStyle/>
          <a:p>
            <a:r>
              <a:rPr lang="en-IN"/>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t>2</a:t>
            </a:fld>
            <a:endParaRPr lang="en-IN"/>
          </a:p>
        </p:txBody>
      </p:sp>
    </p:spTree>
    <p:extLst>
      <p:ext uri="{BB962C8B-B14F-4D97-AF65-F5344CB8AC3E}">
        <p14:creationId xmlns:p14="http://schemas.microsoft.com/office/powerpoint/2010/main" val="70822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20</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Checking for stack empty</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7" name="Rounded Rectangle 6"/>
          <p:cNvSpPr/>
          <p:nvPr/>
        </p:nvSpPr>
        <p:spPr>
          <a:xfrm>
            <a:off x="457199"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*s)</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(s-&gt;top == -1)  </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  </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
        <p:nvSpPr>
          <p:cNvPr id="11" name="Text Box 5"/>
          <p:cNvSpPr txBox="1">
            <a:spLocks noChangeArrowheads="1"/>
          </p:cNvSpPr>
          <p:nvPr/>
        </p:nvSpPr>
        <p:spPr bwMode="auto">
          <a:xfrm>
            <a:off x="1607624" y="4653136"/>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5" name="Text Box 5"/>
          <p:cNvSpPr txBox="1">
            <a:spLocks noChangeArrowheads="1"/>
          </p:cNvSpPr>
          <p:nvPr/>
        </p:nvSpPr>
        <p:spPr bwMode="auto">
          <a:xfrm>
            <a:off x="5638800" y="4653136"/>
            <a:ext cx="231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
        <p:nvSpPr>
          <p:cNvPr id="10" name="Rounded Rectangle 9"/>
          <p:cNvSpPr/>
          <p:nvPr/>
        </p:nvSpPr>
        <p:spPr>
          <a:xfrm>
            <a:off x="4749180"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*top)</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(top == NULL)</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Tree>
    <p:extLst>
      <p:ext uri="{BB962C8B-B14F-4D97-AF65-F5344CB8AC3E}">
        <p14:creationId xmlns:p14="http://schemas.microsoft.com/office/powerpoint/2010/main" val="2561467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21</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Checking for Stack Full</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7" name="Rounded Rectangle 6"/>
          <p:cNvSpPr/>
          <p:nvPr/>
        </p:nvSpPr>
        <p:spPr>
          <a:xfrm>
            <a:off x="457199"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*s)</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(s-&gt;top == -1)  </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  </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
        <p:nvSpPr>
          <p:cNvPr id="11" name="Text Box 5"/>
          <p:cNvSpPr txBox="1">
            <a:spLocks noChangeArrowheads="1"/>
          </p:cNvSpPr>
          <p:nvPr/>
        </p:nvSpPr>
        <p:spPr bwMode="auto">
          <a:xfrm>
            <a:off x="1607624" y="4653136"/>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5" name="Text Box 5"/>
          <p:cNvSpPr txBox="1">
            <a:spLocks noChangeArrowheads="1"/>
          </p:cNvSpPr>
          <p:nvPr/>
        </p:nvSpPr>
        <p:spPr bwMode="auto">
          <a:xfrm>
            <a:off x="5638800" y="4653136"/>
            <a:ext cx="231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
        <p:nvSpPr>
          <p:cNvPr id="10" name="Rounded Rectangle 9"/>
          <p:cNvSpPr/>
          <p:nvPr/>
        </p:nvSpPr>
        <p:spPr>
          <a:xfrm>
            <a:off x="4749180"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*top)</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(top == NULL)</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Tree>
    <p:extLst>
      <p:ext uri="{BB962C8B-B14F-4D97-AF65-F5344CB8AC3E}">
        <p14:creationId xmlns:p14="http://schemas.microsoft.com/office/powerpoint/2010/main" val="2622892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22</a:t>
            </a:fld>
            <a:endParaRPr lang="en-IN">
              <a:solidFill>
                <a:prstClr val="black">
                  <a:lumMod val="50000"/>
                  <a:lumOff val="50000"/>
                </a:prstClr>
              </a:solidFill>
            </a:endParaRPr>
          </a:p>
        </p:txBody>
      </p:sp>
      <p:sp>
        <p:nvSpPr>
          <p:cNvPr id="2" name="Title 1"/>
          <p:cNvSpPr>
            <a:spLocks noGrp="1"/>
          </p:cNvSpPr>
          <p:nvPr>
            <p:ph type="title"/>
          </p:nvPr>
        </p:nvSpPr>
        <p:spPr>
          <a:xfrm>
            <a:off x="179512" y="116632"/>
            <a:ext cx="8712968" cy="1143000"/>
          </a:xfrm>
        </p:spPr>
        <p:txBody>
          <a:bodyPr>
            <a:normAutofit fontScale="90000"/>
          </a:bodyPr>
          <a:lstStyle/>
          <a:p>
            <a:pPr marL="0" indent="0" algn="l">
              <a:buNone/>
            </a:pPr>
            <a:r>
              <a:rPr lang="en-US" sz="4000" dirty="0">
                <a:solidFill>
                  <a:srgbClr val="7030A0"/>
                </a:solidFill>
                <a:latin typeface="Times New Roman" pitchFamily="18" charset="0"/>
                <a:cs typeface="Times New Roman" pitchFamily="18" charset="0"/>
              </a:rPr>
              <a:t>Example: A Stack using an Array</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7" name="Rounded Rectangle 6"/>
          <p:cNvSpPr/>
          <p:nvPr/>
        </p:nvSpPr>
        <p:spPr>
          <a:xfrm>
            <a:off x="419361" y="980728"/>
            <a:ext cx="6781278" cy="511256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a:solidFill>
                  <a:srgbClr val="800080"/>
                </a:solidFill>
                <a:latin typeface="Courier New" panose="02070309020205020404" pitchFamily="49" charset="0"/>
              </a:rPr>
              <a:t>#include &lt;</a:t>
            </a:r>
            <a:r>
              <a:rPr lang="en-US" altLang="en-US" sz="1400" dirty="0" err="1">
                <a:solidFill>
                  <a:srgbClr val="800080"/>
                </a:solidFill>
                <a:latin typeface="Courier New" panose="02070309020205020404" pitchFamily="49" charset="0"/>
              </a:rPr>
              <a:t>stdio.h</a:t>
            </a:r>
            <a:r>
              <a:rPr lang="en-US" altLang="en-US" sz="1400" dirty="0">
                <a:solidFill>
                  <a:srgbClr val="800080"/>
                </a:solidFill>
                <a:latin typeface="Courier New" panose="02070309020205020404" pitchFamily="49" charset="0"/>
              </a:rPr>
              <a:t>&gt;</a:t>
            </a:r>
          </a:p>
          <a:p>
            <a:pPr>
              <a:lnSpc>
                <a:spcPct val="90000"/>
              </a:lnSpc>
            </a:pPr>
            <a:r>
              <a:rPr lang="en-US" altLang="en-US" sz="1400" dirty="0">
                <a:solidFill>
                  <a:srgbClr val="800080"/>
                </a:solidFill>
                <a:latin typeface="Courier New" panose="02070309020205020404" pitchFamily="49" charset="0"/>
              </a:rPr>
              <a:t>#define MAXSIZE 100</a:t>
            </a:r>
          </a:p>
          <a:p>
            <a:pPr>
              <a:lnSpc>
                <a:spcPct val="90000"/>
              </a:lnSpc>
            </a:pPr>
            <a:endParaRPr lang="en-US" altLang="en-US" sz="600" dirty="0">
              <a:solidFill>
                <a:srgbClr val="800080"/>
              </a:solidFill>
              <a:latin typeface="Courier New" panose="02070309020205020404" pitchFamily="49" charset="0"/>
            </a:endParaRPr>
          </a:p>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a:t>
            </a:r>
            <a:r>
              <a:rPr lang="en-US" altLang="en-US" sz="1400" dirty="0">
                <a:solidFill>
                  <a:srgbClr val="800080"/>
                </a:solidFill>
                <a:latin typeface="Courier New" panose="02070309020205020404" pitchFamily="49" charset="0"/>
              </a:rPr>
              <a:t>[MAXSIZE];</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top;</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err="1">
                <a:solidFill>
                  <a:srgbClr val="800080"/>
                </a:solidFill>
                <a:latin typeface="Courier New" panose="02070309020205020404" pitchFamily="49" charset="0"/>
              </a:rPr>
              <a:t>typedef</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stack;</a:t>
            </a:r>
          </a:p>
          <a:p>
            <a:pPr>
              <a:lnSpc>
                <a:spcPct val="90000"/>
              </a:lnSpc>
            </a:pPr>
            <a:endParaRPr lang="en-US" altLang="en-US" sz="6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main() {</a:t>
            </a:r>
          </a:p>
          <a:p>
            <a:pPr>
              <a:lnSpc>
                <a:spcPct val="90000"/>
              </a:lnSpc>
            </a:pPr>
            <a:r>
              <a:rPr lang="en-US" altLang="en-US" sz="1400" dirty="0">
                <a:solidFill>
                  <a:srgbClr val="800080"/>
                </a:solidFill>
                <a:latin typeface="Courier New" panose="02070309020205020404" pitchFamily="49" charset="0"/>
              </a:rPr>
              <a:t>  stack A, B; </a:t>
            </a:r>
          </a:p>
          <a:p>
            <a:pPr>
              <a:lnSpc>
                <a:spcPct val="90000"/>
              </a:lnSpc>
            </a:pPr>
            <a:r>
              <a:rPr lang="en-US" altLang="en-US" sz="1400" dirty="0">
                <a:solidFill>
                  <a:srgbClr val="800080"/>
                </a:solidFill>
                <a:latin typeface="Courier New" panose="02070309020205020404" pitchFamily="49" charset="0"/>
              </a:rPr>
              <a:t>  create(&amp;A);  </a:t>
            </a:r>
          </a:p>
          <a:p>
            <a:pPr>
              <a:lnSpc>
                <a:spcPct val="90000"/>
              </a:lnSpc>
            </a:pPr>
            <a:r>
              <a:rPr lang="en-US" altLang="en-US" sz="1400" dirty="0">
                <a:solidFill>
                  <a:srgbClr val="800080"/>
                </a:solidFill>
                <a:latin typeface="Courier New" panose="02070309020205020404" pitchFamily="49" charset="0"/>
              </a:rPr>
              <a:t>  create(&amp;B);</a:t>
            </a:r>
          </a:p>
          <a:p>
            <a:pPr>
              <a:lnSpc>
                <a:spcPct val="90000"/>
              </a:lnSpc>
            </a:pPr>
            <a:r>
              <a:rPr lang="en-US" altLang="en-US" sz="1400" dirty="0">
                <a:solidFill>
                  <a:srgbClr val="800080"/>
                </a:solidFill>
                <a:latin typeface="Courier New" panose="02070309020205020404" pitchFamily="49" charset="0"/>
              </a:rPr>
              <a:t>  push(&amp;A,10); </a:t>
            </a:r>
          </a:p>
          <a:p>
            <a:pPr>
              <a:lnSpc>
                <a:spcPct val="90000"/>
              </a:lnSpc>
            </a:pPr>
            <a:r>
              <a:rPr lang="en-US" altLang="en-US" sz="1400" dirty="0">
                <a:solidFill>
                  <a:srgbClr val="800080"/>
                </a:solidFill>
                <a:latin typeface="Courier New" panose="02070309020205020404" pitchFamily="49" charset="0"/>
              </a:rPr>
              <a:t>  push(&amp;A,20);</a:t>
            </a:r>
          </a:p>
          <a:p>
            <a:pPr>
              <a:lnSpc>
                <a:spcPct val="90000"/>
              </a:lnSpc>
            </a:pPr>
            <a:r>
              <a:rPr lang="en-US" altLang="en-US" sz="1400" dirty="0">
                <a:solidFill>
                  <a:srgbClr val="800080"/>
                </a:solidFill>
                <a:latin typeface="Courier New" panose="02070309020205020404" pitchFamily="49" charset="0"/>
              </a:rPr>
              <a:t>  push(&amp;A,30);</a:t>
            </a:r>
          </a:p>
          <a:p>
            <a:pPr>
              <a:lnSpc>
                <a:spcPct val="90000"/>
              </a:lnSpc>
            </a:pPr>
            <a:r>
              <a:rPr lang="en-US" altLang="en-US" sz="1400" dirty="0">
                <a:solidFill>
                  <a:srgbClr val="800080"/>
                </a:solidFill>
                <a:latin typeface="Courier New" panose="02070309020205020404" pitchFamily="49" charset="0"/>
              </a:rPr>
              <a:t>  push(&amp;B,100);  </a:t>
            </a:r>
          </a:p>
          <a:p>
            <a:pPr>
              <a:lnSpc>
                <a:spcPct val="90000"/>
              </a:lnSpc>
            </a:pPr>
            <a:r>
              <a:rPr lang="en-US" altLang="en-US" sz="1400" dirty="0">
                <a:solidFill>
                  <a:srgbClr val="800080"/>
                </a:solidFill>
                <a:latin typeface="Courier New" panose="02070309020205020404" pitchFamily="49" charset="0"/>
              </a:rPr>
              <a:t>  push(&amp;B,5);</a:t>
            </a:r>
          </a:p>
          <a:p>
            <a:pPr>
              <a:lnSpc>
                <a:spcPct val="90000"/>
              </a:lnSpc>
            </a:pPr>
            <a:r>
              <a:rPr lang="en-US" altLang="en-US" sz="8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(“%d %d”, pop(&amp;A), pop(&amp;B));</a:t>
            </a:r>
          </a:p>
          <a:p>
            <a:pPr>
              <a:lnSpc>
                <a:spcPct val="90000"/>
              </a:lnSpc>
            </a:pPr>
            <a:endParaRPr lang="en-US" altLang="en-US" sz="8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push (&amp;A, pop(&amp;B));</a:t>
            </a:r>
          </a:p>
          <a:p>
            <a:pPr>
              <a:lnSpc>
                <a:spcPct val="90000"/>
              </a:lnSpc>
            </a:pPr>
            <a:endParaRPr lang="en-US" altLang="en-US" sz="8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if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(&amp;B))</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B is empty”);</a:t>
            </a:r>
          </a:p>
          <a:p>
            <a:pPr>
              <a:lnSpc>
                <a:spcPct val="90000"/>
              </a:lnSpc>
            </a:pPr>
            <a:r>
              <a:rPr lang="en-US" altLang="en-US" sz="1400" dirty="0">
                <a:solidFill>
                  <a:srgbClr val="800080"/>
                </a:solidFill>
                <a:latin typeface="Courier New" panose="02070309020205020404" pitchFamily="49" charset="0"/>
              </a:rPr>
              <a:t>  return;</a:t>
            </a:r>
          </a:p>
          <a:p>
            <a:pPr>
              <a:lnSpc>
                <a:spcPct val="90000"/>
              </a:lnSpc>
            </a:pPr>
            <a:r>
              <a:rPr lang="en-US" altLang="en-US" sz="1400" dirty="0">
                <a:solidFill>
                  <a:srgbClr val="800080"/>
                </a:solidFill>
                <a:latin typeface="Courier New" panose="02070309020205020404" pitchFamily="49" charset="0"/>
              </a:rPr>
              <a:t>}</a:t>
            </a:r>
          </a:p>
        </p:txBody>
      </p:sp>
    </p:spTree>
    <p:extLst>
      <p:ext uri="{BB962C8B-B14F-4D97-AF65-F5344CB8AC3E}">
        <p14:creationId xmlns:p14="http://schemas.microsoft.com/office/powerpoint/2010/main" val="1863034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23</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fontScale="90000"/>
          </a:bodyPr>
          <a:lstStyle/>
          <a:p>
            <a:pPr marL="0" indent="0" algn="l">
              <a:buNone/>
            </a:pPr>
            <a:r>
              <a:rPr lang="en-IN" sz="4000" dirty="0">
                <a:solidFill>
                  <a:srgbClr val="7030A0"/>
                </a:solidFill>
                <a:latin typeface="Times New Roman" pitchFamily="18" charset="0"/>
                <a:cs typeface="Times New Roman" pitchFamily="18" charset="0"/>
              </a:rPr>
              <a:t>Example: A Stack using Linked List</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7" name="Rounded Rectangle 6"/>
          <p:cNvSpPr/>
          <p:nvPr/>
        </p:nvSpPr>
        <p:spPr>
          <a:xfrm>
            <a:off x="419361" y="1124744"/>
            <a:ext cx="6781278" cy="48965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a:solidFill>
                  <a:srgbClr val="800080"/>
                </a:solidFill>
                <a:latin typeface="Courier New" panose="02070309020205020404" pitchFamily="49" charset="0"/>
              </a:rPr>
              <a:t>#include &lt;</a:t>
            </a:r>
            <a:r>
              <a:rPr lang="en-US" altLang="en-US" sz="1400" dirty="0" err="1">
                <a:solidFill>
                  <a:srgbClr val="800080"/>
                </a:solidFill>
                <a:latin typeface="Courier New" panose="02070309020205020404" pitchFamily="49" charset="0"/>
              </a:rPr>
              <a:t>stdio.h</a:t>
            </a:r>
            <a:r>
              <a:rPr lang="en-US" altLang="en-US" sz="1400" dirty="0">
                <a:solidFill>
                  <a:srgbClr val="800080"/>
                </a:solidFill>
                <a:latin typeface="Courier New" panose="02070309020205020404" pitchFamily="49" charset="0"/>
              </a:rPr>
              <a:t>&gt;</a:t>
            </a:r>
          </a:p>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value;</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*next;</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err="1">
                <a:solidFill>
                  <a:srgbClr val="800080"/>
                </a:solidFill>
                <a:latin typeface="Courier New" panose="02070309020205020404" pitchFamily="49" charset="0"/>
              </a:rPr>
              <a:t>typedef</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stack;</a:t>
            </a:r>
          </a:p>
          <a:p>
            <a:pPr>
              <a:lnSpc>
                <a:spcPct val="90000"/>
              </a:lnSpc>
            </a:pPr>
            <a:r>
              <a:rPr lang="en-US" altLang="en-US" sz="10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main() {</a:t>
            </a:r>
          </a:p>
          <a:p>
            <a:pPr>
              <a:lnSpc>
                <a:spcPct val="90000"/>
              </a:lnSpc>
            </a:pPr>
            <a:r>
              <a:rPr lang="en-US" altLang="en-US" sz="1400" dirty="0">
                <a:solidFill>
                  <a:srgbClr val="800080"/>
                </a:solidFill>
                <a:latin typeface="Courier New" panose="02070309020205020404" pitchFamily="49" charset="0"/>
              </a:rPr>
              <a:t>  stack *A, *B;</a:t>
            </a:r>
          </a:p>
          <a:p>
            <a:pPr>
              <a:lnSpc>
                <a:spcPct val="90000"/>
              </a:lnSpc>
            </a:pPr>
            <a:r>
              <a:rPr lang="en-US" altLang="en-US" sz="1400" dirty="0">
                <a:solidFill>
                  <a:srgbClr val="800080"/>
                </a:solidFill>
                <a:latin typeface="Courier New" panose="02070309020205020404" pitchFamily="49" charset="0"/>
              </a:rPr>
              <a:t>  create(&amp;A); </a:t>
            </a:r>
          </a:p>
          <a:p>
            <a:pPr>
              <a:lnSpc>
                <a:spcPct val="90000"/>
              </a:lnSpc>
            </a:pPr>
            <a:r>
              <a:rPr lang="en-US" altLang="en-US" sz="1400" dirty="0">
                <a:solidFill>
                  <a:srgbClr val="800080"/>
                </a:solidFill>
                <a:latin typeface="Courier New" panose="02070309020205020404" pitchFamily="49" charset="0"/>
              </a:rPr>
              <a:t>  create(&amp;B);</a:t>
            </a:r>
          </a:p>
          <a:p>
            <a:pPr>
              <a:lnSpc>
                <a:spcPct val="90000"/>
              </a:lnSpc>
            </a:pPr>
            <a:r>
              <a:rPr lang="en-US" altLang="en-US" sz="1400" dirty="0">
                <a:solidFill>
                  <a:srgbClr val="800080"/>
                </a:solidFill>
                <a:latin typeface="Courier New" panose="02070309020205020404" pitchFamily="49" charset="0"/>
              </a:rPr>
              <a:t>  push(&amp;A,10); </a:t>
            </a:r>
          </a:p>
          <a:p>
            <a:pPr>
              <a:lnSpc>
                <a:spcPct val="90000"/>
              </a:lnSpc>
            </a:pPr>
            <a:r>
              <a:rPr lang="en-US" altLang="en-US" sz="1400" dirty="0">
                <a:solidFill>
                  <a:srgbClr val="800080"/>
                </a:solidFill>
                <a:latin typeface="Courier New" panose="02070309020205020404" pitchFamily="49" charset="0"/>
              </a:rPr>
              <a:t>  push(&amp;A,20);</a:t>
            </a:r>
          </a:p>
          <a:p>
            <a:pPr>
              <a:lnSpc>
                <a:spcPct val="90000"/>
              </a:lnSpc>
            </a:pPr>
            <a:r>
              <a:rPr lang="en-US" altLang="en-US" sz="1400" dirty="0">
                <a:solidFill>
                  <a:srgbClr val="800080"/>
                </a:solidFill>
                <a:latin typeface="Courier New" panose="02070309020205020404" pitchFamily="49" charset="0"/>
              </a:rPr>
              <a:t>  push(&amp;A,30);</a:t>
            </a:r>
          </a:p>
          <a:p>
            <a:pPr>
              <a:lnSpc>
                <a:spcPct val="90000"/>
              </a:lnSpc>
            </a:pPr>
            <a:r>
              <a:rPr lang="en-US" altLang="en-US" sz="1400" dirty="0">
                <a:solidFill>
                  <a:srgbClr val="800080"/>
                </a:solidFill>
                <a:latin typeface="Courier New" panose="02070309020205020404" pitchFamily="49" charset="0"/>
              </a:rPr>
              <a:t>  push(&amp;B,100);  </a:t>
            </a:r>
          </a:p>
          <a:p>
            <a:pPr>
              <a:lnSpc>
                <a:spcPct val="90000"/>
              </a:lnSpc>
            </a:pPr>
            <a:r>
              <a:rPr lang="en-US" altLang="en-US" sz="1400" dirty="0">
                <a:solidFill>
                  <a:srgbClr val="800080"/>
                </a:solidFill>
                <a:latin typeface="Courier New" panose="02070309020205020404" pitchFamily="49" charset="0"/>
              </a:rPr>
              <a:t>  push(&amp;B,5);</a:t>
            </a:r>
          </a:p>
          <a:p>
            <a:pPr>
              <a:lnSpc>
                <a:spcPct val="90000"/>
              </a:lnSpc>
            </a:pPr>
            <a:r>
              <a:rPr lang="en-US" altLang="en-US" sz="10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(“%d %d”, pop(&amp;A), pop(&amp;B));</a:t>
            </a:r>
          </a:p>
          <a:p>
            <a:pPr>
              <a:lnSpc>
                <a:spcPct val="90000"/>
              </a:lnSpc>
            </a:pPr>
            <a:endParaRPr lang="en-US" altLang="en-US" sz="10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push (&amp;A, pop(&amp;B));</a:t>
            </a:r>
          </a:p>
          <a:p>
            <a:pPr>
              <a:lnSpc>
                <a:spcPct val="90000"/>
              </a:lnSpc>
            </a:pPr>
            <a:endParaRPr lang="en-US" altLang="en-US" sz="10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if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(B))</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B is empty”);</a:t>
            </a:r>
          </a:p>
          <a:p>
            <a:pPr>
              <a:lnSpc>
                <a:spcPct val="90000"/>
              </a:lnSpc>
            </a:pPr>
            <a:r>
              <a:rPr lang="en-US" altLang="en-US" sz="1400" dirty="0">
                <a:solidFill>
                  <a:srgbClr val="800080"/>
                </a:solidFill>
                <a:latin typeface="Courier New" panose="02070309020205020404" pitchFamily="49" charset="0"/>
              </a:rPr>
              <a:t>  return;</a:t>
            </a:r>
          </a:p>
          <a:p>
            <a:pPr>
              <a:lnSpc>
                <a:spcPct val="90000"/>
              </a:lnSpc>
            </a:pPr>
            <a:r>
              <a:rPr lang="en-US" altLang="en-US" sz="1400" dirty="0">
                <a:solidFill>
                  <a:srgbClr val="800080"/>
                </a:solidFill>
                <a:latin typeface="Courier New" panose="02070309020205020404" pitchFamily="49" charset="0"/>
              </a:rPr>
              <a:t>}</a:t>
            </a:r>
          </a:p>
          <a:p>
            <a:pPr>
              <a:lnSpc>
                <a:spcPct val="90000"/>
              </a:lnSpc>
            </a:pPr>
            <a:endParaRPr lang="en-US" altLang="en-US" sz="1400" dirty="0">
              <a:solidFill>
                <a:srgbClr val="800080"/>
              </a:solidFill>
              <a:latin typeface="Courier New" panose="02070309020205020404" pitchFamily="49" charset="0"/>
            </a:endParaRPr>
          </a:p>
        </p:txBody>
      </p:sp>
    </p:spTree>
    <p:extLst>
      <p:ext uri="{BB962C8B-B14F-4D97-AF65-F5344CB8AC3E}">
        <p14:creationId xmlns:p14="http://schemas.microsoft.com/office/powerpoint/2010/main" val="3988704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24</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Applications of Stacks</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457200" y="1196753"/>
            <a:ext cx="8363272" cy="4752528"/>
          </a:xfrm>
          <a:prstGeom prst="rect">
            <a:avLst/>
          </a:prstGeom>
        </p:spPr>
        <p:txBody>
          <a:bodyPr>
            <a:normAutofit/>
          </a:bodyPr>
          <a:lstStyle/>
          <a:p>
            <a:pPr>
              <a:lnSpc>
                <a:spcPct val="110000"/>
              </a:lnSpc>
              <a:buFont typeface="Arial" panose="020B0604020202020204" pitchFamily="34" charset="0"/>
              <a:buChar char="•"/>
            </a:pPr>
            <a:r>
              <a:rPr lang="en-IN" dirty="0">
                <a:solidFill>
                  <a:srgbClr val="002060"/>
                </a:solidFill>
                <a:latin typeface="Times New Roman" pitchFamily="18" charset="0"/>
                <a:cs typeface="Times New Roman" pitchFamily="18" charset="0"/>
              </a:rPr>
              <a:t>Direct applications:</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Page-visited history in a Web browser</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Undo sequence in a text editor</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Chain of method calls in the Java Virtual Machine</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Validate XML</a:t>
            </a:r>
          </a:p>
          <a:p>
            <a:pPr>
              <a:lnSpc>
                <a:spcPct val="110000"/>
              </a:lnSpc>
              <a:buFont typeface="Arial" panose="020B0604020202020204" pitchFamily="34" charset="0"/>
              <a:buChar char="•"/>
            </a:pPr>
            <a:endParaRPr lang="en-IN" dirty="0">
              <a:solidFill>
                <a:srgbClr val="002060"/>
              </a:solidFill>
              <a:latin typeface="Times New Roman" pitchFamily="18" charset="0"/>
              <a:cs typeface="Times New Roman" pitchFamily="18" charset="0"/>
            </a:endParaRPr>
          </a:p>
          <a:p>
            <a:pPr>
              <a:lnSpc>
                <a:spcPct val="110000"/>
              </a:lnSpc>
              <a:buFont typeface="Arial" panose="020B0604020202020204" pitchFamily="34" charset="0"/>
              <a:buChar char="•"/>
            </a:pPr>
            <a:r>
              <a:rPr lang="en-IN" dirty="0">
                <a:solidFill>
                  <a:srgbClr val="002060"/>
                </a:solidFill>
                <a:latin typeface="Times New Roman" pitchFamily="18" charset="0"/>
                <a:cs typeface="Times New Roman" pitchFamily="18" charset="0"/>
              </a:rPr>
              <a:t>Indirect applications:</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Auxiliary data structure for algorithms</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Component of other data structures</a:t>
            </a:r>
          </a:p>
        </p:txBody>
      </p:sp>
    </p:spTree>
    <p:extLst>
      <p:ext uri="{BB962C8B-B14F-4D97-AF65-F5344CB8AC3E}">
        <p14:creationId xmlns:p14="http://schemas.microsoft.com/office/powerpoint/2010/main" val="63251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25</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and Postfix Notations </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Infix:  operators placed between operands:     </a:t>
            </a:r>
          </a:p>
          <a:p>
            <a:pPr marL="45720" indent="0" algn="just">
              <a:lnSpc>
                <a:spcPct val="110000"/>
              </a:lnSpc>
              <a:buNone/>
            </a:pPr>
            <a:r>
              <a:rPr lang="en-IN" dirty="0">
                <a:solidFill>
                  <a:srgbClr val="002060"/>
                </a:solidFill>
                <a:latin typeface="Times New Roman" pitchFamily="18" charset="0"/>
                <a:cs typeface="Times New Roman" pitchFamily="18" charset="0"/>
              </a:rPr>
              <a:t>                        A+B*C</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Postfix: operands appear before their operators:-</a:t>
            </a:r>
          </a:p>
          <a:p>
            <a:pPr marL="45720" indent="0" algn="just">
              <a:lnSpc>
                <a:spcPct val="110000"/>
              </a:lnSpc>
              <a:buNone/>
            </a:pPr>
            <a:r>
              <a:rPr lang="en-IN" dirty="0">
                <a:solidFill>
                  <a:srgbClr val="002060"/>
                </a:solidFill>
                <a:latin typeface="Times New Roman" pitchFamily="18" charset="0"/>
                <a:cs typeface="Times New Roman" pitchFamily="18" charset="0"/>
              </a:rPr>
              <a:t>                        ABC*+</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There are no precedence rules to learn in postfix notation, and parentheses are never needed</a:t>
            </a:r>
          </a:p>
        </p:txBody>
      </p:sp>
    </p:spTree>
    <p:extLst>
      <p:ext uri="{BB962C8B-B14F-4D97-AF65-F5344CB8AC3E}">
        <p14:creationId xmlns:p14="http://schemas.microsoft.com/office/powerpoint/2010/main" val="496136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a:t>Autumn 2016</a:t>
            </a:r>
          </a:p>
        </p:txBody>
      </p:sp>
      <p:sp>
        <p:nvSpPr>
          <p:cNvPr id="952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4F8FCCF-E1A9-4416-A485-B728E122EE04}" type="slidenum">
              <a:rPr lang="en-US" altLang="en-US" sz="1200">
                <a:solidFill>
                  <a:srgbClr val="898989"/>
                </a:solidFill>
                <a:latin typeface="Times New Roman" panose="02020603050405020304" pitchFamily="18" charset="0"/>
              </a:rPr>
              <a:pPr>
                <a:spcBef>
                  <a:spcPct val="0"/>
                </a:spcBef>
                <a:buFontTx/>
                <a:buNone/>
              </a:pPr>
              <a:t>26</a:t>
            </a:fld>
            <a:endParaRPr lang="en-US" altLang="en-US" sz="1200">
              <a:solidFill>
                <a:srgbClr val="898989"/>
              </a:solidFill>
              <a:latin typeface="Times New Roman" panose="02020603050405020304" pitchFamily="18" charset="0"/>
            </a:endParaRPr>
          </a:p>
        </p:txBody>
      </p:sp>
      <p:sp>
        <p:nvSpPr>
          <p:cNvPr id="9"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to Postfix </a:t>
            </a:r>
            <a:endParaRPr lang="en-IN" sz="4000" dirty="0">
              <a:solidFill>
                <a:srgbClr val="7030A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3"/>
          </p:nvPr>
        </p:nvGraphicFramePr>
        <p:xfrm>
          <a:off x="1403648" y="1412776"/>
          <a:ext cx="6059016" cy="2835276"/>
        </p:xfrm>
        <a:graphic>
          <a:graphicData uri="http://schemas.openxmlformats.org/drawingml/2006/table">
            <a:tbl>
              <a:tblPr firstRow="1" bandRow="1">
                <a:tableStyleId>{793D81CF-94F2-401A-BA57-92F5A7B2D0C5}</a:tableStyleId>
              </a:tblPr>
              <a:tblGrid>
                <a:gridCol w="3178696">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tblGrid>
              <a:tr h="457302">
                <a:tc>
                  <a:txBody>
                    <a:bodyPr/>
                    <a:lstStyle/>
                    <a:p>
                      <a:pPr algn="ctr"/>
                      <a:r>
                        <a:rPr lang="en-US" sz="2400" dirty="0"/>
                        <a:t>Infix</a:t>
                      </a:r>
                      <a:endParaRPr lang="en-US" sz="2400" dirty="0">
                        <a:solidFill>
                          <a:srgbClr val="FFC000"/>
                        </a:solidFill>
                      </a:endParaRPr>
                    </a:p>
                  </a:txBody>
                  <a:tcPr marT="45730" marB="45730"/>
                </a:tc>
                <a:tc>
                  <a:txBody>
                    <a:bodyPr/>
                    <a:lstStyle/>
                    <a:p>
                      <a:pPr algn="ctr"/>
                      <a:r>
                        <a:rPr lang="en-US" sz="2400" dirty="0"/>
                        <a:t>Postfix</a:t>
                      </a:r>
                      <a:endParaRPr lang="en-US" sz="2400" dirty="0">
                        <a:solidFill>
                          <a:srgbClr val="FFC000"/>
                        </a:solidFill>
                      </a:endParaRPr>
                    </a:p>
                  </a:txBody>
                  <a:tcPr marT="45730" marB="45730"/>
                </a:tc>
                <a:extLst>
                  <a:ext uri="{0D108BD9-81ED-4DB2-BD59-A6C34878D82A}">
                    <a16:rowId xmlns:a16="http://schemas.microsoft.com/office/drawing/2014/main" val="10000"/>
                  </a:ext>
                </a:extLst>
              </a:tr>
              <a:tr h="396329">
                <a:tc>
                  <a:txBody>
                    <a:bodyPr/>
                    <a:lstStyle/>
                    <a:p>
                      <a:r>
                        <a:rPr lang="en-US" sz="2000" dirty="0"/>
                        <a:t>A + B</a:t>
                      </a:r>
                    </a:p>
                  </a:txBody>
                  <a:tcPr marT="45730" marB="45730"/>
                </a:tc>
                <a:tc>
                  <a:txBody>
                    <a:bodyPr/>
                    <a:lstStyle/>
                    <a:p>
                      <a:r>
                        <a:rPr lang="en-US" sz="2000" dirty="0"/>
                        <a:t>A B +</a:t>
                      </a:r>
                    </a:p>
                  </a:txBody>
                  <a:tcPr marT="45730" marB="45730"/>
                </a:tc>
                <a:extLst>
                  <a:ext uri="{0D108BD9-81ED-4DB2-BD59-A6C34878D82A}">
                    <a16:rowId xmlns:a16="http://schemas.microsoft.com/office/drawing/2014/main" val="10001"/>
                  </a:ext>
                </a:extLst>
              </a:tr>
              <a:tr h="396329">
                <a:tc>
                  <a:txBody>
                    <a:bodyPr/>
                    <a:lstStyle/>
                    <a:p>
                      <a:r>
                        <a:rPr lang="en-US" sz="2000" dirty="0"/>
                        <a:t>A</a:t>
                      </a:r>
                      <a:r>
                        <a:rPr lang="en-US" sz="2000" baseline="0" dirty="0"/>
                        <a:t> + B * C</a:t>
                      </a:r>
                      <a:endParaRPr lang="en-US" sz="2000" dirty="0"/>
                    </a:p>
                  </a:txBody>
                  <a:tcPr marT="45730" marB="45730"/>
                </a:tc>
                <a:tc>
                  <a:txBody>
                    <a:bodyPr/>
                    <a:lstStyle/>
                    <a:p>
                      <a:r>
                        <a:rPr lang="en-US" sz="2000" dirty="0"/>
                        <a:t>A B C * +</a:t>
                      </a:r>
                    </a:p>
                  </a:txBody>
                  <a:tcPr marT="45730" marB="45730"/>
                </a:tc>
                <a:extLst>
                  <a:ext uri="{0D108BD9-81ED-4DB2-BD59-A6C34878D82A}">
                    <a16:rowId xmlns:a16="http://schemas.microsoft.com/office/drawing/2014/main" val="10002"/>
                  </a:ext>
                </a:extLst>
              </a:tr>
              <a:tr h="396329">
                <a:tc>
                  <a:txBody>
                    <a:bodyPr/>
                    <a:lstStyle/>
                    <a:p>
                      <a:r>
                        <a:rPr lang="en-US" sz="2000" dirty="0"/>
                        <a:t>(A + B) * C</a:t>
                      </a:r>
                    </a:p>
                  </a:txBody>
                  <a:tcPr marT="45730" marB="45730"/>
                </a:tc>
                <a:tc>
                  <a:txBody>
                    <a:bodyPr/>
                    <a:lstStyle/>
                    <a:p>
                      <a:r>
                        <a:rPr lang="en-US" sz="2000" dirty="0"/>
                        <a:t>A B + C *</a:t>
                      </a:r>
                    </a:p>
                  </a:txBody>
                  <a:tcPr marT="45730" marB="45730"/>
                </a:tc>
                <a:extLst>
                  <a:ext uri="{0D108BD9-81ED-4DB2-BD59-A6C34878D82A}">
                    <a16:rowId xmlns:a16="http://schemas.microsoft.com/office/drawing/2014/main" val="10003"/>
                  </a:ext>
                </a:extLst>
              </a:tr>
              <a:tr h="396329">
                <a:tc>
                  <a:txBody>
                    <a:bodyPr/>
                    <a:lstStyle/>
                    <a:p>
                      <a:r>
                        <a:rPr lang="en-US" sz="2000" dirty="0"/>
                        <a:t>A + B * C + D</a:t>
                      </a:r>
                    </a:p>
                  </a:txBody>
                  <a:tcPr marT="45730" marB="45730"/>
                </a:tc>
                <a:tc>
                  <a:txBody>
                    <a:bodyPr/>
                    <a:lstStyle/>
                    <a:p>
                      <a:r>
                        <a:rPr lang="en-US" sz="2000" dirty="0"/>
                        <a:t>A B C * + D +</a:t>
                      </a:r>
                    </a:p>
                  </a:txBody>
                  <a:tcPr marT="45730" marB="45730"/>
                </a:tc>
                <a:extLst>
                  <a:ext uri="{0D108BD9-81ED-4DB2-BD59-A6C34878D82A}">
                    <a16:rowId xmlns:a16="http://schemas.microsoft.com/office/drawing/2014/main" val="10004"/>
                  </a:ext>
                </a:extLst>
              </a:tr>
              <a:tr h="396329">
                <a:tc>
                  <a:txBody>
                    <a:bodyPr/>
                    <a:lstStyle/>
                    <a:p>
                      <a:r>
                        <a:rPr lang="en-US" sz="2000" dirty="0"/>
                        <a:t>(A + B) * (C + D)</a:t>
                      </a:r>
                    </a:p>
                  </a:txBody>
                  <a:tcPr marT="45730" marB="45730"/>
                </a:tc>
                <a:tc>
                  <a:txBody>
                    <a:bodyPr/>
                    <a:lstStyle/>
                    <a:p>
                      <a:r>
                        <a:rPr lang="en-US" sz="2000" dirty="0"/>
                        <a:t>A B + C D + *</a:t>
                      </a:r>
                    </a:p>
                  </a:txBody>
                  <a:tcPr marT="45730" marB="45730"/>
                </a:tc>
                <a:extLst>
                  <a:ext uri="{0D108BD9-81ED-4DB2-BD59-A6C34878D82A}">
                    <a16:rowId xmlns:a16="http://schemas.microsoft.com/office/drawing/2014/main" val="10005"/>
                  </a:ext>
                </a:extLst>
              </a:tr>
              <a:tr h="396329">
                <a:tc>
                  <a:txBody>
                    <a:bodyPr/>
                    <a:lstStyle/>
                    <a:p>
                      <a:r>
                        <a:rPr lang="en-US" sz="2000" dirty="0"/>
                        <a:t>A * B + C * D</a:t>
                      </a:r>
                    </a:p>
                  </a:txBody>
                  <a:tcPr marT="45730" marB="45730"/>
                </a:tc>
                <a:tc>
                  <a:txBody>
                    <a:bodyPr/>
                    <a:lstStyle/>
                    <a:p>
                      <a:r>
                        <a:rPr lang="en-US" sz="2000" dirty="0"/>
                        <a:t>A B * C D * +</a:t>
                      </a:r>
                    </a:p>
                  </a:txBody>
                  <a:tcPr marT="45730" marB="45730"/>
                </a:tc>
                <a:extLst>
                  <a:ext uri="{0D108BD9-81ED-4DB2-BD59-A6C34878D82A}">
                    <a16:rowId xmlns:a16="http://schemas.microsoft.com/office/drawing/2014/main" val="10006"/>
                  </a:ext>
                </a:extLst>
              </a:tr>
            </a:tbl>
          </a:graphicData>
        </a:graphic>
      </p:graphicFrame>
      <p:sp>
        <p:nvSpPr>
          <p:cNvPr id="93213" name="TextBox 4"/>
          <p:cNvSpPr txBox="1">
            <a:spLocks noChangeArrowheads="1"/>
          </p:cNvSpPr>
          <p:nvPr/>
        </p:nvSpPr>
        <p:spPr bwMode="auto">
          <a:xfrm>
            <a:off x="0" y="4743450"/>
            <a:ext cx="774035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dirty="0">
                <a:solidFill>
                  <a:schemeClr val="bg2">
                    <a:lumMod val="50000"/>
                  </a:schemeClr>
                </a:solidFill>
                <a:latin typeface="Times New Roman" panose="02020603050405020304" pitchFamily="18" charset="0"/>
              </a:rPr>
              <a:t>A + B * C    </a:t>
            </a:r>
            <a:r>
              <a:rPr lang="en-US" altLang="en-US" sz="2000" dirty="0">
                <a:solidFill>
                  <a:schemeClr val="bg2">
                    <a:lumMod val="50000"/>
                  </a:schemeClr>
                </a:solidFill>
                <a:latin typeface="Times New Roman" panose="02020603050405020304" pitchFamily="18" charset="0"/>
                <a:sym typeface="Wingdings" panose="05000000000000000000" pitchFamily="2" charset="2"/>
              </a:rPr>
              <a:t>  (A + (B * C))     (A  + (B C *) )      A  B  C  *  +</a:t>
            </a:r>
          </a:p>
          <a:p>
            <a:pPr>
              <a:spcBef>
                <a:spcPct val="0"/>
              </a:spcBef>
              <a:buFontTx/>
              <a:buNone/>
            </a:pPr>
            <a:endParaRPr lang="en-US" altLang="en-US" sz="2000" dirty="0">
              <a:solidFill>
                <a:schemeClr val="bg2">
                  <a:lumMod val="50000"/>
                </a:schemeClr>
              </a:solidFill>
              <a:latin typeface="Times New Roman" panose="02020603050405020304" pitchFamily="18" charset="0"/>
              <a:sym typeface="Wingdings" panose="05000000000000000000" pitchFamily="2" charset="2"/>
            </a:endParaRPr>
          </a:p>
          <a:p>
            <a:pPr>
              <a:spcBef>
                <a:spcPct val="0"/>
              </a:spcBef>
              <a:buFontTx/>
              <a:buNone/>
            </a:pPr>
            <a:r>
              <a:rPr lang="en-US" altLang="en-US" sz="2000" dirty="0">
                <a:solidFill>
                  <a:schemeClr val="bg2">
                    <a:lumMod val="50000"/>
                  </a:schemeClr>
                </a:solidFill>
                <a:latin typeface="Times New Roman" panose="02020603050405020304" pitchFamily="18" charset="0"/>
                <a:sym typeface="Wingdings" panose="05000000000000000000" pitchFamily="2" charset="2"/>
              </a:rPr>
              <a:t>A + B * C + D    ((A + (B * C)) + D )   ((A + (B C*) )+  D)   </a:t>
            </a:r>
          </a:p>
          <a:p>
            <a:pPr>
              <a:spcBef>
                <a:spcPct val="0"/>
              </a:spcBef>
              <a:buFontTx/>
              <a:buNone/>
            </a:pPr>
            <a:r>
              <a:rPr lang="en-US" altLang="en-US" sz="2000" dirty="0">
                <a:solidFill>
                  <a:schemeClr val="bg2">
                    <a:lumMod val="50000"/>
                  </a:schemeClr>
                </a:solidFill>
                <a:latin typeface="Times New Roman" panose="02020603050405020304" pitchFamily="18" charset="0"/>
                <a:sym typeface="Wingdings" panose="05000000000000000000" pitchFamily="2" charset="2"/>
              </a:rPr>
              <a:t>((A  B  C  *+)  +  D)  A B C * + D +</a:t>
            </a:r>
          </a:p>
        </p:txBody>
      </p:sp>
    </p:spTree>
    <p:extLst>
      <p:ext uri="{BB962C8B-B14F-4D97-AF65-F5344CB8AC3E}">
        <p14:creationId xmlns:p14="http://schemas.microsoft.com/office/powerpoint/2010/main" val="3683078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2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21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2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27</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to postfix conversion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Use a stack for processing operators (push and pop operations).</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Scan the sequence of operators and operands from left to right and perform one of the following:</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output the operand, </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push an operator of higher precedence,</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pop an operator and output, till the stack  top contains operator of a lower precedence and push the present operator.</a:t>
            </a:r>
          </a:p>
        </p:txBody>
      </p:sp>
    </p:spTree>
    <p:extLst>
      <p:ext uri="{BB962C8B-B14F-4D97-AF65-F5344CB8AC3E}">
        <p14:creationId xmlns:p14="http://schemas.microsoft.com/office/powerpoint/2010/main" val="3785784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28</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The algorithm steps</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179512" y="1196752"/>
            <a:ext cx="8640960" cy="4975447"/>
          </a:xfrm>
          <a:prstGeom prst="rect">
            <a:avLst/>
          </a:prstGeom>
        </p:spPr>
        <p:txBody>
          <a:bodyPr>
            <a:normAutofit fontScale="77500" lnSpcReduction="20000"/>
          </a:bodyPr>
          <a:lstStyle/>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Print operands as they arrive.</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stack is empty or contains a left parenthesis on top, push the incoming operator onto the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is a left parenthesis, push it on the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is a right parenthesis, pop the stack and print the operators until you see a left parenthesis. Discard the pair of parentheses.</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has higher precedence than the top of the stack, push it on the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has equal precedence with the top of the stack, use association. If the association is left to right, pop and print the top of the stack and then push the incoming operator. If the association is right to left, push the incoming operator.</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has lower precedence than the symbol on the top of the stack, pop the stack and print the top operator. Then test the incoming operator against the new top of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At the end of the expression, pop and print all operators on the stack. (No parentheses should remain.)</a:t>
            </a:r>
          </a:p>
          <a:p>
            <a:pPr marL="502920" indent="-457200" algn="just">
              <a:lnSpc>
                <a:spcPct val="110000"/>
              </a:lnSpc>
              <a:buFont typeface="+mj-lt"/>
              <a:buAutoNum type="arabicPeriod"/>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283174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29</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to Postfix Conversion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179512" y="1196752"/>
            <a:ext cx="8640960" cy="4975447"/>
          </a:xfrm>
          <a:prstGeom prst="rect">
            <a:avLst/>
          </a:prstGeom>
        </p:spPr>
        <p:txBody>
          <a:bodyPr>
            <a:normAutofit lnSpcReduction="10000"/>
          </a:bodyPr>
          <a:lstStyle/>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Requires operator precedence information</a:t>
            </a:r>
          </a:p>
          <a:p>
            <a:pPr>
              <a:lnSpc>
                <a:spcPct val="80000"/>
              </a:lnSpc>
              <a:buFontTx/>
              <a:buNone/>
            </a:pPr>
            <a:endParaRPr lang="en-US" altLang="en-US" sz="2000" dirty="0">
              <a:solidFill>
                <a:srgbClr val="FFC000"/>
              </a:solidFill>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Operands: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Add to postfix expression.</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Close parenthesis: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pop stack symbols until an open parenthesis  appears.</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Operators: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Pop all stack symbols until a symbol of lower precedence appears. Then push the operator.</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End of input: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Pop all remaining stack symbols and add to the expression.</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14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t>Lecture #00: © DSamanta</a:t>
            </a:r>
            <a:endParaRPr lang="en-IN"/>
          </a:p>
        </p:txBody>
      </p:sp>
      <p:sp>
        <p:nvSpPr>
          <p:cNvPr id="2" name="Footer Placeholder 1"/>
          <p:cNvSpPr>
            <a:spLocks noGrp="1"/>
          </p:cNvSpPr>
          <p:nvPr>
            <p:ph type="ftr" sz="quarter" idx="11"/>
          </p:nvPr>
        </p:nvSpPr>
        <p:spPr/>
        <p:txBody>
          <a:bodyPr/>
          <a:lstStyle/>
          <a:p>
            <a:r>
              <a:rPr lang="en-IN" sz="1000" i="1"/>
              <a:t>CS 11001 : Programming and Data Structures</a:t>
            </a:r>
            <a:endParaRPr lang="en-IN" sz="1000" i="1" dirty="0"/>
          </a:p>
        </p:txBody>
      </p:sp>
      <p:sp>
        <p:nvSpPr>
          <p:cNvPr id="4" name="Slide Number Placeholder 3"/>
          <p:cNvSpPr>
            <a:spLocks noGrp="1"/>
          </p:cNvSpPr>
          <p:nvPr>
            <p:ph type="sldNum" sz="quarter" idx="12"/>
          </p:nvPr>
        </p:nvSpPr>
        <p:spPr/>
        <p:txBody>
          <a:bodyPr/>
          <a:lstStyle/>
          <a:p>
            <a:fld id="{2412D51A-C1C7-4F6F-ADB4-90C3724E8DB4}" type="slidenum">
              <a:rPr lang="en-IN" smtClean="0"/>
              <a:t>3</a:t>
            </a:fld>
            <a:endParaRPr lang="en-IN"/>
          </a:p>
        </p:txBody>
      </p:sp>
      <p:sp>
        <p:nvSpPr>
          <p:cNvPr id="5" name="Title 1"/>
          <p:cNvSpPr>
            <a:spLocks noGrp="1"/>
          </p:cNvSpPr>
          <p:nvPr>
            <p:ph type="title"/>
          </p:nvPr>
        </p:nvSpPr>
        <p:spPr>
          <a:xfrm>
            <a:off x="179512" y="188640"/>
            <a:ext cx="8712968" cy="1008112"/>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Today’s discussion…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4744988" y="1637184"/>
            <a:ext cx="3456384" cy="4641696"/>
          </a:xfrm>
        </p:spPr>
        <p:txBody>
          <a:bodyPr>
            <a:normAutofit/>
          </a:bodyPr>
          <a:lstStyle/>
          <a:p>
            <a:pPr marL="365760" lvl="1" indent="0">
              <a:buNone/>
            </a:pPr>
            <a:endParaRPr lang="en-US" sz="8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Queue</a:t>
            </a:r>
          </a:p>
          <a:p>
            <a:pPr lvl="1"/>
            <a:r>
              <a:rPr lang="en-US" dirty="0">
                <a:solidFill>
                  <a:srgbClr val="002060"/>
                </a:solidFill>
                <a:latin typeface="Times New Roman" pitchFamily="18" charset="0"/>
                <a:cs typeface="Times New Roman" pitchFamily="18" charset="0"/>
              </a:rPr>
              <a:t>Basic principles</a:t>
            </a:r>
          </a:p>
          <a:p>
            <a:pPr lvl="1"/>
            <a:r>
              <a:rPr lang="en-US" dirty="0">
                <a:solidFill>
                  <a:srgbClr val="002060"/>
                </a:solidFill>
                <a:latin typeface="Times New Roman" pitchFamily="18" charset="0"/>
                <a:cs typeface="Times New Roman" pitchFamily="18" charset="0"/>
              </a:rPr>
              <a:t>Operation of queue</a:t>
            </a:r>
          </a:p>
          <a:p>
            <a:pPr lvl="1"/>
            <a:r>
              <a:rPr lang="en-US" dirty="0">
                <a:solidFill>
                  <a:srgbClr val="002060"/>
                </a:solidFill>
                <a:latin typeface="Times New Roman" pitchFamily="18" charset="0"/>
                <a:cs typeface="Times New Roman" pitchFamily="18" charset="0"/>
              </a:rPr>
              <a:t>Queue using Array</a:t>
            </a:r>
          </a:p>
          <a:p>
            <a:pPr lvl="1"/>
            <a:r>
              <a:rPr lang="en-US" dirty="0">
                <a:solidFill>
                  <a:srgbClr val="002060"/>
                </a:solidFill>
                <a:latin typeface="Times New Roman" pitchFamily="18" charset="0"/>
                <a:cs typeface="Times New Roman" pitchFamily="18" charset="0"/>
              </a:rPr>
              <a:t>Queue using Linked List</a:t>
            </a:r>
          </a:p>
          <a:p>
            <a:pPr lvl="1"/>
            <a:r>
              <a:rPr lang="en-US" dirty="0">
                <a:solidFill>
                  <a:srgbClr val="002060"/>
                </a:solidFill>
                <a:latin typeface="Times New Roman" pitchFamily="18" charset="0"/>
                <a:cs typeface="Times New Roman" pitchFamily="18" charset="0"/>
              </a:rPr>
              <a:t>Applications of queue</a:t>
            </a:r>
          </a:p>
          <a:p>
            <a:pPr lvl="1"/>
            <a:endParaRPr lang="en-US" dirty="0">
              <a:solidFill>
                <a:srgbClr val="002060"/>
              </a:solidFill>
              <a:latin typeface="Times New Roman" pitchFamily="18" charset="0"/>
              <a:cs typeface="Times New Roman" pitchFamily="18" charset="0"/>
            </a:endParaRPr>
          </a:p>
          <a:p>
            <a:endParaRPr lang="en-US" sz="1000" dirty="0">
              <a:solidFill>
                <a:srgbClr val="002060"/>
              </a:solidFill>
              <a:latin typeface="Times New Roman" pitchFamily="18" charset="0"/>
              <a:cs typeface="Times New Roman" pitchFamily="18" charset="0"/>
            </a:endParaRPr>
          </a:p>
          <a:p>
            <a:endParaRPr lang="en-US" sz="800" dirty="0">
              <a:solidFill>
                <a:srgbClr val="002060"/>
              </a:solidFill>
              <a:latin typeface="Times New Roman" pitchFamily="18" charset="0"/>
              <a:cs typeface="Times New Roman" pitchFamily="18" charset="0"/>
            </a:endParaRPr>
          </a:p>
        </p:txBody>
      </p:sp>
      <p:sp>
        <p:nvSpPr>
          <p:cNvPr id="7" name="Content Placeholder 2"/>
          <p:cNvSpPr txBox="1">
            <a:spLocks/>
          </p:cNvSpPr>
          <p:nvPr/>
        </p:nvSpPr>
        <p:spPr>
          <a:xfrm>
            <a:off x="331912" y="1637184"/>
            <a:ext cx="3456384" cy="4641696"/>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365760" lvl="1" indent="0">
              <a:buFont typeface="Georgia" pitchFamily="18" charset="0"/>
              <a:buNone/>
            </a:pPr>
            <a:endParaRPr lang="en-US" sz="800">
              <a:solidFill>
                <a:srgbClr val="002060"/>
              </a:solidFill>
              <a:latin typeface="Times New Roman" pitchFamily="18" charset="0"/>
              <a:cs typeface="Times New Roman" pitchFamily="18" charset="0"/>
            </a:endParaRPr>
          </a:p>
          <a:p>
            <a:r>
              <a:rPr lang="en-US" sz="2400">
                <a:solidFill>
                  <a:srgbClr val="002060"/>
                </a:solidFill>
                <a:latin typeface="Times New Roman" pitchFamily="18" charset="0"/>
                <a:cs typeface="Times New Roman" pitchFamily="18" charset="0"/>
              </a:rPr>
              <a:t>Stack</a:t>
            </a:r>
          </a:p>
          <a:p>
            <a:pPr lvl="1"/>
            <a:r>
              <a:rPr lang="en-US">
                <a:solidFill>
                  <a:srgbClr val="002060"/>
                </a:solidFill>
                <a:latin typeface="Times New Roman" pitchFamily="18" charset="0"/>
                <a:cs typeface="Times New Roman" pitchFamily="18" charset="0"/>
              </a:rPr>
              <a:t>Basic principles</a:t>
            </a:r>
          </a:p>
          <a:p>
            <a:pPr lvl="1"/>
            <a:r>
              <a:rPr lang="en-US">
                <a:solidFill>
                  <a:srgbClr val="002060"/>
                </a:solidFill>
                <a:latin typeface="Times New Roman" pitchFamily="18" charset="0"/>
                <a:cs typeface="Times New Roman" pitchFamily="18" charset="0"/>
              </a:rPr>
              <a:t>Operation of stack</a:t>
            </a:r>
          </a:p>
          <a:p>
            <a:pPr lvl="1"/>
            <a:r>
              <a:rPr lang="en-US">
                <a:solidFill>
                  <a:srgbClr val="002060"/>
                </a:solidFill>
                <a:latin typeface="Times New Roman" pitchFamily="18" charset="0"/>
                <a:cs typeface="Times New Roman" pitchFamily="18" charset="0"/>
              </a:rPr>
              <a:t>Stack using Array</a:t>
            </a:r>
          </a:p>
          <a:p>
            <a:pPr lvl="1"/>
            <a:r>
              <a:rPr lang="en-US">
                <a:solidFill>
                  <a:srgbClr val="002060"/>
                </a:solidFill>
                <a:latin typeface="Times New Roman" pitchFamily="18" charset="0"/>
                <a:cs typeface="Times New Roman" pitchFamily="18" charset="0"/>
              </a:rPr>
              <a:t>Stack using Linked List</a:t>
            </a:r>
          </a:p>
          <a:p>
            <a:pPr lvl="1"/>
            <a:r>
              <a:rPr lang="en-US">
                <a:solidFill>
                  <a:srgbClr val="002060"/>
                </a:solidFill>
                <a:latin typeface="Times New Roman" pitchFamily="18" charset="0"/>
                <a:cs typeface="Times New Roman" pitchFamily="18" charset="0"/>
              </a:rPr>
              <a:t>Applications of stack</a:t>
            </a:r>
          </a:p>
          <a:p>
            <a:pPr lvl="1"/>
            <a:endParaRPr lang="en-US">
              <a:solidFill>
                <a:srgbClr val="002060"/>
              </a:solidFill>
              <a:latin typeface="Times New Roman" pitchFamily="18" charset="0"/>
              <a:cs typeface="Times New Roman" pitchFamily="18" charset="0"/>
            </a:endParaRPr>
          </a:p>
          <a:p>
            <a:endParaRPr lang="en-US" sz="1000">
              <a:solidFill>
                <a:srgbClr val="002060"/>
              </a:solidFill>
              <a:latin typeface="Times New Roman" pitchFamily="18" charset="0"/>
              <a:cs typeface="Times New Roman" pitchFamily="18" charset="0"/>
            </a:endParaRPr>
          </a:p>
          <a:p>
            <a:endParaRPr lang="en-US" sz="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992332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275856" y="1154604"/>
          <a:ext cx="5452251" cy="5017596"/>
        </p:xfrm>
        <a:graphic>
          <a:graphicData uri="http://schemas.openxmlformats.org/drawingml/2006/table">
            <a:tbl>
              <a:tblPr>
                <a:tableStyleId>{D7AC3CCA-C797-4891-BE02-D94E43425B78}</a:tableStyleId>
              </a:tblPr>
              <a:tblGrid>
                <a:gridCol w="605807">
                  <a:extLst>
                    <a:ext uri="{9D8B030D-6E8A-4147-A177-3AD203B41FA5}">
                      <a16:colId xmlns:a16="http://schemas.microsoft.com/office/drawing/2014/main" val="20000"/>
                    </a:ext>
                  </a:extLst>
                </a:gridCol>
                <a:gridCol w="936245">
                  <a:extLst>
                    <a:ext uri="{9D8B030D-6E8A-4147-A177-3AD203B41FA5}">
                      <a16:colId xmlns:a16="http://schemas.microsoft.com/office/drawing/2014/main" val="20001"/>
                    </a:ext>
                  </a:extLst>
                </a:gridCol>
                <a:gridCol w="1046391">
                  <a:extLst>
                    <a:ext uri="{9D8B030D-6E8A-4147-A177-3AD203B41FA5}">
                      <a16:colId xmlns:a16="http://schemas.microsoft.com/office/drawing/2014/main" val="20002"/>
                    </a:ext>
                  </a:extLst>
                </a:gridCol>
                <a:gridCol w="2863808">
                  <a:extLst>
                    <a:ext uri="{9D8B030D-6E8A-4147-A177-3AD203B41FA5}">
                      <a16:colId xmlns:a16="http://schemas.microsoft.com/office/drawing/2014/main" val="20003"/>
                    </a:ext>
                  </a:extLst>
                </a:gridCol>
              </a:tblGrid>
              <a:tr h="601961">
                <a:tc>
                  <a:txBody>
                    <a:bodyPr/>
                    <a:lstStyle/>
                    <a:p>
                      <a:pPr algn="ctr"/>
                      <a:endParaRPr lang="en-US" sz="1600" dirty="0"/>
                    </a:p>
                  </a:txBody>
                  <a:tcPr marL="61686" marR="61686" marT="61686" marB="61686"/>
                </a:tc>
                <a:tc>
                  <a:txBody>
                    <a:bodyPr/>
                    <a:lstStyle/>
                    <a:p>
                      <a:r>
                        <a:rPr lang="en-US" sz="1600" dirty="0"/>
                        <a:t>Current symbol</a:t>
                      </a:r>
                      <a:endParaRPr lang="en-US" sz="1600" b="1" dirty="0"/>
                    </a:p>
                  </a:txBody>
                  <a:tcPr marL="61686" marR="61686" marT="61686" marB="61686"/>
                </a:tc>
                <a:tc>
                  <a:txBody>
                    <a:bodyPr/>
                    <a:lstStyle/>
                    <a:p>
                      <a:r>
                        <a:rPr lang="en-US" sz="1600" dirty="0"/>
                        <a:t>Operator Stack</a:t>
                      </a:r>
                      <a:endParaRPr lang="en-US" sz="1600" b="1" dirty="0"/>
                    </a:p>
                  </a:txBody>
                  <a:tcPr marL="61686" marR="61686" marT="61686" marB="61686"/>
                </a:tc>
                <a:tc>
                  <a:txBody>
                    <a:bodyPr/>
                    <a:lstStyle/>
                    <a:p>
                      <a:r>
                        <a:rPr lang="en-US" sz="1600" dirty="0"/>
                        <a:t>Postfix string</a:t>
                      </a:r>
                      <a:endParaRPr lang="en-US" sz="1600" b="1" dirty="0"/>
                    </a:p>
                  </a:txBody>
                  <a:tcPr marL="61686" marR="61686" marT="61686" marB="61686"/>
                </a:tc>
                <a:extLst>
                  <a:ext uri="{0D108BD9-81ED-4DB2-BD59-A6C34878D82A}">
                    <a16:rowId xmlns:a16="http://schemas.microsoft.com/office/drawing/2014/main" val="10000"/>
                  </a:ext>
                </a:extLst>
              </a:tr>
              <a:tr h="356237">
                <a:tc>
                  <a:txBody>
                    <a:bodyPr/>
                    <a:lstStyle/>
                    <a:p>
                      <a:pPr algn="ctr"/>
                      <a:r>
                        <a:rPr lang="en-US" sz="1600"/>
                        <a:t>1</a:t>
                      </a:r>
                    </a:p>
                  </a:txBody>
                  <a:tcPr marL="61686" marR="61686" marT="61686" marB="61686"/>
                </a:tc>
                <a:tc>
                  <a:txBody>
                    <a:bodyPr/>
                    <a:lstStyle/>
                    <a:p>
                      <a:r>
                        <a:rPr lang="en-US" sz="1600" dirty="0"/>
                        <a:t>A</a:t>
                      </a:r>
                      <a:endParaRPr lang="en-US" sz="1600" b="1" dirty="0"/>
                    </a:p>
                  </a:txBody>
                  <a:tcPr marL="61686" marR="61686" marT="61686" marB="61686"/>
                </a:tc>
                <a:tc>
                  <a:txBody>
                    <a:bodyPr/>
                    <a:lstStyle/>
                    <a:p>
                      <a:r>
                        <a:rPr lang="en-US" sz="1600" dirty="0"/>
                        <a:t> </a:t>
                      </a:r>
                      <a:endParaRPr lang="en-US" sz="1600" b="1" dirty="0"/>
                    </a:p>
                  </a:txBody>
                  <a:tcPr marL="61686" marR="61686" marT="61686" marB="61686"/>
                </a:tc>
                <a:tc>
                  <a:txBody>
                    <a:bodyPr/>
                    <a:lstStyle/>
                    <a:p>
                      <a:r>
                        <a:rPr lang="en-US" sz="1600"/>
                        <a:t>A</a:t>
                      </a:r>
                      <a:endParaRPr lang="en-US" sz="1600" b="1"/>
                    </a:p>
                  </a:txBody>
                  <a:tcPr marL="61686" marR="61686" marT="61686" marB="61686"/>
                </a:tc>
                <a:extLst>
                  <a:ext uri="{0D108BD9-81ED-4DB2-BD59-A6C34878D82A}">
                    <a16:rowId xmlns:a16="http://schemas.microsoft.com/office/drawing/2014/main" val="10001"/>
                  </a:ext>
                </a:extLst>
              </a:tr>
              <a:tr h="356237">
                <a:tc>
                  <a:txBody>
                    <a:bodyPr/>
                    <a:lstStyle/>
                    <a:p>
                      <a:pPr algn="ctr"/>
                      <a:r>
                        <a:rPr lang="en-US" sz="1600"/>
                        <a:t>2</a:t>
                      </a:r>
                    </a:p>
                  </a:txBody>
                  <a:tcPr marL="61686" marR="61686" marT="61686" marB="61686"/>
                </a:tc>
                <a:tc>
                  <a:txBody>
                    <a:bodyPr/>
                    <a:lstStyle/>
                    <a:p>
                      <a:r>
                        <a:rPr lang="en-US" sz="1600" dirty="0"/>
                        <a:t>*</a:t>
                      </a:r>
                      <a:endParaRPr lang="en-US" sz="1600" b="1" dirty="0">
                        <a:solidFill>
                          <a:srgbClr val="C00000"/>
                        </a:solidFill>
                      </a:endParaRPr>
                    </a:p>
                  </a:txBody>
                  <a:tcPr marL="61686" marR="61686" marT="61686" marB="61686"/>
                </a:tc>
                <a:tc>
                  <a:txBody>
                    <a:bodyPr/>
                    <a:lstStyle/>
                    <a:p>
                      <a:r>
                        <a:rPr lang="en-US" sz="1600" dirty="0"/>
                        <a:t>*</a:t>
                      </a:r>
                      <a:endParaRPr lang="en-US" sz="1600" b="1" dirty="0">
                        <a:solidFill>
                          <a:srgbClr val="C00000"/>
                        </a:solidFill>
                      </a:endParaRPr>
                    </a:p>
                  </a:txBody>
                  <a:tcPr marL="61686" marR="61686" marT="61686" marB="61686"/>
                </a:tc>
                <a:tc>
                  <a:txBody>
                    <a:bodyPr/>
                    <a:lstStyle/>
                    <a:p>
                      <a:r>
                        <a:rPr lang="en-US" sz="1600"/>
                        <a:t>A</a:t>
                      </a:r>
                      <a:endParaRPr lang="en-US" sz="1600" b="1"/>
                    </a:p>
                  </a:txBody>
                  <a:tcPr marL="61686" marR="61686" marT="61686" marB="61686"/>
                </a:tc>
                <a:extLst>
                  <a:ext uri="{0D108BD9-81ED-4DB2-BD59-A6C34878D82A}">
                    <a16:rowId xmlns:a16="http://schemas.microsoft.com/office/drawing/2014/main" val="10002"/>
                  </a:ext>
                </a:extLst>
              </a:tr>
              <a:tr h="356237">
                <a:tc>
                  <a:txBody>
                    <a:bodyPr/>
                    <a:lstStyle/>
                    <a:p>
                      <a:pPr algn="ctr"/>
                      <a:r>
                        <a:rPr lang="en-US" sz="1600"/>
                        <a:t>3</a:t>
                      </a:r>
                    </a:p>
                  </a:txBody>
                  <a:tcPr marL="61686" marR="61686" marT="61686" marB="61686"/>
                </a:tc>
                <a:tc>
                  <a:txBody>
                    <a:bodyPr/>
                    <a:lstStyle/>
                    <a:p>
                      <a:r>
                        <a:rPr lang="en-US" sz="1600" dirty="0"/>
                        <a:t>(</a:t>
                      </a:r>
                      <a:endParaRPr lang="en-US" sz="1600" b="1" dirty="0"/>
                    </a:p>
                  </a:txBody>
                  <a:tcPr marL="61686" marR="61686" marT="61686" marB="61686"/>
                </a:tc>
                <a:tc>
                  <a:txBody>
                    <a:bodyPr/>
                    <a:lstStyle/>
                    <a:p>
                      <a:r>
                        <a:rPr lang="en-US" sz="1600" dirty="0"/>
                        <a:t>* (</a:t>
                      </a:r>
                      <a:endParaRPr lang="en-US" sz="1600" b="1" dirty="0"/>
                    </a:p>
                  </a:txBody>
                  <a:tcPr marL="61686" marR="61686" marT="61686" marB="61686"/>
                </a:tc>
                <a:tc>
                  <a:txBody>
                    <a:bodyPr/>
                    <a:lstStyle/>
                    <a:p>
                      <a:r>
                        <a:rPr lang="en-US" sz="1600" dirty="0"/>
                        <a:t>A</a:t>
                      </a:r>
                      <a:endParaRPr lang="en-US" sz="1600" b="1" dirty="0"/>
                    </a:p>
                  </a:txBody>
                  <a:tcPr marL="61686" marR="61686" marT="61686" marB="61686"/>
                </a:tc>
                <a:extLst>
                  <a:ext uri="{0D108BD9-81ED-4DB2-BD59-A6C34878D82A}">
                    <a16:rowId xmlns:a16="http://schemas.microsoft.com/office/drawing/2014/main" val="10003"/>
                  </a:ext>
                </a:extLst>
              </a:tr>
              <a:tr h="356237">
                <a:tc>
                  <a:txBody>
                    <a:bodyPr/>
                    <a:lstStyle/>
                    <a:p>
                      <a:pPr algn="ctr"/>
                      <a:r>
                        <a:rPr lang="en-US" sz="1600"/>
                        <a:t>4</a:t>
                      </a:r>
                    </a:p>
                  </a:txBody>
                  <a:tcPr marL="61686" marR="61686" marT="61686" marB="61686"/>
                </a:tc>
                <a:tc>
                  <a:txBody>
                    <a:bodyPr/>
                    <a:lstStyle/>
                    <a:p>
                      <a:r>
                        <a:rPr lang="en-US" sz="1600"/>
                        <a:t>B</a:t>
                      </a:r>
                      <a:endParaRPr lang="en-US" sz="1600" b="1"/>
                    </a:p>
                  </a:txBody>
                  <a:tcPr marL="61686" marR="61686" marT="61686" marB="61686"/>
                </a:tc>
                <a:tc>
                  <a:txBody>
                    <a:bodyPr/>
                    <a:lstStyle/>
                    <a:p>
                      <a:r>
                        <a:rPr lang="en-US" sz="1600" dirty="0"/>
                        <a:t>* (</a:t>
                      </a:r>
                      <a:endParaRPr lang="en-US" sz="1600" b="1" dirty="0"/>
                    </a:p>
                  </a:txBody>
                  <a:tcPr marL="61686" marR="61686" marT="61686" marB="61686"/>
                </a:tc>
                <a:tc>
                  <a:txBody>
                    <a:bodyPr/>
                    <a:lstStyle/>
                    <a:p>
                      <a:r>
                        <a:rPr lang="en-US" sz="1600" dirty="0"/>
                        <a:t>A B</a:t>
                      </a:r>
                      <a:endParaRPr lang="en-US" sz="1600" b="1" dirty="0"/>
                    </a:p>
                  </a:txBody>
                  <a:tcPr marL="61686" marR="61686" marT="61686" marB="61686"/>
                </a:tc>
                <a:extLst>
                  <a:ext uri="{0D108BD9-81ED-4DB2-BD59-A6C34878D82A}">
                    <a16:rowId xmlns:a16="http://schemas.microsoft.com/office/drawing/2014/main" val="10004"/>
                  </a:ext>
                </a:extLst>
              </a:tr>
              <a:tr h="356237">
                <a:tc>
                  <a:txBody>
                    <a:bodyPr/>
                    <a:lstStyle/>
                    <a:p>
                      <a:pPr algn="ctr"/>
                      <a:r>
                        <a:rPr lang="en-US" sz="1600"/>
                        <a:t>5</a:t>
                      </a:r>
                    </a:p>
                  </a:txBody>
                  <a:tcPr marL="61686" marR="61686" marT="61686" marB="61686"/>
                </a:tc>
                <a:tc>
                  <a:txBody>
                    <a:bodyPr/>
                    <a:lstStyle/>
                    <a:p>
                      <a:r>
                        <a:rPr lang="en-US" sz="1600" dirty="0"/>
                        <a:t>+</a:t>
                      </a:r>
                      <a:endParaRPr lang="en-US" sz="1600" b="1" dirty="0">
                        <a:solidFill>
                          <a:srgbClr val="7030A0"/>
                        </a:solidFill>
                      </a:endParaRPr>
                    </a:p>
                  </a:txBody>
                  <a:tcPr marL="61686" marR="61686" marT="61686" marB="61686"/>
                </a:tc>
                <a:tc>
                  <a:txBody>
                    <a:bodyPr/>
                    <a:lstStyle/>
                    <a:p>
                      <a:r>
                        <a:rPr lang="en-US" sz="1600" dirty="0"/>
                        <a:t>* ( +</a:t>
                      </a:r>
                      <a:endParaRPr lang="en-US" sz="1600" b="1" dirty="0">
                        <a:solidFill>
                          <a:srgbClr val="7030A0"/>
                        </a:solidFill>
                      </a:endParaRPr>
                    </a:p>
                  </a:txBody>
                  <a:tcPr marL="61686" marR="61686" marT="61686" marB="61686"/>
                </a:tc>
                <a:tc>
                  <a:txBody>
                    <a:bodyPr/>
                    <a:lstStyle/>
                    <a:p>
                      <a:r>
                        <a:rPr lang="en-US" sz="1600" dirty="0"/>
                        <a:t>A B</a:t>
                      </a:r>
                      <a:endParaRPr lang="en-US" sz="1600" b="1" dirty="0"/>
                    </a:p>
                  </a:txBody>
                  <a:tcPr marL="61686" marR="61686" marT="61686" marB="61686"/>
                </a:tc>
                <a:extLst>
                  <a:ext uri="{0D108BD9-81ED-4DB2-BD59-A6C34878D82A}">
                    <a16:rowId xmlns:a16="http://schemas.microsoft.com/office/drawing/2014/main" val="10005"/>
                  </a:ext>
                </a:extLst>
              </a:tr>
              <a:tr h="356237">
                <a:tc>
                  <a:txBody>
                    <a:bodyPr/>
                    <a:lstStyle/>
                    <a:p>
                      <a:pPr algn="ctr"/>
                      <a:r>
                        <a:rPr lang="en-US" sz="1600"/>
                        <a:t>6</a:t>
                      </a:r>
                    </a:p>
                  </a:txBody>
                  <a:tcPr marL="61686" marR="61686" marT="61686" marB="61686"/>
                </a:tc>
                <a:tc>
                  <a:txBody>
                    <a:bodyPr/>
                    <a:lstStyle/>
                    <a:p>
                      <a:r>
                        <a:rPr lang="en-US" sz="1600"/>
                        <a:t>C</a:t>
                      </a:r>
                      <a:endParaRPr lang="en-US" sz="1600" b="1"/>
                    </a:p>
                  </a:txBody>
                  <a:tcPr marL="61686" marR="61686" marT="61686" marB="61686"/>
                </a:tc>
                <a:tc>
                  <a:txBody>
                    <a:bodyPr/>
                    <a:lstStyle/>
                    <a:p>
                      <a:r>
                        <a:rPr lang="en-US" sz="1600" dirty="0"/>
                        <a:t>* ( +</a:t>
                      </a:r>
                      <a:endParaRPr lang="en-US" sz="1600" b="1" dirty="0">
                        <a:solidFill>
                          <a:srgbClr val="7030A0"/>
                        </a:solidFill>
                      </a:endParaRPr>
                    </a:p>
                  </a:txBody>
                  <a:tcPr marL="61686" marR="61686" marT="61686" marB="61686"/>
                </a:tc>
                <a:tc>
                  <a:txBody>
                    <a:bodyPr/>
                    <a:lstStyle/>
                    <a:p>
                      <a:r>
                        <a:rPr lang="en-US" sz="1600" dirty="0"/>
                        <a:t>A B C</a:t>
                      </a:r>
                      <a:endParaRPr lang="en-US" sz="1600" b="1" dirty="0"/>
                    </a:p>
                  </a:txBody>
                  <a:tcPr marL="61686" marR="61686" marT="61686" marB="61686"/>
                </a:tc>
                <a:extLst>
                  <a:ext uri="{0D108BD9-81ED-4DB2-BD59-A6C34878D82A}">
                    <a16:rowId xmlns:a16="http://schemas.microsoft.com/office/drawing/2014/main" val="10006"/>
                  </a:ext>
                </a:extLst>
              </a:tr>
              <a:tr h="356237">
                <a:tc>
                  <a:txBody>
                    <a:bodyPr/>
                    <a:lstStyle/>
                    <a:p>
                      <a:pPr algn="ctr"/>
                      <a:r>
                        <a:rPr lang="en-US" sz="1600"/>
                        <a:t>7</a:t>
                      </a:r>
                    </a:p>
                  </a:txBody>
                  <a:tcPr marL="61686" marR="61686" marT="61686" marB="61686"/>
                </a:tc>
                <a:tc>
                  <a:txBody>
                    <a:bodyPr/>
                    <a:lstStyle/>
                    <a:p>
                      <a:r>
                        <a:rPr lang="en-US" sz="1600"/>
                        <a:t>*</a:t>
                      </a:r>
                      <a:endParaRPr lang="en-US" sz="1600" b="1"/>
                    </a:p>
                  </a:txBody>
                  <a:tcPr marL="61686" marR="61686" marT="61686" marB="61686"/>
                </a:tc>
                <a:tc>
                  <a:txBody>
                    <a:bodyPr/>
                    <a:lstStyle/>
                    <a:p>
                      <a:r>
                        <a:rPr lang="en-US" sz="1600" dirty="0"/>
                        <a:t>* ( + *</a:t>
                      </a:r>
                      <a:endParaRPr lang="en-US" sz="1600" b="1" dirty="0"/>
                    </a:p>
                  </a:txBody>
                  <a:tcPr marL="61686" marR="61686" marT="61686" marB="61686"/>
                </a:tc>
                <a:tc>
                  <a:txBody>
                    <a:bodyPr/>
                    <a:lstStyle/>
                    <a:p>
                      <a:r>
                        <a:rPr lang="en-US" sz="1600" dirty="0"/>
                        <a:t>A B C</a:t>
                      </a:r>
                      <a:endParaRPr lang="en-US" sz="1600" b="1" dirty="0"/>
                    </a:p>
                  </a:txBody>
                  <a:tcPr marL="61686" marR="61686" marT="61686" marB="61686"/>
                </a:tc>
                <a:extLst>
                  <a:ext uri="{0D108BD9-81ED-4DB2-BD59-A6C34878D82A}">
                    <a16:rowId xmlns:a16="http://schemas.microsoft.com/office/drawing/2014/main" val="10007"/>
                  </a:ext>
                </a:extLst>
              </a:tr>
              <a:tr h="356237">
                <a:tc>
                  <a:txBody>
                    <a:bodyPr/>
                    <a:lstStyle/>
                    <a:p>
                      <a:pPr algn="ctr"/>
                      <a:r>
                        <a:rPr lang="en-US" sz="1600"/>
                        <a:t>8</a:t>
                      </a:r>
                    </a:p>
                  </a:txBody>
                  <a:tcPr marL="61686" marR="61686" marT="61686" marB="61686"/>
                </a:tc>
                <a:tc>
                  <a:txBody>
                    <a:bodyPr/>
                    <a:lstStyle/>
                    <a:p>
                      <a:r>
                        <a:rPr lang="en-US" sz="1600"/>
                        <a:t>D</a:t>
                      </a:r>
                      <a:endParaRPr lang="en-US" sz="1600" b="1"/>
                    </a:p>
                  </a:txBody>
                  <a:tcPr marL="61686" marR="61686" marT="61686" marB="61686"/>
                </a:tc>
                <a:tc>
                  <a:txBody>
                    <a:bodyPr/>
                    <a:lstStyle/>
                    <a:p>
                      <a:r>
                        <a:rPr lang="en-US" sz="1600" dirty="0"/>
                        <a:t>* ( + *</a:t>
                      </a:r>
                      <a:endParaRPr lang="en-US" sz="1600" b="1" dirty="0"/>
                    </a:p>
                  </a:txBody>
                  <a:tcPr marL="61686" marR="61686" marT="61686" marB="61686"/>
                </a:tc>
                <a:tc>
                  <a:txBody>
                    <a:bodyPr/>
                    <a:lstStyle/>
                    <a:p>
                      <a:r>
                        <a:rPr lang="en-US" sz="1600" dirty="0"/>
                        <a:t>A B C D</a:t>
                      </a:r>
                      <a:endParaRPr lang="en-US" sz="1600" b="1" dirty="0"/>
                    </a:p>
                  </a:txBody>
                  <a:tcPr marL="61686" marR="61686" marT="61686" marB="61686"/>
                </a:tc>
                <a:extLst>
                  <a:ext uri="{0D108BD9-81ED-4DB2-BD59-A6C34878D82A}">
                    <a16:rowId xmlns:a16="http://schemas.microsoft.com/office/drawing/2014/main" val="10008"/>
                  </a:ext>
                </a:extLst>
              </a:tr>
              <a:tr h="356237">
                <a:tc>
                  <a:txBody>
                    <a:bodyPr/>
                    <a:lstStyle/>
                    <a:p>
                      <a:pPr algn="ctr"/>
                      <a:r>
                        <a:rPr lang="en-US" sz="1600"/>
                        <a:t>9</a:t>
                      </a:r>
                    </a:p>
                  </a:txBody>
                  <a:tcPr marL="61686" marR="61686" marT="61686" marB="61686"/>
                </a:tc>
                <a:tc>
                  <a:txBody>
                    <a:bodyPr/>
                    <a:lstStyle/>
                    <a:p>
                      <a:r>
                        <a:rPr lang="en-US" sz="1600"/>
                        <a:t>)</a:t>
                      </a:r>
                      <a:endParaRPr lang="en-US" sz="1600" b="1"/>
                    </a:p>
                  </a:txBody>
                  <a:tcPr marL="61686" marR="61686" marT="61686" marB="61686"/>
                </a:tc>
                <a:tc>
                  <a:txBody>
                    <a:bodyPr/>
                    <a:lstStyle/>
                    <a:p>
                      <a:r>
                        <a:rPr lang="en-US" sz="1600" dirty="0"/>
                        <a:t>*</a:t>
                      </a:r>
                      <a:endParaRPr lang="en-US" sz="1600" b="1" dirty="0">
                        <a:solidFill>
                          <a:srgbClr val="C00000"/>
                        </a:solidFill>
                      </a:endParaRPr>
                    </a:p>
                  </a:txBody>
                  <a:tcPr marL="61686" marR="61686" marT="61686" marB="61686"/>
                </a:tc>
                <a:tc>
                  <a:txBody>
                    <a:bodyPr/>
                    <a:lstStyle/>
                    <a:p>
                      <a:r>
                        <a:rPr lang="en-US" sz="1600" dirty="0"/>
                        <a:t>A B C D * +</a:t>
                      </a:r>
                      <a:endParaRPr lang="en-US" sz="1600" b="1" dirty="0">
                        <a:solidFill>
                          <a:srgbClr val="7030A0"/>
                        </a:solidFill>
                      </a:endParaRPr>
                    </a:p>
                  </a:txBody>
                  <a:tcPr marL="61686" marR="61686" marT="61686" marB="61686"/>
                </a:tc>
                <a:extLst>
                  <a:ext uri="{0D108BD9-81ED-4DB2-BD59-A6C34878D82A}">
                    <a16:rowId xmlns:a16="http://schemas.microsoft.com/office/drawing/2014/main" val="10009"/>
                  </a:ext>
                </a:extLst>
              </a:tr>
              <a:tr h="356237">
                <a:tc>
                  <a:txBody>
                    <a:bodyPr/>
                    <a:lstStyle/>
                    <a:p>
                      <a:pPr algn="ctr"/>
                      <a:r>
                        <a:rPr lang="en-US" sz="1600"/>
                        <a:t>10</a:t>
                      </a:r>
                    </a:p>
                  </a:txBody>
                  <a:tcPr marL="61686" marR="61686" marT="61686" marB="61686"/>
                </a:tc>
                <a:tc>
                  <a:txBody>
                    <a:bodyPr/>
                    <a:lstStyle/>
                    <a:p>
                      <a:r>
                        <a:rPr lang="en-US" sz="1600"/>
                        <a:t>+</a:t>
                      </a:r>
                      <a:endParaRPr lang="en-US" sz="1600" b="1"/>
                    </a:p>
                  </a:txBody>
                  <a:tcPr marL="61686" marR="61686" marT="61686" marB="61686"/>
                </a:tc>
                <a:tc>
                  <a:txBody>
                    <a:bodyPr/>
                    <a:lstStyle/>
                    <a:p>
                      <a:r>
                        <a:rPr lang="en-US" sz="1600"/>
                        <a:t>+</a:t>
                      </a:r>
                      <a:endParaRPr lang="en-US" sz="1600" b="1"/>
                    </a:p>
                  </a:txBody>
                  <a:tcPr marL="61686" marR="61686" marT="61686" marB="61686"/>
                </a:tc>
                <a:tc>
                  <a:txBody>
                    <a:bodyPr/>
                    <a:lstStyle/>
                    <a:p>
                      <a:r>
                        <a:rPr lang="en-US" sz="1600" dirty="0"/>
                        <a:t>A B C D * + * </a:t>
                      </a:r>
                      <a:endParaRPr lang="en-US" sz="1600" b="1" dirty="0"/>
                    </a:p>
                  </a:txBody>
                  <a:tcPr marL="61686" marR="61686" marT="61686" marB="61686"/>
                </a:tc>
                <a:extLst>
                  <a:ext uri="{0D108BD9-81ED-4DB2-BD59-A6C34878D82A}">
                    <a16:rowId xmlns:a16="http://schemas.microsoft.com/office/drawing/2014/main" val="10010"/>
                  </a:ext>
                </a:extLst>
              </a:tr>
              <a:tr h="356237">
                <a:tc>
                  <a:txBody>
                    <a:bodyPr/>
                    <a:lstStyle/>
                    <a:p>
                      <a:pPr algn="ctr"/>
                      <a:r>
                        <a:rPr lang="en-US" sz="1600"/>
                        <a:t>11</a:t>
                      </a:r>
                    </a:p>
                  </a:txBody>
                  <a:tcPr marL="61686" marR="61686" marT="61686" marB="61686"/>
                </a:tc>
                <a:tc>
                  <a:txBody>
                    <a:bodyPr/>
                    <a:lstStyle/>
                    <a:p>
                      <a:r>
                        <a:rPr lang="en-US" sz="1600"/>
                        <a:t>E</a:t>
                      </a:r>
                      <a:endParaRPr lang="en-US" sz="1600" b="1"/>
                    </a:p>
                  </a:txBody>
                  <a:tcPr marL="61686" marR="61686" marT="61686" marB="61686"/>
                </a:tc>
                <a:tc>
                  <a:txBody>
                    <a:bodyPr/>
                    <a:lstStyle/>
                    <a:p>
                      <a:r>
                        <a:rPr lang="en-US" sz="1600"/>
                        <a:t>+</a:t>
                      </a:r>
                      <a:endParaRPr lang="en-US" sz="1600" b="1"/>
                    </a:p>
                  </a:txBody>
                  <a:tcPr marL="61686" marR="61686" marT="61686" marB="61686"/>
                </a:tc>
                <a:tc>
                  <a:txBody>
                    <a:bodyPr/>
                    <a:lstStyle/>
                    <a:p>
                      <a:r>
                        <a:rPr lang="pt-BR" sz="1600" dirty="0"/>
                        <a:t>A B C D * + * E</a:t>
                      </a:r>
                      <a:endParaRPr lang="pt-BR" sz="1600" b="1" dirty="0"/>
                    </a:p>
                  </a:txBody>
                  <a:tcPr marL="61686" marR="61686" marT="61686" marB="61686"/>
                </a:tc>
                <a:extLst>
                  <a:ext uri="{0D108BD9-81ED-4DB2-BD59-A6C34878D82A}">
                    <a16:rowId xmlns:a16="http://schemas.microsoft.com/office/drawing/2014/main" val="10011"/>
                  </a:ext>
                </a:extLst>
              </a:tr>
              <a:tr h="356237">
                <a:tc>
                  <a:txBody>
                    <a:bodyPr/>
                    <a:lstStyle/>
                    <a:p>
                      <a:pPr algn="ctr"/>
                      <a:r>
                        <a:rPr lang="en-US" sz="1600"/>
                        <a:t>12</a:t>
                      </a:r>
                    </a:p>
                  </a:txBody>
                  <a:tcPr marL="61686" marR="61686" marT="61686" marB="61686"/>
                </a:tc>
                <a:tc>
                  <a:txBody>
                    <a:bodyPr/>
                    <a:lstStyle/>
                    <a:p>
                      <a:r>
                        <a:rPr lang="en-US" sz="1600"/>
                        <a:t> </a:t>
                      </a:r>
                      <a:endParaRPr lang="en-US" sz="1600" b="1"/>
                    </a:p>
                  </a:txBody>
                  <a:tcPr marL="61686" marR="61686" marT="61686" marB="61686"/>
                </a:tc>
                <a:tc>
                  <a:txBody>
                    <a:bodyPr/>
                    <a:lstStyle/>
                    <a:p>
                      <a:r>
                        <a:rPr lang="en-US" sz="1600"/>
                        <a:t> </a:t>
                      </a:r>
                      <a:endParaRPr lang="en-US" sz="1600" b="1"/>
                    </a:p>
                  </a:txBody>
                  <a:tcPr marL="61686" marR="61686" marT="61686" marB="61686"/>
                </a:tc>
                <a:tc>
                  <a:txBody>
                    <a:bodyPr/>
                    <a:lstStyle/>
                    <a:p>
                      <a:r>
                        <a:rPr lang="pt-BR" sz="1600" dirty="0"/>
                        <a:t>A B C D * + * E +</a:t>
                      </a:r>
                      <a:endParaRPr lang="pt-BR" sz="1600" b="1" dirty="0"/>
                    </a:p>
                  </a:txBody>
                  <a:tcPr marL="61686" marR="61686" marT="61686" marB="61686"/>
                </a:tc>
                <a:extLst>
                  <a:ext uri="{0D108BD9-81ED-4DB2-BD59-A6C34878D82A}">
                    <a16:rowId xmlns:a16="http://schemas.microsoft.com/office/drawing/2014/main" val="10012"/>
                  </a:ext>
                </a:extLst>
              </a:tr>
            </a:tbl>
          </a:graphicData>
        </a:graphic>
      </p:graphicFrame>
      <p:sp>
        <p:nvSpPr>
          <p:cNvPr id="6" name="TextBox 5"/>
          <p:cNvSpPr txBox="1"/>
          <p:nvPr/>
        </p:nvSpPr>
        <p:spPr>
          <a:xfrm>
            <a:off x="211932" y="1357566"/>
            <a:ext cx="2590800" cy="2246769"/>
          </a:xfrm>
          <a:prstGeom prst="rect">
            <a:avLst/>
          </a:prstGeom>
        </p:spPr>
        <p:style>
          <a:lnRef idx="1">
            <a:schemeClr val="dk1"/>
          </a:lnRef>
          <a:fillRef idx="2">
            <a:schemeClr val="dk1"/>
          </a:fillRef>
          <a:effectRef idx="1">
            <a:schemeClr val="dk1"/>
          </a:effectRef>
          <a:fontRef idx="minor">
            <a:schemeClr val="dk1"/>
          </a:fontRef>
        </p:style>
        <p:txBody>
          <a:bodyPr>
            <a:spAutoFit/>
          </a:bodyPr>
          <a:lstStyle>
            <a:lvl1pPr>
              <a:defRPr sz="2400" b="1">
                <a:solidFill>
                  <a:srgbClr val="FF0000"/>
                </a:solidFill>
                <a:latin typeface="Times New Roman" pitchFamily="18" charset="0"/>
              </a:defRPr>
            </a:lvl1pPr>
            <a:lvl2pPr marL="742950" indent="-285750">
              <a:defRPr sz="2400" b="1">
                <a:solidFill>
                  <a:srgbClr val="FF0000"/>
                </a:solidFill>
                <a:latin typeface="Times New Roman" pitchFamily="18" charset="0"/>
              </a:defRPr>
            </a:lvl2pPr>
            <a:lvl3pPr marL="1143000" indent="-228600">
              <a:defRPr sz="2400" b="1">
                <a:solidFill>
                  <a:srgbClr val="FF0000"/>
                </a:solidFill>
                <a:latin typeface="Times New Roman" pitchFamily="18" charset="0"/>
              </a:defRPr>
            </a:lvl3pPr>
            <a:lvl4pPr marL="1600200" indent="-228600">
              <a:defRPr sz="2400" b="1">
                <a:solidFill>
                  <a:srgbClr val="FF0000"/>
                </a:solidFill>
                <a:latin typeface="Times New Roman" pitchFamily="18" charset="0"/>
              </a:defRPr>
            </a:lvl4pPr>
            <a:lvl5pPr marL="2057400" indent="-228600">
              <a:defRPr sz="2400" b="1">
                <a:solidFill>
                  <a:srgbClr val="FF0000"/>
                </a:solidFill>
                <a:latin typeface="Times New Roman" pitchFamily="18" charset="0"/>
              </a:defRPr>
            </a:lvl5pPr>
            <a:lvl6pPr marL="2514600" indent="-228600" eaLnBrk="0" fontAlgn="base" hangingPunct="0">
              <a:spcBef>
                <a:spcPct val="0"/>
              </a:spcBef>
              <a:spcAft>
                <a:spcPct val="0"/>
              </a:spcAft>
              <a:defRPr sz="2400" b="1">
                <a:solidFill>
                  <a:srgbClr val="FF0000"/>
                </a:solidFill>
                <a:latin typeface="Times New Roman" pitchFamily="18" charset="0"/>
              </a:defRPr>
            </a:lvl6pPr>
            <a:lvl7pPr marL="2971800" indent="-228600" eaLnBrk="0" fontAlgn="base" hangingPunct="0">
              <a:spcBef>
                <a:spcPct val="0"/>
              </a:spcBef>
              <a:spcAft>
                <a:spcPct val="0"/>
              </a:spcAft>
              <a:defRPr sz="2400" b="1">
                <a:solidFill>
                  <a:srgbClr val="FF0000"/>
                </a:solidFill>
                <a:latin typeface="Times New Roman" pitchFamily="18" charset="0"/>
              </a:defRPr>
            </a:lvl7pPr>
            <a:lvl8pPr marL="3429000" indent="-228600" eaLnBrk="0" fontAlgn="base" hangingPunct="0">
              <a:spcBef>
                <a:spcPct val="0"/>
              </a:spcBef>
              <a:spcAft>
                <a:spcPct val="0"/>
              </a:spcAft>
              <a:defRPr sz="2400" b="1">
                <a:solidFill>
                  <a:srgbClr val="FF0000"/>
                </a:solidFill>
                <a:latin typeface="Times New Roman" pitchFamily="18" charset="0"/>
              </a:defRPr>
            </a:lvl8pPr>
            <a:lvl9pPr marL="3886200" indent="-228600" eaLnBrk="0" fontAlgn="base" hangingPunct="0">
              <a:spcBef>
                <a:spcPct val="0"/>
              </a:spcBef>
              <a:spcAft>
                <a:spcPct val="0"/>
              </a:spcAft>
              <a:defRPr sz="2400" b="1">
                <a:solidFill>
                  <a:srgbClr val="FF0000"/>
                </a:solidFill>
                <a:latin typeface="Times New Roman" pitchFamily="18" charset="0"/>
              </a:defRPr>
            </a:lvl9pPr>
          </a:lstStyle>
          <a:p>
            <a:pPr>
              <a:defRPr/>
            </a:pPr>
            <a:r>
              <a:rPr lang="en-US" altLang="en-US" sz="2000" dirty="0">
                <a:solidFill>
                  <a:srgbClr val="000099"/>
                </a:solidFill>
                <a:cs typeface="Times New Roman" panose="02020603050405020304" pitchFamily="18" charset="0"/>
              </a:rPr>
              <a:t>Expression:  </a:t>
            </a:r>
          </a:p>
          <a:p>
            <a:pPr>
              <a:defRPr/>
            </a:pPr>
            <a:endParaRPr lang="en-US" altLang="en-US" sz="2000" dirty="0">
              <a:solidFill>
                <a:srgbClr val="FFC000"/>
              </a:solidFill>
              <a:cs typeface="Times New Roman" panose="02020603050405020304" pitchFamily="18" charset="0"/>
            </a:endParaRPr>
          </a:p>
          <a:p>
            <a:pPr>
              <a:defRPr/>
            </a:pPr>
            <a:r>
              <a:rPr lang="pt-BR" altLang="en-US" sz="2000" dirty="0">
                <a:solidFill>
                  <a:schemeClr val="bg1"/>
                </a:solidFill>
                <a:cs typeface="Times New Roman" panose="02020603050405020304" pitchFamily="18" charset="0"/>
              </a:rPr>
              <a:t>A</a:t>
            </a:r>
            <a:r>
              <a:rPr lang="pt-BR" altLang="en-US" sz="2000" dirty="0">
                <a:solidFill>
                  <a:srgbClr val="92D050"/>
                </a:solidFill>
                <a:cs typeface="Times New Roman" panose="02020603050405020304" pitchFamily="18" charset="0"/>
              </a:rPr>
              <a:t> </a:t>
            </a:r>
            <a:r>
              <a:rPr lang="pt-BR" altLang="en-US" sz="2000" dirty="0">
                <a:solidFill>
                  <a:srgbClr val="C00000"/>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chemeClr val="bg1"/>
                </a:solidFill>
                <a:cs typeface="Times New Roman" panose="02020603050405020304" pitchFamily="18" charset="0"/>
              </a:rPr>
              <a:t>(B </a:t>
            </a:r>
            <a:r>
              <a:rPr lang="pt-BR" altLang="en-US" sz="2000" dirty="0">
                <a:solidFill>
                  <a:srgbClr val="432D7B"/>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chemeClr val="bg1"/>
                </a:solidFill>
                <a:cs typeface="Times New Roman" panose="02020603050405020304" pitchFamily="18" charset="0"/>
              </a:rPr>
              <a:t>C * D) + E </a:t>
            </a:r>
          </a:p>
          <a:p>
            <a:pPr>
              <a:defRPr/>
            </a:pPr>
            <a:endParaRPr lang="pt-BR" altLang="en-US" sz="2000" dirty="0">
              <a:solidFill>
                <a:srgbClr val="92D050"/>
              </a:solidFill>
              <a:cs typeface="Times New Roman" panose="02020603050405020304" pitchFamily="18" charset="0"/>
            </a:endParaRPr>
          </a:p>
          <a:p>
            <a:pPr>
              <a:defRPr/>
            </a:pPr>
            <a:r>
              <a:rPr lang="pt-BR" altLang="en-US" sz="2000" dirty="0">
                <a:solidFill>
                  <a:srgbClr val="000099"/>
                </a:solidFill>
                <a:cs typeface="Times New Roman" panose="02020603050405020304" pitchFamily="18" charset="0"/>
              </a:rPr>
              <a:t>becomes </a:t>
            </a:r>
          </a:p>
          <a:p>
            <a:pPr>
              <a:defRPr/>
            </a:pPr>
            <a:endParaRPr lang="pt-BR" altLang="en-US" sz="2000" dirty="0">
              <a:solidFill>
                <a:srgbClr val="FFC000"/>
              </a:solidFill>
              <a:cs typeface="Times New Roman" panose="02020603050405020304" pitchFamily="18" charset="0"/>
            </a:endParaRPr>
          </a:p>
          <a:p>
            <a:pPr>
              <a:defRPr/>
            </a:pPr>
            <a:r>
              <a:rPr lang="pt-BR" altLang="en-US" sz="2000" dirty="0">
                <a:solidFill>
                  <a:schemeClr val="bg1"/>
                </a:solidFill>
                <a:cs typeface="Times New Roman" panose="02020603050405020304" pitchFamily="18" charset="0"/>
              </a:rPr>
              <a:t>A B C D * </a:t>
            </a:r>
            <a:r>
              <a:rPr lang="pt-BR" altLang="en-US" sz="2000" dirty="0">
                <a:solidFill>
                  <a:srgbClr val="432D7B"/>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rgbClr val="C00000"/>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chemeClr val="bg1"/>
                </a:solidFill>
                <a:cs typeface="Times New Roman" panose="02020603050405020304" pitchFamily="18" charset="0"/>
              </a:rPr>
              <a:t>E +</a:t>
            </a:r>
            <a:endParaRPr lang="en-US" altLang="en-US" sz="2000" dirty="0">
              <a:solidFill>
                <a:schemeClr val="bg1"/>
              </a:solidFill>
              <a:cs typeface="Times New Roman" panose="02020603050405020304" pitchFamily="18" charset="0"/>
            </a:endParaRPr>
          </a:p>
        </p:txBody>
      </p:sp>
      <p:sp>
        <p:nvSpPr>
          <p:cNvPr id="7" name="TextBox 6"/>
          <p:cNvSpPr txBox="1"/>
          <p:nvPr/>
        </p:nvSpPr>
        <p:spPr>
          <a:xfrm>
            <a:off x="457199" y="4442219"/>
            <a:ext cx="1981200" cy="1323439"/>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a:defRPr/>
            </a:pPr>
            <a:r>
              <a:rPr lang="en-US" sz="2000" dirty="0">
                <a:solidFill>
                  <a:schemeClr val="bg2">
                    <a:lumMod val="50000"/>
                  </a:schemeClr>
                </a:solidFill>
                <a:latin typeface="Times New Roman" panose="02020603050405020304" pitchFamily="18" charset="0"/>
                <a:cs typeface="Times New Roman" panose="02020603050405020304" pitchFamily="18" charset="0"/>
              </a:rPr>
              <a:t>Postfix notation is also called as Reverse Polish Notation (RPN)</a:t>
            </a:r>
          </a:p>
        </p:txBody>
      </p:sp>
      <p:sp>
        <p:nvSpPr>
          <p:cNvPr id="9" name="Footer Placeholder 8"/>
          <p:cNvSpPr>
            <a:spLocks noGrp="1"/>
          </p:cNvSpPr>
          <p:nvPr>
            <p:ph type="ftr" sz="quarter" idx="11"/>
          </p:nvPr>
        </p:nvSpPr>
        <p:spPr/>
        <p:txBody>
          <a:bodyPr/>
          <a:lstStyle/>
          <a:p>
            <a:pPr>
              <a:defRPr/>
            </a:pPr>
            <a:r>
              <a:rPr lang="en-US" dirty="0"/>
              <a:t>Autumn 2016</a:t>
            </a:r>
          </a:p>
        </p:txBody>
      </p:sp>
      <p:sp>
        <p:nvSpPr>
          <p:cNvPr id="10138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F1FBC67-12B1-4AE8-9A4A-9DD811D518FD}" type="slidenum">
              <a:rPr lang="en-US" altLang="en-US" sz="1200">
                <a:solidFill>
                  <a:srgbClr val="898989"/>
                </a:solidFill>
                <a:latin typeface="Times New Roman" panose="02020603050405020304" pitchFamily="18" charset="0"/>
              </a:rPr>
              <a:pPr>
                <a:spcBef>
                  <a:spcPct val="0"/>
                </a:spcBef>
                <a:buFontTx/>
                <a:buNone/>
              </a:pPr>
              <a:t>30</a:t>
            </a:fld>
            <a:endParaRPr lang="en-US" altLang="en-US" sz="1200">
              <a:solidFill>
                <a:srgbClr val="898989"/>
              </a:solidFill>
              <a:latin typeface="Times New Roman" panose="02020603050405020304" pitchFamily="18" charset="0"/>
            </a:endParaRPr>
          </a:p>
        </p:txBody>
      </p:sp>
      <p:sp>
        <p:nvSpPr>
          <p:cNvPr id="10"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Infix to Postfix Rules</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194395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31</a:t>
            </a:fld>
            <a:endParaRPr lang="en-IN">
              <a:solidFill>
                <a:prstClr val="black">
                  <a:lumMod val="50000"/>
                  <a:lumOff val="50000"/>
                </a:prstClr>
              </a:solidFill>
            </a:endParaRPr>
          </a:p>
        </p:txBody>
      </p:sp>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Queue</a:t>
            </a:r>
            <a:endParaRPr lang="en-IN"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064061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32</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Queue is an abstract data structure, somewhat similar to Stacks. Unlike stacks, a queue is open at both its ends. One end is always used to insert data (</a:t>
            </a:r>
            <a:r>
              <a:rPr lang="en-IN" dirty="0" err="1">
                <a:solidFill>
                  <a:srgbClr val="002060"/>
                </a:solidFill>
                <a:latin typeface="Times New Roman" pitchFamily="18" charset="0"/>
                <a:cs typeface="Times New Roman" pitchFamily="18" charset="0"/>
              </a:rPr>
              <a:t>enqueue</a:t>
            </a:r>
            <a:r>
              <a:rPr lang="en-IN" dirty="0">
                <a:solidFill>
                  <a:srgbClr val="002060"/>
                </a:solidFill>
                <a:latin typeface="Times New Roman" pitchFamily="18" charset="0"/>
                <a:cs typeface="Times New Roman" pitchFamily="18" charset="0"/>
              </a:rPr>
              <a:t>) and the other is used to remove data (</a:t>
            </a:r>
            <a:r>
              <a:rPr lang="en-IN" dirty="0" err="1">
                <a:solidFill>
                  <a:srgbClr val="002060"/>
                </a:solidFill>
                <a:latin typeface="Times New Roman" pitchFamily="18" charset="0"/>
                <a:cs typeface="Times New Roman" pitchFamily="18" charset="0"/>
              </a:rPr>
              <a:t>dequeue</a:t>
            </a:r>
            <a:r>
              <a:rPr lang="en-IN" dirty="0">
                <a:solidFill>
                  <a:srgbClr val="002060"/>
                </a:solidFill>
                <a:latin typeface="Times New Roman" pitchFamily="18" charset="0"/>
                <a:cs typeface="Times New Roman" pitchFamily="18" charset="0"/>
              </a:rPr>
              <a:t>). </a:t>
            </a:r>
          </a:p>
        </p:txBody>
      </p:sp>
      <p:pic>
        <p:nvPicPr>
          <p:cNvPr id="4098" name="Picture 2" descr="Queue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836" y="2811872"/>
            <a:ext cx="7694000" cy="187220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339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33</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Queue Representation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381000" y="1196752"/>
            <a:ext cx="8363272" cy="5340573"/>
          </a:xfrm>
          <a:prstGeom prst="rect">
            <a:avLst/>
          </a:prstGeom>
        </p:spPr>
        <p:txBody>
          <a:bodyPr>
            <a:normAutofit/>
          </a:bodyPr>
          <a:lstStyle/>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As in stacks, a queue can also be implemented using Arrays, Linked-lists, Pointers and Structures.</a:t>
            </a:r>
          </a:p>
        </p:txBody>
      </p:sp>
      <p:pic>
        <p:nvPicPr>
          <p:cNvPr id="3074" name="Picture 2" descr="Queue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34" y="1916832"/>
            <a:ext cx="8229486" cy="19442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8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34</a:t>
            </a:fld>
            <a:endParaRPr lang="en-IN">
              <a:solidFill>
                <a:prstClr val="black">
                  <a:lumMod val="50000"/>
                  <a:lumOff val="50000"/>
                </a:prstClr>
              </a:solidFill>
            </a:endParaRPr>
          </a:p>
        </p:txBody>
      </p:sp>
      <p:sp>
        <p:nvSpPr>
          <p:cNvPr id="16" name="Oval 2"/>
          <p:cNvSpPr>
            <a:spLocks noChangeArrowheads="1"/>
          </p:cNvSpPr>
          <p:nvPr/>
        </p:nvSpPr>
        <p:spPr bwMode="auto">
          <a:xfrm>
            <a:off x="4495800" y="914400"/>
            <a:ext cx="2514600" cy="457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dirty="0">
                <a:solidFill>
                  <a:schemeClr val="bg2">
                    <a:lumMod val="50000"/>
                  </a:schemeClr>
                </a:solidFill>
                <a:latin typeface="Courier New" panose="02070309020205020404" pitchFamily="49" charset="0"/>
                <a:cs typeface="Courier New" panose="02070309020205020404" pitchFamily="49" charset="0"/>
              </a:rPr>
              <a:t>QUEUE</a:t>
            </a:r>
          </a:p>
        </p:txBody>
      </p:sp>
      <p:sp>
        <p:nvSpPr>
          <p:cNvPr id="17" name="Line 3"/>
          <p:cNvSpPr>
            <a:spLocks noChangeShapeType="1"/>
          </p:cNvSpPr>
          <p:nvPr/>
        </p:nvSpPr>
        <p:spPr bwMode="auto">
          <a:xfrm>
            <a:off x="2514600" y="990600"/>
            <a:ext cx="2362200" cy="5334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18" name="Line 4"/>
          <p:cNvSpPr>
            <a:spLocks noChangeShapeType="1"/>
          </p:cNvSpPr>
          <p:nvPr/>
        </p:nvSpPr>
        <p:spPr bwMode="auto">
          <a:xfrm>
            <a:off x="2590800" y="2057400"/>
            <a:ext cx="2057400" cy="76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0" name="Line 5"/>
          <p:cNvSpPr>
            <a:spLocks noChangeShapeType="1"/>
          </p:cNvSpPr>
          <p:nvPr/>
        </p:nvSpPr>
        <p:spPr bwMode="auto">
          <a:xfrm>
            <a:off x="2667000" y="3048000"/>
            <a:ext cx="1828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1" name="Line 6"/>
          <p:cNvSpPr>
            <a:spLocks noChangeShapeType="1"/>
          </p:cNvSpPr>
          <p:nvPr/>
        </p:nvSpPr>
        <p:spPr bwMode="auto">
          <a:xfrm flipV="1">
            <a:off x="2590800" y="3657600"/>
            <a:ext cx="1905000" cy="2286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2" name="Line 7"/>
          <p:cNvSpPr>
            <a:spLocks noChangeShapeType="1"/>
          </p:cNvSpPr>
          <p:nvPr/>
        </p:nvSpPr>
        <p:spPr bwMode="auto">
          <a:xfrm flipV="1">
            <a:off x="2590800" y="4114800"/>
            <a:ext cx="2057400" cy="6858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3" name="Text Box 8"/>
          <p:cNvSpPr txBox="1">
            <a:spLocks noChangeArrowheads="1"/>
          </p:cNvSpPr>
          <p:nvPr/>
        </p:nvSpPr>
        <p:spPr bwMode="auto">
          <a:xfrm>
            <a:off x="971600" y="685800"/>
            <a:ext cx="15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err="1">
                <a:solidFill>
                  <a:schemeClr val="bg2">
                    <a:lumMod val="50000"/>
                  </a:schemeClr>
                </a:solidFill>
                <a:latin typeface="Courier New" panose="02070309020205020404" pitchFamily="49" charset="0"/>
                <a:cs typeface="Courier New" panose="02070309020205020404" pitchFamily="49" charset="0"/>
              </a:rPr>
              <a:t>enqueue</a:t>
            </a:r>
            <a:endParaRPr lang="en-US" altLang="en-US" sz="2400" b="1" dirty="0">
              <a:solidFill>
                <a:schemeClr val="bg2">
                  <a:lumMod val="50000"/>
                </a:schemeClr>
              </a:solidFill>
              <a:latin typeface="Courier New" panose="02070309020205020404" pitchFamily="49" charset="0"/>
              <a:cs typeface="Courier New" panose="02070309020205020404" pitchFamily="49" charset="0"/>
            </a:endParaRPr>
          </a:p>
        </p:txBody>
      </p:sp>
      <p:sp>
        <p:nvSpPr>
          <p:cNvPr id="34" name="Text Box 9"/>
          <p:cNvSpPr txBox="1">
            <a:spLocks noChangeArrowheads="1"/>
          </p:cNvSpPr>
          <p:nvPr/>
        </p:nvSpPr>
        <p:spPr bwMode="auto">
          <a:xfrm>
            <a:off x="1331640" y="2743200"/>
            <a:ext cx="13353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a:solidFill>
                  <a:schemeClr val="bg2">
                    <a:lumMod val="50000"/>
                  </a:schemeClr>
                </a:solidFill>
                <a:latin typeface="Courier New" panose="02070309020205020404" pitchFamily="49" charset="0"/>
                <a:cs typeface="Courier New" panose="02070309020205020404" pitchFamily="49" charset="0"/>
              </a:rPr>
              <a:t>create</a:t>
            </a:r>
          </a:p>
        </p:txBody>
      </p:sp>
      <p:sp>
        <p:nvSpPr>
          <p:cNvPr id="35" name="Text Box 10"/>
          <p:cNvSpPr txBox="1">
            <a:spLocks noChangeArrowheads="1"/>
          </p:cNvSpPr>
          <p:nvPr/>
        </p:nvSpPr>
        <p:spPr bwMode="auto">
          <a:xfrm>
            <a:off x="971600" y="1828800"/>
            <a:ext cx="16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err="1">
                <a:solidFill>
                  <a:schemeClr val="bg2">
                    <a:lumMod val="50000"/>
                  </a:schemeClr>
                </a:solidFill>
                <a:latin typeface="Courier New" panose="02070309020205020404" pitchFamily="49" charset="0"/>
                <a:cs typeface="Courier New" panose="02070309020205020404" pitchFamily="49" charset="0"/>
              </a:rPr>
              <a:t>dequeue</a:t>
            </a:r>
            <a:endParaRPr lang="en-US" altLang="en-US" sz="2400" b="1" dirty="0">
              <a:solidFill>
                <a:schemeClr val="bg2">
                  <a:lumMod val="50000"/>
                </a:schemeClr>
              </a:solidFill>
              <a:latin typeface="Courier New" panose="02070309020205020404" pitchFamily="49" charset="0"/>
              <a:cs typeface="Courier New" panose="02070309020205020404" pitchFamily="49" charset="0"/>
            </a:endParaRPr>
          </a:p>
        </p:txBody>
      </p:sp>
      <p:sp>
        <p:nvSpPr>
          <p:cNvPr id="36" name="Text Box 11"/>
          <p:cNvSpPr txBox="1">
            <a:spLocks noChangeArrowheads="1"/>
          </p:cNvSpPr>
          <p:nvPr/>
        </p:nvSpPr>
        <p:spPr bwMode="auto">
          <a:xfrm>
            <a:off x="1524000" y="4572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a:solidFill>
                  <a:schemeClr val="bg2">
                    <a:lumMod val="50000"/>
                  </a:schemeClr>
                </a:solidFill>
                <a:latin typeface="Courier New" panose="02070309020205020404" pitchFamily="49" charset="0"/>
                <a:cs typeface="Courier New" panose="02070309020205020404" pitchFamily="49" charset="0"/>
              </a:rPr>
              <a:t>size</a:t>
            </a:r>
          </a:p>
        </p:txBody>
      </p:sp>
      <p:sp>
        <p:nvSpPr>
          <p:cNvPr id="37" name="Text Box 12"/>
          <p:cNvSpPr txBox="1">
            <a:spLocks noChangeArrowheads="1"/>
          </p:cNvSpPr>
          <p:nvPr/>
        </p:nvSpPr>
        <p:spPr bwMode="auto">
          <a:xfrm>
            <a:off x="1143000" y="3581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err="1">
                <a:solidFill>
                  <a:schemeClr val="bg2">
                    <a:lumMod val="50000"/>
                  </a:schemeClr>
                </a:solidFill>
                <a:latin typeface="Courier New" panose="02070309020205020404" pitchFamily="49" charset="0"/>
                <a:cs typeface="Courier New" panose="02070309020205020404" pitchFamily="49" charset="0"/>
              </a:rPr>
              <a:t>isempty</a:t>
            </a:r>
            <a:endParaRPr lang="en-US" altLang="en-US" sz="2400" b="1" dirty="0">
              <a:solidFill>
                <a:schemeClr val="bg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9817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sz="half" idx="2"/>
          </p:nvPr>
        </p:nvSpPr>
        <p:spPr>
          <a:xfrm>
            <a:off x="685800" y="1371600"/>
            <a:ext cx="8001000" cy="4724400"/>
          </a:xfrm>
        </p:spPr>
        <p:txBody>
          <a:bodyPr/>
          <a:lstStyle/>
          <a:p>
            <a:pPr eaLnBrk="1" hangingPunct="1">
              <a:spcBef>
                <a:spcPct val="5000"/>
              </a:spcBef>
              <a:buFontTx/>
              <a:buNone/>
            </a:pPr>
            <a:r>
              <a:rPr lang="en-US" altLang="en-US" sz="2400" dirty="0"/>
              <a:t> </a:t>
            </a:r>
            <a:r>
              <a:rPr lang="en-US" altLang="en-US" sz="2400" b="1" dirty="0">
                <a:solidFill>
                  <a:srgbClr val="0070C0"/>
                </a:solidFill>
                <a:latin typeface="Courier New" panose="02070309020205020404" pitchFamily="49" charset="0"/>
              </a:rPr>
              <a:t>void </a:t>
            </a:r>
            <a:r>
              <a:rPr lang="en-US" altLang="en-US" sz="2400" b="1" dirty="0" err="1">
                <a:solidFill>
                  <a:srgbClr val="0070C0"/>
                </a:solidFill>
                <a:latin typeface="Courier New" panose="02070309020205020404" pitchFamily="49" charset="0"/>
              </a:rPr>
              <a:t>enqueue</a:t>
            </a:r>
            <a:r>
              <a:rPr lang="en-US" altLang="en-US" sz="2400" b="1" dirty="0">
                <a:solidFill>
                  <a:srgbClr val="0070C0"/>
                </a:solidFill>
                <a:latin typeface="Courier New" panose="02070309020205020404" pitchFamily="49" charset="0"/>
              </a:rPr>
              <a:t> (queue *q, </a:t>
            </a:r>
            <a:r>
              <a:rPr lang="en-US" altLang="en-US" sz="2400" b="1" dirty="0" err="1">
                <a:solidFill>
                  <a:srgbClr val="0070C0"/>
                </a:solidFill>
                <a:latin typeface="Courier New" panose="02070309020205020404" pitchFamily="49" charset="0"/>
              </a:rPr>
              <a:t>int</a:t>
            </a:r>
            <a:r>
              <a:rPr lang="en-US" altLang="en-US" sz="2400" b="1" dirty="0">
                <a:solidFill>
                  <a:srgbClr val="0070C0"/>
                </a:solidFill>
                <a:latin typeface="Courier New" panose="02070309020205020404" pitchFamily="49" charset="0"/>
              </a:rPr>
              <a:t> element);</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Insert an element in the queue */</a:t>
            </a:r>
          </a:p>
          <a:p>
            <a:pPr eaLnBrk="1" hangingPunct="1">
              <a:spcBef>
                <a:spcPct val="5000"/>
              </a:spcBef>
              <a:buFontTx/>
              <a:buNone/>
            </a:pPr>
            <a:r>
              <a:rPr lang="en-US" altLang="en-US" sz="2400" dirty="0"/>
              <a:t> </a:t>
            </a:r>
            <a:r>
              <a:rPr lang="en-US" altLang="en-US" sz="2400" b="1" dirty="0" err="1">
                <a:solidFill>
                  <a:schemeClr val="bg2">
                    <a:lumMod val="50000"/>
                  </a:schemeClr>
                </a:solidFill>
                <a:latin typeface="Courier New" panose="02070309020205020404" pitchFamily="49" charset="0"/>
              </a:rPr>
              <a:t>int</a:t>
            </a:r>
            <a:r>
              <a:rPr lang="en-US" altLang="en-US" sz="2400" b="1" dirty="0">
                <a:solidFill>
                  <a:schemeClr val="bg2">
                    <a:lumMod val="50000"/>
                  </a:schemeClr>
                </a:solidFill>
                <a:latin typeface="Courier New" panose="02070309020205020404" pitchFamily="49" charset="0"/>
              </a:rPr>
              <a:t> </a:t>
            </a:r>
            <a:r>
              <a:rPr lang="en-US" altLang="en-US" sz="2400" b="1" dirty="0" err="1">
                <a:solidFill>
                  <a:schemeClr val="bg2">
                    <a:lumMod val="50000"/>
                  </a:schemeClr>
                </a:solidFill>
                <a:latin typeface="Courier New" panose="02070309020205020404" pitchFamily="49" charset="0"/>
              </a:rPr>
              <a:t>dequeue</a:t>
            </a:r>
            <a:r>
              <a:rPr lang="en-US" altLang="en-US" sz="2400" b="1" dirty="0">
                <a:solidFill>
                  <a:schemeClr val="bg2">
                    <a:lumMod val="50000"/>
                  </a:schemeClr>
                </a:solidFill>
                <a:latin typeface="Courier New" panose="02070309020205020404" pitchFamily="49" charset="0"/>
              </a:rPr>
              <a:t> (queue *q);</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Remove an element from the queue */</a:t>
            </a:r>
          </a:p>
          <a:p>
            <a:pPr eaLnBrk="1" hangingPunct="1">
              <a:spcBef>
                <a:spcPct val="5000"/>
              </a:spcBef>
              <a:buFontTx/>
              <a:buNone/>
            </a:pPr>
            <a:r>
              <a:rPr lang="en-US" altLang="en-US" sz="2400" dirty="0"/>
              <a:t> </a:t>
            </a:r>
            <a:r>
              <a:rPr lang="en-US" altLang="en-US" sz="2400" b="1" dirty="0">
                <a:solidFill>
                  <a:schemeClr val="bg2">
                    <a:lumMod val="50000"/>
                  </a:schemeClr>
                </a:solidFill>
                <a:latin typeface="Courier New" panose="02070309020205020404" pitchFamily="49" charset="0"/>
              </a:rPr>
              <a:t>queue *create();</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Create a new queue */</a:t>
            </a:r>
          </a:p>
          <a:p>
            <a:pPr eaLnBrk="1" hangingPunct="1">
              <a:spcBef>
                <a:spcPct val="5000"/>
              </a:spcBef>
              <a:buFontTx/>
              <a:buNone/>
            </a:pPr>
            <a:r>
              <a:rPr lang="en-US" altLang="en-US" sz="2400" b="1" dirty="0"/>
              <a:t> </a:t>
            </a:r>
            <a:r>
              <a:rPr lang="en-US" altLang="en-US" sz="2400" b="1" dirty="0" err="1">
                <a:solidFill>
                  <a:schemeClr val="bg2">
                    <a:lumMod val="50000"/>
                  </a:schemeClr>
                </a:solidFill>
                <a:latin typeface="Courier New" panose="02070309020205020404" pitchFamily="49" charset="0"/>
              </a:rPr>
              <a:t>int</a:t>
            </a:r>
            <a:r>
              <a:rPr lang="en-US" altLang="en-US" sz="2400" b="1" dirty="0">
                <a:solidFill>
                  <a:schemeClr val="bg2">
                    <a:lumMod val="50000"/>
                  </a:schemeClr>
                </a:solidFill>
                <a:latin typeface="Courier New" panose="02070309020205020404" pitchFamily="49" charset="0"/>
              </a:rPr>
              <a:t> </a:t>
            </a:r>
            <a:r>
              <a:rPr lang="en-US" altLang="en-US" sz="2400" b="1" dirty="0" err="1">
                <a:solidFill>
                  <a:schemeClr val="bg2">
                    <a:lumMod val="50000"/>
                  </a:schemeClr>
                </a:solidFill>
                <a:latin typeface="Courier New" panose="02070309020205020404" pitchFamily="49" charset="0"/>
              </a:rPr>
              <a:t>isempty</a:t>
            </a:r>
            <a:r>
              <a:rPr lang="en-US" altLang="en-US" sz="2400" b="1" dirty="0">
                <a:solidFill>
                  <a:schemeClr val="bg2">
                    <a:lumMod val="50000"/>
                  </a:schemeClr>
                </a:solidFill>
                <a:latin typeface="Courier New" panose="02070309020205020404" pitchFamily="49" charset="0"/>
              </a:rPr>
              <a:t> (queue *q);</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Check if queue is empty */</a:t>
            </a:r>
          </a:p>
          <a:p>
            <a:pPr eaLnBrk="1" hangingPunct="1">
              <a:spcBef>
                <a:spcPct val="5000"/>
              </a:spcBef>
              <a:buFontTx/>
              <a:buNone/>
            </a:pPr>
            <a:r>
              <a:rPr lang="en-US" altLang="en-US" sz="2400" dirty="0"/>
              <a:t> </a:t>
            </a:r>
            <a:r>
              <a:rPr lang="en-US" altLang="en-US" sz="2400" b="1" dirty="0" err="1">
                <a:solidFill>
                  <a:schemeClr val="bg2">
                    <a:lumMod val="50000"/>
                  </a:schemeClr>
                </a:solidFill>
                <a:latin typeface="Courier New" panose="02070309020205020404" pitchFamily="49" charset="0"/>
              </a:rPr>
              <a:t>int</a:t>
            </a:r>
            <a:r>
              <a:rPr lang="en-US" altLang="en-US" sz="2400" b="1" dirty="0">
                <a:solidFill>
                  <a:schemeClr val="bg2">
                    <a:lumMod val="50000"/>
                  </a:schemeClr>
                </a:solidFill>
                <a:latin typeface="Courier New" panose="02070309020205020404" pitchFamily="49" charset="0"/>
              </a:rPr>
              <a:t> size (queue *q);</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Return the no. of elements in queue */</a:t>
            </a:r>
          </a:p>
        </p:txBody>
      </p:sp>
      <p:sp>
        <p:nvSpPr>
          <p:cNvPr id="51204" name="Date Placeholder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5" name="Footer Placeholder 5"/>
          <p:cNvSpPr>
            <a:spLocks noGrp="1"/>
          </p:cNvSpPr>
          <p:nvPr>
            <p:ph type="ftr" sz="quarter" idx="11"/>
          </p:nvPr>
        </p:nvSpPr>
        <p:spPr/>
        <p:txBody>
          <a:bodyPr/>
          <a:lstStyle/>
          <a:p>
            <a:pPr>
              <a:defRPr/>
            </a:pPr>
            <a:r>
              <a:rPr lang="en-US"/>
              <a:t>Autumn 2016</a:t>
            </a:r>
          </a:p>
        </p:txBody>
      </p:sp>
      <p:sp>
        <p:nvSpPr>
          <p:cNvPr id="5120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690825-6885-4CC4-814C-E3EA27E56DF2}" type="slidenum">
              <a:rPr lang="en-US" altLang="en-US" sz="1200">
                <a:solidFill>
                  <a:srgbClr val="898989"/>
                </a:solidFill>
                <a:latin typeface="Times New Roman" panose="02020603050405020304" pitchFamily="18" charset="0"/>
              </a:rPr>
              <a:pPr>
                <a:spcBef>
                  <a:spcPct val="0"/>
                </a:spcBef>
                <a:buFontTx/>
                <a:buNone/>
              </a:pPr>
              <a:t>35</a:t>
            </a:fld>
            <a:endParaRPr lang="en-US" altLang="en-US" sz="1200">
              <a:solidFill>
                <a:srgbClr val="898989"/>
              </a:solidFill>
              <a:latin typeface="Times New Roman" panose="02020603050405020304" pitchFamily="18" charset="0"/>
            </a:endParaRPr>
          </a:p>
        </p:txBody>
      </p:sp>
      <p:sp>
        <p:nvSpPr>
          <p:cNvPr id="8"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endParaRPr lang="en-IN" sz="4000" dirty="0">
              <a:solidFill>
                <a:srgbClr val="7030A0"/>
              </a:solidFill>
              <a:latin typeface="Times New Roman" pitchFamily="18" charset="0"/>
              <a:cs typeface="Times New Roman" pitchFamily="18" charset="0"/>
            </a:endParaRPr>
          </a:p>
        </p:txBody>
      </p:sp>
      <p:sp>
        <p:nvSpPr>
          <p:cNvPr id="9" name="Rectangle 8"/>
          <p:cNvSpPr/>
          <p:nvPr/>
        </p:nvSpPr>
        <p:spPr>
          <a:xfrm>
            <a:off x="3521359" y="5618202"/>
            <a:ext cx="4996881" cy="369332"/>
          </a:xfrm>
          <a:prstGeom prst="rect">
            <a:avLst/>
          </a:prstGeom>
        </p:spPr>
        <p:txBody>
          <a:bodyPr wrap="none">
            <a:spAutoFit/>
          </a:bodyPr>
          <a:lstStyle/>
          <a:p>
            <a:pPr>
              <a:spcBef>
                <a:spcPct val="5000"/>
              </a:spcBef>
            </a:pPr>
            <a:r>
              <a:rPr lang="en-US" altLang="en-US" u="sng" dirty="0"/>
              <a:t>Assumption: queue contains integer elements!</a:t>
            </a:r>
          </a:p>
        </p:txBody>
      </p:sp>
      <p:sp>
        <p:nvSpPr>
          <p:cNvPr id="10" name="Title 1"/>
          <p:cNvSpPr txBox="1">
            <a:spLocks/>
          </p:cNvSpPr>
          <p:nvPr/>
        </p:nvSpPr>
        <p:spPr>
          <a:xfrm>
            <a:off x="331912" y="3410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en-US" sz="4000" dirty="0">
                <a:solidFill>
                  <a:srgbClr val="7030A0"/>
                </a:solidFill>
                <a:latin typeface="Times New Roman" pitchFamily="18" charset="0"/>
                <a:cs typeface="Times New Roman" pitchFamily="18" charset="0"/>
              </a:rPr>
              <a:t>QUEUE</a:t>
            </a:r>
            <a:r>
              <a:rPr lang="en-IN" sz="4000" dirty="0">
                <a:solidFill>
                  <a:srgbClr val="7030A0"/>
                </a:solidFill>
                <a:latin typeface="Times New Roman" pitchFamily="18" charset="0"/>
                <a:cs typeface="Times New Roman" pitchFamily="18" charset="0"/>
              </a:rPr>
              <a:t>: </a:t>
            </a:r>
            <a:r>
              <a:rPr lang="en-US" sz="4000" dirty="0">
                <a:solidFill>
                  <a:srgbClr val="7030A0"/>
                </a:solidFill>
                <a:latin typeface="Times New Roman" pitchFamily="18" charset="0"/>
                <a:cs typeface="Times New Roman" pitchFamily="18" charset="0"/>
              </a:rPr>
              <a:t>First-In-First-Out (LIFO)</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953414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checkerboard(across)">
                                      <p:cBhvr>
                                        <p:cTn id="7" dur="500"/>
                                        <p:tgtEl>
                                          <p:spTgt spid="542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4275">
                                            <p:txEl>
                                              <p:pRg st="1" end="1"/>
                                            </p:txEl>
                                          </p:spTgt>
                                        </p:tgtEl>
                                        <p:attrNameLst>
                                          <p:attrName>style.visibility</p:attrName>
                                        </p:attrNameLst>
                                      </p:cBhvr>
                                      <p:to>
                                        <p:strVal val="visible"/>
                                      </p:to>
                                    </p:set>
                                    <p:animEffect transition="in" filter="checkerboard(across)">
                                      <p:cBhvr>
                                        <p:cTn id="10" dur="500"/>
                                        <p:tgtEl>
                                          <p:spTgt spid="542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checkerboard(across)">
                                      <p:cBhvr>
                                        <p:cTn id="15" dur="500"/>
                                        <p:tgtEl>
                                          <p:spTgt spid="54275">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4275">
                                            <p:txEl>
                                              <p:pRg st="3" end="3"/>
                                            </p:txEl>
                                          </p:spTgt>
                                        </p:tgtEl>
                                        <p:attrNameLst>
                                          <p:attrName>style.visibility</p:attrName>
                                        </p:attrNameLst>
                                      </p:cBhvr>
                                      <p:to>
                                        <p:strVal val="visible"/>
                                      </p:to>
                                    </p:set>
                                    <p:animEffect transition="in" filter="checkerboard(across)">
                                      <p:cBhvr>
                                        <p:cTn id="18" dur="500"/>
                                        <p:tgtEl>
                                          <p:spTgt spid="5427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Effect transition="in" filter="checkerboard(across)">
                                      <p:cBhvr>
                                        <p:cTn id="23" dur="500"/>
                                        <p:tgtEl>
                                          <p:spTgt spid="54275">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54275">
                                            <p:txEl>
                                              <p:pRg st="5" end="5"/>
                                            </p:txEl>
                                          </p:spTgt>
                                        </p:tgtEl>
                                        <p:attrNameLst>
                                          <p:attrName>style.visibility</p:attrName>
                                        </p:attrNameLst>
                                      </p:cBhvr>
                                      <p:to>
                                        <p:strVal val="visible"/>
                                      </p:to>
                                    </p:set>
                                    <p:animEffect transition="in" filter="checkerboard(across)">
                                      <p:cBhvr>
                                        <p:cTn id="26" dur="500"/>
                                        <p:tgtEl>
                                          <p:spTgt spid="5427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Effect transition="in" filter="checkerboard(across)">
                                      <p:cBhvr>
                                        <p:cTn id="31" dur="500"/>
                                        <p:tgtEl>
                                          <p:spTgt spid="54275">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54275">
                                            <p:txEl>
                                              <p:pRg st="7" end="7"/>
                                            </p:txEl>
                                          </p:spTgt>
                                        </p:tgtEl>
                                        <p:attrNameLst>
                                          <p:attrName>style.visibility</p:attrName>
                                        </p:attrNameLst>
                                      </p:cBhvr>
                                      <p:to>
                                        <p:strVal val="visible"/>
                                      </p:to>
                                    </p:set>
                                    <p:animEffect transition="in" filter="checkerboard(across)">
                                      <p:cBhvr>
                                        <p:cTn id="34" dur="500"/>
                                        <p:tgtEl>
                                          <p:spTgt spid="5427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54275">
                                            <p:txEl>
                                              <p:pRg st="8" end="8"/>
                                            </p:txEl>
                                          </p:spTgt>
                                        </p:tgtEl>
                                        <p:attrNameLst>
                                          <p:attrName>style.visibility</p:attrName>
                                        </p:attrNameLst>
                                      </p:cBhvr>
                                      <p:to>
                                        <p:strVal val="visible"/>
                                      </p:to>
                                    </p:set>
                                    <p:animEffect transition="in" filter="checkerboard(across)">
                                      <p:cBhvr>
                                        <p:cTn id="39" dur="500"/>
                                        <p:tgtEl>
                                          <p:spTgt spid="54275">
                                            <p:txEl>
                                              <p:pRg st="8" end="8"/>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54275">
                                            <p:txEl>
                                              <p:pRg st="9" end="9"/>
                                            </p:txEl>
                                          </p:spTgt>
                                        </p:tgtEl>
                                        <p:attrNameLst>
                                          <p:attrName>style.visibility</p:attrName>
                                        </p:attrNameLst>
                                      </p:cBhvr>
                                      <p:to>
                                        <p:strVal val="visible"/>
                                      </p:to>
                                    </p:set>
                                    <p:animEffect transition="in" filter="checkerboard(across)">
                                      <p:cBhvr>
                                        <p:cTn id="42" dur="500"/>
                                        <p:tgtEl>
                                          <p:spTgt spid="542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36</a:t>
            </a:fld>
            <a:endParaRPr lang="en-IN">
              <a:solidFill>
                <a:prstClr val="black">
                  <a:lumMod val="50000"/>
                  <a:lumOff val="50000"/>
                </a:prstClr>
              </a:solidFill>
            </a:endParaRPr>
          </a:p>
        </p:txBody>
      </p:sp>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Queue using Linked List</a:t>
            </a:r>
            <a:endParaRPr lang="en-IN"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511974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5" name="Footer Placeholder 4"/>
          <p:cNvSpPr>
            <a:spLocks noGrp="1"/>
          </p:cNvSpPr>
          <p:nvPr>
            <p:ph type="ftr" sz="quarter" idx="11"/>
          </p:nvPr>
        </p:nvSpPr>
        <p:spPr/>
        <p:txBody>
          <a:bodyPr/>
          <a:lstStyle/>
          <a:p>
            <a:pPr>
              <a:defRPr/>
            </a:pPr>
            <a:r>
              <a:rPr lang="en-US"/>
              <a:t>Autumn 2016</a:t>
            </a:r>
          </a:p>
        </p:txBody>
      </p:sp>
      <p:sp>
        <p:nvSpPr>
          <p:cNvPr id="716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EC3753-E8A1-4945-98FB-720A8155E300}" type="slidenum">
              <a:rPr lang="en-US" altLang="en-US" sz="1200">
                <a:solidFill>
                  <a:srgbClr val="898989"/>
                </a:solidFill>
                <a:latin typeface="Times New Roman" panose="02020603050405020304" pitchFamily="18" charset="0"/>
              </a:rPr>
              <a:pPr>
                <a:spcBef>
                  <a:spcPct val="0"/>
                </a:spcBef>
                <a:buFontTx/>
                <a:buNone/>
              </a:pPr>
              <a:t>37</a:t>
            </a:fld>
            <a:endParaRPr lang="en-US" altLang="en-US" sz="1200">
              <a:solidFill>
                <a:srgbClr val="898989"/>
              </a:solidFill>
              <a:latin typeface="Times New Roman" panose="02020603050405020304" pitchFamily="18" charset="0"/>
            </a:endParaRPr>
          </a:p>
        </p:txBody>
      </p:sp>
      <p:sp>
        <p:nvSpPr>
          <p:cNvPr id="67587" name="Rectangle 3"/>
          <p:cNvSpPr>
            <a:spLocks noGrp="1" noChangeArrowheads="1"/>
          </p:cNvSpPr>
          <p:nvPr>
            <p:ph sz="quarter" idx="13"/>
          </p:nvPr>
        </p:nvSpPr>
        <p:spPr>
          <a:xfrm>
            <a:off x="457200" y="1143000"/>
            <a:ext cx="8229600" cy="4525963"/>
          </a:xfrm>
          <a:prstGeom prst="rect">
            <a:avLst/>
          </a:prstGeom>
        </p:spPr>
        <p:txBody>
          <a:bodyPr/>
          <a:lstStyle/>
          <a:p>
            <a:pPr eaLnBrk="1" hangingPunct="1">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Basic idea:</a:t>
            </a:r>
          </a:p>
          <a:p>
            <a:pPr lvl="1"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Create a linked list to which items would be added to one end and deleted from the other end.</a:t>
            </a:r>
          </a:p>
          <a:p>
            <a:pPr lvl="1"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Two pointers will be maintained:</a:t>
            </a:r>
          </a:p>
          <a:p>
            <a:pPr lvl="2"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One pointing to the beginning of the list (point from where elements will be deleted).</a:t>
            </a:r>
          </a:p>
          <a:p>
            <a:pPr lvl="2"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Another pointing to the end of the list (point where new elements will be inserted).</a:t>
            </a:r>
          </a:p>
        </p:txBody>
      </p:sp>
      <p:grpSp>
        <p:nvGrpSpPr>
          <p:cNvPr id="71687" name="Group 21"/>
          <p:cNvGrpSpPr>
            <a:grpSpLocks/>
          </p:cNvGrpSpPr>
          <p:nvPr/>
        </p:nvGrpSpPr>
        <p:grpSpPr bwMode="auto">
          <a:xfrm>
            <a:off x="1600200" y="4876800"/>
            <a:ext cx="7086600" cy="914400"/>
            <a:chOff x="1008" y="3072"/>
            <a:chExt cx="4464" cy="576"/>
          </a:xfrm>
        </p:grpSpPr>
        <p:sp>
          <p:nvSpPr>
            <p:cNvPr id="71696" name="Rectangle 4"/>
            <p:cNvSpPr>
              <a:spLocks noChangeArrowheads="1"/>
            </p:cNvSpPr>
            <p:nvPr/>
          </p:nvSpPr>
          <p:spPr bwMode="auto">
            <a:xfrm>
              <a:off x="1008"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697" name="Rectangle 5"/>
            <p:cNvSpPr>
              <a:spLocks noChangeArrowheads="1"/>
            </p:cNvSpPr>
            <p:nvPr/>
          </p:nvSpPr>
          <p:spPr bwMode="auto">
            <a:xfrm>
              <a:off x="1920"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698" name="Rectangle 6"/>
            <p:cNvSpPr>
              <a:spLocks noChangeArrowheads="1"/>
            </p:cNvSpPr>
            <p:nvPr/>
          </p:nvSpPr>
          <p:spPr bwMode="auto">
            <a:xfrm>
              <a:off x="2832"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699" name="Rectangle 7"/>
            <p:cNvSpPr>
              <a:spLocks noChangeArrowheads="1"/>
            </p:cNvSpPr>
            <p:nvPr/>
          </p:nvSpPr>
          <p:spPr bwMode="auto">
            <a:xfrm>
              <a:off x="4656"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700" name="Rectangle 8"/>
            <p:cNvSpPr>
              <a:spLocks noChangeArrowheads="1"/>
            </p:cNvSpPr>
            <p:nvPr/>
          </p:nvSpPr>
          <p:spPr bwMode="auto">
            <a:xfrm>
              <a:off x="3744"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701" name="Line 9"/>
            <p:cNvSpPr>
              <a:spLocks noChangeShapeType="1"/>
            </p:cNvSpPr>
            <p:nvPr/>
          </p:nvSpPr>
          <p:spPr bwMode="auto">
            <a:xfrm>
              <a:off x="1488"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702" name="Line 10"/>
            <p:cNvSpPr>
              <a:spLocks noChangeShapeType="1"/>
            </p:cNvSpPr>
            <p:nvPr/>
          </p:nvSpPr>
          <p:spPr bwMode="auto">
            <a:xfrm>
              <a:off x="2400"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703" name="Line 11"/>
            <p:cNvSpPr>
              <a:spLocks noChangeShapeType="1"/>
            </p:cNvSpPr>
            <p:nvPr/>
          </p:nvSpPr>
          <p:spPr bwMode="auto">
            <a:xfrm>
              <a:off x="3312"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704" name="Line 12"/>
            <p:cNvSpPr>
              <a:spLocks noChangeShapeType="1"/>
            </p:cNvSpPr>
            <p:nvPr/>
          </p:nvSpPr>
          <p:spPr bwMode="auto">
            <a:xfrm>
              <a:off x="4224"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705" name="Line 13"/>
            <p:cNvSpPr>
              <a:spLocks noChangeShapeType="1"/>
            </p:cNvSpPr>
            <p:nvPr/>
          </p:nvSpPr>
          <p:spPr bwMode="auto">
            <a:xfrm>
              <a:off x="5136" y="3264"/>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06" name="Line 14"/>
            <p:cNvSpPr>
              <a:spLocks noChangeShapeType="1"/>
            </p:cNvSpPr>
            <p:nvPr/>
          </p:nvSpPr>
          <p:spPr bwMode="auto">
            <a:xfrm>
              <a:off x="5472" y="326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19"/>
          <p:cNvGrpSpPr>
            <a:grpSpLocks/>
          </p:cNvGrpSpPr>
          <p:nvPr/>
        </p:nvGrpSpPr>
        <p:grpSpPr bwMode="auto">
          <a:xfrm>
            <a:off x="0" y="5334000"/>
            <a:ext cx="1447800" cy="914400"/>
            <a:chOff x="0" y="3360"/>
            <a:chExt cx="912" cy="576"/>
          </a:xfrm>
        </p:grpSpPr>
        <p:sp>
          <p:nvSpPr>
            <p:cNvPr id="71694" name="Text Box 15"/>
            <p:cNvSpPr txBox="1">
              <a:spLocks noChangeArrowheads="1"/>
            </p:cNvSpPr>
            <p:nvPr/>
          </p:nvSpPr>
          <p:spPr bwMode="auto">
            <a:xfrm>
              <a:off x="0" y="364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solidFill>
                    <a:srgbClr val="FF0000"/>
                  </a:solidFill>
                  <a:latin typeface="Arial" panose="020B0604020202020204" pitchFamily="34" charset="0"/>
                </a:rPr>
                <a:t>Front</a:t>
              </a:r>
            </a:p>
          </p:txBody>
        </p:sp>
        <p:sp>
          <p:nvSpPr>
            <p:cNvPr id="71695" name="Line 17"/>
            <p:cNvSpPr>
              <a:spLocks noChangeShapeType="1"/>
            </p:cNvSpPr>
            <p:nvPr/>
          </p:nvSpPr>
          <p:spPr bwMode="auto">
            <a:xfrm flipV="1">
              <a:off x="432" y="3360"/>
              <a:ext cx="480" cy="336"/>
            </a:xfrm>
            <a:prstGeom prst="line">
              <a:avLst/>
            </a:prstGeom>
            <a:noFill/>
            <a:ln w="635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4" name="Group 20"/>
          <p:cNvGrpSpPr>
            <a:grpSpLocks/>
          </p:cNvGrpSpPr>
          <p:nvPr/>
        </p:nvGrpSpPr>
        <p:grpSpPr bwMode="auto">
          <a:xfrm>
            <a:off x="7848600" y="3886200"/>
            <a:ext cx="1295400" cy="838200"/>
            <a:chOff x="4944" y="2448"/>
            <a:chExt cx="816" cy="528"/>
          </a:xfrm>
        </p:grpSpPr>
        <p:sp>
          <p:nvSpPr>
            <p:cNvPr id="71692" name="Text Box 16"/>
            <p:cNvSpPr txBox="1">
              <a:spLocks noChangeArrowheads="1"/>
            </p:cNvSpPr>
            <p:nvPr/>
          </p:nvSpPr>
          <p:spPr bwMode="auto">
            <a:xfrm>
              <a:off x="5040" y="244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solidFill>
                    <a:srgbClr val="FF0000"/>
                  </a:solidFill>
                  <a:latin typeface="Arial" panose="020B0604020202020204" pitchFamily="34" charset="0"/>
                </a:rPr>
                <a:t>Rear</a:t>
              </a:r>
            </a:p>
          </p:txBody>
        </p:sp>
        <p:sp>
          <p:nvSpPr>
            <p:cNvPr id="71693" name="Line 18"/>
            <p:cNvSpPr>
              <a:spLocks noChangeShapeType="1"/>
            </p:cNvSpPr>
            <p:nvPr/>
          </p:nvSpPr>
          <p:spPr bwMode="auto">
            <a:xfrm flipH="1">
              <a:off x="4944" y="2688"/>
              <a:ext cx="384" cy="288"/>
            </a:xfrm>
            <a:prstGeom prst="line">
              <a:avLst/>
            </a:prstGeom>
            <a:noFill/>
            <a:ln w="635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67606" name="Text Box 22"/>
          <p:cNvSpPr txBox="1">
            <a:spLocks noChangeArrowheads="1"/>
          </p:cNvSpPr>
          <p:nvPr/>
        </p:nvSpPr>
        <p:spPr bwMode="auto">
          <a:xfrm>
            <a:off x="1431925" y="5832475"/>
            <a:ext cx="179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DELETION</a:t>
            </a:r>
          </a:p>
        </p:txBody>
      </p:sp>
      <p:sp>
        <p:nvSpPr>
          <p:cNvPr id="67607" name="Text Box 23"/>
          <p:cNvSpPr txBox="1">
            <a:spLocks noChangeArrowheads="1"/>
          </p:cNvSpPr>
          <p:nvPr/>
        </p:nvSpPr>
        <p:spPr bwMode="auto">
          <a:xfrm>
            <a:off x="6477000" y="5867400"/>
            <a:ext cx="1897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INSERTION</a:t>
            </a:r>
          </a:p>
        </p:txBody>
      </p:sp>
      <p:sp>
        <p:nvSpPr>
          <p:cNvPr id="27"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900722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67587">
                                            <p:txEl>
                                              <p:pRg st="3" end="3"/>
                                            </p:txEl>
                                          </p:spTgt>
                                        </p:tgtEl>
                                        <p:attrNameLst>
                                          <p:attrName>style.visibility</p:attrName>
                                        </p:attrNameLst>
                                      </p:cBhvr>
                                      <p:to>
                                        <p:strVal val="visible"/>
                                      </p:to>
                                    </p:set>
                                    <p:animEffect transition="in" filter="checkerboard(across)">
                                      <p:cBhvr>
                                        <p:cTn id="13" dur="500"/>
                                        <p:tgtEl>
                                          <p:spTgt spid="6758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7606"/>
                                        </p:tgtEl>
                                        <p:attrNameLst>
                                          <p:attrName>style.visibility</p:attrName>
                                        </p:attrNameLst>
                                      </p:cBhvr>
                                      <p:to>
                                        <p:strVal val="visible"/>
                                      </p:to>
                                    </p:set>
                                    <p:animEffect transition="in" filter="checkerboard(across)">
                                      <p:cBhvr>
                                        <p:cTn id="18" dur="500"/>
                                        <p:tgtEl>
                                          <p:spTgt spid="6760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67587">
                                            <p:txEl>
                                              <p:pRg st="4" end="4"/>
                                            </p:txEl>
                                          </p:spTgt>
                                        </p:tgtEl>
                                        <p:attrNameLst>
                                          <p:attrName>style.visibility</p:attrName>
                                        </p:attrNameLst>
                                      </p:cBhvr>
                                      <p:to>
                                        <p:strVal val="visible"/>
                                      </p:to>
                                    </p:set>
                                    <p:animEffect transition="in" filter="checkerboard(across)">
                                      <p:cBhvr>
                                        <p:cTn id="29" dur="500"/>
                                        <p:tgtEl>
                                          <p:spTgt spid="67587">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67607"/>
                                        </p:tgtEl>
                                        <p:attrNameLst>
                                          <p:attrName>style.visibility</p:attrName>
                                        </p:attrNameLst>
                                      </p:cBhvr>
                                      <p:to>
                                        <p:strVal val="visible"/>
                                      </p:to>
                                    </p:set>
                                    <p:animEffect transition="in" filter="checkerboard(across)">
                                      <p:cBhvr>
                                        <p:cTn id="34" dur="500"/>
                                        <p:tgtEl>
                                          <p:spTgt spid="67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6" grpId="0"/>
      <p:bldP spid="6760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7" name="Footer Placeholder 4"/>
          <p:cNvSpPr>
            <a:spLocks noGrp="1"/>
          </p:cNvSpPr>
          <p:nvPr>
            <p:ph type="ftr" sz="quarter" idx="11"/>
          </p:nvPr>
        </p:nvSpPr>
        <p:spPr/>
        <p:txBody>
          <a:bodyPr/>
          <a:lstStyle/>
          <a:p>
            <a:pPr>
              <a:defRPr/>
            </a:pPr>
            <a:r>
              <a:rPr lang="en-US"/>
              <a:t>Autumn 2016</a:t>
            </a:r>
          </a:p>
        </p:txBody>
      </p:sp>
      <p:sp>
        <p:nvSpPr>
          <p:cNvPr id="727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160F95-BFAF-4D28-A6CD-94620953BBAC}" type="slidenum">
              <a:rPr lang="en-US" altLang="en-US" sz="1200">
                <a:solidFill>
                  <a:srgbClr val="898989"/>
                </a:solidFill>
                <a:latin typeface="Times New Roman" panose="02020603050405020304" pitchFamily="18" charset="0"/>
              </a:rPr>
              <a:pPr>
                <a:spcBef>
                  <a:spcPct val="0"/>
                </a:spcBef>
                <a:buFontTx/>
                <a:buNone/>
              </a:pPr>
              <a:t>38</a:t>
            </a:fld>
            <a:endParaRPr lang="en-US" altLang="en-US" sz="1200">
              <a:solidFill>
                <a:srgbClr val="898989"/>
              </a:solidFill>
              <a:latin typeface="Times New Roman" panose="02020603050405020304" pitchFamily="18" charset="0"/>
            </a:endParaRPr>
          </a:p>
        </p:txBody>
      </p:sp>
      <p:sp>
        <p:nvSpPr>
          <p:cNvPr id="30"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Queue: Linked List Structure</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72710" name="Rectangle 5"/>
          <p:cNvSpPr>
            <a:spLocks noChangeArrowheads="1"/>
          </p:cNvSpPr>
          <p:nvPr/>
        </p:nvSpPr>
        <p:spPr bwMode="auto">
          <a:xfrm>
            <a:off x="6858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1" name="Rectangle 6"/>
          <p:cNvSpPr>
            <a:spLocks noChangeArrowheads="1"/>
          </p:cNvSpPr>
          <p:nvPr/>
        </p:nvSpPr>
        <p:spPr bwMode="auto">
          <a:xfrm>
            <a:off x="21336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2" name="Rectangle 7"/>
          <p:cNvSpPr>
            <a:spLocks noChangeArrowheads="1"/>
          </p:cNvSpPr>
          <p:nvPr/>
        </p:nvSpPr>
        <p:spPr bwMode="auto">
          <a:xfrm>
            <a:off x="35814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3" name="Rectangle 9"/>
          <p:cNvSpPr>
            <a:spLocks noChangeArrowheads="1"/>
          </p:cNvSpPr>
          <p:nvPr/>
        </p:nvSpPr>
        <p:spPr bwMode="auto">
          <a:xfrm>
            <a:off x="50292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4" name="Line 10"/>
          <p:cNvSpPr>
            <a:spLocks noChangeShapeType="1"/>
          </p:cNvSpPr>
          <p:nvPr/>
        </p:nvSpPr>
        <p:spPr bwMode="auto">
          <a:xfrm>
            <a:off x="14478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5" name="Line 11"/>
          <p:cNvSpPr>
            <a:spLocks noChangeShapeType="1"/>
          </p:cNvSpPr>
          <p:nvPr/>
        </p:nvSpPr>
        <p:spPr bwMode="auto">
          <a:xfrm>
            <a:off x="28956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6" name="Line 12"/>
          <p:cNvSpPr>
            <a:spLocks noChangeShapeType="1"/>
          </p:cNvSpPr>
          <p:nvPr/>
        </p:nvSpPr>
        <p:spPr bwMode="auto">
          <a:xfrm>
            <a:off x="43434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7" name="Line 13"/>
          <p:cNvSpPr>
            <a:spLocks noChangeShapeType="1"/>
          </p:cNvSpPr>
          <p:nvPr/>
        </p:nvSpPr>
        <p:spPr bwMode="auto">
          <a:xfrm>
            <a:off x="57912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8" name="Rectangle 8"/>
          <p:cNvSpPr>
            <a:spLocks noChangeArrowheads="1"/>
          </p:cNvSpPr>
          <p:nvPr/>
        </p:nvSpPr>
        <p:spPr bwMode="auto">
          <a:xfrm>
            <a:off x="64770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26"/>
          <p:cNvGrpSpPr>
            <a:grpSpLocks/>
          </p:cNvGrpSpPr>
          <p:nvPr/>
        </p:nvGrpSpPr>
        <p:grpSpPr bwMode="auto">
          <a:xfrm>
            <a:off x="7239000" y="5257800"/>
            <a:ext cx="533400" cy="609600"/>
            <a:chOff x="4560" y="3312"/>
            <a:chExt cx="336" cy="384"/>
          </a:xfrm>
        </p:grpSpPr>
        <p:sp>
          <p:nvSpPr>
            <p:cNvPr id="72731" name="Line 14"/>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32" name="Line 15"/>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72720" name="Text Box 17"/>
          <p:cNvSpPr txBox="1">
            <a:spLocks noChangeArrowheads="1"/>
          </p:cNvSpPr>
          <p:nvPr/>
        </p:nvSpPr>
        <p:spPr bwMode="auto">
          <a:xfrm>
            <a:off x="685800" y="4038600"/>
            <a:ext cx="876300"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72721" name="Text Box 18"/>
          <p:cNvSpPr txBox="1">
            <a:spLocks noChangeArrowheads="1"/>
          </p:cNvSpPr>
          <p:nvPr/>
        </p:nvSpPr>
        <p:spPr bwMode="auto">
          <a:xfrm>
            <a:off x="6400800" y="4114800"/>
            <a:ext cx="77311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72722" name="Line 19"/>
          <p:cNvSpPr>
            <a:spLocks noChangeShapeType="1"/>
          </p:cNvSpPr>
          <p:nvPr/>
        </p:nvSpPr>
        <p:spPr bwMode="auto">
          <a:xfrm>
            <a:off x="1066800" y="4572000"/>
            <a:ext cx="0" cy="5334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8564" name="Line 20"/>
          <p:cNvSpPr>
            <a:spLocks noChangeShapeType="1"/>
          </p:cNvSpPr>
          <p:nvPr/>
        </p:nvSpPr>
        <p:spPr bwMode="auto">
          <a:xfrm>
            <a:off x="6934200" y="4572000"/>
            <a:ext cx="0" cy="4572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3" name="Group 22"/>
          <p:cNvGrpSpPr>
            <a:grpSpLocks/>
          </p:cNvGrpSpPr>
          <p:nvPr/>
        </p:nvGrpSpPr>
        <p:grpSpPr bwMode="auto">
          <a:xfrm>
            <a:off x="7543800" y="4114800"/>
            <a:ext cx="1295400" cy="914400"/>
            <a:chOff x="4080" y="3120"/>
            <a:chExt cx="816" cy="576"/>
          </a:xfrm>
        </p:grpSpPr>
        <p:sp>
          <p:nvSpPr>
            <p:cNvPr id="72728" name="Rectangle 23"/>
            <p:cNvSpPr>
              <a:spLocks noChangeArrowheads="1"/>
            </p:cNvSpPr>
            <p:nvPr/>
          </p:nvSpPr>
          <p:spPr bwMode="auto">
            <a:xfrm>
              <a:off x="4080" y="3120"/>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29" name="Line 24"/>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30" name="Line 25"/>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108574" name="Line 30"/>
          <p:cNvSpPr>
            <a:spLocks noChangeShapeType="1"/>
          </p:cNvSpPr>
          <p:nvPr/>
        </p:nvSpPr>
        <p:spPr bwMode="auto">
          <a:xfrm flipV="1">
            <a:off x="7391400" y="4724400"/>
            <a:ext cx="533400" cy="381000"/>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8576" name="Line 32"/>
          <p:cNvSpPr>
            <a:spLocks noChangeShapeType="1"/>
          </p:cNvSpPr>
          <p:nvPr/>
        </p:nvSpPr>
        <p:spPr bwMode="auto">
          <a:xfrm>
            <a:off x="7239000" y="4419600"/>
            <a:ext cx="304800"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8577" name="Text Box 33"/>
          <p:cNvSpPr txBox="1">
            <a:spLocks noChangeArrowheads="1"/>
          </p:cNvSpPr>
          <p:nvPr/>
        </p:nvSpPr>
        <p:spPr bwMode="auto">
          <a:xfrm>
            <a:off x="2727325" y="1946275"/>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ENQUEUE</a:t>
            </a:r>
          </a:p>
        </p:txBody>
      </p:sp>
    </p:spTree>
    <p:extLst>
      <p:ext uri="{BB962C8B-B14F-4D97-AF65-F5344CB8AC3E}">
        <p14:creationId xmlns:p14="http://schemas.microsoft.com/office/powerpoint/2010/main" val="2181939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8577"/>
                                        </p:tgtEl>
                                        <p:attrNameLst>
                                          <p:attrName>style.visibility</p:attrName>
                                        </p:attrNameLst>
                                      </p:cBhvr>
                                      <p:to>
                                        <p:strVal val="visible"/>
                                      </p:to>
                                    </p:set>
                                    <p:animEffect transition="in" filter="checkerboard(across)">
                                      <p:cBhvr>
                                        <p:cTn id="7" dur="500"/>
                                        <p:tgtEl>
                                          <p:spTgt spid="1085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nodeType="clickEffect">
                                  <p:stCondLst>
                                    <p:cond delay="0"/>
                                  </p:stCondLst>
                                  <p:childTnLst>
                                    <p:animEffect transition="out" filter="checkerboard(across)">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8574"/>
                                        </p:tgtEl>
                                        <p:attrNameLst>
                                          <p:attrName>style.visibility</p:attrName>
                                        </p:attrNameLst>
                                      </p:cBhvr>
                                      <p:to>
                                        <p:strVal val="visible"/>
                                      </p:to>
                                    </p:set>
                                    <p:animEffect transition="in" filter="checkerboard(across)">
                                      <p:cBhvr>
                                        <p:cTn id="23" dur="500"/>
                                        <p:tgtEl>
                                          <p:spTgt spid="10857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xit" presetSubtype="10" fill="hold" grpId="0" nodeType="clickEffect">
                                  <p:stCondLst>
                                    <p:cond delay="0"/>
                                  </p:stCondLst>
                                  <p:childTnLst>
                                    <p:animEffect transition="out" filter="checkerboard(across)">
                                      <p:cBhvr>
                                        <p:cTn id="27" dur="500"/>
                                        <p:tgtEl>
                                          <p:spTgt spid="108564"/>
                                        </p:tgtEl>
                                      </p:cBhvr>
                                    </p:animEffect>
                                    <p:set>
                                      <p:cBhvr>
                                        <p:cTn id="28" dur="1" fill="hold">
                                          <p:stCondLst>
                                            <p:cond delay="499"/>
                                          </p:stCondLst>
                                        </p:cTn>
                                        <p:tgtEl>
                                          <p:spTgt spid="108564"/>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08576"/>
                                        </p:tgtEl>
                                        <p:attrNameLst>
                                          <p:attrName>style.visibility</p:attrName>
                                        </p:attrNameLst>
                                      </p:cBhvr>
                                      <p:to>
                                        <p:strVal val="visible"/>
                                      </p:to>
                                    </p:set>
                                    <p:animEffect transition="in" filter="checkerboard(across)">
                                      <p:cBhvr>
                                        <p:cTn id="33" dur="500"/>
                                        <p:tgtEl>
                                          <p:spTgt spid="108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4" grpId="0" animBg="1"/>
      <p:bldP spid="108574" grpId="0" animBg="1"/>
      <p:bldP spid="108576" grpId="0" animBg="1"/>
      <p:bldP spid="10857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3" name="Footer Placeholder 4"/>
          <p:cNvSpPr>
            <a:spLocks noGrp="1"/>
          </p:cNvSpPr>
          <p:nvPr>
            <p:ph type="ftr" sz="quarter" idx="11"/>
          </p:nvPr>
        </p:nvSpPr>
        <p:spPr/>
        <p:txBody>
          <a:bodyPr/>
          <a:lstStyle/>
          <a:p>
            <a:pPr>
              <a:defRPr/>
            </a:pPr>
            <a:r>
              <a:rPr lang="en-US"/>
              <a:t>Autumn 2016</a:t>
            </a:r>
          </a:p>
        </p:txBody>
      </p:sp>
      <p:sp>
        <p:nvSpPr>
          <p:cNvPr id="737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5B2E62-4190-49F7-958B-D9C117580B0C}" type="slidenum">
              <a:rPr lang="en-US" altLang="en-US" sz="1200">
                <a:solidFill>
                  <a:srgbClr val="898989"/>
                </a:solidFill>
                <a:latin typeface="Times New Roman" panose="02020603050405020304" pitchFamily="18" charset="0"/>
              </a:rPr>
              <a:pPr>
                <a:spcBef>
                  <a:spcPct val="0"/>
                </a:spcBef>
                <a:buFontTx/>
                <a:buNone/>
              </a:pPr>
              <a:t>39</a:t>
            </a:fld>
            <a:endParaRPr lang="en-US" altLang="en-US" sz="1200">
              <a:solidFill>
                <a:srgbClr val="898989"/>
              </a:solidFill>
              <a:latin typeface="Times New Roman" panose="02020603050405020304" pitchFamily="18" charset="0"/>
            </a:endParaRPr>
          </a:p>
        </p:txBody>
      </p:sp>
      <p:sp>
        <p:nvSpPr>
          <p:cNvPr id="26"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Queue: Linked List Structure</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73734" name="Rectangle 4"/>
          <p:cNvSpPr>
            <a:spLocks noChangeArrowheads="1"/>
          </p:cNvSpPr>
          <p:nvPr/>
        </p:nvSpPr>
        <p:spPr bwMode="auto">
          <a:xfrm>
            <a:off x="21336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3735" name="Rectangle 5"/>
          <p:cNvSpPr>
            <a:spLocks noChangeArrowheads="1"/>
          </p:cNvSpPr>
          <p:nvPr/>
        </p:nvSpPr>
        <p:spPr bwMode="auto">
          <a:xfrm>
            <a:off x="35814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3736" name="Rectangle 6"/>
          <p:cNvSpPr>
            <a:spLocks noChangeArrowheads="1"/>
          </p:cNvSpPr>
          <p:nvPr/>
        </p:nvSpPr>
        <p:spPr bwMode="auto">
          <a:xfrm>
            <a:off x="50292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26"/>
          <p:cNvGrpSpPr>
            <a:grpSpLocks/>
          </p:cNvGrpSpPr>
          <p:nvPr/>
        </p:nvGrpSpPr>
        <p:grpSpPr bwMode="auto">
          <a:xfrm>
            <a:off x="685800" y="4953000"/>
            <a:ext cx="1447800" cy="609600"/>
            <a:chOff x="432" y="3120"/>
            <a:chExt cx="912" cy="384"/>
          </a:xfrm>
        </p:grpSpPr>
        <p:sp>
          <p:nvSpPr>
            <p:cNvPr id="73751" name="Rectangle 3"/>
            <p:cNvSpPr>
              <a:spLocks noChangeArrowheads="1"/>
            </p:cNvSpPr>
            <p:nvPr/>
          </p:nvSpPr>
          <p:spPr bwMode="auto">
            <a:xfrm>
              <a:off x="432" y="3120"/>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3752" name="Line 7"/>
            <p:cNvSpPr>
              <a:spLocks noChangeShapeType="1"/>
            </p:cNvSpPr>
            <p:nvPr/>
          </p:nvSpPr>
          <p:spPr bwMode="auto">
            <a:xfrm>
              <a:off x="912" y="3312"/>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73738" name="Line 8"/>
          <p:cNvSpPr>
            <a:spLocks noChangeShapeType="1"/>
          </p:cNvSpPr>
          <p:nvPr/>
        </p:nvSpPr>
        <p:spPr bwMode="auto">
          <a:xfrm>
            <a:off x="28956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3739" name="Line 9"/>
          <p:cNvSpPr>
            <a:spLocks noChangeShapeType="1"/>
          </p:cNvSpPr>
          <p:nvPr/>
        </p:nvSpPr>
        <p:spPr bwMode="auto">
          <a:xfrm>
            <a:off x="43434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3740" name="Line 10"/>
          <p:cNvSpPr>
            <a:spLocks noChangeShapeType="1"/>
          </p:cNvSpPr>
          <p:nvPr/>
        </p:nvSpPr>
        <p:spPr bwMode="auto">
          <a:xfrm>
            <a:off x="57912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3741" name="Rectangle 11"/>
          <p:cNvSpPr>
            <a:spLocks noChangeArrowheads="1"/>
          </p:cNvSpPr>
          <p:nvPr/>
        </p:nvSpPr>
        <p:spPr bwMode="auto">
          <a:xfrm>
            <a:off x="64770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73742" name="Group 12"/>
          <p:cNvGrpSpPr>
            <a:grpSpLocks/>
          </p:cNvGrpSpPr>
          <p:nvPr/>
        </p:nvGrpSpPr>
        <p:grpSpPr bwMode="auto">
          <a:xfrm>
            <a:off x="7239000" y="5257800"/>
            <a:ext cx="533400" cy="609600"/>
            <a:chOff x="4560" y="3312"/>
            <a:chExt cx="336" cy="384"/>
          </a:xfrm>
        </p:grpSpPr>
        <p:sp>
          <p:nvSpPr>
            <p:cNvPr id="73749" name="Line 13"/>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750" name="Line 14"/>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73743" name="Text Box 15"/>
          <p:cNvSpPr txBox="1">
            <a:spLocks noChangeArrowheads="1"/>
          </p:cNvSpPr>
          <p:nvPr/>
        </p:nvSpPr>
        <p:spPr bwMode="auto">
          <a:xfrm>
            <a:off x="685800" y="4038600"/>
            <a:ext cx="876300"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73744" name="Text Box 16"/>
          <p:cNvSpPr txBox="1">
            <a:spLocks noChangeArrowheads="1"/>
          </p:cNvSpPr>
          <p:nvPr/>
        </p:nvSpPr>
        <p:spPr bwMode="auto">
          <a:xfrm>
            <a:off x="6400800" y="4114800"/>
            <a:ext cx="77311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109585" name="Line 17"/>
          <p:cNvSpPr>
            <a:spLocks noChangeShapeType="1"/>
          </p:cNvSpPr>
          <p:nvPr/>
        </p:nvSpPr>
        <p:spPr bwMode="auto">
          <a:xfrm>
            <a:off x="1066800" y="4572000"/>
            <a:ext cx="0" cy="5334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3746" name="Line 18"/>
          <p:cNvSpPr>
            <a:spLocks noChangeShapeType="1"/>
          </p:cNvSpPr>
          <p:nvPr/>
        </p:nvSpPr>
        <p:spPr bwMode="auto">
          <a:xfrm>
            <a:off x="6934200" y="4572000"/>
            <a:ext cx="0" cy="4572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9593" name="Text Box 25"/>
          <p:cNvSpPr txBox="1">
            <a:spLocks noChangeArrowheads="1"/>
          </p:cNvSpPr>
          <p:nvPr/>
        </p:nvSpPr>
        <p:spPr bwMode="auto">
          <a:xfrm>
            <a:off x="2727325" y="1946275"/>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DEQUEUE</a:t>
            </a:r>
          </a:p>
        </p:txBody>
      </p:sp>
      <p:sp>
        <p:nvSpPr>
          <p:cNvPr id="109595" name="Line 27"/>
          <p:cNvSpPr>
            <a:spLocks noChangeShapeType="1"/>
          </p:cNvSpPr>
          <p:nvPr/>
        </p:nvSpPr>
        <p:spPr bwMode="auto">
          <a:xfrm>
            <a:off x="1219200" y="4495800"/>
            <a:ext cx="914400" cy="6858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889559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9593"/>
                                        </p:tgtEl>
                                        <p:attrNameLst>
                                          <p:attrName>style.visibility</p:attrName>
                                        </p:attrNameLst>
                                      </p:cBhvr>
                                      <p:to>
                                        <p:strVal val="visible"/>
                                      </p:to>
                                    </p:set>
                                    <p:animEffect transition="in" filter="checkerboard(across)">
                                      <p:cBhvr>
                                        <p:cTn id="7" dur="500"/>
                                        <p:tgtEl>
                                          <p:spTgt spid="109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9585"/>
                                        </p:tgtEl>
                                      </p:cBhvr>
                                    </p:animEffect>
                                    <p:set>
                                      <p:cBhvr>
                                        <p:cTn id="18" dur="1" fill="hold">
                                          <p:stCondLst>
                                            <p:cond delay="499"/>
                                          </p:stCondLst>
                                        </p:cTn>
                                        <p:tgtEl>
                                          <p:spTgt spid="109585"/>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9595"/>
                                        </p:tgtEl>
                                        <p:attrNameLst>
                                          <p:attrName>style.visibility</p:attrName>
                                        </p:attrNameLst>
                                      </p:cBhvr>
                                      <p:to>
                                        <p:strVal val="visible"/>
                                      </p:to>
                                    </p:set>
                                    <p:animEffect transition="in" filter="checkerboard(across)">
                                      <p:cBhvr>
                                        <p:cTn id="23" dur="500"/>
                                        <p:tgtEl>
                                          <p:spTgt spid="109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5" grpId="0" animBg="1"/>
      <p:bldP spid="109593" grpId="0"/>
      <p:bldP spid="10959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a:t>
            </a:fld>
            <a:endParaRPr lang="en-IN">
              <a:solidFill>
                <a:prstClr val="black">
                  <a:lumMod val="50000"/>
                  <a:lumOff val="50000"/>
                </a:prstClr>
              </a:solidFill>
            </a:endParaRPr>
          </a:p>
        </p:txBody>
      </p:sp>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Stack</a:t>
            </a:r>
            <a:endParaRPr lang="en-IN"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804367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40</a:t>
            </a:fld>
            <a:endParaRPr lang="en-IN">
              <a:solidFill>
                <a:prstClr val="black">
                  <a:lumMod val="50000"/>
                  <a:lumOff val="50000"/>
                </a:prstClr>
              </a:solidFill>
            </a:endParaRPr>
          </a:p>
        </p:txBody>
      </p:sp>
      <p:sp>
        <p:nvSpPr>
          <p:cNvPr id="2" name="Title 1"/>
          <p:cNvSpPr>
            <a:spLocks noGrp="1"/>
          </p:cNvSpPr>
          <p:nvPr>
            <p:ph type="title"/>
          </p:nvPr>
        </p:nvSpPr>
        <p:spPr>
          <a:xfrm>
            <a:off x="179512" y="116632"/>
            <a:ext cx="8712968" cy="1143000"/>
          </a:xfrm>
        </p:spPr>
        <p:txBody>
          <a:bodyPr>
            <a:normAutofit fontScale="90000"/>
          </a:bodyPr>
          <a:lstStyle/>
          <a:p>
            <a:pPr marL="0" indent="0" algn="l">
              <a:buNone/>
            </a:pPr>
            <a:r>
              <a:rPr lang="en-US" sz="4000" dirty="0">
                <a:solidFill>
                  <a:srgbClr val="7030A0"/>
                </a:solidFill>
                <a:latin typeface="Times New Roman" pitchFamily="18" charset="0"/>
                <a:cs typeface="Times New Roman" pitchFamily="18" charset="0"/>
              </a:rPr>
              <a:t>Example :Queue using Linked List</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7" name="Rounded Rectangle 6"/>
          <p:cNvSpPr/>
          <p:nvPr/>
        </p:nvSpPr>
        <p:spPr>
          <a:xfrm>
            <a:off x="457199" y="798973"/>
            <a:ext cx="7557635" cy="2916943"/>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endParaRPr lang="en-US" altLang="en-US" sz="14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*next;</a:t>
            </a:r>
          </a:p>
          <a:p>
            <a:pPr>
              <a:lnSpc>
                <a:spcPct val="90000"/>
              </a:lnSpc>
            </a:pPr>
            <a:r>
              <a:rPr lang="en-US" altLang="en-US" sz="1400" dirty="0">
                <a:solidFill>
                  <a:srgbClr val="800080"/>
                </a:solidFill>
                <a:latin typeface="Courier New" panose="02070309020205020404" pitchFamily="49" charset="0"/>
              </a:rPr>
              <a:t>};</a:t>
            </a:r>
          </a:p>
          <a:p>
            <a:pPr>
              <a:lnSpc>
                <a:spcPct val="90000"/>
              </a:lnSpc>
            </a:pPr>
            <a:endParaRPr lang="en-US" altLang="en-US" sz="1400" dirty="0">
              <a:solidFill>
                <a:srgbClr val="800080"/>
              </a:solidFill>
              <a:latin typeface="Courier New" panose="02070309020205020404" pitchFamily="49" charset="0"/>
            </a:endParaRPr>
          </a:p>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queue</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qfront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qrear</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err="1">
                <a:solidFill>
                  <a:srgbClr val="800080"/>
                </a:solidFill>
                <a:latin typeface="Courier New" panose="02070309020205020404" pitchFamily="49" charset="0"/>
              </a:rPr>
              <a:t>typedef</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queue </a:t>
            </a:r>
            <a:r>
              <a:rPr lang="en-US" altLang="en-US" sz="1400" dirty="0" err="1">
                <a:solidFill>
                  <a:srgbClr val="800080"/>
                </a:solidFill>
                <a:latin typeface="Courier New" panose="02070309020205020404" pitchFamily="49" charset="0"/>
              </a:rPr>
              <a:t>QUEUE</a:t>
            </a:r>
            <a:r>
              <a:rPr lang="en-US" altLang="en-US" sz="1400" dirty="0">
                <a:solidFill>
                  <a:srgbClr val="800080"/>
                </a:solidFill>
                <a:latin typeface="Courier New" panose="02070309020205020404" pitchFamily="49" charset="0"/>
              </a:rPr>
              <a:t>;</a:t>
            </a:r>
          </a:p>
        </p:txBody>
      </p:sp>
      <p:sp>
        <p:nvSpPr>
          <p:cNvPr id="8" name="Rounded Rectangle 7"/>
          <p:cNvSpPr/>
          <p:nvPr/>
        </p:nvSpPr>
        <p:spPr>
          <a:xfrm>
            <a:off x="179512" y="3933056"/>
            <a:ext cx="8507288" cy="3024336"/>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a:solidFill>
                  <a:srgbClr val="800080"/>
                </a:solidFill>
                <a:latin typeface="Courier New" panose="02070309020205020404" pitchFamily="49" charset="0"/>
              </a:rPr>
              <a:t>void </a:t>
            </a:r>
            <a:r>
              <a:rPr lang="en-US" altLang="en-US" sz="1400" dirty="0" err="1">
                <a:solidFill>
                  <a:srgbClr val="800080"/>
                </a:solidFill>
                <a:latin typeface="Courier New" panose="02070309020205020404" pitchFamily="49" charset="0"/>
              </a:rPr>
              <a:t>enqueue</a:t>
            </a:r>
            <a:r>
              <a:rPr lang="en-US" altLang="en-US" sz="1400" dirty="0">
                <a:solidFill>
                  <a:srgbClr val="800080"/>
                </a:solidFill>
                <a:latin typeface="Courier New" panose="02070309020205020404" pitchFamily="49" charset="0"/>
              </a:rPr>
              <a:t> (QUEUE *</a:t>
            </a:r>
            <a:r>
              <a:rPr lang="en-US" altLang="en-US" sz="1400" dirty="0" err="1">
                <a:solidFill>
                  <a:srgbClr val="800080"/>
                </a:solidFill>
                <a:latin typeface="Courier New" panose="02070309020205020404" pitchFamily="49" charset="0"/>
              </a:rPr>
              <a:t>q,int</a:t>
            </a:r>
            <a:r>
              <a:rPr lang="en-US" altLang="en-US" sz="1400" dirty="0">
                <a:solidFill>
                  <a:srgbClr val="800080"/>
                </a:solidFill>
                <a:latin typeface="Courier New" panose="02070309020205020404" pitchFamily="49" charset="0"/>
              </a:rPr>
              <a:t> element)</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*q1;</a:t>
            </a:r>
          </a:p>
          <a:p>
            <a:pPr>
              <a:lnSpc>
                <a:spcPct val="90000"/>
              </a:lnSpc>
            </a:pPr>
            <a:r>
              <a:rPr lang="en-US" altLang="en-US" sz="1400" dirty="0">
                <a:solidFill>
                  <a:srgbClr val="800080"/>
                </a:solidFill>
                <a:latin typeface="Courier New" panose="02070309020205020404" pitchFamily="49" charset="0"/>
              </a:rPr>
              <a:t>   q1=(</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malloc</a:t>
            </a:r>
            <a:r>
              <a:rPr lang="en-US" altLang="en-US" sz="1400" dirty="0">
                <a:solidFill>
                  <a:srgbClr val="800080"/>
                </a:solidFill>
                <a:latin typeface="Courier New" panose="02070309020205020404" pitchFamily="49" charset="0"/>
              </a:rPr>
              <a:t>(</a:t>
            </a:r>
            <a:r>
              <a:rPr lang="en-US" altLang="en-US" sz="1400" dirty="0" err="1">
                <a:solidFill>
                  <a:srgbClr val="800080"/>
                </a:solidFill>
                <a:latin typeface="Courier New" panose="02070309020205020404" pitchFamily="49" charset="0"/>
              </a:rPr>
              <a:t>sizeof</a:t>
            </a:r>
            <a:r>
              <a:rPr lang="en-US" altLang="en-US" sz="1400" dirty="0">
                <a:solidFill>
                  <a:srgbClr val="800080"/>
                </a:solidFill>
                <a:latin typeface="Courier New" panose="02070309020205020404" pitchFamily="49" charset="0"/>
              </a:rPr>
              <a:t>(</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q1-&gt;</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 element;</a:t>
            </a:r>
          </a:p>
          <a:p>
            <a:pPr>
              <a:lnSpc>
                <a:spcPct val="90000"/>
              </a:lnSpc>
            </a:pPr>
            <a:r>
              <a:rPr lang="en-US" altLang="en-US" sz="1400" dirty="0">
                <a:solidFill>
                  <a:srgbClr val="800080"/>
                </a:solidFill>
                <a:latin typeface="Courier New" panose="02070309020205020404" pitchFamily="49" charset="0"/>
              </a:rPr>
              <a:t>   q1-&gt;next=q-&gt;</a:t>
            </a:r>
            <a:r>
              <a:rPr lang="en-US" altLang="en-US" sz="1400" dirty="0" err="1">
                <a:solidFill>
                  <a:srgbClr val="800080"/>
                </a:solidFill>
                <a:latin typeface="Courier New" panose="02070309020205020404" pitchFamily="49" charset="0"/>
              </a:rPr>
              <a:t>qfront</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q-&gt;</a:t>
            </a:r>
            <a:r>
              <a:rPr lang="en-US" altLang="en-US" sz="1400" dirty="0" err="1">
                <a:solidFill>
                  <a:srgbClr val="800080"/>
                </a:solidFill>
                <a:latin typeface="Courier New" panose="02070309020205020404" pitchFamily="49" charset="0"/>
              </a:rPr>
              <a:t>qfront</a:t>
            </a:r>
            <a:r>
              <a:rPr lang="en-US" altLang="en-US" sz="1400" dirty="0">
                <a:solidFill>
                  <a:srgbClr val="800080"/>
                </a:solidFill>
                <a:latin typeface="Courier New" panose="02070309020205020404" pitchFamily="49" charset="0"/>
              </a:rPr>
              <a:t>=q1;</a:t>
            </a:r>
          </a:p>
          <a:p>
            <a:pPr>
              <a:lnSpc>
                <a:spcPct val="90000"/>
              </a:lnSpc>
            </a:pPr>
            <a:r>
              <a:rPr lang="en-US" altLang="en-US" sz="1400" dirty="0">
                <a:solidFill>
                  <a:srgbClr val="800080"/>
                </a:solidFill>
                <a:latin typeface="Courier New" panose="02070309020205020404" pitchFamily="49" charset="0"/>
              </a:rPr>
              <a:t>}</a:t>
            </a:r>
          </a:p>
        </p:txBody>
      </p:sp>
    </p:spTree>
    <p:extLst>
      <p:ext uri="{BB962C8B-B14F-4D97-AF65-F5344CB8AC3E}">
        <p14:creationId xmlns:p14="http://schemas.microsoft.com/office/powerpoint/2010/main" val="3512656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41</a:t>
            </a:fld>
            <a:endParaRPr lang="en-IN">
              <a:solidFill>
                <a:prstClr val="black">
                  <a:lumMod val="50000"/>
                  <a:lumOff val="50000"/>
                </a:prstClr>
              </a:solidFill>
            </a:endParaRPr>
          </a:p>
        </p:txBody>
      </p:sp>
      <p:sp>
        <p:nvSpPr>
          <p:cNvPr id="2" name="Title 1"/>
          <p:cNvSpPr>
            <a:spLocks noGrp="1"/>
          </p:cNvSpPr>
          <p:nvPr>
            <p:ph type="title"/>
          </p:nvPr>
        </p:nvSpPr>
        <p:spPr>
          <a:xfrm>
            <a:off x="179512" y="116632"/>
            <a:ext cx="8712968" cy="1143000"/>
          </a:xfrm>
        </p:spPr>
        <p:txBody>
          <a:bodyPr>
            <a:normAutofit fontScale="90000"/>
          </a:bodyPr>
          <a:lstStyle/>
          <a:p>
            <a:pPr marL="0" indent="0" algn="l">
              <a:buNone/>
            </a:pPr>
            <a:r>
              <a:rPr lang="en-US" sz="4000" dirty="0">
                <a:solidFill>
                  <a:srgbClr val="7030A0"/>
                </a:solidFill>
                <a:latin typeface="Times New Roman" pitchFamily="18" charset="0"/>
                <a:cs typeface="Times New Roman" pitchFamily="18" charset="0"/>
              </a:rPr>
              <a:t>Example :Queue using Linked List</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7" name="Rounded Rectangle 6"/>
          <p:cNvSpPr/>
          <p:nvPr/>
        </p:nvSpPr>
        <p:spPr>
          <a:xfrm>
            <a:off x="564755" y="1052736"/>
            <a:ext cx="2646734" cy="2448272"/>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size (queue *q)</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queue *q1;</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count=0;</a:t>
            </a:r>
          </a:p>
          <a:p>
            <a:pPr>
              <a:lnSpc>
                <a:spcPct val="90000"/>
              </a:lnSpc>
            </a:pPr>
            <a:r>
              <a:rPr lang="en-US" altLang="en-US" sz="1400" dirty="0">
                <a:solidFill>
                  <a:srgbClr val="800080"/>
                </a:solidFill>
                <a:latin typeface="Courier New" panose="02070309020205020404" pitchFamily="49" charset="0"/>
              </a:rPr>
              <a:t>   q1=q;</a:t>
            </a:r>
          </a:p>
          <a:p>
            <a:pPr>
              <a:lnSpc>
                <a:spcPct val="90000"/>
              </a:lnSpc>
            </a:pPr>
            <a:r>
              <a:rPr lang="en-US" altLang="en-US" sz="1400" dirty="0">
                <a:solidFill>
                  <a:srgbClr val="800080"/>
                </a:solidFill>
                <a:latin typeface="Courier New" panose="02070309020205020404" pitchFamily="49" charset="0"/>
              </a:rPr>
              <a:t>   while(q1!=NULL) </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q1=q1-&gt;next;</a:t>
            </a:r>
          </a:p>
          <a:p>
            <a:pPr>
              <a:lnSpc>
                <a:spcPct val="90000"/>
              </a:lnSpc>
            </a:pPr>
            <a:r>
              <a:rPr lang="en-US" altLang="en-US" sz="1400" dirty="0">
                <a:solidFill>
                  <a:srgbClr val="800080"/>
                </a:solidFill>
                <a:latin typeface="Courier New" panose="02070309020205020404" pitchFamily="49" charset="0"/>
              </a:rPr>
              <a:t>     count++;</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return count;</a:t>
            </a:r>
          </a:p>
          <a:p>
            <a:pPr>
              <a:lnSpc>
                <a:spcPct val="90000"/>
              </a:lnSpc>
            </a:pPr>
            <a:r>
              <a:rPr lang="en-US" altLang="en-US" sz="1400" dirty="0">
                <a:solidFill>
                  <a:srgbClr val="800080"/>
                </a:solidFill>
                <a:latin typeface="Courier New" panose="02070309020205020404" pitchFamily="49" charset="0"/>
              </a:rPr>
              <a:t>}</a:t>
            </a:r>
          </a:p>
        </p:txBody>
      </p:sp>
      <p:sp>
        <p:nvSpPr>
          <p:cNvPr id="8" name="Rounded Rectangle 7"/>
          <p:cNvSpPr/>
          <p:nvPr/>
        </p:nvSpPr>
        <p:spPr>
          <a:xfrm>
            <a:off x="464591" y="3713826"/>
            <a:ext cx="2880320" cy="22717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peek (queue *q)</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queue *q1;</a:t>
            </a:r>
          </a:p>
          <a:p>
            <a:pPr>
              <a:lnSpc>
                <a:spcPct val="90000"/>
              </a:lnSpc>
            </a:pPr>
            <a:r>
              <a:rPr lang="en-US" altLang="en-US" sz="1400" dirty="0">
                <a:solidFill>
                  <a:srgbClr val="800080"/>
                </a:solidFill>
                <a:latin typeface="Courier New" panose="02070309020205020404" pitchFamily="49" charset="0"/>
              </a:rPr>
              <a:t>   q1=q;</a:t>
            </a:r>
          </a:p>
          <a:p>
            <a:pPr>
              <a:lnSpc>
                <a:spcPct val="90000"/>
              </a:lnSpc>
            </a:pPr>
            <a:r>
              <a:rPr lang="en-US" altLang="en-US" sz="1400" dirty="0">
                <a:solidFill>
                  <a:srgbClr val="800080"/>
                </a:solidFill>
                <a:latin typeface="Courier New" panose="02070309020205020404" pitchFamily="49" charset="0"/>
              </a:rPr>
              <a:t>   while(q1-&gt;next!=NULL)</a:t>
            </a:r>
          </a:p>
          <a:p>
            <a:pPr>
              <a:lnSpc>
                <a:spcPct val="90000"/>
              </a:lnSpc>
            </a:pPr>
            <a:r>
              <a:rPr lang="en-US" altLang="en-US" sz="1400" dirty="0">
                <a:solidFill>
                  <a:srgbClr val="800080"/>
                </a:solidFill>
                <a:latin typeface="Courier New" panose="02070309020205020404" pitchFamily="49" charset="0"/>
              </a:rPr>
              <a:t>      q1=q1-&gt;next;</a:t>
            </a:r>
          </a:p>
          <a:p>
            <a:pPr>
              <a:lnSpc>
                <a:spcPct val="90000"/>
              </a:lnSpc>
            </a:pPr>
            <a:r>
              <a:rPr lang="en-US" altLang="en-US" sz="1400" dirty="0">
                <a:solidFill>
                  <a:srgbClr val="800080"/>
                </a:solidFill>
                <a:latin typeface="Courier New" panose="02070309020205020404" pitchFamily="49" charset="0"/>
              </a:rPr>
              <a:t>return (q1-&gt;</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a:t>
            </a:r>
          </a:p>
        </p:txBody>
      </p:sp>
      <p:sp>
        <p:nvSpPr>
          <p:cNvPr id="9" name="Rounded Rectangle 8"/>
          <p:cNvSpPr/>
          <p:nvPr/>
        </p:nvSpPr>
        <p:spPr>
          <a:xfrm>
            <a:off x="4166289" y="1772816"/>
            <a:ext cx="4011821" cy="345638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dequeue</a:t>
            </a:r>
            <a:r>
              <a:rPr lang="en-US" altLang="en-US" sz="1400" dirty="0">
                <a:solidFill>
                  <a:srgbClr val="800080"/>
                </a:solidFill>
                <a:latin typeface="Courier New" panose="02070309020205020404" pitchFamily="49" charset="0"/>
              </a:rPr>
              <a:t> (queue *q)</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queue *q1,*</a:t>
            </a:r>
            <a:r>
              <a:rPr lang="en-US" altLang="en-US" sz="1400" dirty="0" err="1">
                <a:solidFill>
                  <a:srgbClr val="800080"/>
                </a:solidFill>
                <a:latin typeface="Courier New" panose="02070309020205020404" pitchFamily="49" charset="0"/>
              </a:rPr>
              <a:t>prev</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q1=q;</a:t>
            </a:r>
          </a:p>
          <a:p>
            <a:pPr>
              <a:lnSpc>
                <a:spcPct val="90000"/>
              </a:lnSpc>
            </a:pPr>
            <a:r>
              <a:rPr lang="en-US" altLang="en-US" sz="1400" dirty="0">
                <a:solidFill>
                  <a:srgbClr val="800080"/>
                </a:solidFill>
                <a:latin typeface="Courier New" panose="02070309020205020404" pitchFamily="49" charset="0"/>
              </a:rPr>
              <a:t>   while(q1-&gt;next!=NULL) </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prev</a:t>
            </a:r>
            <a:r>
              <a:rPr lang="en-US" altLang="en-US" sz="1400" dirty="0">
                <a:solidFill>
                  <a:srgbClr val="800080"/>
                </a:solidFill>
                <a:latin typeface="Courier New" panose="02070309020205020404" pitchFamily="49" charset="0"/>
              </a:rPr>
              <a:t>=q1;</a:t>
            </a:r>
          </a:p>
          <a:p>
            <a:pPr>
              <a:lnSpc>
                <a:spcPct val="90000"/>
              </a:lnSpc>
            </a:pPr>
            <a:r>
              <a:rPr lang="en-US" altLang="en-US" sz="1400" dirty="0">
                <a:solidFill>
                  <a:srgbClr val="800080"/>
                </a:solidFill>
                <a:latin typeface="Courier New" panose="02070309020205020404" pitchFamily="49" charset="0"/>
              </a:rPr>
              <a:t>      q1=q1-&gt;next;</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=q1-&gt;</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prev</a:t>
            </a:r>
            <a:r>
              <a:rPr lang="en-US" altLang="en-US" sz="1400" dirty="0">
                <a:solidFill>
                  <a:srgbClr val="800080"/>
                </a:solidFill>
                <a:latin typeface="Courier New" panose="02070309020205020404" pitchFamily="49" charset="0"/>
              </a:rPr>
              <a:t>-&gt;next=NULL;</a:t>
            </a:r>
          </a:p>
          <a:p>
            <a:pPr>
              <a:lnSpc>
                <a:spcPct val="90000"/>
              </a:lnSpc>
            </a:pPr>
            <a:r>
              <a:rPr lang="en-US" altLang="en-US" sz="1400" dirty="0">
                <a:solidFill>
                  <a:srgbClr val="800080"/>
                </a:solidFill>
                <a:latin typeface="Courier New" panose="02070309020205020404" pitchFamily="49" charset="0"/>
              </a:rPr>
              <a:t>   free(q1);</a:t>
            </a:r>
          </a:p>
          <a:p>
            <a:pPr>
              <a:lnSpc>
                <a:spcPct val="90000"/>
              </a:lnSpc>
            </a:pPr>
            <a:r>
              <a:rPr lang="en-US" altLang="en-US" sz="1400" dirty="0">
                <a:solidFill>
                  <a:srgbClr val="800080"/>
                </a:solidFill>
                <a:latin typeface="Courier New" panose="02070309020205020404" pitchFamily="49" charset="0"/>
              </a:rPr>
              <a:t>return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a:t>
            </a:r>
          </a:p>
        </p:txBody>
      </p:sp>
    </p:spTree>
    <p:extLst>
      <p:ext uri="{BB962C8B-B14F-4D97-AF65-F5344CB8AC3E}">
        <p14:creationId xmlns:p14="http://schemas.microsoft.com/office/powerpoint/2010/main" val="3043575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8" name="Footer Placeholder 4"/>
          <p:cNvSpPr>
            <a:spLocks noGrp="1"/>
          </p:cNvSpPr>
          <p:nvPr>
            <p:ph type="ftr" sz="quarter" idx="11"/>
          </p:nvPr>
        </p:nvSpPr>
        <p:spPr/>
        <p:txBody>
          <a:bodyPr/>
          <a:lstStyle/>
          <a:p>
            <a:pPr>
              <a:defRPr/>
            </a:pPr>
            <a:r>
              <a:rPr lang="en-US"/>
              <a:t>Autumn 2016</a:t>
            </a:r>
          </a:p>
        </p:txBody>
      </p:sp>
      <p:sp>
        <p:nvSpPr>
          <p:cNvPr id="809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681434-8FC1-492D-AA8C-1DE458CB4EA5}" type="slidenum">
              <a:rPr lang="en-US" altLang="en-US" sz="1200">
                <a:solidFill>
                  <a:srgbClr val="898989"/>
                </a:solidFill>
                <a:latin typeface="Times New Roman" panose="02020603050405020304" pitchFamily="18" charset="0"/>
              </a:rPr>
              <a:pPr>
                <a:spcBef>
                  <a:spcPct val="0"/>
                </a:spcBef>
                <a:buFontTx/>
                <a:buNone/>
              </a:pPr>
              <a:t>42</a:t>
            </a:fld>
            <a:endParaRPr lang="en-US" altLang="en-US" sz="1200">
              <a:solidFill>
                <a:srgbClr val="898989"/>
              </a:solidFill>
              <a:latin typeface="Times New Roman" panose="02020603050405020304" pitchFamily="18" charset="0"/>
            </a:endParaRPr>
          </a:p>
        </p:txBody>
      </p:sp>
      <p:sp>
        <p:nvSpPr>
          <p:cNvPr id="31" name="Title 1"/>
          <p:cNvSpPr>
            <a:spLocks noGrp="1"/>
          </p:cNvSpPr>
          <p:nvPr>
            <p:ph type="title"/>
          </p:nvPr>
        </p:nvSpPr>
        <p:spPr>
          <a:xfrm>
            <a:off x="179512" y="116632"/>
            <a:ext cx="8712968" cy="1143000"/>
          </a:xfrm>
        </p:spPr>
        <p:txBody>
          <a:bodyPr>
            <a:normAutofit fontScale="90000"/>
          </a:bodyPr>
          <a:lstStyle/>
          <a:p>
            <a:pPr marL="0" indent="0" algn="l">
              <a:buNone/>
            </a:pPr>
            <a:r>
              <a:rPr lang="en-US" sz="4000" dirty="0">
                <a:solidFill>
                  <a:srgbClr val="7030A0"/>
                </a:solidFill>
                <a:latin typeface="Times New Roman" pitchFamily="18" charset="0"/>
                <a:cs typeface="Times New Roman" pitchFamily="18" charset="0"/>
              </a:rPr>
              <a:t>Problem With Array Implementation</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32" name="Rectangle 3"/>
          <p:cNvSpPr>
            <a:spLocks noGrp="1" noChangeArrowheads="1"/>
          </p:cNvSpPr>
          <p:nvPr>
            <p:ph sz="quarter" idx="13"/>
          </p:nvPr>
        </p:nvSpPr>
        <p:spPr>
          <a:xfrm>
            <a:off x="421196" y="1265237"/>
            <a:ext cx="8229600" cy="4525963"/>
          </a:xfrm>
          <a:prstGeom prst="rect">
            <a:avLst/>
          </a:prstGeom>
        </p:spPr>
        <p:txBody>
          <a:bodyPr>
            <a:normAutofit/>
          </a:bodyPr>
          <a:lstStyle/>
          <a:p>
            <a:pPr>
              <a:buFont typeface="Arial" panose="020B0604020202020204" pitchFamily="34" charset="0"/>
              <a:buChar char="•"/>
            </a:pPr>
            <a:r>
              <a:rPr lang="en-IN" altLang="en-US" dirty="0">
                <a:solidFill>
                  <a:srgbClr val="002060"/>
                </a:solidFill>
                <a:latin typeface="Times New Roman" pitchFamily="18" charset="0"/>
                <a:cs typeface="Times New Roman" pitchFamily="18" charset="0"/>
              </a:rPr>
              <a:t>The size of the queue depends on the number and order of </a:t>
            </a:r>
            <a:r>
              <a:rPr lang="en-IN" altLang="en-US" dirty="0" err="1">
                <a:solidFill>
                  <a:srgbClr val="002060"/>
                </a:solidFill>
                <a:latin typeface="Times New Roman" pitchFamily="18" charset="0"/>
                <a:cs typeface="Times New Roman" pitchFamily="18" charset="0"/>
              </a:rPr>
              <a:t>enqueue</a:t>
            </a:r>
            <a:r>
              <a:rPr lang="en-IN" altLang="en-US" dirty="0">
                <a:solidFill>
                  <a:srgbClr val="002060"/>
                </a:solidFill>
                <a:latin typeface="Times New Roman" pitchFamily="18" charset="0"/>
                <a:cs typeface="Times New Roman" pitchFamily="18" charset="0"/>
              </a:rPr>
              <a:t> and </a:t>
            </a:r>
            <a:r>
              <a:rPr lang="en-IN" altLang="en-US" dirty="0" err="1">
                <a:solidFill>
                  <a:srgbClr val="002060"/>
                </a:solidFill>
                <a:latin typeface="Times New Roman" pitchFamily="18" charset="0"/>
                <a:cs typeface="Times New Roman" pitchFamily="18" charset="0"/>
              </a:rPr>
              <a:t>dequeue</a:t>
            </a:r>
            <a:r>
              <a:rPr lang="en-IN" altLang="en-US" dirty="0">
                <a:solidFill>
                  <a:srgbClr val="002060"/>
                </a:solidFill>
                <a:latin typeface="Times New Roman" pitchFamily="18" charset="0"/>
                <a:cs typeface="Times New Roman" pitchFamily="18" charset="0"/>
              </a:rPr>
              <a:t>.</a:t>
            </a:r>
          </a:p>
          <a:p>
            <a:pPr>
              <a:buFont typeface="Arial" panose="020B0604020202020204" pitchFamily="34" charset="0"/>
              <a:buChar char="•"/>
            </a:pPr>
            <a:r>
              <a:rPr lang="en-IN" altLang="en-US" dirty="0">
                <a:solidFill>
                  <a:srgbClr val="002060"/>
                </a:solidFill>
                <a:latin typeface="Times New Roman" pitchFamily="18" charset="0"/>
                <a:cs typeface="Times New Roman" pitchFamily="18" charset="0"/>
              </a:rPr>
              <a:t>It may be situation where memory is available but </a:t>
            </a:r>
            <a:r>
              <a:rPr lang="en-IN" altLang="en-US" dirty="0" err="1">
                <a:solidFill>
                  <a:srgbClr val="002060"/>
                </a:solidFill>
                <a:latin typeface="Times New Roman" pitchFamily="18" charset="0"/>
                <a:cs typeface="Times New Roman" pitchFamily="18" charset="0"/>
              </a:rPr>
              <a:t>enqueue</a:t>
            </a:r>
            <a:r>
              <a:rPr lang="en-IN" altLang="en-US" dirty="0">
                <a:solidFill>
                  <a:srgbClr val="002060"/>
                </a:solidFill>
                <a:latin typeface="Times New Roman" pitchFamily="18" charset="0"/>
                <a:cs typeface="Times New Roman" pitchFamily="18" charset="0"/>
              </a:rPr>
              <a:t> is not possible.</a:t>
            </a:r>
            <a:endParaRPr lang="en-US" altLang="en-US" dirty="0">
              <a:solidFill>
                <a:srgbClr val="002060"/>
              </a:solidFill>
              <a:latin typeface="Times New Roman" pitchFamily="18" charset="0"/>
              <a:cs typeface="Times New Roman" pitchFamily="18" charset="0"/>
            </a:endParaRPr>
          </a:p>
        </p:txBody>
      </p:sp>
      <p:sp>
        <p:nvSpPr>
          <p:cNvPr id="80902" name="Rectangle 11"/>
          <p:cNvSpPr>
            <a:spLocks noChangeArrowheads="1"/>
          </p:cNvSpPr>
          <p:nvPr/>
        </p:nvSpPr>
        <p:spPr bwMode="auto">
          <a:xfrm>
            <a:off x="1905000" y="4038600"/>
            <a:ext cx="4572000" cy="609600"/>
          </a:xfrm>
          <a:prstGeom prst="rect">
            <a:avLst/>
          </a:prstGeom>
          <a:solidFill>
            <a:schemeClr val="hlink"/>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112644" name="Rectangle 4"/>
          <p:cNvSpPr>
            <a:spLocks noChangeArrowheads="1"/>
          </p:cNvSpPr>
          <p:nvPr/>
        </p:nvSpPr>
        <p:spPr bwMode="auto">
          <a:xfrm>
            <a:off x="19050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80904" name="Rectangle 5"/>
          <p:cNvSpPr>
            <a:spLocks noChangeArrowheads="1"/>
          </p:cNvSpPr>
          <p:nvPr/>
        </p:nvSpPr>
        <p:spPr bwMode="auto">
          <a:xfrm>
            <a:off x="24384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80905" name="Rectangle 6"/>
          <p:cNvSpPr>
            <a:spLocks noChangeArrowheads="1"/>
          </p:cNvSpPr>
          <p:nvPr/>
        </p:nvSpPr>
        <p:spPr bwMode="auto">
          <a:xfrm>
            <a:off x="29718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80906" name="Rectangle 7"/>
          <p:cNvSpPr>
            <a:spLocks noChangeArrowheads="1"/>
          </p:cNvSpPr>
          <p:nvPr/>
        </p:nvSpPr>
        <p:spPr bwMode="auto">
          <a:xfrm>
            <a:off x="35052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14"/>
          <p:cNvGrpSpPr>
            <a:grpSpLocks/>
          </p:cNvGrpSpPr>
          <p:nvPr/>
        </p:nvGrpSpPr>
        <p:grpSpPr bwMode="auto">
          <a:xfrm>
            <a:off x="1812925" y="4572000"/>
            <a:ext cx="876300" cy="987425"/>
            <a:chOff x="1142" y="2880"/>
            <a:chExt cx="552" cy="622"/>
          </a:xfrm>
        </p:grpSpPr>
        <p:sp>
          <p:nvSpPr>
            <p:cNvPr id="80924" name="Text Box 12"/>
            <p:cNvSpPr txBox="1">
              <a:spLocks noChangeArrowheads="1"/>
            </p:cNvSpPr>
            <p:nvPr/>
          </p:nvSpPr>
          <p:spPr bwMode="auto">
            <a:xfrm>
              <a:off x="1142" y="3194"/>
              <a:ext cx="552"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80925" name="Line 13"/>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15"/>
          <p:cNvGrpSpPr>
            <a:grpSpLocks/>
          </p:cNvGrpSpPr>
          <p:nvPr/>
        </p:nvGrpSpPr>
        <p:grpSpPr bwMode="auto">
          <a:xfrm>
            <a:off x="3352800" y="4572000"/>
            <a:ext cx="773113" cy="987425"/>
            <a:chOff x="1142" y="2880"/>
            <a:chExt cx="487" cy="622"/>
          </a:xfrm>
        </p:grpSpPr>
        <p:sp>
          <p:nvSpPr>
            <p:cNvPr id="80922" name="Text Box 16"/>
            <p:cNvSpPr txBox="1">
              <a:spLocks noChangeArrowheads="1"/>
            </p:cNvSpPr>
            <p:nvPr/>
          </p:nvSpPr>
          <p:spPr bwMode="auto">
            <a:xfrm>
              <a:off x="1142" y="3194"/>
              <a:ext cx="487"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80923" name="Line 17"/>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2658" name="Rectangle 18"/>
          <p:cNvSpPr>
            <a:spLocks noChangeArrowheads="1"/>
          </p:cNvSpPr>
          <p:nvPr/>
        </p:nvSpPr>
        <p:spPr bwMode="auto">
          <a:xfrm>
            <a:off x="40386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4" name="Group 19"/>
          <p:cNvGrpSpPr>
            <a:grpSpLocks/>
          </p:cNvGrpSpPr>
          <p:nvPr/>
        </p:nvGrpSpPr>
        <p:grpSpPr bwMode="auto">
          <a:xfrm>
            <a:off x="3798888" y="4572000"/>
            <a:ext cx="773112" cy="987425"/>
            <a:chOff x="1142" y="2880"/>
            <a:chExt cx="487" cy="622"/>
          </a:xfrm>
        </p:grpSpPr>
        <p:sp>
          <p:nvSpPr>
            <p:cNvPr id="80920" name="Text Box 20"/>
            <p:cNvSpPr txBox="1">
              <a:spLocks noChangeArrowheads="1"/>
            </p:cNvSpPr>
            <p:nvPr/>
          </p:nvSpPr>
          <p:spPr bwMode="auto">
            <a:xfrm>
              <a:off x="1142" y="3194"/>
              <a:ext cx="487"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80921" name="Line 21"/>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2662" name="Text Box 22"/>
          <p:cNvSpPr txBox="1">
            <a:spLocks noChangeArrowheads="1"/>
          </p:cNvSpPr>
          <p:nvPr/>
        </p:nvSpPr>
        <p:spPr bwMode="auto">
          <a:xfrm>
            <a:off x="2292350" y="2593554"/>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ENQUEUE</a:t>
            </a:r>
          </a:p>
        </p:txBody>
      </p:sp>
      <p:grpSp>
        <p:nvGrpSpPr>
          <p:cNvPr id="5" name="Group 23"/>
          <p:cNvGrpSpPr>
            <a:grpSpLocks/>
          </p:cNvGrpSpPr>
          <p:nvPr/>
        </p:nvGrpSpPr>
        <p:grpSpPr bwMode="auto">
          <a:xfrm>
            <a:off x="2209800" y="4648200"/>
            <a:ext cx="876300" cy="987425"/>
            <a:chOff x="1142" y="2880"/>
            <a:chExt cx="552" cy="622"/>
          </a:xfrm>
        </p:grpSpPr>
        <p:sp>
          <p:nvSpPr>
            <p:cNvPr id="80918" name="Text Box 24"/>
            <p:cNvSpPr txBox="1">
              <a:spLocks noChangeArrowheads="1"/>
            </p:cNvSpPr>
            <p:nvPr/>
          </p:nvSpPr>
          <p:spPr bwMode="auto">
            <a:xfrm>
              <a:off x="1142" y="3194"/>
              <a:ext cx="552"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80919" name="Line 25"/>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2666" name="Text Box 26"/>
          <p:cNvSpPr txBox="1">
            <a:spLocks noChangeArrowheads="1"/>
          </p:cNvSpPr>
          <p:nvPr/>
        </p:nvSpPr>
        <p:spPr bwMode="auto">
          <a:xfrm>
            <a:off x="4606131" y="2580829"/>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DEQUEUE</a:t>
            </a:r>
          </a:p>
        </p:txBody>
      </p:sp>
      <p:sp>
        <p:nvSpPr>
          <p:cNvPr id="112667" name="Text Box 27"/>
          <p:cNvSpPr txBox="1">
            <a:spLocks noChangeArrowheads="1"/>
          </p:cNvSpPr>
          <p:nvPr/>
        </p:nvSpPr>
        <p:spPr bwMode="auto">
          <a:xfrm>
            <a:off x="1203325" y="3115816"/>
            <a:ext cx="6666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Effective queuing storage area of array gets reduced.</a:t>
            </a:r>
          </a:p>
        </p:txBody>
      </p:sp>
      <p:sp>
        <p:nvSpPr>
          <p:cNvPr id="112668" name="Text Box 28"/>
          <p:cNvSpPr txBox="1">
            <a:spLocks noChangeArrowheads="1"/>
          </p:cNvSpPr>
          <p:nvPr/>
        </p:nvSpPr>
        <p:spPr bwMode="auto">
          <a:xfrm>
            <a:off x="4114800" y="5791200"/>
            <a:ext cx="38731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Use of circular array indexing</a:t>
            </a:r>
          </a:p>
        </p:txBody>
      </p:sp>
      <p:sp>
        <p:nvSpPr>
          <p:cNvPr id="80916" name="Text Box 29"/>
          <p:cNvSpPr txBox="1">
            <a:spLocks noChangeArrowheads="1"/>
          </p:cNvSpPr>
          <p:nvPr/>
        </p:nvSpPr>
        <p:spPr bwMode="auto">
          <a:xfrm>
            <a:off x="19812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0</a:t>
            </a:r>
          </a:p>
        </p:txBody>
      </p:sp>
      <p:sp>
        <p:nvSpPr>
          <p:cNvPr id="80917" name="Text Box 30"/>
          <p:cNvSpPr txBox="1">
            <a:spLocks noChangeArrowheads="1"/>
          </p:cNvSpPr>
          <p:nvPr/>
        </p:nvSpPr>
        <p:spPr bwMode="auto">
          <a:xfrm>
            <a:off x="6096000" y="3581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N</a:t>
            </a:r>
          </a:p>
        </p:txBody>
      </p:sp>
    </p:spTree>
    <p:extLst>
      <p:ext uri="{BB962C8B-B14F-4D97-AF65-F5344CB8AC3E}">
        <p14:creationId xmlns:p14="http://schemas.microsoft.com/office/powerpoint/2010/main" val="2202919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2658"/>
                                        </p:tgtEl>
                                        <p:attrNameLst>
                                          <p:attrName>style.visibility</p:attrName>
                                        </p:attrNameLst>
                                      </p:cBhvr>
                                      <p:to>
                                        <p:strVal val="visible"/>
                                      </p:to>
                                    </p:set>
                                    <p:animEffect transition="in" filter="checkerboard(across)">
                                      <p:cBhvr>
                                        <p:cTn id="17" dur="500"/>
                                        <p:tgtEl>
                                          <p:spTgt spid="1126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2662"/>
                                        </p:tgtEl>
                                        <p:attrNameLst>
                                          <p:attrName>style.visibility</p:attrName>
                                        </p:attrNameLst>
                                      </p:cBhvr>
                                      <p:to>
                                        <p:strVal val="visible"/>
                                      </p:to>
                                    </p:set>
                                    <p:animEffect transition="in" filter="checkerboard(across)">
                                      <p:cBhvr>
                                        <p:cTn id="22" dur="500"/>
                                        <p:tgtEl>
                                          <p:spTgt spid="1126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1" nodeType="clickEffect">
                                  <p:stCondLst>
                                    <p:cond delay="0"/>
                                  </p:stCondLst>
                                  <p:childTnLst>
                                    <p:animEffect transition="out" filter="checkerboard(across)">
                                      <p:cBhvr>
                                        <p:cTn id="26" dur="500"/>
                                        <p:tgtEl>
                                          <p:spTgt spid="112662"/>
                                        </p:tgtEl>
                                      </p:cBhvr>
                                    </p:animEffect>
                                    <p:set>
                                      <p:cBhvr>
                                        <p:cTn id="27" dur="1" fill="hold">
                                          <p:stCondLst>
                                            <p:cond delay="499"/>
                                          </p:stCondLst>
                                        </p:cTn>
                                        <p:tgtEl>
                                          <p:spTgt spid="112662"/>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112644"/>
                                        </p:tgtEl>
                                      </p:cBhvr>
                                    </p:animEffect>
                                    <p:set>
                                      <p:cBhvr>
                                        <p:cTn id="32" dur="1" fill="hold">
                                          <p:stCondLst>
                                            <p:cond delay="499"/>
                                          </p:stCondLst>
                                        </p:cTn>
                                        <p:tgtEl>
                                          <p:spTgt spid="11264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xit" presetSubtype="10" fill="hold" nodeType="clickEffect">
                                  <p:stCondLst>
                                    <p:cond delay="0"/>
                                  </p:stCondLst>
                                  <p:childTnLst>
                                    <p:animEffect transition="out" filter="checkerboard(across)">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heckerboard(across)">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12666"/>
                                        </p:tgtEl>
                                        <p:attrNameLst>
                                          <p:attrName>style.visibility</p:attrName>
                                        </p:attrNameLst>
                                      </p:cBhvr>
                                      <p:to>
                                        <p:strVal val="visible"/>
                                      </p:to>
                                    </p:set>
                                    <p:animEffect transition="in" filter="checkerboard(across)">
                                      <p:cBhvr>
                                        <p:cTn id="47" dur="500"/>
                                        <p:tgtEl>
                                          <p:spTgt spid="1126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xit" presetSubtype="10" fill="hold" grpId="1" nodeType="clickEffect">
                                  <p:stCondLst>
                                    <p:cond delay="0"/>
                                  </p:stCondLst>
                                  <p:childTnLst>
                                    <p:animEffect transition="out" filter="checkerboard(across)">
                                      <p:cBhvr>
                                        <p:cTn id="51" dur="500"/>
                                        <p:tgtEl>
                                          <p:spTgt spid="112666"/>
                                        </p:tgtEl>
                                      </p:cBhvr>
                                    </p:animEffect>
                                    <p:set>
                                      <p:cBhvr>
                                        <p:cTn id="52" dur="1" fill="hold">
                                          <p:stCondLst>
                                            <p:cond delay="499"/>
                                          </p:stCondLst>
                                        </p:cTn>
                                        <p:tgtEl>
                                          <p:spTgt spid="112666"/>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12667"/>
                                        </p:tgtEl>
                                        <p:attrNameLst>
                                          <p:attrName>style.visibility</p:attrName>
                                        </p:attrNameLst>
                                      </p:cBhvr>
                                      <p:to>
                                        <p:strVal val="visible"/>
                                      </p:to>
                                    </p:set>
                                    <p:animEffect transition="in" filter="checkerboard(across)">
                                      <p:cBhvr>
                                        <p:cTn id="57" dur="500"/>
                                        <p:tgtEl>
                                          <p:spTgt spid="11266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12668"/>
                                        </p:tgtEl>
                                        <p:attrNameLst>
                                          <p:attrName>style.visibility</p:attrName>
                                        </p:attrNameLst>
                                      </p:cBhvr>
                                      <p:to>
                                        <p:strVal val="visible"/>
                                      </p:to>
                                    </p:set>
                                    <p:animEffect transition="in" filter="checkerboard(across)">
                                      <p:cBhvr>
                                        <p:cTn id="62" dur="500"/>
                                        <p:tgtEl>
                                          <p:spTgt spid="112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58" grpId="0" animBg="1"/>
      <p:bldP spid="112662" grpId="0"/>
      <p:bldP spid="112662" grpId="1"/>
      <p:bldP spid="112666" grpId="0"/>
      <p:bldP spid="112666" grpId="1"/>
      <p:bldP spid="112667" grpId="0"/>
      <p:bldP spid="11266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43</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Applications of Queues</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Direct applications:-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Waiting lists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Access to shared resources (e.g., printer)</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Multiprogramming</a:t>
            </a:r>
          </a:p>
          <a:p>
            <a:pPr marL="45720" indent="0" algn="just">
              <a:lnSpc>
                <a:spcPct val="110000"/>
              </a:lnSpc>
              <a:buNone/>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Indirect applications:-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Auxiliary data structure for algorithms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Component of other data structures</a:t>
            </a:r>
          </a:p>
        </p:txBody>
      </p:sp>
    </p:spTree>
    <p:extLst>
      <p:ext uri="{BB962C8B-B14F-4D97-AF65-F5344CB8AC3E}">
        <p14:creationId xmlns:p14="http://schemas.microsoft.com/office/powerpoint/2010/main" val="26231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Any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710" y="1628800"/>
            <a:ext cx="2304256" cy="3584398"/>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r>
              <a:rPr lang="en-US"/>
              <a:t>Lecture #00: © DSamanta</a:t>
            </a:r>
            <a:endParaRPr lang="en-IN"/>
          </a:p>
        </p:txBody>
      </p:sp>
      <p:sp>
        <p:nvSpPr>
          <p:cNvPr id="2" name="Footer Placeholder 1"/>
          <p:cNvSpPr>
            <a:spLocks noGrp="1"/>
          </p:cNvSpPr>
          <p:nvPr>
            <p:ph type="ftr" sz="quarter" idx="11"/>
          </p:nvPr>
        </p:nvSpPr>
        <p:spPr/>
        <p:txBody>
          <a:bodyPr/>
          <a:lstStyle/>
          <a:p>
            <a:r>
              <a:rPr lang="en-IN"/>
              <a:t>CS 11001 : Programming and Data Structures</a:t>
            </a:r>
          </a:p>
        </p:txBody>
      </p:sp>
      <p:sp>
        <p:nvSpPr>
          <p:cNvPr id="4" name="Slide Number Placeholder 3"/>
          <p:cNvSpPr>
            <a:spLocks noGrp="1"/>
          </p:cNvSpPr>
          <p:nvPr>
            <p:ph type="sldNum" sz="quarter" idx="12"/>
          </p:nvPr>
        </p:nvSpPr>
        <p:spPr/>
        <p:txBody>
          <a:bodyPr/>
          <a:lstStyle/>
          <a:p>
            <a:fld id="{2412D51A-C1C7-4F6F-ADB4-90C3724E8DB4}" type="slidenum">
              <a:rPr lang="en-IN" smtClean="0"/>
              <a:t>44</a:t>
            </a:fld>
            <a:endParaRPr lang="en-IN"/>
          </a:p>
        </p:txBody>
      </p:sp>
      <p:sp>
        <p:nvSpPr>
          <p:cNvPr id="5" name="Content Placeholder 2"/>
          <p:cNvSpPr>
            <a:spLocks noGrp="1"/>
          </p:cNvSpPr>
          <p:nvPr>
            <p:ph sz="quarter" idx="13"/>
          </p:nvPr>
        </p:nvSpPr>
        <p:spPr>
          <a:xfrm>
            <a:off x="467544" y="692696"/>
            <a:ext cx="8229600" cy="936104"/>
          </a:xfrm>
          <a:prstGeom prst="rect">
            <a:avLst/>
          </a:prstGeom>
        </p:spPr>
        <p:txBody>
          <a:bodyPr>
            <a:normAutofit fontScale="85000" lnSpcReduction="20000"/>
          </a:bodyPr>
          <a:lstStyle/>
          <a:p>
            <a:pPr marL="0" indent="0" algn="ctr">
              <a:buNone/>
            </a:pPr>
            <a:r>
              <a:rPr lang="en-US" altLang="zh-CN" sz="6000" dirty="0">
                <a:solidFill>
                  <a:srgbClr val="FF00FF"/>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6" name="Rectangle 5"/>
          <p:cNvSpPr/>
          <p:nvPr/>
        </p:nvSpPr>
        <p:spPr>
          <a:xfrm>
            <a:off x="683568" y="5301208"/>
            <a:ext cx="7704855" cy="830997"/>
          </a:xfrm>
          <a:prstGeom prst="rect">
            <a:avLst/>
          </a:prstGeom>
        </p:spPr>
        <p:txBody>
          <a:bodyPr wrap="square">
            <a:spAutoFit/>
          </a:bodyPr>
          <a:lstStyle/>
          <a:p>
            <a:pPr lvl="1" algn="ctr"/>
            <a:r>
              <a:rPr lang="en-IN" sz="2400" dirty="0">
                <a:solidFill>
                  <a:srgbClr val="0070C0"/>
                </a:solidFill>
                <a:latin typeface="Times New Roman" pitchFamily="18" charset="0"/>
                <a:cs typeface="Times New Roman" pitchFamily="18" charset="0"/>
              </a:rPr>
              <a:t>You may post your question(s) at the “Discussion Forum” maintained in the course Web page.</a:t>
            </a:r>
          </a:p>
        </p:txBody>
      </p:sp>
    </p:spTree>
    <p:extLst>
      <p:ext uri="{BB962C8B-B14F-4D97-AF65-F5344CB8AC3E}">
        <p14:creationId xmlns:p14="http://schemas.microsoft.com/office/powerpoint/2010/main" val="3635958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Lecture #00: © DSamanta</a:t>
            </a:r>
            <a:endParaRPr lang="en-IN" sz="1000" b="0" i="1" dirty="0"/>
          </a:p>
        </p:txBody>
      </p:sp>
      <p:sp>
        <p:nvSpPr>
          <p:cNvPr id="2" name="Footer Placeholder 1"/>
          <p:cNvSpPr>
            <a:spLocks noGrp="1"/>
          </p:cNvSpPr>
          <p:nvPr>
            <p:ph type="ftr" sz="quarter" idx="11"/>
          </p:nvPr>
        </p:nvSpPr>
        <p:spPr/>
        <p:txBody>
          <a:bodyPr/>
          <a:lstStyle/>
          <a:p>
            <a:r>
              <a:rPr lang="en-IN"/>
              <a:t>CS 11001 : Programming and Data Structures</a:t>
            </a:r>
            <a:endParaRPr lang="en-IN" dirty="0"/>
          </a:p>
        </p:txBody>
      </p:sp>
      <p:sp>
        <p:nvSpPr>
          <p:cNvPr id="3" name="Slide Number Placeholder 2"/>
          <p:cNvSpPr>
            <a:spLocks noGrp="1"/>
          </p:cNvSpPr>
          <p:nvPr>
            <p:ph type="sldNum" sz="quarter" idx="12"/>
          </p:nvPr>
        </p:nvSpPr>
        <p:spPr/>
        <p:txBody>
          <a:bodyPr/>
          <a:lstStyle/>
          <a:p>
            <a:fld id="{2412D51A-C1C7-4F6F-ADB4-90C3724E8DB4}" type="slidenum">
              <a:rPr lang="en-IN" smtClean="0"/>
              <a:t>45</a:t>
            </a:fld>
            <a:endParaRPr lang="en-IN" dirty="0"/>
          </a:p>
        </p:txBody>
      </p:sp>
      <p:sp>
        <p:nvSpPr>
          <p:cNvPr id="5" name="Content Placeholder 2"/>
          <p:cNvSpPr>
            <a:spLocks noGrp="1"/>
          </p:cNvSpPr>
          <p:nvPr>
            <p:ph sz="quarter" idx="13"/>
          </p:nvPr>
        </p:nvSpPr>
        <p:spPr>
          <a:xfrm>
            <a:off x="107504" y="404664"/>
            <a:ext cx="8229600" cy="936104"/>
          </a:xfrm>
          <a:prstGeom prst="rect">
            <a:avLst/>
          </a:prstGeom>
        </p:spPr>
        <p:txBody>
          <a:bodyPr>
            <a:normAutofit lnSpcReduction="10000"/>
          </a:bodyPr>
          <a:lstStyle/>
          <a:p>
            <a:pPr marL="0" indent="0">
              <a:buNone/>
            </a:pPr>
            <a:r>
              <a:rPr lang="en-US" altLang="zh-CN" sz="4800" dirty="0">
                <a:solidFill>
                  <a:srgbClr val="7030A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Problems to ponder…</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Tree>
    <p:extLst>
      <p:ext uri="{BB962C8B-B14F-4D97-AF65-F5344CB8AC3E}">
        <p14:creationId xmlns:p14="http://schemas.microsoft.com/office/powerpoint/2010/main" val="2415305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Lecture #00: © DSamanta</a:t>
            </a:r>
            <a:endParaRPr lang="en-IN" sz="1000" b="0" i="1" dirty="0"/>
          </a:p>
        </p:txBody>
      </p:sp>
      <p:sp>
        <p:nvSpPr>
          <p:cNvPr id="2" name="Footer Placeholder 1"/>
          <p:cNvSpPr>
            <a:spLocks noGrp="1"/>
          </p:cNvSpPr>
          <p:nvPr>
            <p:ph type="ftr" sz="quarter" idx="11"/>
          </p:nvPr>
        </p:nvSpPr>
        <p:spPr/>
        <p:txBody>
          <a:bodyPr/>
          <a:lstStyle/>
          <a:p>
            <a:r>
              <a:rPr lang="en-IN"/>
              <a:t>CS 11001 : Programming and Data Structures</a:t>
            </a:r>
            <a:endParaRPr lang="en-IN" dirty="0"/>
          </a:p>
        </p:txBody>
      </p:sp>
      <p:sp>
        <p:nvSpPr>
          <p:cNvPr id="3" name="Slide Number Placeholder 2"/>
          <p:cNvSpPr>
            <a:spLocks noGrp="1"/>
          </p:cNvSpPr>
          <p:nvPr>
            <p:ph type="sldNum" sz="quarter" idx="12"/>
          </p:nvPr>
        </p:nvSpPr>
        <p:spPr/>
        <p:txBody>
          <a:bodyPr/>
          <a:lstStyle/>
          <a:p>
            <a:fld id="{2412D51A-C1C7-4F6F-ADB4-90C3724E8DB4}" type="slidenum">
              <a:rPr lang="en-IN" smtClean="0"/>
              <a:t>46</a:t>
            </a:fld>
            <a:endParaRPr lang="en-IN" dirty="0"/>
          </a:p>
        </p:txBody>
      </p:sp>
      <p:sp>
        <p:nvSpPr>
          <p:cNvPr id="5" name="Content Placeholder 2"/>
          <p:cNvSpPr>
            <a:spLocks noGrp="1"/>
          </p:cNvSpPr>
          <p:nvPr>
            <p:ph sz="quarter" idx="13"/>
          </p:nvPr>
        </p:nvSpPr>
        <p:spPr>
          <a:xfrm>
            <a:off x="107504" y="404664"/>
            <a:ext cx="8229600" cy="936104"/>
          </a:xfrm>
          <a:prstGeom prst="rect">
            <a:avLst/>
          </a:prstGeom>
        </p:spPr>
        <p:txBody>
          <a:bodyPr>
            <a:normAutofit lnSpcReduction="10000"/>
          </a:bodyPr>
          <a:lstStyle/>
          <a:p>
            <a:pPr marL="0" indent="0">
              <a:buNone/>
            </a:pPr>
            <a:r>
              <a:rPr lang="en-US" altLang="zh-CN" sz="4800" dirty="0">
                <a:solidFill>
                  <a:srgbClr val="7030A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Problems for practice…</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Tree>
    <p:extLst>
      <p:ext uri="{BB962C8B-B14F-4D97-AF65-F5344CB8AC3E}">
        <p14:creationId xmlns:p14="http://schemas.microsoft.com/office/powerpoint/2010/main" val="290764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5</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 stack is an Abstract Data Type (ADT), commonly used in most programming languages. It is named stack as it behaves like a real-world stack, for example – a deck of cards or a pile of plates, etc.</a:t>
            </a:r>
          </a:p>
        </p:txBody>
      </p:sp>
      <p:pic>
        <p:nvPicPr>
          <p:cNvPr id="1026" name="Picture 2" descr="Stack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140968"/>
            <a:ext cx="6134937" cy="15934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35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6</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Stack Representation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457200" y="1196752"/>
            <a:ext cx="8363272" cy="5340573"/>
          </a:xfrm>
          <a:prstGeom prst="rect">
            <a:avLst/>
          </a:prstGeom>
        </p:spPr>
        <p:txBody>
          <a:bodyPr>
            <a:normAutofit/>
          </a:bodyPr>
          <a:lstStyle/>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Can be implemented by means of Array, Structure, Pointers and Linked List.</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Stack can either be a fixed size or dynamic.</a:t>
            </a:r>
          </a:p>
        </p:txBody>
      </p:sp>
      <p:pic>
        <p:nvPicPr>
          <p:cNvPr id="2050" name="Picture 2" descr="Stack Repres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196752"/>
            <a:ext cx="5898628" cy="36047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86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7</a:t>
            </a:fld>
            <a:endParaRPr lang="en-IN">
              <a:solidFill>
                <a:prstClr val="black">
                  <a:lumMod val="50000"/>
                  <a:lumOff val="50000"/>
                </a:prstClr>
              </a:solidFill>
            </a:endParaRPr>
          </a:p>
        </p:txBody>
      </p:sp>
      <p:sp>
        <p:nvSpPr>
          <p:cNvPr id="19" name="Oval 18"/>
          <p:cNvSpPr>
            <a:spLocks noChangeArrowheads="1"/>
          </p:cNvSpPr>
          <p:nvPr/>
        </p:nvSpPr>
        <p:spPr bwMode="auto">
          <a:xfrm>
            <a:off x="4991100" y="1257300"/>
            <a:ext cx="2514600" cy="457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0"/>
              </a:spcBef>
              <a:buFontTx/>
              <a:buNone/>
            </a:pPr>
            <a:r>
              <a:rPr lang="en-US" altLang="en-US" sz="2800" dirty="0">
                <a:solidFill>
                  <a:srgbClr val="0070C0"/>
                </a:solidFill>
                <a:latin typeface="Courier New" panose="02070309020205020404" pitchFamily="49" charset="0"/>
                <a:cs typeface="Courier New" panose="02070309020205020404" pitchFamily="49" charset="0"/>
              </a:rPr>
              <a:t>STACK</a:t>
            </a:r>
          </a:p>
        </p:txBody>
      </p:sp>
      <p:sp>
        <p:nvSpPr>
          <p:cNvPr id="20" name="Line 3"/>
          <p:cNvSpPr>
            <a:spLocks noChangeShapeType="1"/>
          </p:cNvSpPr>
          <p:nvPr/>
        </p:nvSpPr>
        <p:spPr bwMode="auto">
          <a:xfrm>
            <a:off x="3009900" y="1333500"/>
            <a:ext cx="2362200" cy="5334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1" name="Line 4"/>
          <p:cNvSpPr>
            <a:spLocks noChangeShapeType="1"/>
          </p:cNvSpPr>
          <p:nvPr/>
        </p:nvSpPr>
        <p:spPr bwMode="auto">
          <a:xfrm>
            <a:off x="3086100" y="2400300"/>
            <a:ext cx="2057400" cy="76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2" name="Line 5"/>
          <p:cNvSpPr>
            <a:spLocks noChangeShapeType="1"/>
          </p:cNvSpPr>
          <p:nvPr/>
        </p:nvSpPr>
        <p:spPr bwMode="auto">
          <a:xfrm>
            <a:off x="3162300" y="3390900"/>
            <a:ext cx="1828800" cy="158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3" name="Line 6"/>
          <p:cNvSpPr>
            <a:spLocks noChangeShapeType="1"/>
          </p:cNvSpPr>
          <p:nvPr/>
        </p:nvSpPr>
        <p:spPr bwMode="auto">
          <a:xfrm flipV="1">
            <a:off x="3086100" y="4000500"/>
            <a:ext cx="1905000" cy="2286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4" name="Line 7"/>
          <p:cNvSpPr>
            <a:spLocks noChangeShapeType="1"/>
          </p:cNvSpPr>
          <p:nvPr/>
        </p:nvSpPr>
        <p:spPr bwMode="auto">
          <a:xfrm flipV="1">
            <a:off x="3086100" y="4457700"/>
            <a:ext cx="2057400" cy="6858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5" name="Text Box 8"/>
          <p:cNvSpPr txBox="1">
            <a:spLocks noChangeArrowheads="1"/>
          </p:cNvSpPr>
          <p:nvPr/>
        </p:nvSpPr>
        <p:spPr bwMode="auto">
          <a:xfrm>
            <a:off x="1943100" y="10287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a:solidFill>
                  <a:srgbClr val="0070C0"/>
                </a:solidFill>
                <a:latin typeface="Courier New" panose="02070309020205020404" pitchFamily="49" charset="0"/>
                <a:cs typeface="Courier New" panose="02070309020205020404" pitchFamily="49" charset="0"/>
              </a:rPr>
              <a:t>push</a:t>
            </a:r>
          </a:p>
        </p:txBody>
      </p:sp>
      <p:sp>
        <p:nvSpPr>
          <p:cNvPr id="26" name="Text Box 9"/>
          <p:cNvSpPr txBox="1">
            <a:spLocks noChangeArrowheads="1"/>
          </p:cNvSpPr>
          <p:nvPr/>
        </p:nvSpPr>
        <p:spPr bwMode="auto">
          <a:xfrm>
            <a:off x="1866900" y="30861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a:solidFill>
                  <a:srgbClr val="0070C0"/>
                </a:solidFill>
                <a:latin typeface="Courier New" panose="02070309020205020404" pitchFamily="49" charset="0"/>
                <a:cs typeface="Courier New" panose="02070309020205020404" pitchFamily="49" charset="0"/>
              </a:rPr>
              <a:t>create</a:t>
            </a:r>
          </a:p>
        </p:txBody>
      </p:sp>
      <p:sp>
        <p:nvSpPr>
          <p:cNvPr id="27" name="Text Box 10"/>
          <p:cNvSpPr txBox="1">
            <a:spLocks noChangeArrowheads="1"/>
          </p:cNvSpPr>
          <p:nvPr/>
        </p:nvSpPr>
        <p:spPr bwMode="auto">
          <a:xfrm>
            <a:off x="2019300" y="21717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a:solidFill>
                  <a:srgbClr val="0070C0"/>
                </a:solidFill>
                <a:latin typeface="Courier New" panose="02070309020205020404" pitchFamily="49" charset="0"/>
                <a:cs typeface="Courier New" panose="02070309020205020404" pitchFamily="49" charset="0"/>
              </a:rPr>
              <a:t>pop</a:t>
            </a:r>
          </a:p>
        </p:txBody>
      </p:sp>
      <p:sp>
        <p:nvSpPr>
          <p:cNvPr id="28" name="Text Box 11"/>
          <p:cNvSpPr txBox="1">
            <a:spLocks noChangeArrowheads="1"/>
          </p:cNvSpPr>
          <p:nvPr/>
        </p:nvSpPr>
        <p:spPr bwMode="auto">
          <a:xfrm>
            <a:off x="1638300" y="4983559"/>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err="1">
                <a:solidFill>
                  <a:srgbClr val="0070C0"/>
                </a:solidFill>
                <a:latin typeface="Courier New" panose="02070309020205020404" pitchFamily="49" charset="0"/>
                <a:cs typeface="Courier New" panose="02070309020205020404" pitchFamily="49" charset="0"/>
              </a:rPr>
              <a:t>isfull</a:t>
            </a:r>
            <a:endParaRPr lang="en-US" altLang="en-US" sz="2400" dirty="0">
              <a:solidFill>
                <a:srgbClr val="0070C0"/>
              </a:solidFill>
              <a:latin typeface="Courier New" panose="02070309020205020404" pitchFamily="49" charset="0"/>
              <a:cs typeface="Courier New" panose="02070309020205020404" pitchFamily="49" charset="0"/>
            </a:endParaRPr>
          </a:p>
        </p:txBody>
      </p:sp>
      <p:sp>
        <p:nvSpPr>
          <p:cNvPr id="29" name="Text Box 12"/>
          <p:cNvSpPr txBox="1">
            <a:spLocks noChangeArrowheads="1"/>
          </p:cNvSpPr>
          <p:nvPr/>
        </p:nvSpPr>
        <p:spPr bwMode="auto">
          <a:xfrm>
            <a:off x="1638300" y="39243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err="1">
                <a:solidFill>
                  <a:srgbClr val="0070C0"/>
                </a:solidFill>
                <a:latin typeface="Courier New" panose="02070309020205020404" pitchFamily="49" charset="0"/>
                <a:cs typeface="Courier New" panose="02070309020205020404" pitchFamily="49" charset="0"/>
              </a:rPr>
              <a:t>isempty</a:t>
            </a:r>
            <a:endParaRPr lang="en-US" altLang="en-US" sz="24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421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8</a:t>
            </a:fld>
            <a:endParaRPr lang="en-IN">
              <a:solidFill>
                <a:prstClr val="black">
                  <a:lumMod val="50000"/>
                  <a:lumOff val="50000"/>
                </a:prstClr>
              </a:solidFill>
            </a:endParaRPr>
          </a:p>
        </p:txBody>
      </p:sp>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STACK: Last-In-First-Out (LIFO)</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457200" y="1196752"/>
            <a:ext cx="8363272" cy="5340573"/>
          </a:xfrm>
          <a:prstGeom prst="rect">
            <a:avLst/>
          </a:prstGeom>
        </p:spPr>
        <p:txBody>
          <a:bodyPr>
            <a:normAutofit/>
          </a:bodyPr>
          <a:lstStyle/>
          <a:p>
            <a:pPr algn="just">
              <a:buFont typeface="Arial" pitchFamily="34" charset="0"/>
              <a:buChar char="•"/>
            </a:pPr>
            <a:r>
              <a:rPr lang="en-IN" b="1" dirty="0">
                <a:solidFill>
                  <a:srgbClr val="0070C0"/>
                </a:solidFill>
                <a:latin typeface="Courier New" panose="02070309020205020404" pitchFamily="49" charset="0"/>
                <a:cs typeface="Courier New" panose="02070309020205020404" pitchFamily="49" charset="0"/>
              </a:rPr>
              <a:t>void push (stack *s, </a:t>
            </a:r>
            <a:r>
              <a:rPr lang="en-IN" b="1" dirty="0" err="1">
                <a:solidFill>
                  <a:srgbClr val="FF0000"/>
                </a:solidFill>
                <a:latin typeface="Courier New" panose="02070309020205020404" pitchFamily="49" charset="0"/>
                <a:cs typeface="Courier New" panose="02070309020205020404" pitchFamily="49" charset="0"/>
              </a:rPr>
              <a:t>int</a:t>
            </a:r>
            <a:r>
              <a:rPr lang="en-IN" b="1" dirty="0">
                <a:solidFill>
                  <a:srgbClr val="FF0000"/>
                </a:solidFill>
                <a:latin typeface="Courier New" panose="02070309020205020404" pitchFamily="49" charset="0"/>
                <a:cs typeface="Courier New" panose="02070309020205020404" pitchFamily="49" charset="0"/>
              </a:rPr>
              <a:t> element</a:t>
            </a:r>
            <a:r>
              <a:rPr lang="en-IN" b="1" dirty="0">
                <a:solidFill>
                  <a:srgbClr val="0070C0"/>
                </a:solidFill>
                <a:latin typeface="Courier New" panose="02070309020205020404" pitchFamily="49" charset="0"/>
                <a:cs typeface="Courier New" panose="02070309020205020404" pitchFamily="49" charset="0"/>
              </a:rPr>
              <a:t>);</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Insert an element in the stack */</a:t>
            </a:r>
          </a:p>
          <a:p>
            <a:pPr algn="just">
              <a:buFont typeface="Arial" pitchFamily="34" charset="0"/>
              <a:buChar char="•"/>
            </a:pPr>
            <a:r>
              <a:rPr lang="en-IN" b="1" dirty="0" err="1">
                <a:solidFill>
                  <a:srgbClr val="FF0000"/>
                </a:solidFill>
                <a:latin typeface="Courier New" panose="02070309020205020404" pitchFamily="49" charset="0"/>
                <a:cs typeface="Courier New" panose="02070309020205020404" pitchFamily="49" charset="0"/>
              </a:rPr>
              <a:t>int</a:t>
            </a:r>
            <a:r>
              <a:rPr lang="en-IN" b="1" dirty="0">
                <a:solidFill>
                  <a:srgbClr val="0070C0"/>
                </a:solidFill>
                <a:latin typeface="Courier New" panose="02070309020205020404" pitchFamily="49" charset="0"/>
                <a:cs typeface="Courier New" panose="02070309020205020404" pitchFamily="49" charset="0"/>
              </a:rPr>
              <a:t> pop (stack *s);</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Remove and return the top element */</a:t>
            </a:r>
          </a:p>
          <a:p>
            <a:pPr algn="just">
              <a:buFont typeface="Arial" pitchFamily="34" charset="0"/>
              <a:buChar char="•"/>
            </a:pPr>
            <a:r>
              <a:rPr lang="en-IN" b="1" dirty="0">
                <a:solidFill>
                  <a:srgbClr val="0070C0"/>
                </a:solidFill>
                <a:latin typeface="Courier New" panose="02070309020205020404" pitchFamily="49" charset="0"/>
                <a:cs typeface="Courier New" panose="02070309020205020404" pitchFamily="49" charset="0"/>
              </a:rPr>
              <a:t>void create (stack  *s);</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Create a new stack */</a:t>
            </a:r>
          </a:p>
          <a:p>
            <a:pPr algn="just">
              <a:buFont typeface="Arial" pitchFamily="34" charset="0"/>
              <a:buChar char="•"/>
            </a:pPr>
            <a:r>
              <a:rPr lang="en-IN" b="1" dirty="0" err="1">
                <a:solidFill>
                  <a:srgbClr val="0070C0"/>
                </a:solidFill>
                <a:latin typeface="Courier New" panose="02070309020205020404" pitchFamily="49" charset="0"/>
                <a:cs typeface="Courier New" panose="02070309020205020404" pitchFamily="49" charset="0"/>
              </a:rPr>
              <a:t>int</a:t>
            </a:r>
            <a:r>
              <a:rPr lang="en-IN" b="1" dirty="0">
                <a:solidFill>
                  <a:srgbClr val="0070C0"/>
                </a:solidFill>
                <a:latin typeface="Courier New" panose="02070309020205020404" pitchFamily="49" charset="0"/>
                <a:cs typeface="Courier New" panose="02070309020205020404" pitchFamily="49" charset="0"/>
              </a:rPr>
              <a:t> </a:t>
            </a:r>
            <a:r>
              <a:rPr lang="en-IN" b="1" dirty="0" err="1">
                <a:solidFill>
                  <a:srgbClr val="0070C0"/>
                </a:solidFill>
                <a:latin typeface="Courier New" panose="02070309020205020404" pitchFamily="49" charset="0"/>
                <a:cs typeface="Courier New" panose="02070309020205020404" pitchFamily="49" charset="0"/>
              </a:rPr>
              <a:t>isempty</a:t>
            </a:r>
            <a:r>
              <a:rPr lang="en-IN" b="1" dirty="0">
                <a:solidFill>
                  <a:srgbClr val="0070C0"/>
                </a:solidFill>
                <a:latin typeface="Courier New" panose="02070309020205020404" pitchFamily="49" charset="0"/>
                <a:cs typeface="Courier New" panose="02070309020205020404" pitchFamily="49" charset="0"/>
              </a:rPr>
              <a:t> (stack *s);</a:t>
            </a:r>
          </a:p>
          <a:p>
            <a:pPr marL="45720" indent="0" algn="just">
              <a:buNone/>
            </a:pPr>
            <a:r>
              <a:rPr lang="en-IN" dirty="0">
                <a:solidFill>
                  <a:srgbClr val="B808BC"/>
                </a:solidFill>
                <a:latin typeface="Times New Roman" pitchFamily="18" charset="0"/>
                <a:cs typeface="Times New Roman" pitchFamily="18" charset="0"/>
              </a:rPr>
              <a:t>                                        /* Check if stack is empty */</a:t>
            </a:r>
          </a:p>
          <a:p>
            <a:pPr algn="just">
              <a:buFont typeface="Arial" pitchFamily="34" charset="0"/>
              <a:buChar char="•"/>
            </a:pPr>
            <a:r>
              <a:rPr lang="en-IN" b="1" dirty="0" err="1">
                <a:solidFill>
                  <a:srgbClr val="0070C0"/>
                </a:solidFill>
                <a:latin typeface="Courier New" panose="02070309020205020404" pitchFamily="49" charset="0"/>
                <a:cs typeface="Courier New" panose="02070309020205020404" pitchFamily="49" charset="0"/>
              </a:rPr>
              <a:t>int</a:t>
            </a:r>
            <a:r>
              <a:rPr lang="en-IN" b="1" dirty="0">
                <a:solidFill>
                  <a:srgbClr val="0070C0"/>
                </a:solidFill>
                <a:latin typeface="Courier New" panose="02070309020205020404" pitchFamily="49" charset="0"/>
                <a:cs typeface="Courier New" panose="02070309020205020404" pitchFamily="49" charset="0"/>
              </a:rPr>
              <a:t> </a:t>
            </a:r>
            <a:r>
              <a:rPr lang="en-IN" b="1" dirty="0" err="1">
                <a:solidFill>
                  <a:srgbClr val="0070C0"/>
                </a:solidFill>
                <a:latin typeface="Courier New" panose="02070309020205020404" pitchFamily="49" charset="0"/>
                <a:cs typeface="Courier New" panose="02070309020205020404" pitchFamily="49" charset="0"/>
              </a:rPr>
              <a:t>isfull</a:t>
            </a:r>
            <a:r>
              <a:rPr lang="en-IN" b="1" dirty="0">
                <a:solidFill>
                  <a:srgbClr val="0070C0"/>
                </a:solidFill>
                <a:latin typeface="Courier New" panose="02070309020205020404" pitchFamily="49" charset="0"/>
                <a:cs typeface="Courier New" panose="02070309020205020404" pitchFamily="49" charset="0"/>
              </a:rPr>
              <a:t> (stack *s);</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Check if stack is full */</a:t>
            </a:r>
          </a:p>
          <a:p>
            <a:pPr algn="just">
              <a:buFont typeface="Arial" pitchFamily="34" charset="0"/>
              <a:buChar char="•"/>
            </a:pPr>
            <a:endParaRPr lang="en-IN" dirty="0">
              <a:solidFill>
                <a:srgbClr val="002060"/>
              </a:solidFill>
              <a:latin typeface="Times New Roman" pitchFamily="18" charset="0"/>
              <a:cs typeface="Times New Roman" pitchFamily="18" charset="0"/>
            </a:endParaRPr>
          </a:p>
        </p:txBody>
      </p:sp>
      <p:sp>
        <p:nvSpPr>
          <p:cNvPr id="7" name="Rectangle 6"/>
          <p:cNvSpPr/>
          <p:nvPr/>
        </p:nvSpPr>
        <p:spPr>
          <a:xfrm>
            <a:off x="3555820" y="5802868"/>
            <a:ext cx="4899098" cy="369332"/>
          </a:xfrm>
          <a:prstGeom prst="rect">
            <a:avLst/>
          </a:prstGeom>
        </p:spPr>
        <p:txBody>
          <a:bodyPr wrap="none">
            <a:spAutoFit/>
          </a:bodyPr>
          <a:lstStyle/>
          <a:p>
            <a:pPr>
              <a:spcBef>
                <a:spcPct val="5000"/>
              </a:spcBef>
            </a:pPr>
            <a:r>
              <a:rPr lang="en-US" altLang="en-US" u="sng" dirty="0"/>
              <a:t>Assumption: stack contains integer elements!</a:t>
            </a:r>
          </a:p>
        </p:txBody>
      </p:sp>
    </p:spTree>
    <p:extLst>
      <p:ext uri="{BB962C8B-B14F-4D97-AF65-F5344CB8AC3E}">
        <p14:creationId xmlns:p14="http://schemas.microsoft.com/office/powerpoint/2010/main" val="56247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9</a:t>
            </a:fld>
            <a:endParaRPr lang="en-IN">
              <a:solidFill>
                <a:prstClr val="black">
                  <a:lumMod val="50000"/>
                  <a:lumOff val="50000"/>
                </a:prstClr>
              </a:solidFill>
            </a:endParaRPr>
          </a:p>
        </p:txBody>
      </p:sp>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Stack using Array</a:t>
            </a:r>
            <a:endParaRPr lang="en-IN" sz="4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41852390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6D1424FC3D474AB7E9E4D979C6D54E" ma:contentTypeVersion="3" ma:contentTypeDescription="Create a new document." ma:contentTypeScope="" ma:versionID="a6624809a7575d3b3ebf498c1f4094d4">
  <xsd:schema xmlns:xsd="http://www.w3.org/2001/XMLSchema" xmlns:xs="http://www.w3.org/2001/XMLSchema" xmlns:p="http://schemas.microsoft.com/office/2006/metadata/properties" xmlns:ns2="19975716-39be-4cce-afef-6bddbc0eced4" targetNamespace="http://schemas.microsoft.com/office/2006/metadata/properties" ma:root="true" ma:fieldsID="0ad3e0c01f08d5497bde4df986ea5be2" ns2:_="">
    <xsd:import namespace="19975716-39be-4cce-afef-6bddbc0eced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975716-39be-4cce-afef-6bddbc0ece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6B4CC9-7CC2-417C-AC46-B8B9C4EFABFE}"/>
</file>

<file path=customXml/itemProps2.xml><?xml version="1.0" encoding="utf-8"?>
<ds:datastoreItem xmlns:ds="http://schemas.openxmlformats.org/officeDocument/2006/customXml" ds:itemID="{3BC8AB0B-56F2-4608-AD37-32BA1B1BD649}"/>
</file>

<file path=customXml/itemProps3.xml><?xml version="1.0" encoding="utf-8"?>
<ds:datastoreItem xmlns:ds="http://schemas.openxmlformats.org/officeDocument/2006/customXml" ds:itemID="{C6C69066-23BE-4B5E-BE55-A5BE3A0A94C9}"/>
</file>

<file path=docProps/app.xml><?xml version="1.0" encoding="utf-8"?>
<Properties xmlns="http://schemas.openxmlformats.org/officeDocument/2006/extended-properties" xmlns:vt="http://schemas.openxmlformats.org/officeDocument/2006/docPropsVTypes">
  <Template>Gallery</Template>
  <TotalTime>5756</TotalTime>
  <Words>3074</Words>
  <Application>Microsoft Office PowerPoint</Application>
  <PresentationFormat>On-screen Show (4:3)</PresentationFormat>
  <Paragraphs>691</Paragraphs>
  <Slides>46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Courier New</vt:lpstr>
      <vt:lpstr>Georgia</vt:lpstr>
      <vt:lpstr>Gill Sans MT</vt:lpstr>
      <vt:lpstr>Times New Roman</vt:lpstr>
      <vt:lpstr>Gallery</vt:lpstr>
      <vt:lpstr>Programming and Data Structures</vt:lpstr>
      <vt:lpstr>PowerPoint Presentation</vt:lpstr>
      <vt:lpstr>Today’s discussion…</vt:lpstr>
      <vt:lpstr>Stack</vt:lpstr>
      <vt:lpstr>Basic Idea</vt:lpstr>
      <vt:lpstr>Stack Representation</vt:lpstr>
      <vt:lpstr>PowerPoint Presentation</vt:lpstr>
      <vt:lpstr>STACK: Last-In-First-Out (LIFO)</vt:lpstr>
      <vt:lpstr>Stack using Array</vt:lpstr>
      <vt:lpstr>PowerPoint Presentation</vt:lpstr>
      <vt:lpstr>PowerPoint Presentation</vt:lpstr>
      <vt:lpstr>Stack using Linked List</vt:lpstr>
      <vt:lpstr>PowerPoint Presentation</vt:lpstr>
      <vt:lpstr>PowerPoint Presentation</vt:lpstr>
      <vt:lpstr>PowerPoint Presentation</vt:lpstr>
      <vt:lpstr>Declaration</vt:lpstr>
      <vt:lpstr>Stack Creation</vt:lpstr>
      <vt:lpstr>Pushing an element into stack</vt:lpstr>
      <vt:lpstr>Popping an element from stack</vt:lpstr>
      <vt:lpstr>Checking for stack empty</vt:lpstr>
      <vt:lpstr>Checking for Stack Full</vt:lpstr>
      <vt:lpstr>Example: A Stack using an Array</vt:lpstr>
      <vt:lpstr>Example: A Stack using Linked List</vt:lpstr>
      <vt:lpstr>Applications of Stacks</vt:lpstr>
      <vt:lpstr>Infix and Postfix Notations </vt:lpstr>
      <vt:lpstr>Infix to Postfix </vt:lpstr>
      <vt:lpstr>Infix to postfix conversion</vt:lpstr>
      <vt:lpstr>The algorithm steps</vt:lpstr>
      <vt:lpstr>Infix to Postfix Conversion</vt:lpstr>
      <vt:lpstr>PowerPoint Presentation</vt:lpstr>
      <vt:lpstr>Queue</vt:lpstr>
      <vt:lpstr>Basic Idea</vt:lpstr>
      <vt:lpstr>Queue Representation</vt:lpstr>
      <vt:lpstr>PowerPoint Presentation</vt:lpstr>
      <vt:lpstr>PowerPoint Presentation</vt:lpstr>
      <vt:lpstr>Queue using Linked List</vt:lpstr>
      <vt:lpstr>PowerPoint Presentation</vt:lpstr>
      <vt:lpstr>Queue: Linked List Structure</vt:lpstr>
      <vt:lpstr>Queue: Linked List Structure</vt:lpstr>
      <vt:lpstr>Example :Queue using Linked List</vt:lpstr>
      <vt:lpstr>Example :Queue using Linked List</vt:lpstr>
      <vt:lpstr>Problem With Array Implementation</vt:lpstr>
      <vt:lpstr>Applications of Queues</vt:lpstr>
      <vt:lpstr>PowerPoint Presentation</vt:lpstr>
      <vt:lpstr>PowerPoint Presentation</vt:lpstr>
      <vt:lpstr>PowerPoint Presentation</vt:lpstr>
    </vt:vector>
  </TitlesOfParts>
  <Company>IIT Kharagpur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and Data Structures</dc:title>
  <dc:creator>Debasis Samanta</dc:creator>
  <cp:lastModifiedBy>Raghavendra</cp:lastModifiedBy>
  <cp:revision>351</cp:revision>
  <dcterms:created xsi:type="dcterms:W3CDTF">2016-12-06T07:31:32Z</dcterms:created>
  <dcterms:modified xsi:type="dcterms:W3CDTF">2023-09-29T09:36:35Z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0x010100566D1424FC3D474AB7E9E4D979C6D54E</vt:lpwstr>
  </property>
</Properties>
</file>