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9" r:id="rId3"/>
    <p:sldId id="270" r:id="rId4"/>
    <p:sldId id="266" r:id="rId5"/>
    <p:sldId id="267" r:id="rId6"/>
    <p:sldId id="268" r:id="rId7"/>
    <p:sldId id="257" r:id="rId8"/>
    <p:sldId id="260" r:id="rId9"/>
    <p:sldId id="259" r:id="rId10"/>
    <p:sldId id="272" r:id="rId11"/>
    <p:sldId id="271" r:id="rId12"/>
    <p:sldId id="273" r:id="rId13"/>
    <p:sldId id="274" r:id="rId14"/>
    <p:sldId id="258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926D-5706-4C23-A039-2338D40897E5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1DD85-A7E4-447B-9EF4-D204B6703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Biconnected</a:t>
            </a:r>
            <a:r>
              <a:rPr lang="en-US" dirty="0"/>
              <a:t>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Tree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2034540" cy="274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752600"/>
            <a:ext cx="2438400" cy="407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“Low” 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“pre” ordering</a:t>
            </a:r>
          </a:p>
          <a:p>
            <a:r>
              <a:rPr lang="en-US" dirty="0"/>
              <a:t>“low” numbering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2" imgW="914400" imgH="215640" progId="Equation.3">
                  <p:embed/>
                </p:oleObj>
              </mc:Choice>
              <mc:Fallback>
                <p:oleObj name="Equation" r:id="rId2" imgW="91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667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3505200"/>
            <a:ext cx="2209800" cy="298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3548432"/>
            <a:ext cx="1978917" cy="330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Vertices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05200"/>
            <a:ext cx="2209800" cy="298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548432"/>
            <a:ext cx="1978917" cy="330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40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019800" y="2667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does that translate into a test on low and pre?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>
            <a:off x="5105400" y="2667000"/>
            <a:ext cx="914400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for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can find low and pre, you can identify separating vertices. </a:t>
            </a:r>
          </a:p>
          <a:p>
            <a:pPr lvl="1"/>
            <a:r>
              <a:rPr lang="en-US" dirty="0"/>
              <a:t>You can use DFS to find low and pre.</a:t>
            </a:r>
          </a:p>
          <a:p>
            <a:pPr lvl="1"/>
            <a:r>
              <a:rPr lang="en-US" dirty="0"/>
              <a:t>Pre is easy. </a:t>
            </a:r>
          </a:p>
          <a:p>
            <a:r>
              <a:rPr lang="en-US" dirty="0"/>
              <a:t>If you can find separating vertices, then you can use a second DFS to find biconnected components. </a:t>
            </a:r>
          </a:p>
          <a:p>
            <a:pPr lvl="1"/>
            <a:r>
              <a:rPr lang="en-US" dirty="0"/>
              <a:t>Keep in mind that the biconnected components are edges not vertices.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60803" y="26796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1403" y="32130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803" y="36702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6001956">
            <a:off x="1449960" y="3223014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13203" y="2755890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17903" y="325119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13203" y="3354737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51113" y="3354736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43529" y="3565752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12394" y="4264862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30637" y="2201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 rot="16001956">
            <a:off x="1929194" y="2211299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30347" y="2343021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22763" y="2554037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91628" y="3253147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96428" y="18053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82228" y="3112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25028" y="41030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77228" y="424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3828" y="36341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3828" y="24911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86828" y="27959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343400" y="2209800"/>
            <a:ext cx="306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962400"/>
            <a:ext cx="306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h</a:t>
            </a:r>
          </a:p>
          <a:p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43434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3434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1148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9624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48200" y="3962400"/>
            <a:ext cx="306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4457700" y="3695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46482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400800" y="2514600"/>
            <a:ext cx="11128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</a:t>
            </a:r>
            <a:endParaRPr lang="en-US" dirty="0"/>
          </a:p>
          <a:p>
            <a:r>
              <a:rPr lang="en-US" dirty="0" err="1"/>
              <a:t>bg</a:t>
            </a:r>
            <a:endParaRPr lang="en-US" dirty="0"/>
          </a:p>
          <a:p>
            <a:r>
              <a:rPr lang="en-US" dirty="0" err="1"/>
              <a:t>gc</a:t>
            </a:r>
            <a:endParaRPr lang="en-US" dirty="0"/>
          </a:p>
          <a:p>
            <a:r>
              <a:rPr lang="en-US" dirty="0" err="1"/>
              <a:t>cd</a:t>
            </a:r>
            <a:endParaRPr lang="en-US" dirty="0"/>
          </a:p>
          <a:p>
            <a:r>
              <a:rPr lang="en-US" dirty="0"/>
              <a:t>dg </a:t>
            </a:r>
            <a:r>
              <a:rPr lang="en-US" dirty="0">
                <a:sym typeface="Wingdings" pitchFamily="2" charset="2"/>
              </a:rPr>
              <a:t> pop</a:t>
            </a:r>
          </a:p>
          <a:p>
            <a:endParaRPr lang="en-US" dirty="0"/>
          </a:p>
        </p:txBody>
      </p:sp>
      <p:sp>
        <p:nvSpPr>
          <p:cNvPr id="149" name="Freeform 148"/>
          <p:cNvSpPr/>
          <p:nvPr/>
        </p:nvSpPr>
        <p:spPr>
          <a:xfrm>
            <a:off x="4649118" y="2533880"/>
            <a:ext cx="286439" cy="1002534"/>
          </a:xfrm>
          <a:custGeom>
            <a:avLst/>
            <a:gdLst>
              <a:gd name="connsiteX0" fmla="*/ 0 w 286439"/>
              <a:gd name="connsiteY0" fmla="*/ 1002534 h 1002534"/>
              <a:gd name="connsiteX1" fmla="*/ 286439 w 286439"/>
              <a:gd name="connsiteY1" fmla="*/ 440674 h 1002534"/>
              <a:gd name="connsiteX2" fmla="*/ 0 w 286439"/>
              <a:gd name="connsiteY2" fmla="*/ 0 h 10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39" h="1002534">
                <a:moveTo>
                  <a:pt x="0" y="1002534"/>
                </a:moveTo>
                <a:cubicBezTo>
                  <a:pt x="143219" y="805148"/>
                  <a:pt x="286439" y="607763"/>
                  <a:pt x="286439" y="440674"/>
                </a:cubicBezTo>
                <a:cubicBezTo>
                  <a:pt x="286439" y="273585"/>
                  <a:pt x="143219" y="136792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693186" y="3613533"/>
            <a:ext cx="574713" cy="1068636"/>
          </a:xfrm>
          <a:custGeom>
            <a:avLst/>
            <a:gdLst>
              <a:gd name="connsiteX0" fmla="*/ 209320 w 574713"/>
              <a:gd name="connsiteY0" fmla="*/ 1068636 h 1068636"/>
              <a:gd name="connsiteX1" fmla="*/ 539826 w 574713"/>
              <a:gd name="connsiteY1" fmla="*/ 418640 h 1068636"/>
              <a:gd name="connsiteX2" fmla="*/ 0 w 574713"/>
              <a:gd name="connsiteY2" fmla="*/ 0 h 1068636"/>
              <a:gd name="connsiteX3" fmla="*/ 0 w 574713"/>
              <a:gd name="connsiteY3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3" h="1068636">
                <a:moveTo>
                  <a:pt x="209320" y="1068636"/>
                </a:moveTo>
                <a:cubicBezTo>
                  <a:pt x="392016" y="832691"/>
                  <a:pt x="574713" y="596746"/>
                  <a:pt x="539826" y="418640"/>
                </a:cubicBezTo>
                <a:cubicBezTo>
                  <a:pt x="504939" y="2405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48419" y="3635566"/>
            <a:ext cx="714261" cy="1068636"/>
          </a:xfrm>
          <a:custGeom>
            <a:avLst/>
            <a:gdLst>
              <a:gd name="connsiteX0" fmla="*/ 328670 w 714261"/>
              <a:gd name="connsiteY0" fmla="*/ 1068636 h 1068636"/>
              <a:gd name="connsiteX1" fmla="*/ 64265 w 714261"/>
              <a:gd name="connsiteY1" fmla="*/ 374574 h 1068636"/>
              <a:gd name="connsiteX2" fmla="*/ 714261 w 714261"/>
              <a:gd name="connsiteY2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261" h="1068636">
                <a:moveTo>
                  <a:pt x="328670" y="1068636"/>
                </a:moveTo>
                <a:cubicBezTo>
                  <a:pt x="164335" y="810658"/>
                  <a:pt x="0" y="552680"/>
                  <a:pt x="64265" y="374574"/>
                </a:cubicBezTo>
                <a:cubicBezTo>
                  <a:pt x="128530" y="196468"/>
                  <a:pt x="421395" y="98234"/>
                  <a:pt x="7142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9" idx="1"/>
            <a:endCxn id="154" idx="0"/>
          </p:cNvCxnSpPr>
          <p:nvPr/>
        </p:nvCxnSpPr>
        <p:spPr>
          <a:xfrm rot="10800000" flipV="1">
            <a:off x="2133600" y="4317370"/>
            <a:ext cx="36016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7" idx="2"/>
            <a:endCxn id="154" idx="1"/>
          </p:cNvCxnSpPr>
          <p:nvPr/>
        </p:nvCxnSpPr>
        <p:spPr>
          <a:xfrm rot="16200000" flipH="1">
            <a:off x="1528935" y="4424535"/>
            <a:ext cx="581734" cy="51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81200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>
            <a:off x="3963194" y="49852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60803" y="26796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1403" y="32130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803" y="36702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49960" y="3223014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13203" y="2755890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17903" y="325119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13203" y="3354737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51113" y="3354736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43529" y="3565752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12394" y="4264862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30637" y="2201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29194" y="2211299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30347" y="2343021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22763" y="2554037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91628" y="3253147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96428" y="18053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82228" y="3112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25028" y="41030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77228" y="424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3828" y="36341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3828" y="24911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86828" y="27959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343400" y="2209800"/>
            <a:ext cx="481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a,1</a:t>
            </a:r>
          </a:p>
          <a:p>
            <a:endParaRPr lang="en-US" dirty="0"/>
          </a:p>
          <a:p>
            <a:r>
              <a:rPr lang="en-US" dirty="0"/>
              <a:t>b,2</a:t>
            </a:r>
          </a:p>
          <a:p>
            <a:endParaRPr lang="en-US" dirty="0"/>
          </a:p>
          <a:p>
            <a:r>
              <a:rPr lang="en-US" dirty="0"/>
              <a:t>g,3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962400"/>
            <a:ext cx="481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c,4</a:t>
            </a:r>
          </a:p>
          <a:p>
            <a:endParaRPr lang="en-US" dirty="0"/>
          </a:p>
          <a:p>
            <a:r>
              <a:rPr lang="en-US" dirty="0"/>
              <a:t>d,5</a:t>
            </a:r>
          </a:p>
          <a:p>
            <a:endParaRPr lang="en-US" dirty="0"/>
          </a:p>
          <a:p>
            <a:r>
              <a:rPr lang="en-US" dirty="0"/>
              <a:t>h,6</a:t>
            </a:r>
          </a:p>
          <a:p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43434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3434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1148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9624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48200" y="3962400"/>
            <a:ext cx="47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e,7</a:t>
            </a:r>
          </a:p>
          <a:p>
            <a:endParaRPr lang="en-US" dirty="0"/>
          </a:p>
          <a:p>
            <a:r>
              <a:rPr lang="en-US" dirty="0"/>
              <a:t>f,8</a:t>
            </a:r>
          </a:p>
          <a:p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4457700" y="3695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46482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4649118" y="2533880"/>
            <a:ext cx="286439" cy="1002534"/>
          </a:xfrm>
          <a:custGeom>
            <a:avLst/>
            <a:gdLst>
              <a:gd name="connsiteX0" fmla="*/ 0 w 286439"/>
              <a:gd name="connsiteY0" fmla="*/ 1002534 h 1002534"/>
              <a:gd name="connsiteX1" fmla="*/ 286439 w 286439"/>
              <a:gd name="connsiteY1" fmla="*/ 440674 h 1002534"/>
              <a:gd name="connsiteX2" fmla="*/ 0 w 286439"/>
              <a:gd name="connsiteY2" fmla="*/ 0 h 10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39" h="1002534">
                <a:moveTo>
                  <a:pt x="0" y="1002534"/>
                </a:moveTo>
                <a:cubicBezTo>
                  <a:pt x="143219" y="805148"/>
                  <a:pt x="286439" y="607763"/>
                  <a:pt x="286439" y="440674"/>
                </a:cubicBezTo>
                <a:cubicBezTo>
                  <a:pt x="286439" y="273585"/>
                  <a:pt x="143219" y="136792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693186" y="3613533"/>
            <a:ext cx="574713" cy="1068636"/>
          </a:xfrm>
          <a:custGeom>
            <a:avLst/>
            <a:gdLst>
              <a:gd name="connsiteX0" fmla="*/ 209320 w 574713"/>
              <a:gd name="connsiteY0" fmla="*/ 1068636 h 1068636"/>
              <a:gd name="connsiteX1" fmla="*/ 539826 w 574713"/>
              <a:gd name="connsiteY1" fmla="*/ 418640 h 1068636"/>
              <a:gd name="connsiteX2" fmla="*/ 0 w 574713"/>
              <a:gd name="connsiteY2" fmla="*/ 0 h 1068636"/>
              <a:gd name="connsiteX3" fmla="*/ 0 w 574713"/>
              <a:gd name="connsiteY3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3" h="1068636">
                <a:moveTo>
                  <a:pt x="209320" y="1068636"/>
                </a:moveTo>
                <a:cubicBezTo>
                  <a:pt x="392016" y="832691"/>
                  <a:pt x="574713" y="596746"/>
                  <a:pt x="539826" y="418640"/>
                </a:cubicBezTo>
                <a:cubicBezTo>
                  <a:pt x="504939" y="2405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48419" y="3635566"/>
            <a:ext cx="714261" cy="1068636"/>
          </a:xfrm>
          <a:custGeom>
            <a:avLst/>
            <a:gdLst>
              <a:gd name="connsiteX0" fmla="*/ 328670 w 714261"/>
              <a:gd name="connsiteY0" fmla="*/ 1068636 h 1068636"/>
              <a:gd name="connsiteX1" fmla="*/ 64265 w 714261"/>
              <a:gd name="connsiteY1" fmla="*/ 374574 h 1068636"/>
              <a:gd name="connsiteX2" fmla="*/ 714261 w 714261"/>
              <a:gd name="connsiteY2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261" h="1068636">
                <a:moveTo>
                  <a:pt x="328670" y="1068636"/>
                </a:moveTo>
                <a:cubicBezTo>
                  <a:pt x="164335" y="810658"/>
                  <a:pt x="0" y="552680"/>
                  <a:pt x="64265" y="374574"/>
                </a:cubicBezTo>
                <a:cubicBezTo>
                  <a:pt x="128530" y="196468"/>
                  <a:pt x="421395" y="98234"/>
                  <a:pt x="7142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9" idx="1"/>
            <a:endCxn id="154" idx="0"/>
          </p:cNvCxnSpPr>
          <p:nvPr/>
        </p:nvCxnSpPr>
        <p:spPr>
          <a:xfrm rot="10800000" flipV="1">
            <a:off x="2133600" y="4317370"/>
            <a:ext cx="36016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7" idx="2"/>
            <a:endCxn id="154" idx="1"/>
          </p:cNvCxnSpPr>
          <p:nvPr/>
        </p:nvCxnSpPr>
        <p:spPr>
          <a:xfrm rot="16200000" flipH="1">
            <a:off x="1528935" y="4424535"/>
            <a:ext cx="581734" cy="51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81200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>
            <a:off x="3963194" y="49852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124200" y="1447800"/>
          <a:ext cx="574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4305240" imgH="457200" progId="Equation.3">
                  <p:embed/>
                </p:oleObj>
              </mc:Choice>
              <mc:Fallback>
                <p:oleObj name="Equation" r:id="rId2" imgW="43052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574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867400" y="2514600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numbering.</a:t>
            </a: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rot="10800000">
            <a:off x="4800600" y="2362200"/>
            <a:ext cx="10668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60803" y="26796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1403" y="32130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803" y="36702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49960" y="3223014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13203" y="2755890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17903" y="325119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13203" y="3354737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51113" y="3354736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43529" y="3565752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12394" y="4264862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30637" y="2201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29194" y="2211299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30347" y="2343021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22763" y="2554037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91628" y="3253147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96428" y="18053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82228" y="3112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25028" y="41030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77228" y="424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3828" y="36341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3828" y="24911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86828" y="27959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343400" y="2209800"/>
            <a:ext cx="655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b,2,1</a:t>
            </a:r>
          </a:p>
          <a:p>
            <a:endParaRPr lang="en-US" dirty="0"/>
          </a:p>
          <a:p>
            <a:r>
              <a:rPr lang="en-US" dirty="0"/>
              <a:t>g,3,3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962400"/>
            <a:ext cx="655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c,4,3</a:t>
            </a:r>
          </a:p>
          <a:p>
            <a:endParaRPr lang="en-US" dirty="0"/>
          </a:p>
          <a:p>
            <a:r>
              <a:rPr lang="en-US" dirty="0"/>
              <a:t>d,5,3</a:t>
            </a:r>
          </a:p>
          <a:p>
            <a:endParaRPr lang="en-US" dirty="0"/>
          </a:p>
          <a:p>
            <a:r>
              <a:rPr lang="en-US" dirty="0"/>
              <a:t>h,6,6</a:t>
            </a:r>
          </a:p>
          <a:p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43434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3434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1148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9624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48200" y="3962400"/>
            <a:ext cx="649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e,7,3</a:t>
            </a:r>
          </a:p>
          <a:p>
            <a:endParaRPr lang="en-US" dirty="0"/>
          </a:p>
          <a:p>
            <a:r>
              <a:rPr lang="en-US" dirty="0"/>
              <a:t>f,8,3</a:t>
            </a:r>
          </a:p>
          <a:p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4457700" y="3695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46482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4649118" y="2533880"/>
            <a:ext cx="286439" cy="1002534"/>
          </a:xfrm>
          <a:custGeom>
            <a:avLst/>
            <a:gdLst>
              <a:gd name="connsiteX0" fmla="*/ 0 w 286439"/>
              <a:gd name="connsiteY0" fmla="*/ 1002534 h 1002534"/>
              <a:gd name="connsiteX1" fmla="*/ 286439 w 286439"/>
              <a:gd name="connsiteY1" fmla="*/ 440674 h 1002534"/>
              <a:gd name="connsiteX2" fmla="*/ 0 w 286439"/>
              <a:gd name="connsiteY2" fmla="*/ 0 h 10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39" h="1002534">
                <a:moveTo>
                  <a:pt x="0" y="1002534"/>
                </a:moveTo>
                <a:cubicBezTo>
                  <a:pt x="143219" y="805148"/>
                  <a:pt x="286439" y="607763"/>
                  <a:pt x="286439" y="440674"/>
                </a:cubicBezTo>
                <a:cubicBezTo>
                  <a:pt x="286439" y="273585"/>
                  <a:pt x="143219" y="136792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693186" y="3613533"/>
            <a:ext cx="574713" cy="1068636"/>
          </a:xfrm>
          <a:custGeom>
            <a:avLst/>
            <a:gdLst>
              <a:gd name="connsiteX0" fmla="*/ 209320 w 574713"/>
              <a:gd name="connsiteY0" fmla="*/ 1068636 h 1068636"/>
              <a:gd name="connsiteX1" fmla="*/ 539826 w 574713"/>
              <a:gd name="connsiteY1" fmla="*/ 418640 h 1068636"/>
              <a:gd name="connsiteX2" fmla="*/ 0 w 574713"/>
              <a:gd name="connsiteY2" fmla="*/ 0 h 1068636"/>
              <a:gd name="connsiteX3" fmla="*/ 0 w 574713"/>
              <a:gd name="connsiteY3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3" h="1068636">
                <a:moveTo>
                  <a:pt x="209320" y="1068636"/>
                </a:moveTo>
                <a:cubicBezTo>
                  <a:pt x="392016" y="832691"/>
                  <a:pt x="574713" y="596746"/>
                  <a:pt x="539826" y="418640"/>
                </a:cubicBezTo>
                <a:cubicBezTo>
                  <a:pt x="504939" y="2405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48419" y="3635566"/>
            <a:ext cx="714261" cy="1068636"/>
          </a:xfrm>
          <a:custGeom>
            <a:avLst/>
            <a:gdLst>
              <a:gd name="connsiteX0" fmla="*/ 328670 w 714261"/>
              <a:gd name="connsiteY0" fmla="*/ 1068636 h 1068636"/>
              <a:gd name="connsiteX1" fmla="*/ 64265 w 714261"/>
              <a:gd name="connsiteY1" fmla="*/ 374574 h 1068636"/>
              <a:gd name="connsiteX2" fmla="*/ 714261 w 714261"/>
              <a:gd name="connsiteY2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261" h="1068636">
                <a:moveTo>
                  <a:pt x="328670" y="1068636"/>
                </a:moveTo>
                <a:cubicBezTo>
                  <a:pt x="164335" y="810658"/>
                  <a:pt x="0" y="552680"/>
                  <a:pt x="64265" y="374574"/>
                </a:cubicBezTo>
                <a:cubicBezTo>
                  <a:pt x="128530" y="196468"/>
                  <a:pt x="421395" y="98234"/>
                  <a:pt x="7142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9" idx="1"/>
            <a:endCxn id="154" idx="0"/>
          </p:cNvCxnSpPr>
          <p:nvPr/>
        </p:nvCxnSpPr>
        <p:spPr>
          <a:xfrm rot="10800000" flipV="1">
            <a:off x="2133600" y="4317370"/>
            <a:ext cx="36016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7" idx="2"/>
            <a:endCxn id="154" idx="1"/>
          </p:cNvCxnSpPr>
          <p:nvPr/>
        </p:nvCxnSpPr>
        <p:spPr>
          <a:xfrm rot="16200000" flipH="1">
            <a:off x="1528935" y="4424535"/>
            <a:ext cx="581734" cy="51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81200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>
            <a:off x="3963194" y="49852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124200" y="1447800"/>
          <a:ext cx="574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4305240" imgH="457200" progId="Equation.3">
                  <p:embed/>
                </p:oleObj>
              </mc:Choice>
              <mc:Fallback>
                <p:oleObj name="Equation" r:id="rId2" imgW="43052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574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867400" y="2514600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numbering.</a:t>
            </a:r>
          </a:p>
        </p:txBody>
      </p:sp>
      <p:cxnSp>
        <p:nvCxnSpPr>
          <p:cNvPr id="54" name="Straight Arrow Connector 53"/>
          <p:cNvCxnSpPr>
            <a:stCxn id="51" idx="1"/>
          </p:cNvCxnSpPr>
          <p:nvPr/>
        </p:nvCxnSpPr>
        <p:spPr>
          <a:xfrm rot="10800000">
            <a:off x="4953000" y="2438400"/>
            <a:ext cx="9144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43600" y="4114800"/>
            <a:ext cx="2457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is a sep. vertex </a:t>
            </a:r>
            <a:r>
              <a:rPr lang="en-US" dirty="0" err="1"/>
              <a:t>iff</a:t>
            </a:r>
            <a:r>
              <a:rPr lang="en-US" dirty="0"/>
              <a:t> </a:t>
            </a:r>
          </a:p>
          <a:p>
            <a:r>
              <a:rPr lang="en-US" dirty="0"/>
              <a:t>there is a child v of u </a:t>
            </a:r>
            <a:r>
              <a:rPr lang="en-US" dirty="0" err="1"/>
              <a:t>s.t</a:t>
            </a:r>
            <a:r>
              <a:rPr lang="en-US" dirty="0"/>
              <a:t>.</a:t>
            </a:r>
          </a:p>
          <a:p>
            <a:r>
              <a:rPr lang="en-US" dirty="0"/>
              <a:t>pre(u) “&lt; or =“ low(v)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60803" y="26796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1403" y="32130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803" y="36702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49960" y="3223014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13203" y="2755890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17903" y="325119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13203" y="3354737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51113" y="3354736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43529" y="3565752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12394" y="4264862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30637" y="2201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29194" y="2211299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30347" y="2343021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22763" y="2554037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91628" y="3253147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96428" y="18053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82228" y="3112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25028" y="41030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77228" y="424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3828" y="36341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3828" y="24911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86828" y="27959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343400" y="2209800"/>
            <a:ext cx="655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b,2,1</a:t>
            </a:r>
          </a:p>
          <a:p>
            <a:endParaRPr lang="en-US" dirty="0"/>
          </a:p>
          <a:p>
            <a:r>
              <a:rPr lang="en-US" dirty="0"/>
              <a:t>g,3,3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962400"/>
            <a:ext cx="655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c,4,3</a:t>
            </a:r>
          </a:p>
          <a:p>
            <a:endParaRPr lang="en-US" dirty="0"/>
          </a:p>
          <a:p>
            <a:r>
              <a:rPr lang="en-US" dirty="0"/>
              <a:t>d,5,5</a:t>
            </a:r>
          </a:p>
          <a:p>
            <a:endParaRPr lang="en-US" dirty="0"/>
          </a:p>
          <a:p>
            <a:r>
              <a:rPr lang="en-US" dirty="0"/>
              <a:t>h,6,6</a:t>
            </a:r>
          </a:p>
          <a:p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43434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3434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1148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9624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48200" y="3962400"/>
            <a:ext cx="649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e,7,3</a:t>
            </a:r>
          </a:p>
          <a:p>
            <a:endParaRPr lang="en-US" dirty="0"/>
          </a:p>
          <a:p>
            <a:r>
              <a:rPr lang="en-US" dirty="0"/>
              <a:t>f,8,8</a:t>
            </a:r>
          </a:p>
          <a:p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4457700" y="3695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46482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4649118" y="2533880"/>
            <a:ext cx="286439" cy="1002534"/>
          </a:xfrm>
          <a:custGeom>
            <a:avLst/>
            <a:gdLst>
              <a:gd name="connsiteX0" fmla="*/ 0 w 286439"/>
              <a:gd name="connsiteY0" fmla="*/ 1002534 h 1002534"/>
              <a:gd name="connsiteX1" fmla="*/ 286439 w 286439"/>
              <a:gd name="connsiteY1" fmla="*/ 440674 h 1002534"/>
              <a:gd name="connsiteX2" fmla="*/ 0 w 286439"/>
              <a:gd name="connsiteY2" fmla="*/ 0 h 10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39" h="1002534">
                <a:moveTo>
                  <a:pt x="0" y="1002534"/>
                </a:moveTo>
                <a:cubicBezTo>
                  <a:pt x="143219" y="805148"/>
                  <a:pt x="286439" y="607763"/>
                  <a:pt x="286439" y="440674"/>
                </a:cubicBezTo>
                <a:cubicBezTo>
                  <a:pt x="286439" y="273585"/>
                  <a:pt x="143219" y="136792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693186" y="3613533"/>
            <a:ext cx="574713" cy="1068636"/>
          </a:xfrm>
          <a:custGeom>
            <a:avLst/>
            <a:gdLst>
              <a:gd name="connsiteX0" fmla="*/ 209320 w 574713"/>
              <a:gd name="connsiteY0" fmla="*/ 1068636 h 1068636"/>
              <a:gd name="connsiteX1" fmla="*/ 539826 w 574713"/>
              <a:gd name="connsiteY1" fmla="*/ 418640 h 1068636"/>
              <a:gd name="connsiteX2" fmla="*/ 0 w 574713"/>
              <a:gd name="connsiteY2" fmla="*/ 0 h 1068636"/>
              <a:gd name="connsiteX3" fmla="*/ 0 w 574713"/>
              <a:gd name="connsiteY3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3" h="1068636">
                <a:moveTo>
                  <a:pt x="209320" y="1068636"/>
                </a:moveTo>
                <a:cubicBezTo>
                  <a:pt x="392016" y="832691"/>
                  <a:pt x="574713" y="596746"/>
                  <a:pt x="539826" y="418640"/>
                </a:cubicBezTo>
                <a:cubicBezTo>
                  <a:pt x="504939" y="2405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48419" y="3635566"/>
            <a:ext cx="714261" cy="1068636"/>
          </a:xfrm>
          <a:custGeom>
            <a:avLst/>
            <a:gdLst>
              <a:gd name="connsiteX0" fmla="*/ 328670 w 714261"/>
              <a:gd name="connsiteY0" fmla="*/ 1068636 h 1068636"/>
              <a:gd name="connsiteX1" fmla="*/ 64265 w 714261"/>
              <a:gd name="connsiteY1" fmla="*/ 374574 h 1068636"/>
              <a:gd name="connsiteX2" fmla="*/ 714261 w 714261"/>
              <a:gd name="connsiteY2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261" h="1068636">
                <a:moveTo>
                  <a:pt x="328670" y="1068636"/>
                </a:moveTo>
                <a:cubicBezTo>
                  <a:pt x="164335" y="810658"/>
                  <a:pt x="0" y="552680"/>
                  <a:pt x="64265" y="374574"/>
                </a:cubicBezTo>
                <a:cubicBezTo>
                  <a:pt x="128530" y="196468"/>
                  <a:pt x="421395" y="98234"/>
                  <a:pt x="7142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9" idx="1"/>
            <a:endCxn id="154" idx="0"/>
          </p:cNvCxnSpPr>
          <p:nvPr/>
        </p:nvCxnSpPr>
        <p:spPr>
          <a:xfrm rot="10800000" flipV="1">
            <a:off x="2133600" y="4317370"/>
            <a:ext cx="36016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7" idx="2"/>
            <a:endCxn id="154" idx="1"/>
          </p:cNvCxnSpPr>
          <p:nvPr/>
        </p:nvCxnSpPr>
        <p:spPr>
          <a:xfrm rot="16200000" flipH="1">
            <a:off x="1528935" y="4424535"/>
            <a:ext cx="581734" cy="51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81200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>
            <a:off x="3963194" y="49852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124200" y="1447800"/>
          <a:ext cx="574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4305240" imgH="457200" progId="Equation.3">
                  <p:embed/>
                </p:oleObj>
              </mc:Choice>
              <mc:Fallback>
                <p:oleObj name="Equation" r:id="rId2" imgW="43052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574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6200" y="5304472"/>
            <a:ext cx="9027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low.  </a:t>
            </a:r>
          </a:p>
          <a:p>
            <a:r>
              <a:rPr lang="en-US" dirty="0"/>
              <a:t>Always initialize </a:t>
            </a:r>
            <a:r>
              <a:rPr lang="en-US" dirty="0" err="1"/>
              <a:t>u.low</a:t>
            </a:r>
            <a:r>
              <a:rPr lang="en-US" dirty="0"/>
              <a:t> = u.pre</a:t>
            </a:r>
          </a:p>
          <a:p>
            <a:r>
              <a:rPr lang="en-US" dirty="0"/>
              <a:t>When follow edge (</a:t>
            </a:r>
            <a:r>
              <a:rPr lang="en-US" dirty="0" err="1"/>
              <a:t>u,v</a:t>
            </a:r>
            <a:r>
              <a:rPr lang="en-US" dirty="0"/>
              <a:t>) and v is visited (and v != the DFS parent of u), </a:t>
            </a:r>
            <a:r>
              <a:rPr lang="en-US" dirty="0" err="1"/>
              <a:t>u.low</a:t>
            </a:r>
            <a:r>
              <a:rPr lang="en-US" dirty="0"/>
              <a:t> = min (</a:t>
            </a:r>
            <a:r>
              <a:rPr lang="en-US" dirty="0" err="1"/>
              <a:t>u.low</a:t>
            </a:r>
            <a:r>
              <a:rPr lang="en-US" dirty="0"/>
              <a:t>, v.pre)</a:t>
            </a:r>
          </a:p>
          <a:p>
            <a:r>
              <a:rPr lang="en-US" dirty="0"/>
              <a:t>When pop u off DFS stack, pass low to parent.  </a:t>
            </a:r>
          </a:p>
          <a:p>
            <a:r>
              <a:rPr lang="en-US" dirty="0"/>
              <a:t>If </a:t>
            </a:r>
            <a:r>
              <a:rPr lang="en-US" dirty="0" err="1"/>
              <a:t>u’s</a:t>
            </a:r>
            <a:r>
              <a:rPr lang="en-US" dirty="0"/>
              <a:t> low is lower than it’s parent, then update parent.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9106" y="2667000"/>
            <a:ext cx="24352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h,6,6</a:t>
            </a:r>
          </a:p>
          <a:p>
            <a:r>
              <a:rPr lang="en-US" dirty="0"/>
              <a:t>d,5,5</a:t>
            </a:r>
          </a:p>
          <a:p>
            <a:r>
              <a:rPr lang="en-US" dirty="0"/>
              <a:t>c,4,4</a:t>
            </a:r>
          </a:p>
          <a:p>
            <a:r>
              <a:rPr lang="en-US" dirty="0"/>
              <a:t>g,3,3</a:t>
            </a:r>
          </a:p>
          <a:p>
            <a:r>
              <a:rPr lang="en-US" dirty="0"/>
              <a:t>b,2,2</a:t>
            </a:r>
          </a:p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(vertex, pre, lowest low </a:t>
            </a:r>
          </a:p>
          <a:p>
            <a:r>
              <a:rPr lang="en-US" dirty="0"/>
              <a:t>                       so far)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24600" y="2514600"/>
            <a:ext cx="1371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19800" y="22860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60803" y="26796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1403" y="32130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803" y="36702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49960" y="3223014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13203" y="2755890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17903" y="325119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13203" y="3354737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51113" y="3354736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43529" y="3565752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12394" y="4264862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30637" y="2201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29194" y="2211299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30347" y="2343021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22763" y="2554037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91628" y="3253147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96428" y="18053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82228" y="3112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25028" y="41030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77228" y="424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3828" y="36341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3828" y="24911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86828" y="27959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343400" y="2209800"/>
            <a:ext cx="655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b,2,1</a:t>
            </a:r>
          </a:p>
          <a:p>
            <a:endParaRPr lang="en-US" dirty="0"/>
          </a:p>
          <a:p>
            <a:r>
              <a:rPr lang="en-US" dirty="0"/>
              <a:t>g,3,3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962400"/>
            <a:ext cx="655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c,4,3</a:t>
            </a:r>
          </a:p>
          <a:p>
            <a:endParaRPr lang="en-US" dirty="0"/>
          </a:p>
          <a:p>
            <a:r>
              <a:rPr lang="en-US" dirty="0"/>
              <a:t>d,5,5</a:t>
            </a:r>
          </a:p>
          <a:p>
            <a:endParaRPr lang="en-US" dirty="0"/>
          </a:p>
          <a:p>
            <a:r>
              <a:rPr lang="en-US" dirty="0"/>
              <a:t>h,6,6</a:t>
            </a:r>
          </a:p>
          <a:p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43434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3434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1148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9624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48200" y="3962400"/>
            <a:ext cx="649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e,7,3</a:t>
            </a:r>
          </a:p>
          <a:p>
            <a:endParaRPr lang="en-US" dirty="0"/>
          </a:p>
          <a:p>
            <a:r>
              <a:rPr lang="en-US" dirty="0"/>
              <a:t>f,8,8</a:t>
            </a:r>
          </a:p>
          <a:p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4457700" y="3695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46482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4649118" y="2533880"/>
            <a:ext cx="286439" cy="1002534"/>
          </a:xfrm>
          <a:custGeom>
            <a:avLst/>
            <a:gdLst>
              <a:gd name="connsiteX0" fmla="*/ 0 w 286439"/>
              <a:gd name="connsiteY0" fmla="*/ 1002534 h 1002534"/>
              <a:gd name="connsiteX1" fmla="*/ 286439 w 286439"/>
              <a:gd name="connsiteY1" fmla="*/ 440674 h 1002534"/>
              <a:gd name="connsiteX2" fmla="*/ 0 w 286439"/>
              <a:gd name="connsiteY2" fmla="*/ 0 h 10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39" h="1002534">
                <a:moveTo>
                  <a:pt x="0" y="1002534"/>
                </a:moveTo>
                <a:cubicBezTo>
                  <a:pt x="143219" y="805148"/>
                  <a:pt x="286439" y="607763"/>
                  <a:pt x="286439" y="440674"/>
                </a:cubicBezTo>
                <a:cubicBezTo>
                  <a:pt x="286439" y="273585"/>
                  <a:pt x="143219" y="136792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693186" y="3613533"/>
            <a:ext cx="574713" cy="1068636"/>
          </a:xfrm>
          <a:custGeom>
            <a:avLst/>
            <a:gdLst>
              <a:gd name="connsiteX0" fmla="*/ 209320 w 574713"/>
              <a:gd name="connsiteY0" fmla="*/ 1068636 h 1068636"/>
              <a:gd name="connsiteX1" fmla="*/ 539826 w 574713"/>
              <a:gd name="connsiteY1" fmla="*/ 418640 h 1068636"/>
              <a:gd name="connsiteX2" fmla="*/ 0 w 574713"/>
              <a:gd name="connsiteY2" fmla="*/ 0 h 1068636"/>
              <a:gd name="connsiteX3" fmla="*/ 0 w 574713"/>
              <a:gd name="connsiteY3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3" h="1068636">
                <a:moveTo>
                  <a:pt x="209320" y="1068636"/>
                </a:moveTo>
                <a:cubicBezTo>
                  <a:pt x="392016" y="832691"/>
                  <a:pt x="574713" y="596746"/>
                  <a:pt x="539826" y="418640"/>
                </a:cubicBezTo>
                <a:cubicBezTo>
                  <a:pt x="504939" y="2405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48419" y="3635566"/>
            <a:ext cx="714261" cy="1068636"/>
          </a:xfrm>
          <a:custGeom>
            <a:avLst/>
            <a:gdLst>
              <a:gd name="connsiteX0" fmla="*/ 328670 w 714261"/>
              <a:gd name="connsiteY0" fmla="*/ 1068636 h 1068636"/>
              <a:gd name="connsiteX1" fmla="*/ 64265 w 714261"/>
              <a:gd name="connsiteY1" fmla="*/ 374574 h 1068636"/>
              <a:gd name="connsiteX2" fmla="*/ 714261 w 714261"/>
              <a:gd name="connsiteY2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261" h="1068636">
                <a:moveTo>
                  <a:pt x="328670" y="1068636"/>
                </a:moveTo>
                <a:cubicBezTo>
                  <a:pt x="164335" y="810658"/>
                  <a:pt x="0" y="552680"/>
                  <a:pt x="64265" y="374574"/>
                </a:cubicBezTo>
                <a:cubicBezTo>
                  <a:pt x="128530" y="196468"/>
                  <a:pt x="421395" y="98234"/>
                  <a:pt x="7142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9" idx="1"/>
            <a:endCxn id="154" idx="0"/>
          </p:cNvCxnSpPr>
          <p:nvPr/>
        </p:nvCxnSpPr>
        <p:spPr>
          <a:xfrm rot="10800000" flipV="1">
            <a:off x="2133600" y="4317370"/>
            <a:ext cx="36016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7" idx="2"/>
            <a:endCxn id="154" idx="1"/>
          </p:cNvCxnSpPr>
          <p:nvPr/>
        </p:nvCxnSpPr>
        <p:spPr>
          <a:xfrm rot="16200000" flipH="1">
            <a:off x="1528935" y="4424535"/>
            <a:ext cx="581734" cy="51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81200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>
            <a:off x="3963194" y="49852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 160"/>
          <p:cNvSpPr/>
          <p:nvPr/>
        </p:nvSpPr>
        <p:spPr>
          <a:xfrm>
            <a:off x="3861412" y="4759287"/>
            <a:ext cx="170761" cy="473725"/>
          </a:xfrm>
          <a:custGeom>
            <a:avLst/>
            <a:gdLst>
              <a:gd name="connsiteX0" fmla="*/ 137711 w 170761"/>
              <a:gd name="connsiteY0" fmla="*/ 473725 h 473725"/>
              <a:gd name="connsiteX1" fmla="*/ 5508 w 170761"/>
              <a:gd name="connsiteY1" fmla="*/ 209320 h 473725"/>
              <a:gd name="connsiteX2" fmla="*/ 170761 w 170761"/>
              <a:gd name="connsiteY2" fmla="*/ 0 h 47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761" h="473725">
                <a:moveTo>
                  <a:pt x="137711" y="473725"/>
                </a:moveTo>
                <a:cubicBezTo>
                  <a:pt x="68855" y="380999"/>
                  <a:pt x="0" y="288274"/>
                  <a:pt x="5508" y="209320"/>
                </a:cubicBezTo>
                <a:cubicBezTo>
                  <a:pt x="11016" y="130366"/>
                  <a:pt x="90888" y="65183"/>
                  <a:pt x="1707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124200" y="1447800"/>
          <a:ext cx="574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2" imgW="4305240" imgH="457200" progId="Equation.3">
                  <p:embed/>
                </p:oleObj>
              </mc:Choice>
              <mc:Fallback>
                <p:oleObj name="Equation" r:id="rId2" imgW="43052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574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6200" y="5304472"/>
            <a:ext cx="6265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low.  </a:t>
            </a:r>
          </a:p>
          <a:p>
            <a:r>
              <a:rPr lang="en-US" dirty="0"/>
              <a:t>Always initialize </a:t>
            </a:r>
            <a:r>
              <a:rPr lang="en-US" dirty="0" err="1"/>
              <a:t>u.low</a:t>
            </a:r>
            <a:r>
              <a:rPr lang="en-US" dirty="0"/>
              <a:t> = u.pre</a:t>
            </a:r>
          </a:p>
          <a:p>
            <a:r>
              <a:rPr lang="en-US" dirty="0"/>
              <a:t>When follow edge (</a:t>
            </a:r>
            <a:r>
              <a:rPr lang="en-US" dirty="0" err="1"/>
              <a:t>u,v</a:t>
            </a:r>
            <a:r>
              <a:rPr lang="en-US" dirty="0"/>
              <a:t>) and v is visited, </a:t>
            </a:r>
            <a:r>
              <a:rPr lang="en-US" dirty="0" err="1"/>
              <a:t>u.low</a:t>
            </a:r>
            <a:r>
              <a:rPr lang="en-US" dirty="0"/>
              <a:t> = min (</a:t>
            </a:r>
            <a:r>
              <a:rPr lang="en-US" dirty="0" err="1"/>
              <a:t>u.low</a:t>
            </a:r>
            <a:r>
              <a:rPr lang="en-US" dirty="0"/>
              <a:t>, v.pre)</a:t>
            </a:r>
          </a:p>
          <a:p>
            <a:r>
              <a:rPr lang="en-US" dirty="0"/>
              <a:t>When pop u off DFS stack, pass low to parent.  </a:t>
            </a:r>
          </a:p>
          <a:p>
            <a:r>
              <a:rPr lang="en-US" dirty="0"/>
              <a:t>If </a:t>
            </a:r>
            <a:r>
              <a:rPr lang="en-US" dirty="0" err="1"/>
              <a:t>u’s</a:t>
            </a:r>
            <a:r>
              <a:rPr lang="en-US" dirty="0"/>
              <a:t> low is lower than it’s parent, then update parent.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9106" y="2667000"/>
            <a:ext cx="24352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d,5,5</a:t>
            </a:r>
          </a:p>
          <a:p>
            <a:r>
              <a:rPr lang="en-US" dirty="0"/>
              <a:t>h,6,6</a:t>
            </a:r>
          </a:p>
          <a:p>
            <a:r>
              <a:rPr lang="en-US" dirty="0"/>
              <a:t>d,5,5</a:t>
            </a:r>
          </a:p>
          <a:p>
            <a:r>
              <a:rPr lang="en-US" dirty="0"/>
              <a:t>c,4,4</a:t>
            </a:r>
          </a:p>
          <a:p>
            <a:r>
              <a:rPr lang="en-US" dirty="0"/>
              <a:t>g,3,3</a:t>
            </a:r>
          </a:p>
          <a:p>
            <a:r>
              <a:rPr lang="en-US" dirty="0"/>
              <a:t>b,2,2</a:t>
            </a:r>
          </a:p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(vertex, pre, lowest low </a:t>
            </a:r>
          </a:p>
          <a:p>
            <a:r>
              <a:rPr lang="en-US" dirty="0"/>
              <a:t>                       so far)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24600" y="2514600"/>
            <a:ext cx="1371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19800" y="22860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24800" y="2133600"/>
            <a:ext cx="129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is visited</a:t>
            </a:r>
          </a:p>
          <a:p>
            <a:r>
              <a:rPr lang="en-US" dirty="0"/>
              <a:t>but, d is </a:t>
            </a:r>
            <a:r>
              <a:rPr lang="en-US" dirty="0" err="1"/>
              <a:t>h’s</a:t>
            </a:r>
            <a:r>
              <a:rPr lang="en-US" dirty="0"/>
              <a:t> </a:t>
            </a:r>
          </a:p>
          <a:p>
            <a:r>
              <a:rPr lang="en-US" dirty="0" err="1"/>
              <a:t>dfs</a:t>
            </a:r>
            <a:r>
              <a:rPr lang="en-US" dirty="0"/>
              <a:t> parent</a:t>
            </a:r>
          </a:p>
          <a:p>
            <a:endParaRPr lang="en-US" dirty="0"/>
          </a:p>
          <a:p>
            <a:r>
              <a:rPr lang="en-US" dirty="0"/>
              <a:t>Do nothing.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rot="10800000">
            <a:off x="7010400" y="2819400"/>
            <a:ext cx="914400" cy="52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60803" y="26796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1403" y="32130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803" y="36702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49960" y="3223014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13203" y="2755890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17903" y="325119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13203" y="3354737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51113" y="3354736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43529" y="3565752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12394" y="4264862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30637" y="2201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29194" y="2211299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30347" y="2343021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22763" y="2554037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91628" y="3253147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396428" y="18053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82228" y="31124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25028" y="410301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77228" y="4243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3828" y="36341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3828" y="24911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86828" y="27959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343400" y="2209800"/>
            <a:ext cx="655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b,2,1</a:t>
            </a:r>
          </a:p>
          <a:p>
            <a:endParaRPr lang="en-US" dirty="0"/>
          </a:p>
          <a:p>
            <a:r>
              <a:rPr lang="en-US" dirty="0"/>
              <a:t>g,3,3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962400"/>
            <a:ext cx="655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c,4,3</a:t>
            </a:r>
          </a:p>
          <a:p>
            <a:endParaRPr lang="en-US" dirty="0"/>
          </a:p>
          <a:p>
            <a:r>
              <a:rPr lang="en-US" dirty="0"/>
              <a:t>d,5,5</a:t>
            </a:r>
          </a:p>
          <a:p>
            <a:endParaRPr lang="en-US" dirty="0"/>
          </a:p>
          <a:p>
            <a:r>
              <a:rPr lang="en-US" dirty="0"/>
              <a:t>h,6,6</a:t>
            </a:r>
          </a:p>
          <a:p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43434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3434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1148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9624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648200" y="3962400"/>
            <a:ext cx="649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e,7,3</a:t>
            </a:r>
          </a:p>
          <a:p>
            <a:endParaRPr lang="en-US" dirty="0"/>
          </a:p>
          <a:p>
            <a:r>
              <a:rPr lang="en-US" dirty="0"/>
              <a:t>f,8,8</a:t>
            </a:r>
          </a:p>
          <a:p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6200000" flipH="1">
            <a:off x="4457700" y="3695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4648200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4649118" y="2533880"/>
            <a:ext cx="286439" cy="1002534"/>
          </a:xfrm>
          <a:custGeom>
            <a:avLst/>
            <a:gdLst>
              <a:gd name="connsiteX0" fmla="*/ 0 w 286439"/>
              <a:gd name="connsiteY0" fmla="*/ 1002534 h 1002534"/>
              <a:gd name="connsiteX1" fmla="*/ 286439 w 286439"/>
              <a:gd name="connsiteY1" fmla="*/ 440674 h 1002534"/>
              <a:gd name="connsiteX2" fmla="*/ 0 w 286439"/>
              <a:gd name="connsiteY2" fmla="*/ 0 h 100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39" h="1002534">
                <a:moveTo>
                  <a:pt x="0" y="1002534"/>
                </a:moveTo>
                <a:cubicBezTo>
                  <a:pt x="143219" y="805148"/>
                  <a:pt x="286439" y="607763"/>
                  <a:pt x="286439" y="440674"/>
                </a:cubicBezTo>
                <a:cubicBezTo>
                  <a:pt x="286439" y="273585"/>
                  <a:pt x="143219" y="136792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693186" y="3613533"/>
            <a:ext cx="574713" cy="1068636"/>
          </a:xfrm>
          <a:custGeom>
            <a:avLst/>
            <a:gdLst>
              <a:gd name="connsiteX0" fmla="*/ 209320 w 574713"/>
              <a:gd name="connsiteY0" fmla="*/ 1068636 h 1068636"/>
              <a:gd name="connsiteX1" fmla="*/ 539826 w 574713"/>
              <a:gd name="connsiteY1" fmla="*/ 418640 h 1068636"/>
              <a:gd name="connsiteX2" fmla="*/ 0 w 574713"/>
              <a:gd name="connsiteY2" fmla="*/ 0 h 1068636"/>
              <a:gd name="connsiteX3" fmla="*/ 0 w 574713"/>
              <a:gd name="connsiteY3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713" h="1068636">
                <a:moveTo>
                  <a:pt x="209320" y="1068636"/>
                </a:moveTo>
                <a:cubicBezTo>
                  <a:pt x="392016" y="832691"/>
                  <a:pt x="574713" y="596746"/>
                  <a:pt x="539826" y="418640"/>
                </a:cubicBezTo>
                <a:cubicBezTo>
                  <a:pt x="504939" y="2405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648419" y="3635566"/>
            <a:ext cx="714261" cy="1068636"/>
          </a:xfrm>
          <a:custGeom>
            <a:avLst/>
            <a:gdLst>
              <a:gd name="connsiteX0" fmla="*/ 328670 w 714261"/>
              <a:gd name="connsiteY0" fmla="*/ 1068636 h 1068636"/>
              <a:gd name="connsiteX1" fmla="*/ 64265 w 714261"/>
              <a:gd name="connsiteY1" fmla="*/ 374574 h 1068636"/>
              <a:gd name="connsiteX2" fmla="*/ 714261 w 714261"/>
              <a:gd name="connsiteY2" fmla="*/ 0 h 10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261" h="1068636">
                <a:moveTo>
                  <a:pt x="328670" y="1068636"/>
                </a:moveTo>
                <a:cubicBezTo>
                  <a:pt x="164335" y="810658"/>
                  <a:pt x="0" y="552680"/>
                  <a:pt x="64265" y="374574"/>
                </a:cubicBezTo>
                <a:cubicBezTo>
                  <a:pt x="128530" y="196468"/>
                  <a:pt x="421395" y="98234"/>
                  <a:pt x="7142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9" idx="1"/>
            <a:endCxn id="154" idx="0"/>
          </p:cNvCxnSpPr>
          <p:nvPr/>
        </p:nvCxnSpPr>
        <p:spPr>
          <a:xfrm rot="10800000" flipV="1">
            <a:off x="2133600" y="4317370"/>
            <a:ext cx="36016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7" idx="2"/>
            <a:endCxn id="154" idx="1"/>
          </p:cNvCxnSpPr>
          <p:nvPr/>
        </p:nvCxnSpPr>
        <p:spPr>
          <a:xfrm rot="16200000" flipH="1">
            <a:off x="1528935" y="4424535"/>
            <a:ext cx="581734" cy="51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81200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>
            <a:off x="3963194" y="498525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 160"/>
          <p:cNvSpPr/>
          <p:nvPr/>
        </p:nvSpPr>
        <p:spPr>
          <a:xfrm>
            <a:off x="3861412" y="4759287"/>
            <a:ext cx="170761" cy="473725"/>
          </a:xfrm>
          <a:custGeom>
            <a:avLst/>
            <a:gdLst>
              <a:gd name="connsiteX0" fmla="*/ 137711 w 170761"/>
              <a:gd name="connsiteY0" fmla="*/ 473725 h 473725"/>
              <a:gd name="connsiteX1" fmla="*/ 5508 w 170761"/>
              <a:gd name="connsiteY1" fmla="*/ 209320 h 473725"/>
              <a:gd name="connsiteX2" fmla="*/ 170761 w 170761"/>
              <a:gd name="connsiteY2" fmla="*/ 0 h 47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761" h="473725">
                <a:moveTo>
                  <a:pt x="137711" y="473725"/>
                </a:moveTo>
                <a:cubicBezTo>
                  <a:pt x="68855" y="380999"/>
                  <a:pt x="0" y="288274"/>
                  <a:pt x="5508" y="209320"/>
                </a:cubicBezTo>
                <a:cubicBezTo>
                  <a:pt x="11016" y="130366"/>
                  <a:pt x="90888" y="65183"/>
                  <a:pt x="17076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124200" y="1447800"/>
          <a:ext cx="574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2" imgW="4305240" imgH="457200" progId="Equation.3">
                  <p:embed/>
                </p:oleObj>
              </mc:Choice>
              <mc:Fallback>
                <p:oleObj name="Equation" r:id="rId2" imgW="43052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574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6200" y="5304472"/>
            <a:ext cx="6664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components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DFS</a:t>
            </a:r>
          </a:p>
          <a:p>
            <a:r>
              <a:rPr lang="en-US" dirty="0"/>
              <a:t>use a stack of edges. </a:t>
            </a:r>
          </a:p>
          <a:p>
            <a:r>
              <a:rPr lang="en-US" dirty="0"/>
              <a:t>push a mark onto the edge stack with the child of a SV</a:t>
            </a:r>
          </a:p>
          <a:p>
            <a:r>
              <a:rPr lang="en-US" dirty="0"/>
              <a:t>when pop the child of an SV (in the node stack) pop back to the mark.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9106" y="2667000"/>
            <a:ext cx="24352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d,5,5</a:t>
            </a:r>
          </a:p>
          <a:p>
            <a:r>
              <a:rPr lang="en-US" dirty="0"/>
              <a:t>h,6,6</a:t>
            </a:r>
          </a:p>
          <a:p>
            <a:r>
              <a:rPr lang="en-US" dirty="0"/>
              <a:t>d,5,5</a:t>
            </a:r>
          </a:p>
          <a:p>
            <a:r>
              <a:rPr lang="en-US" dirty="0"/>
              <a:t>c,4,4</a:t>
            </a:r>
          </a:p>
          <a:p>
            <a:r>
              <a:rPr lang="en-US" dirty="0"/>
              <a:t>g,3,3</a:t>
            </a:r>
          </a:p>
          <a:p>
            <a:r>
              <a:rPr lang="en-US" dirty="0"/>
              <a:t>b,2,2</a:t>
            </a:r>
          </a:p>
          <a:p>
            <a:r>
              <a:rPr lang="en-US" dirty="0"/>
              <a:t>a,1,1</a:t>
            </a:r>
          </a:p>
          <a:p>
            <a:endParaRPr lang="en-US" dirty="0"/>
          </a:p>
          <a:p>
            <a:r>
              <a:rPr lang="en-US" dirty="0"/>
              <a:t>(vertex, pre, lowest low </a:t>
            </a:r>
          </a:p>
          <a:p>
            <a:r>
              <a:rPr lang="en-US" dirty="0"/>
              <a:t>                       so far)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24600" y="2514600"/>
            <a:ext cx="1371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19800" y="22860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24800" y="2133600"/>
            <a:ext cx="129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is visited</a:t>
            </a:r>
          </a:p>
          <a:p>
            <a:r>
              <a:rPr lang="en-US" dirty="0"/>
              <a:t>but, d is </a:t>
            </a:r>
            <a:r>
              <a:rPr lang="en-US" dirty="0" err="1"/>
              <a:t>h’s</a:t>
            </a:r>
            <a:r>
              <a:rPr lang="en-US" dirty="0"/>
              <a:t> </a:t>
            </a:r>
          </a:p>
          <a:p>
            <a:r>
              <a:rPr lang="en-US" dirty="0" err="1"/>
              <a:t>dfs</a:t>
            </a:r>
            <a:r>
              <a:rPr lang="en-US" dirty="0"/>
              <a:t> parent</a:t>
            </a:r>
          </a:p>
          <a:p>
            <a:endParaRPr lang="en-US" dirty="0"/>
          </a:p>
          <a:p>
            <a:r>
              <a:rPr lang="en-US" dirty="0"/>
              <a:t>Do nothing.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rot="10800000">
            <a:off x="7010400" y="2819400"/>
            <a:ext cx="914400" cy="52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problems as problems on graphs</a:t>
            </a:r>
          </a:p>
          <a:p>
            <a:r>
              <a:rPr lang="en-US" dirty="0"/>
              <a:t>Implement iterative DFS</a:t>
            </a:r>
          </a:p>
          <a:p>
            <a:r>
              <a:rPr lang="en-US" dirty="0"/>
              <a:t>Describe what a biconnected component is</a:t>
            </a:r>
          </a:p>
          <a:p>
            <a:r>
              <a:rPr lang="en-US" dirty="0"/>
              <a:t>Be ready to start project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store in each node of the graph?</a:t>
            </a:r>
          </a:p>
          <a:p>
            <a:r>
              <a:rPr lang="en-US" dirty="0"/>
              <a:t>What does it mean for two nodes to be connected in the graph? </a:t>
            </a:r>
          </a:p>
          <a:p>
            <a:r>
              <a:rPr lang="en-US" dirty="0"/>
              <a:t>What property do I want to analyze about the graph? </a:t>
            </a:r>
          </a:p>
          <a:p>
            <a:pPr lvl="1"/>
            <a:r>
              <a:rPr lang="en-US" dirty="0"/>
              <a:t>Then select or adapt an algorithm.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graph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Explore (G, v)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Input: G = (V,E) and v in V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Output: visited(u) is true u for all u reachable from v.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visited(v) = true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previsit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for each edge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E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if not visited(u) then explore (u)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postvisit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(v)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ExploreIterDFS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(G, v)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Input: G = (V,E) and v in V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Output: visited(u) is true u for all u reachable from v.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stack.notEmpty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stack.top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visited(v) = true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previsit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 the next edge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E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if not visited(u) then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(u)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if all edges from v have been traversed then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stack.pop(v)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postvisit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(v)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ExploreIterDFS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(G, v)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Input: G = (V,E) and v in V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Output: visited(u) is true u for all u reachable from v.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stack.notEmpty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stack.top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visited(v) = true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previsit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 the next edge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E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if not visited(u) then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(u)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if all edges from v have been traversed then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stack.pop(v)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postvisit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(v)</a:t>
            </a:r>
          </a:p>
        </p:txBody>
      </p:sp>
      <p:sp>
        <p:nvSpPr>
          <p:cNvPr id="4" name="Right Arrow 3"/>
          <p:cNvSpPr/>
          <p:nvPr/>
        </p:nvSpPr>
        <p:spPr>
          <a:xfrm rot="8271138">
            <a:off x="2855420" y="4571535"/>
            <a:ext cx="580380" cy="330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8271138">
            <a:off x="7046419" y="5333535"/>
            <a:ext cx="580380" cy="330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Biconnected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The largest set of edges such that… </a:t>
            </a:r>
          </a:p>
          <a:p>
            <a:pPr lvl="1"/>
            <a:r>
              <a:rPr lang="en-US" dirty="0"/>
              <a:t>There is a set of EDGES for which there is a simple cycle between every edge</a:t>
            </a:r>
          </a:p>
          <a:p>
            <a:pPr lvl="1"/>
            <a:r>
              <a:rPr lang="en-US" dirty="0"/>
              <a:t>Or it is a single edge</a:t>
            </a:r>
          </a:p>
          <a:p>
            <a:r>
              <a:rPr lang="en-US" dirty="0"/>
              <a:t>Bridge</a:t>
            </a:r>
          </a:p>
          <a:p>
            <a:pPr lvl="1"/>
            <a:r>
              <a:rPr lang="en-US" dirty="0" err="1"/>
              <a:t>Bicconnected</a:t>
            </a:r>
            <a:r>
              <a:rPr lang="en-US" dirty="0"/>
              <a:t> component of size 1 </a:t>
            </a:r>
          </a:p>
          <a:p>
            <a:r>
              <a:rPr lang="en-US" dirty="0"/>
              <a:t>Separating vertex</a:t>
            </a:r>
          </a:p>
          <a:p>
            <a:pPr lvl="1"/>
            <a:r>
              <a:rPr lang="en-US" dirty="0"/>
              <a:t>Vertex which can be deleted to partition the graph.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87856" y="29274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8456" y="34608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7856" y="39180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77013" y="3470793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40256" y="3003669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44956" y="3498969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40256" y="3602516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78166" y="3602515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70582" y="3813531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9447" y="4512641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57690" y="2449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56247" y="2459078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57400" y="2590800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49816" y="2801816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118681" y="3500926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23481" y="20531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109281" y="33601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52081" y="435079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204281" y="4491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0881" y="38819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0881" y="27389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3881" y="304372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987856" y="29274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8456" y="34608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7856" y="39180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 rot="16001956">
            <a:off x="1477013" y="3470793"/>
            <a:ext cx="1143000" cy="1143000"/>
            <a:chOff x="1905000" y="2971800"/>
            <a:chExt cx="1143000" cy="1143000"/>
          </a:xfrm>
        </p:grpSpPr>
        <p:sp>
          <p:nvSpPr>
            <p:cNvPr id="7" name="Oval 6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1140256" y="3003669"/>
            <a:ext cx="860881" cy="4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 rot="5400000">
            <a:off x="644956" y="3498969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 flipV="1">
            <a:off x="1140256" y="3602516"/>
            <a:ext cx="867086" cy="39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578166" y="3602515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1870582" y="3813531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9447" y="4512641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57690" y="24491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7"/>
          <p:cNvGrpSpPr/>
          <p:nvPr/>
        </p:nvGrpSpPr>
        <p:grpSpPr>
          <a:xfrm rot="16001956">
            <a:off x="1956247" y="2459078"/>
            <a:ext cx="1143000" cy="1143000"/>
            <a:chOff x="1905000" y="2971800"/>
            <a:chExt cx="1143000" cy="1143000"/>
          </a:xfrm>
        </p:grpSpPr>
        <p:sp>
          <p:nvSpPr>
            <p:cNvPr id="119" name="Oval 118"/>
            <p:cNvSpPr/>
            <p:nvPr/>
          </p:nvSpPr>
          <p:spPr>
            <a:xfrm>
              <a:off x="19050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905000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rot="10800000" flipV="1">
            <a:off x="2057400" y="2590800"/>
            <a:ext cx="429177" cy="88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2349816" y="2801816"/>
            <a:ext cx="835869" cy="4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118681" y="3500926"/>
            <a:ext cx="855988" cy="10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23481" y="20531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109281" y="33601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52081" y="435079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204281" y="4491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0881" y="38819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0881" y="273892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3881" y="304372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0948" y="1905918"/>
            <a:ext cx="1820889" cy="2148289"/>
          </a:xfrm>
          <a:custGeom>
            <a:avLst/>
            <a:gdLst>
              <a:gd name="connsiteX0" fmla="*/ 571577 w 1820889"/>
              <a:gd name="connsiteY0" fmla="*/ 110169 h 2148289"/>
              <a:gd name="connsiteX1" fmla="*/ 307172 w 1820889"/>
              <a:gd name="connsiteY1" fmla="*/ 539827 h 2148289"/>
              <a:gd name="connsiteX2" fmla="*/ 208021 w 1820889"/>
              <a:gd name="connsiteY2" fmla="*/ 705080 h 2148289"/>
              <a:gd name="connsiteX3" fmla="*/ 119886 w 1820889"/>
              <a:gd name="connsiteY3" fmla="*/ 859316 h 2148289"/>
              <a:gd name="connsiteX4" fmla="*/ 64801 w 1820889"/>
              <a:gd name="connsiteY4" fmla="*/ 1035586 h 2148289"/>
              <a:gd name="connsiteX5" fmla="*/ 42768 w 1820889"/>
              <a:gd name="connsiteY5" fmla="*/ 1156771 h 2148289"/>
              <a:gd name="connsiteX6" fmla="*/ 20734 w 1820889"/>
              <a:gd name="connsiteY6" fmla="*/ 1255923 h 2148289"/>
              <a:gd name="connsiteX7" fmla="*/ 20734 w 1820889"/>
              <a:gd name="connsiteY7" fmla="*/ 1674564 h 2148289"/>
              <a:gd name="connsiteX8" fmla="*/ 130903 w 1820889"/>
              <a:gd name="connsiteY8" fmla="*/ 1927952 h 2148289"/>
              <a:gd name="connsiteX9" fmla="*/ 373274 w 1820889"/>
              <a:gd name="connsiteY9" fmla="*/ 2104222 h 2148289"/>
              <a:gd name="connsiteX10" fmla="*/ 571577 w 1820889"/>
              <a:gd name="connsiteY10" fmla="*/ 2148289 h 2148289"/>
              <a:gd name="connsiteX11" fmla="*/ 1056319 w 1820889"/>
              <a:gd name="connsiteY11" fmla="*/ 2104222 h 2148289"/>
              <a:gd name="connsiteX12" fmla="*/ 1651230 w 1820889"/>
              <a:gd name="connsiteY12" fmla="*/ 1850834 h 2148289"/>
              <a:gd name="connsiteX13" fmla="*/ 1794450 w 1820889"/>
              <a:gd name="connsiteY13" fmla="*/ 1663547 h 2148289"/>
              <a:gd name="connsiteX14" fmla="*/ 1552079 w 1820889"/>
              <a:gd name="connsiteY14" fmla="*/ 1002535 h 2148289"/>
              <a:gd name="connsiteX15" fmla="*/ 1144454 w 1820889"/>
              <a:gd name="connsiteY15" fmla="*/ 231354 h 2148289"/>
              <a:gd name="connsiteX16" fmla="*/ 1001235 w 1820889"/>
              <a:gd name="connsiteY16" fmla="*/ 99152 h 2148289"/>
              <a:gd name="connsiteX17" fmla="*/ 835982 w 1820889"/>
              <a:gd name="connsiteY17" fmla="*/ 0 h 2148289"/>
              <a:gd name="connsiteX18" fmla="*/ 758864 w 1820889"/>
              <a:gd name="connsiteY18" fmla="*/ 22034 h 2148289"/>
              <a:gd name="connsiteX19" fmla="*/ 703780 w 1820889"/>
              <a:gd name="connsiteY19" fmla="*/ 33051 h 2148289"/>
              <a:gd name="connsiteX20" fmla="*/ 571577 w 1820889"/>
              <a:gd name="connsiteY20" fmla="*/ 66101 h 2148289"/>
              <a:gd name="connsiteX21" fmla="*/ 560560 w 1820889"/>
              <a:gd name="connsiteY21" fmla="*/ 110169 h 2148289"/>
              <a:gd name="connsiteX22" fmla="*/ 571577 w 1820889"/>
              <a:gd name="connsiteY22" fmla="*/ 110169 h 214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0889" h="2148289">
                <a:moveTo>
                  <a:pt x="571577" y="110169"/>
                </a:moveTo>
                <a:cubicBezTo>
                  <a:pt x="529346" y="181778"/>
                  <a:pt x="437722" y="322243"/>
                  <a:pt x="307172" y="539827"/>
                </a:cubicBezTo>
                <a:cubicBezTo>
                  <a:pt x="274121" y="594911"/>
                  <a:pt x="240508" y="649661"/>
                  <a:pt x="208021" y="705080"/>
                </a:cubicBezTo>
                <a:cubicBezTo>
                  <a:pt x="178075" y="756164"/>
                  <a:pt x="137548" y="802798"/>
                  <a:pt x="119886" y="859316"/>
                </a:cubicBezTo>
                <a:cubicBezTo>
                  <a:pt x="101524" y="918073"/>
                  <a:pt x="80250" y="975997"/>
                  <a:pt x="64801" y="1035586"/>
                </a:cubicBezTo>
                <a:cubicBezTo>
                  <a:pt x="54497" y="1075329"/>
                  <a:pt x="50820" y="1116511"/>
                  <a:pt x="42768" y="1156771"/>
                </a:cubicBezTo>
                <a:cubicBezTo>
                  <a:pt x="36128" y="1189970"/>
                  <a:pt x="28079" y="1222872"/>
                  <a:pt x="20734" y="1255923"/>
                </a:cubicBezTo>
                <a:cubicBezTo>
                  <a:pt x="11410" y="1423759"/>
                  <a:pt x="0" y="1503508"/>
                  <a:pt x="20734" y="1674564"/>
                </a:cubicBezTo>
                <a:cubicBezTo>
                  <a:pt x="32572" y="1772224"/>
                  <a:pt x="54319" y="1859291"/>
                  <a:pt x="130903" y="1927952"/>
                </a:cubicBezTo>
                <a:cubicBezTo>
                  <a:pt x="205283" y="1994638"/>
                  <a:pt x="283923" y="2059547"/>
                  <a:pt x="373274" y="2104222"/>
                </a:cubicBezTo>
                <a:cubicBezTo>
                  <a:pt x="433839" y="2134504"/>
                  <a:pt x="505476" y="2133600"/>
                  <a:pt x="571577" y="2148289"/>
                </a:cubicBezTo>
                <a:cubicBezTo>
                  <a:pt x="733158" y="2133600"/>
                  <a:pt x="896613" y="2132826"/>
                  <a:pt x="1056319" y="2104222"/>
                </a:cubicBezTo>
                <a:cubicBezTo>
                  <a:pt x="1222749" y="2074414"/>
                  <a:pt x="1521112" y="1913794"/>
                  <a:pt x="1651230" y="1850834"/>
                </a:cubicBezTo>
                <a:cubicBezTo>
                  <a:pt x="1698970" y="1788405"/>
                  <a:pt x="1781822" y="1741117"/>
                  <a:pt x="1794450" y="1663547"/>
                </a:cubicBezTo>
                <a:cubicBezTo>
                  <a:pt x="1820889" y="1501136"/>
                  <a:pt x="1596054" y="1101761"/>
                  <a:pt x="1552079" y="1002535"/>
                </a:cubicBezTo>
                <a:cubicBezTo>
                  <a:pt x="1317764" y="473823"/>
                  <a:pt x="1422636" y="519838"/>
                  <a:pt x="1144454" y="231354"/>
                </a:cubicBezTo>
                <a:cubicBezTo>
                  <a:pt x="1099356" y="184586"/>
                  <a:pt x="1053210" y="138134"/>
                  <a:pt x="1001235" y="99152"/>
                </a:cubicBezTo>
                <a:cubicBezTo>
                  <a:pt x="949844" y="60609"/>
                  <a:pt x="891066" y="33051"/>
                  <a:pt x="835982" y="0"/>
                </a:cubicBezTo>
                <a:cubicBezTo>
                  <a:pt x="810276" y="7345"/>
                  <a:pt x="784800" y="15550"/>
                  <a:pt x="758864" y="22034"/>
                </a:cubicBezTo>
                <a:cubicBezTo>
                  <a:pt x="740698" y="26576"/>
                  <a:pt x="722007" y="28762"/>
                  <a:pt x="703780" y="33051"/>
                </a:cubicBezTo>
                <a:cubicBezTo>
                  <a:pt x="659564" y="43455"/>
                  <a:pt x="615645" y="55084"/>
                  <a:pt x="571577" y="66101"/>
                </a:cubicBezTo>
                <a:cubicBezTo>
                  <a:pt x="567905" y="80790"/>
                  <a:pt x="564720" y="95610"/>
                  <a:pt x="560560" y="110169"/>
                </a:cubicBezTo>
                <a:cubicBezTo>
                  <a:pt x="557370" y="121335"/>
                  <a:pt x="613808" y="38560"/>
                  <a:pt x="571577" y="1101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2535" y="2990177"/>
            <a:ext cx="2083858" cy="2099616"/>
          </a:xfrm>
          <a:custGeom>
            <a:avLst/>
            <a:gdLst>
              <a:gd name="connsiteX0" fmla="*/ 1311007 w 2083858"/>
              <a:gd name="connsiteY0" fmla="*/ 1901312 h 2099616"/>
              <a:gd name="connsiteX1" fmla="*/ 1509311 w 2083858"/>
              <a:gd name="connsiteY1" fmla="*/ 1879278 h 2099616"/>
              <a:gd name="connsiteX2" fmla="*/ 1685581 w 2083858"/>
              <a:gd name="connsiteY2" fmla="*/ 1791143 h 2099616"/>
              <a:gd name="connsiteX3" fmla="*/ 1850834 w 2083858"/>
              <a:gd name="connsiteY3" fmla="*/ 1736059 h 2099616"/>
              <a:gd name="connsiteX4" fmla="*/ 1983036 w 2083858"/>
              <a:gd name="connsiteY4" fmla="*/ 1647924 h 2099616"/>
              <a:gd name="connsiteX5" fmla="*/ 2071171 w 2083858"/>
              <a:gd name="connsiteY5" fmla="*/ 1350469 h 2099616"/>
              <a:gd name="connsiteX6" fmla="*/ 1927952 w 2083858"/>
              <a:gd name="connsiteY6" fmla="*/ 1064030 h 2099616"/>
              <a:gd name="connsiteX7" fmla="*/ 1674564 w 2083858"/>
              <a:gd name="connsiteY7" fmla="*/ 689457 h 2099616"/>
              <a:gd name="connsiteX8" fmla="*/ 1608463 w 2083858"/>
              <a:gd name="connsiteY8" fmla="*/ 590305 h 2099616"/>
              <a:gd name="connsiteX9" fmla="*/ 1299990 w 2083858"/>
              <a:gd name="connsiteY9" fmla="*/ 171664 h 2099616"/>
              <a:gd name="connsiteX10" fmla="*/ 1123720 w 2083858"/>
              <a:gd name="connsiteY10" fmla="*/ 28445 h 2099616"/>
              <a:gd name="connsiteX11" fmla="*/ 991518 w 2083858"/>
              <a:gd name="connsiteY11" fmla="*/ 6411 h 2099616"/>
              <a:gd name="connsiteX12" fmla="*/ 881349 w 2083858"/>
              <a:gd name="connsiteY12" fmla="*/ 17428 h 2099616"/>
              <a:gd name="connsiteX13" fmla="*/ 605928 w 2083858"/>
              <a:gd name="connsiteY13" fmla="*/ 270816 h 2099616"/>
              <a:gd name="connsiteX14" fmla="*/ 495759 w 2083858"/>
              <a:gd name="connsiteY14" fmla="*/ 535221 h 2099616"/>
              <a:gd name="connsiteX15" fmla="*/ 440675 w 2083858"/>
              <a:gd name="connsiteY15" fmla="*/ 810642 h 2099616"/>
              <a:gd name="connsiteX16" fmla="*/ 242371 w 2083858"/>
              <a:gd name="connsiteY16" fmla="*/ 1196233 h 2099616"/>
              <a:gd name="connsiteX17" fmla="*/ 66101 w 2083858"/>
              <a:gd name="connsiteY17" fmla="*/ 1581823 h 2099616"/>
              <a:gd name="connsiteX18" fmla="*/ 0 w 2083858"/>
              <a:gd name="connsiteY18" fmla="*/ 1769110 h 2099616"/>
              <a:gd name="connsiteX19" fmla="*/ 55084 w 2083858"/>
              <a:gd name="connsiteY19" fmla="*/ 1978430 h 2099616"/>
              <a:gd name="connsiteX20" fmla="*/ 187287 w 2083858"/>
              <a:gd name="connsiteY20" fmla="*/ 2022498 h 2099616"/>
              <a:gd name="connsiteX21" fmla="*/ 396607 w 2083858"/>
              <a:gd name="connsiteY21" fmla="*/ 2044531 h 2099616"/>
              <a:gd name="connsiteX22" fmla="*/ 782198 w 2083858"/>
              <a:gd name="connsiteY22" fmla="*/ 2099616 h 2099616"/>
              <a:gd name="connsiteX23" fmla="*/ 1035585 w 2083858"/>
              <a:gd name="connsiteY23" fmla="*/ 2022498 h 2099616"/>
              <a:gd name="connsiteX24" fmla="*/ 1101687 w 2083858"/>
              <a:gd name="connsiteY24" fmla="*/ 1967413 h 2099616"/>
              <a:gd name="connsiteX25" fmla="*/ 1167788 w 2083858"/>
              <a:gd name="connsiteY25" fmla="*/ 1923346 h 2099616"/>
              <a:gd name="connsiteX26" fmla="*/ 1255923 w 2083858"/>
              <a:gd name="connsiteY26" fmla="*/ 1890295 h 2099616"/>
              <a:gd name="connsiteX27" fmla="*/ 1311007 w 2083858"/>
              <a:gd name="connsiteY27" fmla="*/ 1901312 h 209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83858" h="2099616">
                <a:moveTo>
                  <a:pt x="1311007" y="1901312"/>
                </a:moveTo>
                <a:cubicBezTo>
                  <a:pt x="1353238" y="1899476"/>
                  <a:pt x="1445505" y="1898044"/>
                  <a:pt x="1509311" y="1879278"/>
                </a:cubicBezTo>
                <a:cubicBezTo>
                  <a:pt x="1572334" y="1860742"/>
                  <a:pt x="1625000" y="1816548"/>
                  <a:pt x="1685581" y="1791143"/>
                </a:cubicBezTo>
                <a:cubicBezTo>
                  <a:pt x="1739127" y="1768688"/>
                  <a:pt x="1795750" y="1754420"/>
                  <a:pt x="1850834" y="1736059"/>
                </a:cubicBezTo>
                <a:cubicBezTo>
                  <a:pt x="1894901" y="1706681"/>
                  <a:pt x="1945586" y="1685374"/>
                  <a:pt x="1983036" y="1647924"/>
                </a:cubicBezTo>
                <a:cubicBezTo>
                  <a:pt x="2038738" y="1592222"/>
                  <a:pt x="2064306" y="1383080"/>
                  <a:pt x="2071171" y="1350469"/>
                </a:cubicBezTo>
                <a:cubicBezTo>
                  <a:pt x="2011670" y="1092636"/>
                  <a:pt x="2083858" y="1314836"/>
                  <a:pt x="1927952" y="1064030"/>
                </a:cubicBezTo>
                <a:cubicBezTo>
                  <a:pt x="1509761" y="391286"/>
                  <a:pt x="1985261" y="1058411"/>
                  <a:pt x="1674564" y="689457"/>
                </a:cubicBezTo>
                <a:cubicBezTo>
                  <a:pt x="1648978" y="659073"/>
                  <a:pt x="1631745" y="622489"/>
                  <a:pt x="1608463" y="590305"/>
                </a:cubicBezTo>
                <a:cubicBezTo>
                  <a:pt x="1506866" y="449862"/>
                  <a:pt x="1422559" y="294233"/>
                  <a:pt x="1299990" y="171664"/>
                </a:cubicBezTo>
                <a:cubicBezTo>
                  <a:pt x="1249327" y="121001"/>
                  <a:pt x="1197445" y="51727"/>
                  <a:pt x="1123720" y="28445"/>
                </a:cubicBezTo>
                <a:cubicBezTo>
                  <a:pt x="1081118" y="14992"/>
                  <a:pt x="1035585" y="13756"/>
                  <a:pt x="991518" y="6411"/>
                </a:cubicBezTo>
                <a:cubicBezTo>
                  <a:pt x="954795" y="10083"/>
                  <a:pt x="913881" y="0"/>
                  <a:pt x="881349" y="17428"/>
                </a:cubicBezTo>
                <a:cubicBezTo>
                  <a:pt x="809725" y="55798"/>
                  <a:pt x="654593" y="176349"/>
                  <a:pt x="605928" y="270816"/>
                </a:cubicBezTo>
                <a:cubicBezTo>
                  <a:pt x="562202" y="355695"/>
                  <a:pt x="532482" y="447086"/>
                  <a:pt x="495759" y="535221"/>
                </a:cubicBezTo>
                <a:cubicBezTo>
                  <a:pt x="488287" y="576319"/>
                  <a:pt x="451634" y="785070"/>
                  <a:pt x="440675" y="810642"/>
                </a:cubicBezTo>
                <a:cubicBezTo>
                  <a:pt x="383741" y="943488"/>
                  <a:pt x="307008" y="1066960"/>
                  <a:pt x="242371" y="1196233"/>
                </a:cubicBezTo>
                <a:cubicBezTo>
                  <a:pt x="218130" y="1244714"/>
                  <a:pt x="89130" y="1516575"/>
                  <a:pt x="66101" y="1581823"/>
                </a:cubicBezTo>
                <a:lnTo>
                  <a:pt x="0" y="1769110"/>
                </a:lnTo>
                <a:cubicBezTo>
                  <a:pt x="18361" y="1838883"/>
                  <a:pt x="12199" y="1920410"/>
                  <a:pt x="55084" y="1978430"/>
                </a:cubicBezTo>
                <a:cubicBezTo>
                  <a:pt x="82694" y="2015785"/>
                  <a:pt x="141682" y="2013671"/>
                  <a:pt x="187287" y="2022498"/>
                </a:cubicBezTo>
                <a:cubicBezTo>
                  <a:pt x="256168" y="2035830"/>
                  <a:pt x="327030" y="2035512"/>
                  <a:pt x="396607" y="2044531"/>
                </a:cubicBezTo>
                <a:cubicBezTo>
                  <a:pt x="525365" y="2061222"/>
                  <a:pt x="653668" y="2081254"/>
                  <a:pt x="782198" y="2099616"/>
                </a:cubicBezTo>
                <a:cubicBezTo>
                  <a:pt x="866660" y="2073910"/>
                  <a:pt x="954006" y="2056255"/>
                  <a:pt x="1035585" y="2022498"/>
                </a:cubicBezTo>
                <a:cubicBezTo>
                  <a:pt x="1062087" y="2011531"/>
                  <a:pt x="1078742" y="1984622"/>
                  <a:pt x="1101687" y="1967413"/>
                </a:cubicBezTo>
                <a:cubicBezTo>
                  <a:pt x="1122872" y="1951524"/>
                  <a:pt x="1145081" y="1936970"/>
                  <a:pt x="1167788" y="1923346"/>
                </a:cubicBezTo>
                <a:cubicBezTo>
                  <a:pt x="1193746" y="1907771"/>
                  <a:pt x="1225105" y="1893097"/>
                  <a:pt x="1255923" y="1890295"/>
                </a:cubicBezTo>
                <a:cubicBezTo>
                  <a:pt x="1281523" y="1887968"/>
                  <a:pt x="1268776" y="1903148"/>
                  <a:pt x="1311007" y="190131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34431" y="2561486"/>
            <a:ext cx="2028181" cy="1805336"/>
          </a:xfrm>
          <a:custGeom>
            <a:avLst/>
            <a:gdLst>
              <a:gd name="connsiteX0" fmla="*/ 1570639 w 2028181"/>
              <a:gd name="connsiteY0" fmla="*/ 269849 h 1805336"/>
              <a:gd name="connsiteX1" fmla="*/ 1493521 w 2028181"/>
              <a:gd name="connsiteY1" fmla="*/ 225781 h 1805336"/>
              <a:gd name="connsiteX2" fmla="*/ 127429 w 2028181"/>
              <a:gd name="connsiteY2" fmla="*/ 192731 h 1805336"/>
              <a:gd name="connsiteX3" fmla="*/ 83362 w 2028181"/>
              <a:gd name="connsiteY3" fmla="*/ 1680008 h 1805336"/>
              <a:gd name="connsiteX4" fmla="*/ 182514 w 2028181"/>
              <a:gd name="connsiteY4" fmla="*/ 1757126 h 1805336"/>
              <a:gd name="connsiteX5" fmla="*/ 513020 w 2028181"/>
              <a:gd name="connsiteY5" fmla="*/ 1801194 h 1805336"/>
              <a:gd name="connsiteX6" fmla="*/ 755391 w 2028181"/>
              <a:gd name="connsiteY6" fmla="*/ 1779160 h 1805336"/>
              <a:gd name="connsiteX7" fmla="*/ 997762 w 2028181"/>
              <a:gd name="connsiteY7" fmla="*/ 1635941 h 1805336"/>
              <a:gd name="connsiteX8" fmla="*/ 1460470 w 2028181"/>
              <a:gd name="connsiteY8" fmla="*/ 1514755 h 1805336"/>
              <a:gd name="connsiteX9" fmla="*/ 1548605 w 2028181"/>
              <a:gd name="connsiteY9" fmla="*/ 1459671 h 1805336"/>
              <a:gd name="connsiteX10" fmla="*/ 1835044 w 2028181"/>
              <a:gd name="connsiteY10" fmla="*/ 1349502 h 1805336"/>
              <a:gd name="connsiteX11" fmla="*/ 1967246 w 2028181"/>
              <a:gd name="connsiteY11" fmla="*/ 1228316 h 1805336"/>
              <a:gd name="connsiteX12" fmla="*/ 2011314 w 2028181"/>
              <a:gd name="connsiteY12" fmla="*/ 908827 h 1805336"/>
              <a:gd name="connsiteX13" fmla="*/ 2000297 w 2028181"/>
              <a:gd name="connsiteY13" fmla="*/ 512220 h 1805336"/>
              <a:gd name="connsiteX14" fmla="*/ 1890128 w 2028181"/>
              <a:gd name="connsiteY14" fmla="*/ 346967 h 1805336"/>
              <a:gd name="connsiteX15" fmla="*/ 1713858 w 2028181"/>
              <a:gd name="connsiteY15" fmla="*/ 203748 h 1805336"/>
              <a:gd name="connsiteX16" fmla="*/ 1493521 w 2028181"/>
              <a:gd name="connsiteY16" fmla="*/ 192731 h 180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8181" h="1805336">
                <a:moveTo>
                  <a:pt x="1570639" y="269849"/>
                </a:moveTo>
                <a:cubicBezTo>
                  <a:pt x="1544933" y="255160"/>
                  <a:pt x="1520734" y="237444"/>
                  <a:pt x="1493521" y="225781"/>
                </a:cubicBezTo>
                <a:cubicBezTo>
                  <a:pt x="966698" y="0"/>
                  <a:pt x="1076542" y="146658"/>
                  <a:pt x="127429" y="192731"/>
                </a:cubicBezTo>
                <a:cubicBezTo>
                  <a:pt x="0" y="778910"/>
                  <a:pt x="56" y="688669"/>
                  <a:pt x="83362" y="1680008"/>
                </a:cubicBezTo>
                <a:cubicBezTo>
                  <a:pt x="86868" y="1721732"/>
                  <a:pt x="143864" y="1741022"/>
                  <a:pt x="182514" y="1757126"/>
                </a:cubicBezTo>
                <a:cubicBezTo>
                  <a:pt x="266091" y="1791950"/>
                  <a:pt x="425185" y="1795338"/>
                  <a:pt x="513020" y="1801194"/>
                </a:cubicBezTo>
                <a:cubicBezTo>
                  <a:pt x="593810" y="1793849"/>
                  <a:pt x="678607" y="1805336"/>
                  <a:pt x="755391" y="1779160"/>
                </a:cubicBezTo>
                <a:cubicBezTo>
                  <a:pt x="844213" y="1748880"/>
                  <a:pt x="906983" y="1659717"/>
                  <a:pt x="997762" y="1635941"/>
                </a:cubicBezTo>
                <a:lnTo>
                  <a:pt x="1460470" y="1514755"/>
                </a:lnTo>
                <a:cubicBezTo>
                  <a:pt x="1489848" y="1496394"/>
                  <a:pt x="1516908" y="1473655"/>
                  <a:pt x="1548605" y="1459671"/>
                </a:cubicBezTo>
                <a:cubicBezTo>
                  <a:pt x="1642200" y="1418379"/>
                  <a:pt x="1745508" y="1398982"/>
                  <a:pt x="1835044" y="1349502"/>
                </a:cubicBezTo>
                <a:cubicBezTo>
                  <a:pt x="1887366" y="1320587"/>
                  <a:pt x="1923179" y="1268711"/>
                  <a:pt x="1967246" y="1228316"/>
                </a:cubicBezTo>
                <a:cubicBezTo>
                  <a:pt x="1989642" y="1108874"/>
                  <a:pt x="2011314" y="1028442"/>
                  <a:pt x="2011314" y="908827"/>
                </a:cubicBezTo>
                <a:cubicBezTo>
                  <a:pt x="2011314" y="776574"/>
                  <a:pt x="2028181" y="641500"/>
                  <a:pt x="2000297" y="512220"/>
                </a:cubicBezTo>
                <a:cubicBezTo>
                  <a:pt x="1986339" y="447505"/>
                  <a:pt x="1929850" y="399930"/>
                  <a:pt x="1890128" y="346967"/>
                </a:cubicBezTo>
                <a:cubicBezTo>
                  <a:pt x="1831729" y="269101"/>
                  <a:pt x="1803249" y="233545"/>
                  <a:pt x="1713858" y="203748"/>
                </a:cubicBezTo>
                <a:cubicBezTo>
                  <a:pt x="1660552" y="185980"/>
                  <a:pt x="1532043" y="192731"/>
                  <a:pt x="1493521" y="19273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6D1424FC3D474AB7E9E4D979C6D54E" ma:contentTypeVersion="3" ma:contentTypeDescription="Create a new document." ma:contentTypeScope="" ma:versionID="a6624809a7575d3b3ebf498c1f4094d4">
  <xsd:schema xmlns:xsd="http://www.w3.org/2001/XMLSchema" xmlns:xs="http://www.w3.org/2001/XMLSchema" xmlns:p="http://schemas.microsoft.com/office/2006/metadata/properties" xmlns:ns2="19975716-39be-4cce-afef-6bddbc0eced4" targetNamespace="http://schemas.microsoft.com/office/2006/metadata/properties" ma:root="true" ma:fieldsID="0ad3e0c01f08d5497bde4df986ea5be2" ns2:_="">
    <xsd:import namespace="19975716-39be-4cce-afef-6bddbc0ece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75716-39be-4cce-afef-6bddbc0ece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98A73-9B17-4089-A031-E0AB2125E577}"/>
</file>

<file path=customXml/itemProps2.xml><?xml version="1.0" encoding="utf-8"?>
<ds:datastoreItem xmlns:ds="http://schemas.openxmlformats.org/officeDocument/2006/customXml" ds:itemID="{D6FA1D29-D2F0-4979-B385-903383CE85EA}"/>
</file>

<file path=customXml/itemProps3.xml><?xml version="1.0" encoding="utf-8"?>
<ds:datastoreItem xmlns:ds="http://schemas.openxmlformats.org/officeDocument/2006/customXml" ds:itemID="{A1CD0F3A-DD73-4C72-93A0-A9036E57719D}"/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1063</Words>
  <Application>Microsoft Office PowerPoint</Application>
  <PresentationFormat>On-screen Show (4:3)</PresentationFormat>
  <Paragraphs>283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Equation</vt:lpstr>
      <vt:lpstr>Biconnected Components</vt:lpstr>
      <vt:lpstr>Objectives</vt:lpstr>
      <vt:lpstr>Problems on Graphs</vt:lpstr>
      <vt:lpstr>Generic graph exploration</vt:lpstr>
      <vt:lpstr>Iterative DFS version</vt:lpstr>
      <vt:lpstr>Iterative DFS version</vt:lpstr>
      <vt:lpstr>Definitions</vt:lpstr>
      <vt:lpstr>Example</vt:lpstr>
      <vt:lpstr>Example</vt:lpstr>
      <vt:lpstr>DFS Tree</vt:lpstr>
      <vt:lpstr>“Low” numbering</vt:lpstr>
      <vt:lpstr>Separating Vertices</vt:lpstr>
      <vt:lpstr>The Idea for the Algorithm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Biconnected Components</dc:title>
  <dc:creator>Mike</dc:creator>
  <cp:lastModifiedBy>Raghavendra</cp:lastModifiedBy>
  <cp:revision>7</cp:revision>
  <dcterms:created xsi:type="dcterms:W3CDTF">2006-08-16T00:00:00Z</dcterms:created>
  <dcterms:modified xsi:type="dcterms:W3CDTF">2023-10-22T16:46:50Z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0x010100566D1424FC3D474AB7E9E4D979C6D54E</vt:lpwstr>
  </property>
</Properties>
</file>