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70" r:id="rId10"/>
    <p:sldId id="272" r:id="rId11"/>
    <p:sldId id="273" r:id="rId12"/>
    <p:sldId id="265" r:id="rId13"/>
    <p:sldId id="271" r:id="rId14"/>
    <p:sldId id="275" r:id="rId15"/>
    <p:sldId id="274" r:id="rId16"/>
    <p:sldId id="276" r:id="rId17"/>
    <p:sldId id="290" r:id="rId18"/>
    <p:sldId id="277" r:id="rId19"/>
    <p:sldId id="278" r:id="rId20"/>
    <p:sldId id="291" r:id="rId21"/>
    <p:sldId id="266" r:id="rId22"/>
    <p:sldId id="267" r:id="rId23"/>
    <p:sldId id="269" r:id="rId24"/>
    <p:sldId id="279" r:id="rId25"/>
    <p:sldId id="280" r:id="rId26"/>
    <p:sldId id="281" r:id="rId27"/>
    <p:sldId id="282" r:id="rId28"/>
    <p:sldId id="283" r:id="rId29"/>
    <p:sldId id="284" r:id="rId30"/>
    <p:sldId id="285" r:id="rId31"/>
    <p:sldId id="286" r:id="rId32"/>
    <p:sldId id="288" r:id="rId33"/>
    <p:sldId id="289" r:id="rId34"/>
    <p:sldId id="293"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A1C04-2D4A-4293-ACE6-B0F561FF4420}" v="105" dt="2021-04-11T09:58:27.406"/>
    <p1510:client id="{5390BB78-92B3-4B2C-894F-6380F291226D}" v="120" dt="2021-04-08T12:21:13.135"/>
    <p1510:client id="{574DA145-006C-43A8-AB5D-02AD420FCAB5}" v="210" dt="2021-04-09T19:03:49.630"/>
    <p1510:client id="{611A0A27-1F97-4D7A-85F2-C9A2A7F3EFF4}" v="583" dt="2021-04-10T18:25:04.288"/>
    <p1510:client id="{65ADE43F-1547-4209-9794-8DABEF8CC13F}" v="22" dt="2021-04-08T10:06:00.051"/>
    <p1510:client id="{66B60A9A-7B96-49E0-AF98-5AE805AEF2BB}" v="1467" dt="2021-04-11T08:07:25.586"/>
    <p1510:client id="{7012FD66-EF65-413A-81BD-8DA6E09065E5}" v="3033" dt="2021-04-11T06:16:20.925"/>
    <p1510:client id="{74069856-CA9D-492C-B9D9-369634889179}" v="1064" dt="2021-04-11T09:41:07.441"/>
    <p1510:client id="{7E7BA123-99EE-4B20-8CB2-8F27A95CD463}" v="753" dt="2021-04-10T10:19:16.328"/>
    <p1510:client id="{9CA91306-5DE8-44ED-83C1-EC4C6C5C9B7E}" v="328" dt="2021-04-11T12:20:13.673"/>
    <p1510:client id="{C36B0638-81BE-441B-9746-03947CAA7232}" v="1494" dt="2021-04-10T14:43:04.233"/>
    <p1510:client id="{C7A19420-46A1-408A-9FDF-1A4116968886}" v="534" dt="2021-04-11T12:23:32.026"/>
    <p1510:client id="{E481387C-38EB-4C00-B742-D088FE24F83A}" v="1989" dt="2021-04-08T18:42:19.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B467D-ECAC-46A1-8E3B-5DFFE052BC0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1493D7-E82C-4D62-9254-51C2ED558C5D}">
      <dgm:prSet/>
      <dgm:spPr/>
      <dgm:t>
        <a:bodyPr/>
        <a:lstStyle/>
        <a:p>
          <a:r>
            <a:rPr lang="en-US"/>
            <a:t>All the possible rate- relative minimum distance shown here. The block length is very large. We consider the case where the relative minimum distance is less than 0.5</a:t>
          </a:r>
        </a:p>
      </dgm:t>
    </dgm:pt>
    <dgm:pt modelId="{F3A16A7F-9B7E-4749-9D65-2014A01B4C3C}" type="parTrans" cxnId="{6453C9F6-21F7-455D-BB48-6CEE2A4671EF}">
      <dgm:prSet/>
      <dgm:spPr/>
      <dgm:t>
        <a:bodyPr/>
        <a:lstStyle/>
        <a:p>
          <a:endParaRPr lang="en-US"/>
        </a:p>
      </dgm:t>
    </dgm:pt>
    <dgm:pt modelId="{CD9D0BC8-62EE-4BC8-975D-AF592F0D132B}" type="sibTrans" cxnId="{6453C9F6-21F7-455D-BB48-6CEE2A4671EF}">
      <dgm:prSet/>
      <dgm:spPr/>
      <dgm:t>
        <a:bodyPr/>
        <a:lstStyle/>
        <a:p>
          <a:endParaRPr lang="en-US"/>
        </a:p>
      </dgm:t>
    </dgm:pt>
    <dgm:pt modelId="{EDEF0465-B230-4781-A461-E8C9EF7D955E}">
      <dgm:prSet/>
      <dgm:spPr/>
      <dgm:t>
        <a:bodyPr/>
        <a:lstStyle/>
        <a:p>
          <a:r>
            <a:rPr lang="en-US"/>
            <a:t>The quest is to find a code that achieves high rate and high relative minimum distance. The ideal point is (0.5,1) in here. </a:t>
          </a:r>
        </a:p>
      </dgm:t>
    </dgm:pt>
    <dgm:pt modelId="{6F4B0339-ED61-41AE-A586-529310CFEB32}" type="parTrans" cxnId="{3F395F93-90E0-40C0-9262-EAFA27F8654F}">
      <dgm:prSet/>
      <dgm:spPr/>
      <dgm:t>
        <a:bodyPr/>
        <a:lstStyle/>
        <a:p>
          <a:endParaRPr lang="en-US"/>
        </a:p>
      </dgm:t>
    </dgm:pt>
    <dgm:pt modelId="{5D579E9E-4162-4BA8-8095-9ABF035FF9EA}" type="sibTrans" cxnId="{3F395F93-90E0-40C0-9262-EAFA27F8654F}">
      <dgm:prSet/>
      <dgm:spPr/>
      <dgm:t>
        <a:bodyPr/>
        <a:lstStyle/>
        <a:p>
          <a:endParaRPr lang="en-US"/>
        </a:p>
      </dgm:t>
    </dgm:pt>
    <dgm:pt modelId="{95B35EB3-2C57-49D6-9E64-713AAAAE7D05}" type="pres">
      <dgm:prSet presAssocID="{1C4B467D-ECAC-46A1-8E3B-5DFFE052BC07}" presName="linear" presStyleCnt="0">
        <dgm:presLayoutVars>
          <dgm:animLvl val="lvl"/>
          <dgm:resizeHandles val="exact"/>
        </dgm:presLayoutVars>
      </dgm:prSet>
      <dgm:spPr/>
    </dgm:pt>
    <dgm:pt modelId="{C9F31D1B-28A3-4588-AC07-3DD11B26AD38}" type="pres">
      <dgm:prSet presAssocID="{A91493D7-E82C-4D62-9254-51C2ED558C5D}" presName="parentText" presStyleLbl="node1" presStyleIdx="0" presStyleCnt="2">
        <dgm:presLayoutVars>
          <dgm:chMax val="0"/>
          <dgm:bulletEnabled val="1"/>
        </dgm:presLayoutVars>
      </dgm:prSet>
      <dgm:spPr/>
    </dgm:pt>
    <dgm:pt modelId="{3102F8FB-4A35-455A-A159-B0645236888A}" type="pres">
      <dgm:prSet presAssocID="{CD9D0BC8-62EE-4BC8-975D-AF592F0D132B}" presName="spacer" presStyleCnt="0"/>
      <dgm:spPr/>
    </dgm:pt>
    <dgm:pt modelId="{BC8594A0-8346-4563-85E7-4AC54F04227E}" type="pres">
      <dgm:prSet presAssocID="{EDEF0465-B230-4781-A461-E8C9EF7D955E}" presName="parentText" presStyleLbl="node1" presStyleIdx="1" presStyleCnt="2">
        <dgm:presLayoutVars>
          <dgm:chMax val="0"/>
          <dgm:bulletEnabled val="1"/>
        </dgm:presLayoutVars>
      </dgm:prSet>
      <dgm:spPr/>
    </dgm:pt>
  </dgm:ptLst>
  <dgm:cxnLst>
    <dgm:cxn modelId="{50EB0D49-42F2-4863-8E91-FB189A09D1B7}" type="presOf" srcId="{1C4B467D-ECAC-46A1-8E3B-5DFFE052BC07}" destId="{95B35EB3-2C57-49D6-9E64-713AAAAE7D05}" srcOrd="0" destOrd="0" presId="urn:microsoft.com/office/officeart/2005/8/layout/vList2"/>
    <dgm:cxn modelId="{7A23B172-3A49-41B8-983F-F22A119D7D9D}" type="presOf" srcId="{A91493D7-E82C-4D62-9254-51C2ED558C5D}" destId="{C9F31D1B-28A3-4588-AC07-3DD11B26AD38}" srcOrd="0" destOrd="0" presId="urn:microsoft.com/office/officeart/2005/8/layout/vList2"/>
    <dgm:cxn modelId="{3F395F93-90E0-40C0-9262-EAFA27F8654F}" srcId="{1C4B467D-ECAC-46A1-8E3B-5DFFE052BC07}" destId="{EDEF0465-B230-4781-A461-E8C9EF7D955E}" srcOrd="1" destOrd="0" parTransId="{6F4B0339-ED61-41AE-A586-529310CFEB32}" sibTransId="{5D579E9E-4162-4BA8-8095-9ABF035FF9EA}"/>
    <dgm:cxn modelId="{8AF5A9AC-9741-4470-A31F-75A3E75C9B1D}" type="presOf" srcId="{EDEF0465-B230-4781-A461-E8C9EF7D955E}" destId="{BC8594A0-8346-4563-85E7-4AC54F04227E}" srcOrd="0" destOrd="0" presId="urn:microsoft.com/office/officeart/2005/8/layout/vList2"/>
    <dgm:cxn modelId="{6453C9F6-21F7-455D-BB48-6CEE2A4671EF}" srcId="{1C4B467D-ECAC-46A1-8E3B-5DFFE052BC07}" destId="{A91493D7-E82C-4D62-9254-51C2ED558C5D}" srcOrd="0" destOrd="0" parTransId="{F3A16A7F-9B7E-4749-9D65-2014A01B4C3C}" sibTransId="{CD9D0BC8-62EE-4BC8-975D-AF592F0D132B}"/>
    <dgm:cxn modelId="{D3ADDB29-51A8-481C-8CDF-F37F4B5C2CD1}" type="presParOf" srcId="{95B35EB3-2C57-49D6-9E64-713AAAAE7D05}" destId="{C9F31D1B-28A3-4588-AC07-3DD11B26AD38}" srcOrd="0" destOrd="0" presId="urn:microsoft.com/office/officeart/2005/8/layout/vList2"/>
    <dgm:cxn modelId="{CD2ED985-24AC-4199-849C-7A6AA91EA3F6}" type="presParOf" srcId="{95B35EB3-2C57-49D6-9E64-713AAAAE7D05}" destId="{3102F8FB-4A35-455A-A159-B0645236888A}" srcOrd="1" destOrd="0" presId="urn:microsoft.com/office/officeart/2005/8/layout/vList2"/>
    <dgm:cxn modelId="{5893EF8F-33D3-45E1-8AE0-7CA5D5ADEFDB}" type="presParOf" srcId="{95B35EB3-2C57-49D6-9E64-713AAAAE7D05}" destId="{BC8594A0-8346-4563-85E7-4AC54F0422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1D2DD6-D769-423C-B53F-8919271F6D96}"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F84E8D1A-5280-4C16-A235-5F6E30EF8B4C}">
      <dgm:prSet/>
      <dgm:spPr/>
      <dgm:t>
        <a:bodyPr/>
        <a:lstStyle/>
        <a:p>
          <a:pPr rtl="0"/>
          <a:r>
            <a:rPr lang="en-US"/>
            <a:t>GV bound ensures the existence of codes below the curve given</a:t>
          </a:r>
          <a:r>
            <a:rPr lang="en-US">
              <a:latin typeface="Calibri Light" panose="020F0302020204030204"/>
            </a:rPr>
            <a:t> </a:t>
          </a:r>
          <a:r>
            <a:rPr lang="en-US"/>
            <a:t>(the optimal rate for a given relative minimum distance lies on or above the black curve). </a:t>
          </a:r>
        </a:p>
      </dgm:t>
    </dgm:pt>
    <dgm:pt modelId="{483B6CF9-1631-4384-ACF0-D6F5EC7D10C8}" type="parTrans" cxnId="{A17DF98F-EDFD-4F8D-80B0-EA446DD35E30}">
      <dgm:prSet/>
      <dgm:spPr/>
      <dgm:t>
        <a:bodyPr/>
        <a:lstStyle/>
        <a:p>
          <a:endParaRPr lang="en-US"/>
        </a:p>
      </dgm:t>
    </dgm:pt>
    <dgm:pt modelId="{4AD2C418-B0BA-40FE-9C65-C2A9A1AEE89B}" type="sibTrans" cxnId="{A17DF98F-EDFD-4F8D-80B0-EA446DD35E30}">
      <dgm:prSet/>
      <dgm:spPr/>
      <dgm:t>
        <a:bodyPr/>
        <a:lstStyle/>
        <a:p>
          <a:endParaRPr lang="en-US"/>
        </a:p>
      </dgm:t>
    </dgm:pt>
    <dgm:pt modelId="{267A92BC-4803-459F-A413-D99D6010CDC4}">
      <dgm:prSet/>
      <dgm:spPr/>
      <dgm:t>
        <a:bodyPr/>
        <a:lstStyle/>
        <a:p>
          <a:r>
            <a:rPr lang="en-US"/>
            <a:t>It is impossible for a code to exist in white region. Every point in pink region admits a code. The green region is of uncertainty.</a:t>
          </a:r>
        </a:p>
      </dgm:t>
    </dgm:pt>
    <dgm:pt modelId="{D04767B7-7BCA-42E6-A410-0EFAA1318B3A}" type="parTrans" cxnId="{3AAF7584-6E4D-454A-A87B-2C39AF187F67}">
      <dgm:prSet/>
      <dgm:spPr/>
      <dgm:t>
        <a:bodyPr/>
        <a:lstStyle/>
        <a:p>
          <a:endParaRPr lang="en-US"/>
        </a:p>
      </dgm:t>
    </dgm:pt>
    <dgm:pt modelId="{4B592346-4696-46DC-85EB-95DEBF53BAF9}" type="sibTrans" cxnId="{3AAF7584-6E4D-454A-A87B-2C39AF187F67}">
      <dgm:prSet/>
      <dgm:spPr/>
      <dgm:t>
        <a:bodyPr/>
        <a:lstStyle/>
        <a:p>
          <a:endParaRPr lang="en-US"/>
        </a:p>
      </dgm:t>
    </dgm:pt>
    <dgm:pt modelId="{0D9F6C65-A038-4F7F-8A50-45BFA344B64F}" type="pres">
      <dgm:prSet presAssocID="{DF1D2DD6-D769-423C-B53F-8919271F6D96}" presName="vert0" presStyleCnt="0">
        <dgm:presLayoutVars>
          <dgm:dir/>
          <dgm:animOne val="branch"/>
          <dgm:animLvl val="lvl"/>
        </dgm:presLayoutVars>
      </dgm:prSet>
      <dgm:spPr/>
    </dgm:pt>
    <dgm:pt modelId="{60C57FC6-5BBD-4C80-91CA-D3F0AEEF8019}" type="pres">
      <dgm:prSet presAssocID="{F84E8D1A-5280-4C16-A235-5F6E30EF8B4C}" presName="thickLine" presStyleLbl="alignNode1" presStyleIdx="0" presStyleCnt="2"/>
      <dgm:spPr/>
    </dgm:pt>
    <dgm:pt modelId="{7E46C883-5830-4FE1-96ED-3EF007A3BD51}" type="pres">
      <dgm:prSet presAssocID="{F84E8D1A-5280-4C16-A235-5F6E30EF8B4C}" presName="horz1" presStyleCnt="0"/>
      <dgm:spPr/>
    </dgm:pt>
    <dgm:pt modelId="{A15BD374-4392-4EB1-A2F7-740B9489EA84}" type="pres">
      <dgm:prSet presAssocID="{F84E8D1A-5280-4C16-A235-5F6E30EF8B4C}" presName="tx1" presStyleLbl="revTx" presStyleIdx="0" presStyleCnt="2"/>
      <dgm:spPr/>
    </dgm:pt>
    <dgm:pt modelId="{58F6475F-10A6-4DFC-A8CB-9E589C12D551}" type="pres">
      <dgm:prSet presAssocID="{F84E8D1A-5280-4C16-A235-5F6E30EF8B4C}" presName="vert1" presStyleCnt="0"/>
      <dgm:spPr/>
    </dgm:pt>
    <dgm:pt modelId="{77C8132C-A707-45F6-90F5-3F8E663D0397}" type="pres">
      <dgm:prSet presAssocID="{267A92BC-4803-459F-A413-D99D6010CDC4}" presName="thickLine" presStyleLbl="alignNode1" presStyleIdx="1" presStyleCnt="2"/>
      <dgm:spPr/>
    </dgm:pt>
    <dgm:pt modelId="{AF2B8A8F-DFBD-4A05-B576-669138C372E9}" type="pres">
      <dgm:prSet presAssocID="{267A92BC-4803-459F-A413-D99D6010CDC4}" presName="horz1" presStyleCnt="0"/>
      <dgm:spPr/>
    </dgm:pt>
    <dgm:pt modelId="{1924869F-6100-4D81-A208-0620F1139256}" type="pres">
      <dgm:prSet presAssocID="{267A92BC-4803-459F-A413-D99D6010CDC4}" presName="tx1" presStyleLbl="revTx" presStyleIdx="1" presStyleCnt="2"/>
      <dgm:spPr/>
    </dgm:pt>
    <dgm:pt modelId="{46D72A01-56F5-4236-A57B-93A57121C769}" type="pres">
      <dgm:prSet presAssocID="{267A92BC-4803-459F-A413-D99D6010CDC4}" presName="vert1" presStyleCnt="0"/>
      <dgm:spPr/>
    </dgm:pt>
  </dgm:ptLst>
  <dgm:cxnLst>
    <dgm:cxn modelId="{52C15551-2754-4115-8046-F8A81A22ADE9}" type="presOf" srcId="{267A92BC-4803-459F-A413-D99D6010CDC4}" destId="{1924869F-6100-4D81-A208-0620F1139256}" srcOrd="0" destOrd="0" presId="urn:microsoft.com/office/officeart/2008/layout/LinedList"/>
    <dgm:cxn modelId="{AC922A82-8513-4077-A162-4F2174CDB230}" type="presOf" srcId="{F84E8D1A-5280-4C16-A235-5F6E30EF8B4C}" destId="{A15BD374-4392-4EB1-A2F7-740B9489EA84}" srcOrd="0" destOrd="0" presId="urn:microsoft.com/office/officeart/2008/layout/LinedList"/>
    <dgm:cxn modelId="{3AAF7584-6E4D-454A-A87B-2C39AF187F67}" srcId="{DF1D2DD6-D769-423C-B53F-8919271F6D96}" destId="{267A92BC-4803-459F-A413-D99D6010CDC4}" srcOrd="1" destOrd="0" parTransId="{D04767B7-7BCA-42E6-A410-0EFAA1318B3A}" sibTransId="{4B592346-4696-46DC-85EB-95DEBF53BAF9}"/>
    <dgm:cxn modelId="{A17DF98F-EDFD-4F8D-80B0-EA446DD35E30}" srcId="{DF1D2DD6-D769-423C-B53F-8919271F6D96}" destId="{F84E8D1A-5280-4C16-A235-5F6E30EF8B4C}" srcOrd="0" destOrd="0" parTransId="{483B6CF9-1631-4384-ACF0-D6F5EC7D10C8}" sibTransId="{4AD2C418-B0BA-40FE-9C65-C2A9A1AEE89B}"/>
    <dgm:cxn modelId="{E6BFF8DA-1410-4AC1-811B-1FE331177BA3}" type="presOf" srcId="{DF1D2DD6-D769-423C-B53F-8919271F6D96}" destId="{0D9F6C65-A038-4F7F-8A50-45BFA344B64F}" srcOrd="0" destOrd="0" presId="urn:microsoft.com/office/officeart/2008/layout/LinedList"/>
    <dgm:cxn modelId="{0CC84FBA-4D35-4DC7-A4D7-7B4535794054}" type="presParOf" srcId="{0D9F6C65-A038-4F7F-8A50-45BFA344B64F}" destId="{60C57FC6-5BBD-4C80-91CA-D3F0AEEF8019}" srcOrd="0" destOrd="0" presId="urn:microsoft.com/office/officeart/2008/layout/LinedList"/>
    <dgm:cxn modelId="{C30DF758-967E-4166-A74F-F6EF58D4680A}" type="presParOf" srcId="{0D9F6C65-A038-4F7F-8A50-45BFA344B64F}" destId="{7E46C883-5830-4FE1-96ED-3EF007A3BD51}" srcOrd="1" destOrd="0" presId="urn:microsoft.com/office/officeart/2008/layout/LinedList"/>
    <dgm:cxn modelId="{636F6A03-7B0B-449C-AE67-1CC746CA335E}" type="presParOf" srcId="{7E46C883-5830-4FE1-96ED-3EF007A3BD51}" destId="{A15BD374-4392-4EB1-A2F7-740B9489EA84}" srcOrd="0" destOrd="0" presId="urn:microsoft.com/office/officeart/2008/layout/LinedList"/>
    <dgm:cxn modelId="{1073A214-38A5-4B2A-89AE-82F28537D5B9}" type="presParOf" srcId="{7E46C883-5830-4FE1-96ED-3EF007A3BD51}" destId="{58F6475F-10A6-4DFC-A8CB-9E589C12D551}" srcOrd="1" destOrd="0" presId="urn:microsoft.com/office/officeart/2008/layout/LinedList"/>
    <dgm:cxn modelId="{08194164-4D7E-40F0-BDF7-A8D87684BF39}" type="presParOf" srcId="{0D9F6C65-A038-4F7F-8A50-45BFA344B64F}" destId="{77C8132C-A707-45F6-90F5-3F8E663D0397}" srcOrd="2" destOrd="0" presId="urn:microsoft.com/office/officeart/2008/layout/LinedList"/>
    <dgm:cxn modelId="{83BE46E5-21F3-4C95-8E1E-52C20D52C2D4}" type="presParOf" srcId="{0D9F6C65-A038-4F7F-8A50-45BFA344B64F}" destId="{AF2B8A8F-DFBD-4A05-B576-669138C372E9}" srcOrd="3" destOrd="0" presId="urn:microsoft.com/office/officeart/2008/layout/LinedList"/>
    <dgm:cxn modelId="{2B4CC70F-2D94-4267-876C-6A95509ABE75}" type="presParOf" srcId="{AF2B8A8F-DFBD-4A05-B576-669138C372E9}" destId="{1924869F-6100-4D81-A208-0620F1139256}" srcOrd="0" destOrd="0" presId="urn:microsoft.com/office/officeart/2008/layout/LinedList"/>
    <dgm:cxn modelId="{3DA5A36F-20CF-4565-8A48-8F4D91F6893A}" type="presParOf" srcId="{AF2B8A8F-DFBD-4A05-B576-669138C372E9}" destId="{46D72A01-56F5-4236-A57B-93A57121C76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236A7B-3561-45FD-8347-0E654C269B03}"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AC4BD49B-EA15-4BCB-86BA-5738C6D3BB03}">
      <dgm:prSet/>
      <dgm:spPr/>
      <dgm:t>
        <a:bodyPr/>
        <a:lstStyle/>
        <a:p>
          <a:r>
            <a:rPr lang="en-US"/>
            <a:t>Although codes are found that lie in the pink region, most of them are not explicitly constructed</a:t>
          </a:r>
        </a:p>
      </dgm:t>
    </dgm:pt>
    <dgm:pt modelId="{0F0CF160-D04C-4501-A842-546461071E3E}" type="parTrans" cxnId="{B440CB91-E8F3-44E8-B447-264D4F10D17E}">
      <dgm:prSet/>
      <dgm:spPr/>
      <dgm:t>
        <a:bodyPr/>
        <a:lstStyle/>
        <a:p>
          <a:endParaRPr lang="en-US"/>
        </a:p>
      </dgm:t>
    </dgm:pt>
    <dgm:pt modelId="{73C13750-4FF3-423D-B20E-40161813E069}" type="sibTrans" cxnId="{B440CB91-E8F3-44E8-B447-264D4F10D17E}">
      <dgm:prSet/>
      <dgm:spPr/>
      <dgm:t>
        <a:bodyPr/>
        <a:lstStyle/>
        <a:p>
          <a:endParaRPr lang="en-US"/>
        </a:p>
      </dgm:t>
    </dgm:pt>
    <dgm:pt modelId="{FDE8B619-15B0-4F2B-BCA4-A1AA723BD858}">
      <dgm:prSet/>
      <dgm:spPr/>
      <dgm:t>
        <a:bodyPr/>
        <a:lstStyle/>
        <a:p>
          <a:r>
            <a:rPr lang="en-US"/>
            <a:t>Concatenated codes and Expander based codes are the only asymptotically good codes  to date that are built explicitly</a:t>
          </a:r>
        </a:p>
      </dgm:t>
    </dgm:pt>
    <dgm:pt modelId="{62DC4773-C1BA-4DE9-90DD-7875090523B7}" type="parTrans" cxnId="{551F8675-E86C-4F1A-8C91-9FA95806DC58}">
      <dgm:prSet/>
      <dgm:spPr/>
      <dgm:t>
        <a:bodyPr/>
        <a:lstStyle/>
        <a:p>
          <a:endParaRPr lang="en-US"/>
        </a:p>
      </dgm:t>
    </dgm:pt>
    <dgm:pt modelId="{5D61A28D-566F-4874-9D0D-B246F51D3575}" type="sibTrans" cxnId="{551F8675-E86C-4F1A-8C91-9FA95806DC58}">
      <dgm:prSet/>
      <dgm:spPr/>
      <dgm:t>
        <a:bodyPr/>
        <a:lstStyle/>
        <a:p>
          <a:endParaRPr lang="en-US"/>
        </a:p>
      </dgm:t>
    </dgm:pt>
    <dgm:pt modelId="{C082A9EA-CB0C-4265-A8DD-27CAB867551B}">
      <dgm:prSet/>
      <dgm:spPr/>
      <dgm:t>
        <a:bodyPr/>
        <a:lstStyle/>
        <a:p>
          <a:r>
            <a:rPr lang="en-US"/>
            <a:t>The problem with concatenated codes is that they need two other classes of codes to be constructed. Expander codes use either no code or only one code of other class. </a:t>
          </a:r>
        </a:p>
      </dgm:t>
    </dgm:pt>
    <dgm:pt modelId="{5CCC9903-7D08-473E-97AF-651BB98D0B33}" type="parTrans" cxnId="{8A8B0577-418D-43E1-A33E-66901CD3497C}">
      <dgm:prSet/>
      <dgm:spPr/>
      <dgm:t>
        <a:bodyPr/>
        <a:lstStyle/>
        <a:p>
          <a:endParaRPr lang="en-US"/>
        </a:p>
      </dgm:t>
    </dgm:pt>
    <dgm:pt modelId="{426355BF-D734-480A-AD53-EC9804C2EC19}" type="sibTrans" cxnId="{8A8B0577-418D-43E1-A33E-66901CD3497C}">
      <dgm:prSet/>
      <dgm:spPr/>
      <dgm:t>
        <a:bodyPr/>
        <a:lstStyle/>
        <a:p>
          <a:endParaRPr lang="en-US"/>
        </a:p>
      </dgm:t>
    </dgm:pt>
    <dgm:pt modelId="{A3DB6A97-A9F5-42BA-B716-F12617EF4E8B}" type="pres">
      <dgm:prSet presAssocID="{63236A7B-3561-45FD-8347-0E654C269B03}" presName="linear" presStyleCnt="0">
        <dgm:presLayoutVars>
          <dgm:animLvl val="lvl"/>
          <dgm:resizeHandles val="exact"/>
        </dgm:presLayoutVars>
      </dgm:prSet>
      <dgm:spPr/>
    </dgm:pt>
    <dgm:pt modelId="{6074ADCC-4CF8-4255-97A6-FCFB4E0F7A4B}" type="pres">
      <dgm:prSet presAssocID="{AC4BD49B-EA15-4BCB-86BA-5738C6D3BB03}" presName="parentText" presStyleLbl="node1" presStyleIdx="0" presStyleCnt="3">
        <dgm:presLayoutVars>
          <dgm:chMax val="0"/>
          <dgm:bulletEnabled val="1"/>
        </dgm:presLayoutVars>
      </dgm:prSet>
      <dgm:spPr/>
    </dgm:pt>
    <dgm:pt modelId="{9A8EC2D8-0383-4A5B-97AC-AB5E25ABDA78}" type="pres">
      <dgm:prSet presAssocID="{73C13750-4FF3-423D-B20E-40161813E069}" presName="spacer" presStyleCnt="0"/>
      <dgm:spPr/>
    </dgm:pt>
    <dgm:pt modelId="{791B2FF1-7973-47EF-8FAF-F33126E0DFA6}" type="pres">
      <dgm:prSet presAssocID="{FDE8B619-15B0-4F2B-BCA4-A1AA723BD858}" presName="parentText" presStyleLbl="node1" presStyleIdx="1" presStyleCnt="3">
        <dgm:presLayoutVars>
          <dgm:chMax val="0"/>
          <dgm:bulletEnabled val="1"/>
        </dgm:presLayoutVars>
      </dgm:prSet>
      <dgm:spPr/>
    </dgm:pt>
    <dgm:pt modelId="{8D6309DF-ADD4-4C97-A2BF-BE6EC6A7767A}" type="pres">
      <dgm:prSet presAssocID="{5D61A28D-566F-4874-9D0D-B246F51D3575}" presName="spacer" presStyleCnt="0"/>
      <dgm:spPr/>
    </dgm:pt>
    <dgm:pt modelId="{4FB441C9-2E03-4D69-A34B-44267C91FFB6}" type="pres">
      <dgm:prSet presAssocID="{C082A9EA-CB0C-4265-A8DD-27CAB867551B}" presName="parentText" presStyleLbl="node1" presStyleIdx="2" presStyleCnt="3">
        <dgm:presLayoutVars>
          <dgm:chMax val="0"/>
          <dgm:bulletEnabled val="1"/>
        </dgm:presLayoutVars>
      </dgm:prSet>
      <dgm:spPr/>
    </dgm:pt>
  </dgm:ptLst>
  <dgm:cxnLst>
    <dgm:cxn modelId="{C193FE24-0589-4C77-B6C1-B6E89A2088C3}" type="presOf" srcId="{FDE8B619-15B0-4F2B-BCA4-A1AA723BD858}" destId="{791B2FF1-7973-47EF-8FAF-F33126E0DFA6}" srcOrd="0" destOrd="0" presId="urn:microsoft.com/office/officeart/2005/8/layout/vList2"/>
    <dgm:cxn modelId="{68847849-6FCA-4147-94AA-AA13347BC7E3}" type="presOf" srcId="{AC4BD49B-EA15-4BCB-86BA-5738C6D3BB03}" destId="{6074ADCC-4CF8-4255-97A6-FCFB4E0F7A4B}" srcOrd="0" destOrd="0" presId="urn:microsoft.com/office/officeart/2005/8/layout/vList2"/>
    <dgm:cxn modelId="{551F8675-E86C-4F1A-8C91-9FA95806DC58}" srcId="{63236A7B-3561-45FD-8347-0E654C269B03}" destId="{FDE8B619-15B0-4F2B-BCA4-A1AA723BD858}" srcOrd="1" destOrd="0" parTransId="{62DC4773-C1BA-4DE9-90DD-7875090523B7}" sibTransId="{5D61A28D-566F-4874-9D0D-B246F51D3575}"/>
    <dgm:cxn modelId="{8A8B0577-418D-43E1-A33E-66901CD3497C}" srcId="{63236A7B-3561-45FD-8347-0E654C269B03}" destId="{C082A9EA-CB0C-4265-A8DD-27CAB867551B}" srcOrd="2" destOrd="0" parTransId="{5CCC9903-7D08-473E-97AF-651BB98D0B33}" sibTransId="{426355BF-D734-480A-AD53-EC9804C2EC19}"/>
    <dgm:cxn modelId="{B440CB91-E8F3-44E8-B447-264D4F10D17E}" srcId="{63236A7B-3561-45FD-8347-0E654C269B03}" destId="{AC4BD49B-EA15-4BCB-86BA-5738C6D3BB03}" srcOrd="0" destOrd="0" parTransId="{0F0CF160-D04C-4501-A842-546461071E3E}" sibTransId="{73C13750-4FF3-423D-B20E-40161813E069}"/>
    <dgm:cxn modelId="{76A0C9BF-8DE0-49D3-8B5C-7FC6609AA9A5}" type="presOf" srcId="{C082A9EA-CB0C-4265-A8DD-27CAB867551B}" destId="{4FB441C9-2E03-4D69-A34B-44267C91FFB6}" srcOrd="0" destOrd="0" presId="urn:microsoft.com/office/officeart/2005/8/layout/vList2"/>
    <dgm:cxn modelId="{551452E3-A5FF-4EDC-A150-8C10F3F3B237}" type="presOf" srcId="{63236A7B-3561-45FD-8347-0E654C269B03}" destId="{A3DB6A97-A9F5-42BA-B716-F12617EF4E8B}" srcOrd="0" destOrd="0" presId="urn:microsoft.com/office/officeart/2005/8/layout/vList2"/>
    <dgm:cxn modelId="{31EFA4F2-9897-41CB-872C-77379984BD69}" type="presParOf" srcId="{A3DB6A97-A9F5-42BA-B716-F12617EF4E8B}" destId="{6074ADCC-4CF8-4255-97A6-FCFB4E0F7A4B}" srcOrd="0" destOrd="0" presId="urn:microsoft.com/office/officeart/2005/8/layout/vList2"/>
    <dgm:cxn modelId="{B1C5B6A7-A9EA-41E2-97BD-961FE2036C16}" type="presParOf" srcId="{A3DB6A97-A9F5-42BA-B716-F12617EF4E8B}" destId="{9A8EC2D8-0383-4A5B-97AC-AB5E25ABDA78}" srcOrd="1" destOrd="0" presId="urn:microsoft.com/office/officeart/2005/8/layout/vList2"/>
    <dgm:cxn modelId="{F4A28326-9E27-465E-8C40-DE0E396C0FA0}" type="presParOf" srcId="{A3DB6A97-A9F5-42BA-B716-F12617EF4E8B}" destId="{791B2FF1-7973-47EF-8FAF-F33126E0DFA6}" srcOrd="2" destOrd="0" presId="urn:microsoft.com/office/officeart/2005/8/layout/vList2"/>
    <dgm:cxn modelId="{ECB46373-1211-4707-A415-667E6DCF9503}" type="presParOf" srcId="{A3DB6A97-A9F5-42BA-B716-F12617EF4E8B}" destId="{8D6309DF-ADD4-4C97-A2BF-BE6EC6A7767A}" srcOrd="3" destOrd="0" presId="urn:microsoft.com/office/officeart/2005/8/layout/vList2"/>
    <dgm:cxn modelId="{0A292D07-7A6F-49BB-A8BB-B0DB55786348}" type="presParOf" srcId="{A3DB6A97-A9F5-42BA-B716-F12617EF4E8B}" destId="{4FB441C9-2E03-4D69-A34B-44267C91FFB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31D1B-28A3-4588-AC07-3DD11B26AD38}">
      <dsp:nvSpPr>
        <dsp:cNvPr id="0" name=""/>
        <dsp:cNvSpPr/>
      </dsp:nvSpPr>
      <dsp:spPr>
        <a:xfrm>
          <a:off x="0" y="391331"/>
          <a:ext cx="4152774" cy="173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All the possible rate- relative minimum distance shown here. The block length is very large. We consider the case where the relative minimum distance is less than 0.5</a:t>
          </a:r>
        </a:p>
      </dsp:txBody>
      <dsp:txXfrm>
        <a:off x="84530" y="475861"/>
        <a:ext cx="3983714" cy="1562540"/>
      </dsp:txXfrm>
    </dsp:sp>
    <dsp:sp modelId="{BC8594A0-8346-4563-85E7-4AC54F04227E}">
      <dsp:nvSpPr>
        <dsp:cNvPr id="0" name=""/>
        <dsp:cNvSpPr/>
      </dsp:nvSpPr>
      <dsp:spPr>
        <a:xfrm>
          <a:off x="0" y="2180532"/>
          <a:ext cx="4152774" cy="173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quest is to find a code that achieves high rate and high relative minimum distance. The ideal point is (0.5,1) in here. </a:t>
          </a:r>
        </a:p>
      </dsp:txBody>
      <dsp:txXfrm>
        <a:off x="84530" y="2265062"/>
        <a:ext cx="3983714" cy="1562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57FC6-5BBD-4C80-91CA-D3F0AEEF8019}">
      <dsp:nvSpPr>
        <dsp:cNvPr id="0" name=""/>
        <dsp:cNvSpPr/>
      </dsp:nvSpPr>
      <dsp:spPr>
        <a:xfrm>
          <a:off x="0" y="0"/>
          <a:ext cx="4152774"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15BD374-4392-4EB1-A2F7-740B9489EA84}">
      <dsp:nvSpPr>
        <dsp:cNvPr id="0" name=""/>
        <dsp:cNvSpPr/>
      </dsp:nvSpPr>
      <dsp:spPr>
        <a:xfrm>
          <a:off x="0" y="0"/>
          <a:ext cx="4152774" cy="2151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t>GV bound ensures the existence of codes below the curve given</a:t>
          </a:r>
          <a:r>
            <a:rPr lang="en-US" sz="2300" kern="1200">
              <a:latin typeface="Calibri Light" panose="020F0302020204030204"/>
            </a:rPr>
            <a:t> </a:t>
          </a:r>
          <a:r>
            <a:rPr lang="en-US" sz="2300" kern="1200"/>
            <a:t>(the optimal rate for a given relative minimum distance lies on or above the black curve). </a:t>
          </a:r>
        </a:p>
      </dsp:txBody>
      <dsp:txXfrm>
        <a:off x="0" y="0"/>
        <a:ext cx="4152774" cy="2151732"/>
      </dsp:txXfrm>
    </dsp:sp>
    <dsp:sp modelId="{77C8132C-A707-45F6-90F5-3F8E663D0397}">
      <dsp:nvSpPr>
        <dsp:cNvPr id="0" name=""/>
        <dsp:cNvSpPr/>
      </dsp:nvSpPr>
      <dsp:spPr>
        <a:xfrm>
          <a:off x="0" y="2151732"/>
          <a:ext cx="415277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24869F-6100-4D81-A208-0620F1139256}">
      <dsp:nvSpPr>
        <dsp:cNvPr id="0" name=""/>
        <dsp:cNvSpPr/>
      </dsp:nvSpPr>
      <dsp:spPr>
        <a:xfrm>
          <a:off x="0" y="2151732"/>
          <a:ext cx="4152774" cy="2151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It is impossible for a code to exist in white region. Every point in pink region admits a code. The green region is of uncertainty.</a:t>
          </a:r>
        </a:p>
      </dsp:txBody>
      <dsp:txXfrm>
        <a:off x="0" y="2151732"/>
        <a:ext cx="4152774" cy="2151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4ADCC-4CF8-4255-97A6-FCFB4E0F7A4B}">
      <dsp:nvSpPr>
        <dsp:cNvPr id="0" name=""/>
        <dsp:cNvSpPr/>
      </dsp:nvSpPr>
      <dsp:spPr>
        <a:xfrm>
          <a:off x="0" y="38246"/>
          <a:ext cx="6263640" cy="176139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Although codes are found that lie in the pink region, most of them are not explicitly constructed</a:t>
          </a:r>
        </a:p>
      </dsp:txBody>
      <dsp:txXfrm>
        <a:off x="85984" y="124230"/>
        <a:ext cx="6091672" cy="1589430"/>
      </dsp:txXfrm>
    </dsp:sp>
    <dsp:sp modelId="{791B2FF1-7973-47EF-8FAF-F33126E0DFA6}">
      <dsp:nvSpPr>
        <dsp:cNvPr id="0" name=""/>
        <dsp:cNvSpPr/>
      </dsp:nvSpPr>
      <dsp:spPr>
        <a:xfrm>
          <a:off x="0" y="1871644"/>
          <a:ext cx="6263640" cy="176139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Concatenated codes and Expander based codes are the only asymptotically good codes  to date that are built explicitly</a:t>
          </a:r>
        </a:p>
      </dsp:txBody>
      <dsp:txXfrm>
        <a:off x="85984" y="1957628"/>
        <a:ext cx="6091672" cy="1589430"/>
      </dsp:txXfrm>
    </dsp:sp>
    <dsp:sp modelId="{4FB441C9-2E03-4D69-A34B-44267C91FFB6}">
      <dsp:nvSpPr>
        <dsp:cNvPr id="0" name=""/>
        <dsp:cNvSpPr/>
      </dsp:nvSpPr>
      <dsp:spPr>
        <a:xfrm>
          <a:off x="0" y="3705043"/>
          <a:ext cx="6263640" cy="176139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problem with concatenated codes is that they need two other classes of codes to be constructed. Expander codes use either no code or only one code of other class. </a:t>
          </a:r>
        </a:p>
      </dsp:txBody>
      <dsp:txXfrm>
        <a:off x="85984" y="3791027"/>
        <a:ext cx="6091672" cy="15894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3133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0218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9774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483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75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6550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3024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967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111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9149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259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07120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4AA7E22-948B-4A08-9135-1286422E3065}"/>
              </a:ext>
            </a:extLst>
          </p:cNvPr>
          <p:cNvPicPr>
            <a:picLocks noChangeAspect="1"/>
          </p:cNvPicPr>
          <p:nvPr/>
        </p:nvPicPr>
        <p:blipFill rotWithShape="1">
          <a:blip r:embed="rId2"/>
          <a:srcRect t="9091" r="13818"/>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CDF55-3338-4DE1-A969-8AC076BE1B9A}"/>
              </a:ext>
            </a:extLst>
          </p:cNvPr>
          <p:cNvSpPr>
            <a:spLocks noGrp="1"/>
          </p:cNvSpPr>
          <p:nvPr>
            <p:ph type="ctrTitle"/>
          </p:nvPr>
        </p:nvSpPr>
        <p:spPr>
          <a:xfrm>
            <a:off x="477981" y="1122363"/>
            <a:ext cx="4023360" cy="3204134"/>
          </a:xfrm>
        </p:spPr>
        <p:txBody>
          <a:bodyPr anchor="b">
            <a:normAutofit/>
          </a:bodyPr>
          <a:lstStyle/>
          <a:p>
            <a:pPr algn="l"/>
            <a:r>
              <a:rPr lang="en-US" sz="4800" b="1">
                <a:cs typeface="Calibri Light"/>
              </a:rPr>
              <a:t>Expander Codes</a:t>
            </a:r>
            <a:endParaRPr lang="en-US" sz="4800" b="1"/>
          </a:p>
        </p:txBody>
      </p:sp>
      <p:sp>
        <p:nvSpPr>
          <p:cNvPr id="3" name="Subtitle 2">
            <a:extLst>
              <a:ext uri="{FF2B5EF4-FFF2-40B4-BE49-F238E27FC236}">
                <a16:creationId xmlns:a16="http://schemas.microsoft.com/office/drawing/2014/main" id="{12E02828-77D1-4A06-8866-2A517AA87F44}"/>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cs typeface="Calibri"/>
              </a:rPr>
              <a:t>17EC10009     :     B. Sri Charan</a:t>
            </a:r>
          </a:p>
          <a:p>
            <a:pPr algn="l"/>
            <a:r>
              <a:rPr lang="en-US" sz="2000">
                <a:cs typeface="Calibri"/>
              </a:rPr>
              <a:t>17EC10041     :     Pranav Joshi</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96859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A8F5-4FAD-4F88-871D-1AAD419969F6}"/>
              </a:ext>
            </a:extLst>
          </p:cNvPr>
          <p:cNvSpPr>
            <a:spLocks noGrp="1"/>
          </p:cNvSpPr>
          <p:nvPr>
            <p:ph type="title"/>
          </p:nvPr>
        </p:nvSpPr>
        <p:spPr/>
        <p:txBody>
          <a:bodyPr/>
          <a:lstStyle/>
          <a:p>
            <a:r>
              <a:rPr lang="en-US">
                <a:solidFill>
                  <a:srgbClr val="FF0000"/>
                </a:solidFill>
                <a:cs typeface="Calibri Light"/>
              </a:rPr>
              <a:t>Bi-adjacency Matrix</a:t>
            </a:r>
            <a:endParaRPr lang="en-US">
              <a:solidFill>
                <a:srgbClr val="000000"/>
              </a:solidFill>
              <a:cs typeface="Calibri Light" panose="020F0302020204030204"/>
            </a:endParaRPr>
          </a:p>
        </p:txBody>
      </p:sp>
      <p:sp>
        <p:nvSpPr>
          <p:cNvPr id="3" name="Content Placeholder 2">
            <a:extLst>
              <a:ext uri="{FF2B5EF4-FFF2-40B4-BE49-F238E27FC236}">
                <a16:creationId xmlns:a16="http://schemas.microsoft.com/office/drawing/2014/main" id="{EE55371D-E56F-45E0-94F9-186B0C55526E}"/>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When a bipartite graph G(L U R, E) is given and |L|=n, |R|=m; The Bi-adjacency of  G (denoted by H) is constructed as follows: </a:t>
            </a:r>
          </a:p>
          <a:p>
            <a:pPr marL="0" indent="0">
              <a:buNone/>
            </a:pPr>
            <a:endParaRPr lang="en-US">
              <a:cs typeface="Calibri"/>
            </a:endParaRPr>
          </a:p>
          <a:p>
            <a:r>
              <a:rPr lang="en-US">
                <a:cs typeface="Calibri"/>
              </a:rPr>
              <a:t>Give an ordering to vertices in both L and R</a:t>
            </a:r>
          </a:p>
          <a:p>
            <a:r>
              <a:rPr lang="en-US">
                <a:cs typeface="Calibri"/>
              </a:rPr>
              <a:t>The matrix H has m rows and n columns </a:t>
            </a:r>
          </a:p>
          <a:p>
            <a:r>
              <a:rPr lang="en-US">
                <a:cs typeface="Calibri"/>
              </a:rPr>
              <a:t>The element in </a:t>
            </a:r>
            <a:r>
              <a:rPr lang="en-US" err="1">
                <a:cs typeface="Calibri"/>
              </a:rPr>
              <a:t>ith</a:t>
            </a:r>
            <a:r>
              <a:rPr lang="en-US">
                <a:cs typeface="Calibri"/>
              </a:rPr>
              <a:t> row and j </a:t>
            </a:r>
            <a:r>
              <a:rPr lang="en-US" err="1">
                <a:cs typeface="Calibri"/>
              </a:rPr>
              <a:t>th</a:t>
            </a:r>
            <a:r>
              <a:rPr lang="en-US">
                <a:cs typeface="Calibri"/>
              </a:rPr>
              <a:t> column is 1 if </a:t>
            </a:r>
            <a:r>
              <a:rPr lang="en-US" err="1">
                <a:cs typeface="Calibri"/>
              </a:rPr>
              <a:t>ith</a:t>
            </a:r>
            <a:r>
              <a:rPr lang="en-US">
                <a:cs typeface="Calibri"/>
              </a:rPr>
              <a:t> vertex in R and j </a:t>
            </a:r>
            <a:r>
              <a:rPr lang="en-US" err="1">
                <a:cs typeface="Calibri"/>
              </a:rPr>
              <a:t>th</a:t>
            </a:r>
            <a:r>
              <a:rPr lang="en-US">
                <a:cs typeface="Calibri"/>
              </a:rPr>
              <a:t> vertex in L has an edge between them </a:t>
            </a:r>
          </a:p>
        </p:txBody>
      </p:sp>
    </p:spTree>
    <p:extLst>
      <p:ext uri="{BB962C8B-B14F-4D97-AF65-F5344CB8AC3E}">
        <p14:creationId xmlns:p14="http://schemas.microsoft.com/office/powerpoint/2010/main" val="12269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56E9-DF2B-45F0-AEF0-5082F3F7EC2A}"/>
              </a:ext>
            </a:extLst>
          </p:cNvPr>
          <p:cNvSpPr>
            <a:spLocks noGrp="1"/>
          </p:cNvSpPr>
          <p:nvPr>
            <p:ph type="title"/>
          </p:nvPr>
        </p:nvSpPr>
        <p:spPr/>
        <p:txBody>
          <a:bodyPr/>
          <a:lstStyle/>
          <a:p>
            <a:r>
              <a:rPr lang="en-US">
                <a:solidFill>
                  <a:srgbClr val="FF0000"/>
                </a:solidFill>
                <a:cs typeface="Calibri Light"/>
              </a:rPr>
              <a:t>Bi-adjacency Matrix</a:t>
            </a:r>
          </a:p>
        </p:txBody>
      </p:sp>
      <p:pic>
        <p:nvPicPr>
          <p:cNvPr id="4" name="Picture 4">
            <a:extLst>
              <a:ext uri="{FF2B5EF4-FFF2-40B4-BE49-F238E27FC236}">
                <a16:creationId xmlns:a16="http://schemas.microsoft.com/office/drawing/2014/main" id="{72613650-4AF3-4D66-9A5B-AEE4B91792E0}"/>
              </a:ext>
            </a:extLst>
          </p:cNvPr>
          <p:cNvPicPr>
            <a:picLocks noGrp="1" noChangeAspect="1"/>
          </p:cNvPicPr>
          <p:nvPr>
            <p:ph idx="1"/>
          </p:nvPr>
        </p:nvPicPr>
        <p:blipFill>
          <a:blip r:embed="rId2"/>
          <a:stretch>
            <a:fillRect/>
          </a:stretch>
        </p:blipFill>
        <p:spPr>
          <a:xfrm>
            <a:off x="1122692" y="2010299"/>
            <a:ext cx="2987974" cy="3680064"/>
          </a:xfrm>
        </p:spPr>
      </p:pic>
      <p:pic>
        <p:nvPicPr>
          <p:cNvPr id="5" name="Picture 5">
            <a:extLst>
              <a:ext uri="{FF2B5EF4-FFF2-40B4-BE49-F238E27FC236}">
                <a16:creationId xmlns:a16="http://schemas.microsoft.com/office/drawing/2014/main" id="{64981E57-C2EE-428C-8249-BA3FC6EAD44A}"/>
              </a:ext>
            </a:extLst>
          </p:cNvPr>
          <p:cNvPicPr>
            <a:picLocks noChangeAspect="1"/>
          </p:cNvPicPr>
          <p:nvPr/>
        </p:nvPicPr>
        <p:blipFill>
          <a:blip r:embed="rId3"/>
          <a:stretch>
            <a:fillRect/>
          </a:stretch>
        </p:blipFill>
        <p:spPr>
          <a:xfrm>
            <a:off x="6097617" y="2421956"/>
            <a:ext cx="3979293" cy="2589182"/>
          </a:xfrm>
          <a:prstGeom prst="rect">
            <a:avLst/>
          </a:prstGeom>
        </p:spPr>
      </p:pic>
    </p:spTree>
    <p:extLst>
      <p:ext uri="{BB962C8B-B14F-4D97-AF65-F5344CB8AC3E}">
        <p14:creationId xmlns:p14="http://schemas.microsoft.com/office/powerpoint/2010/main" val="93693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27">
            <a:extLst>
              <a:ext uri="{FF2B5EF4-FFF2-40B4-BE49-F238E27FC236}">
                <a16:creationId xmlns:a16="http://schemas.microsoft.com/office/drawing/2014/main" id="{7072C7DA-0D16-473C-B416-D84445D8A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58D67-C2D8-47D9-BC68-CB86B667F644}"/>
              </a:ext>
            </a:extLst>
          </p:cNvPr>
          <p:cNvSpPr>
            <a:spLocks noGrp="1"/>
          </p:cNvSpPr>
          <p:nvPr>
            <p:ph type="title"/>
          </p:nvPr>
        </p:nvSpPr>
        <p:spPr>
          <a:xfrm>
            <a:off x="422898" y="293572"/>
            <a:ext cx="10227452" cy="1347536"/>
          </a:xfrm>
        </p:spPr>
        <p:txBody>
          <a:bodyPr anchor="b">
            <a:normAutofit/>
          </a:bodyPr>
          <a:lstStyle/>
          <a:p>
            <a:r>
              <a:rPr lang="en-US" sz="4800">
                <a:solidFill>
                  <a:srgbClr val="FF0000"/>
                </a:solidFill>
                <a:cs typeface="Calibri Light"/>
              </a:rPr>
              <a:t>Bipartite Expander Graphs</a:t>
            </a:r>
          </a:p>
        </p:txBody>
      </p:sp>
      <p:sp>
        <p:nvSpPr>
          <p:cNvPr id="3" name="Content Placeholder 2">
            <a:extLst>
              <a:ext uri="{FF2B5EF4-FFF2-40B4-BE49-F238E27FC236}">
                <a16:creationId xmlns:a16="http://schemas.microsoft.com/office/drawing/2014/main" id="{4369F732-7EBF-43B6-B66A-49EFC03D772A}"/>
              </a:ext>
            </a:extLst>
          </p:cNvPr>
          <p:cNvSpPr>
            <a:spLocks noGrp="1"/>
          </p:cNvSpPr>
          <p:nvPr>
            <p:ph idx="1"/>
          </p:nvPr>
        </p:nvSpPr>
        <p:spPr>
          <a:xfrm>
            <a:off x="466829" y="1751798"/>
            <a:ext cx="10227447" cy="1082841"/>
          </a:xfrm>
        </p:spPr>
        <p:txBody>
          <a:bodyPr vert="horz" lIns="91440" tIns="45720" rIns="91440" bIns="45720" rtlCol="0" anchor="t">
            <a:normAutofit/>
          </a:bodyPr>
          <a:lstStyle/>
          <a:p>
            <a:r>
              <a:rPr lang="en-US" sz="1800">
                <a:cs typeface="Calibri"/>
              </a:rPr>
              <a:t>If for every sufficiently small set in left partition of a bipartite graph, sufficiently large neighboring set exists, such a graph is called an expander. </a:t>
            </a:r>
          </a:p>
          <a:p>
            <a:pPr marL="0" indent="0">
              <a:buNone/>
            </a:pPr>
            <a:endParaRPr lang="en-US" sz="1800">
              <a:cs typeface="Calibri"/>
            </a:endParaRPr>
          </a:p>
        </p:txBody>
      </p:sp>
      <p:pic>
        <p:nvPicPr>
          <p:cNvPr id="6" name="Picture 6">
            <a:extLst>
              <a:ext uri="{FF2B5EF4-FFF2-40B4-BE49-F238E27FC236}">
                <a16:creationId xmlns:a16="http://schemas.microsoft.com/office/drawing/2014/main" id="{488B3B0C-D7A5-4524-9502-AE9120A61840}"/>
              </a:ext>
            </a:extLst>
          </p:cNvPr>
          <p:cNvPicPr>
            <a:picLocks noChangeAspect="1"/>
          </p:cNvPicPr>
          <p:nvPr/>
        </p:nvPicPr>
        <p:blipFill>
          <a:blip r:embed="rId2"/>
          <a:stretch>
            <a:fillRect/>
          </a:stretch>
        </p:blipFill>
        <p:spPr>
          <a:xfrm>
            <a:off x="1478324" y="3250578"/>
            <a:ext cx="9887662" cy="2867421"/>
          </a:xfrm>
          <a:prstGeom prst="rect">
            <a:avLst/>
          </a:prstGeom>
        </p:spPr>
      </p:pic>
      <p:sp>
        <p:nvSpPr>
          <p:cNvPr id="33" name="Rectangle 2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5985" y="2916439"/>
            <a:ext cx="826014" cy="32015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32" name="Straight Connector 31">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22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37D9-EC39-4498-A6A9-7EA30163EBFF}"/>
              </a:ext>
            </a:extLst>
          </p:cNvPr>
          <p:cNvSpPr>
            <a:spLocks noGrp="1"/>
          </p:cNvSpPr>
          <p:nvPr>
            <p:ph type="title"/>
          </p:nvPr>
        </p:nvSpPr>
        <p:spPr/>
        <p:txBody>
          <a:bodyPr/>
          <a:lstStyle/>
          <a:p>
            <a:r>
              <a:rPr lang="en-US">
                <a:solidFill>
                  <a:srgbClr val="FF0000"/>
                </a:solidFill>
                <a:cs typeface="Calibri Light"/>
              </a:rPr>
              <a:t>Existence of an Expander</a:t>
            </a:r>
          </a:p>
        </p:txBody>
      </p:sp>
      <p:pic>
        <p:nvPicPr>
          <p:cNvPr id="4" name="Picture 4">
            <a:extLst>
              <a:ext uri="{FF2B5EF4-FFF2-40B4-BE49-F238E27FC236}">
                <a16:creationId xmlns:a16="http://schemas.microsoft.com/office/drawing/2014/main" id="{8ED4DCFF-377B-4AF9-81B5-5671408B82D7}"/>
              </a:ext>
            </a:extLst>
          </p:cNvPr>
          <p:cNvPicPr>
            <a:picLocks noGrp="1" noChangeAspect="1"/>
          </p:cNvPicPr>
          <p:nvPr>
            <p:ph idx="1"/>
          </p:nvPr>
        </p:nvPicPr>
        <p:blipFill>
          <a:blip r:embed="rId2"/>
          <a:stretch>
            <a:fillRect/>
          </a:stretch>
        </p:blipFill>
        <p:spPr>
          <a:xfrm>
            <a:off x="204990" y="1920242"/>
            <a:ext cx="11985325" cy="3438704"/>
          </a:xfrm>
        </p:spPr>
      </p:pic>
    </p:spTree>
    <p:extLst>
      <p:ext uri="{BB962C8B-B14F-4D97-AF65-F5344CB8AC3E}">
        <p14:creationId xmlns:p14="http://schemas.microsoft.com/office/powerpoint/2010/main" val="319579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EF25B-55EE-457A-AA57-7512543DF7F0}"/>
              </a:ext>
            </a:extLst>
          </p:cNvPr>
          <p:cNvSpPr>
            <a:spLocks noGrp="1"/>
          </p:cNvSpPr>
          <p:nvPr>
            <p:ph type="title"/>
          </p:nvPr>
        </p:nvSpPr>
        <p:spPr>
          <a:xfrm>
            <a:off x="1008184" y="174032"/>
            <a:ext cx="10175631" cy="1111843"/>
          </a:xfrm>
        </p:spPr>
        <p:txBody>
          <a:bodyPr anchor="ctr">
            <a:normAutofit/>
          </a:bodyPr>
          <a:lstStyle/>
          <a:p>
            <a:pPr algn="ctr"/>
            <a:r>
              <a:rPr lang="en-US" sz="4000">
                <a:solidFill>
                  <a:srgbClr val="FF0000"/>
                </a:solidFill>
                <a:cs typeface="Calibri Light"/>
              </a:rPr>
              <a:t>Unique neighbors for an Expander</a:t>
            </a:r>
          </a:p>
        </p:txBody>
      </p:sp>
      <p:sp>
        <p:nvSpPr>
          <p:cNvPr id="3" name="Content Placeholder 2">
            <a:extLst>
              <a:ext uri="{FF2B5EF4-FFF2-40B4-BE49-F238E27FC236}">
                <a16:creationId xmlns:a16="http://schemas.microsoft.com/office/drawing/2014/main" id="{316C2673-806D-4758-B1C6-D9FA030D2EA6}"/>
              </a:ext>
            </a:extLst>
          </p:cNvPr>
          <p:cNvSpPr>
            <a:spLocks noGrp="1"/>
          </p:cNvSpPr>
          <p:nvPr>
            <p:ph idx="1"/>
          </p:nvPr>
        </p:nvSpPr>
        <p:spPr>
          <a:xfrm>
            <a:off x="1008184" y="1459907"/>
            <a:ext cx="10175630" cy="767904"/>
          </a:xfrm>
        </p:spPr>
        <p:txBody>
          <a:bodyPr vert="horz" lIns="91440" tIns="45720" rIns="91440" bIns="45720" rtlCol="0" anchor="ctr">
            <a:normAutofit/>
          </a:bodyPr>
          <a:lstStyle/>
          <a:p>
            <a:pPr marL="0" indent="0" algn="ctr">
              <a:buNone/>
            </a:pPr>
            <a:r>
              <a:rPr lang="en-US" sz="2000">
                <a:cs typeface="Calibri"/>
              </a:rPr>
              <a:t>The following result shows that for an expander, atleast one unique neighbor exists for a set of the size dictated by the expander property. </a:t>
            </a:r>
          </a:p>
        </p:txBody>
      </p:sp>
      <p:pic>
        <p:nvPicPr>
          <p:cNvPr id="4" name="Picture 4">
            <a:extLst>
              <a:ext uri="{FF2B5EF4-FFF2-40B4-BE49-F238E27FC236}">
                <a16:creationId xmlns:a16="http://schemas.microsoft.com/office/drawing/2014/main" id="{0CAE7185-A043-4930-838A-F4F24090A8BC}"/>
              </a:ext>
            </a:extLst>
          </p:cNvPr>
          <p:cNvPicPr>
            <a:picLocks noChangeAspect="1"/>
          </p:cNvPicPr>
          <p:nvPr/>
        </p:nvPicPr>
        <p:blipFill>
          <a:blip r:embed="rId2"/>
          <a:stretch>
            <a:fillRect/>
          </a:stretch>
        </p:blipFill>
        <p:spPr>
          <a:xfrm>
            <a:off x="835154" y="2856373"/>
            <a:ext cx="10515595" cy="2996944"/>
          </a:xfrm>
          <a:prstGeom prst="rect">
            <a:avLst/>
          </a:prstGeom>
        </p:spPr>
      </p:pic>
    </p:spTree>
    <p:extLst>
      <p:ext uri="{BB962C8B-B14F-4D97-AF65-F5344CB8AC3E}">
        <p14:creationId xmlns:p14="http://schemas.microsoft.com/office/powerpoint/2010/main" val="286256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8524-0EE0-473F-A07F-5760339933C6}"/>
              </a:ext>
            </a:extLst>
          </p:cNvPr>
          <p:cNvSpPr>
            <a:spLocks noGrp="1"/>
          </p:cNvSpPr>
          <p:nvPr>
            <p:ph type="title"/>
          </p:nvPr>
        </p:nvSpPr>
        <p:spPr/>
        <p:txBody>
          <a:bodyPr/>
          <a:lstStyle/>
          <a:p>
            <a:r>
              <a:rPr lang="en-US">
                <a:solidFill>
                  <a:srgbClr val="FF0000"/>
                </a:solidFill>
                <a:cs typeface="Calibri Light"/>
              </a:rPr>
              <a:t>Graphs  to Codes</a:t>
            </a:r>
          </a:p>
        </p:txBody>
      </p:sp>
      <p:sp>
        <p:nvSpPr>
          <p:cNvPr id="3" name="Content Placeholder 2">
            <a:extLst>
              <a:ext uri="{FF2B5EF4-FFF2-40B4-BE49-F238E27FC236}">
                <a16:creationId xmlns:a16="http://schemas.microsoft.com/office/drawing/2014/main" id="{E575B8F3-CD5F-4507-B757-F1DB3E646B9E}"/>
              </a:ext>
            </a:extLst>
          </p:cNvPr>
          <p:cNvSpPr>
            <a:spLocks noGrp="1"/>
          </p:cNvSpPr>
          <p:nvPr>
            <p:ph idx="1"/>
          </p:nvPr>
        </p:nvSpPr>
        <p:spPr/>
        <p:txBody>
          <a:bodyPr vert="horz" lIns="91440" tIns="45720" rIns="91440" bIns="45720" rtlCol="0" anchor="t">
            <a:normAutofit/>
          </a:bodyPr>
          <a:lstStyle/>
          <a:p>
            <a:r>
              <a:rPr lang="en-US">
                <a:cs typeface="Calibri"/>
              </a:rPr>
              <a:t>If a D-left regular bipartite graph G(L U V, E)is given, a linear code  C with block length n can be constructed. </a:t>
            </a:r>
          </a:p>
          <a:p>
            <a:r>
              <a:rPr lang="en-US">
                <a:cs typeface="Calibri"/>
              </a:rPr>
              <a:t>Just take the biadjacency matrix of G as the parity check matrix of  C</a:t>
            </a:r>
          </a:p>
          <a:p>
            <a:r>
              <a:rPr lang="en-US">
                <a:cs typeface="Calibri"/>
              </a:rPr>
              <a:t>Similarly if parity check matrix of C is given, a bipartite graph can be constructed. It's called Factor Graph of C. </a:t>
            </a:r>
          </a:p>
        </p:txBody>
      </p:sp>
      <p:pic>
        <p:nvPicPr>
          <p:cNvPr id="4" name="Picture 4">
            <a:extLst>
              <a:ext uri="{FF2B5EF4-FFF2-40B4-BE49-F238E27FC236}">
                <a16:creationId xmlns:a16="http://schemas.microsoft.com/office/drawing/2014/main" id="{BD0371BF-32C0-4DCF-9897-F68C98A7EB54}"/>
              </a:ext>
            </a:extLst>
          </p:cNvPr>
          <p:cNvPicPr>
            <a:picLocks noChangeAspect="1"/>
          </p:cNvPicPr>
          <p:nvPr/>
        </p:nvPicPr>
        <p:blipFill>
          <a:blip r:embed="rId2"/>
          <a:stretch>
            <a:fillRect/>
          </a:stretch>
        </p:blipFill>
        <p:spPr>
          <a:xfrm>
            <a:off x="1252088" y="3997176"/>
            <a:ext cx="2326616" cy="2860555"/>
          </a:xfrm>
          <a:prstGeom prst="rect">
            <a:avLst/>
          </a:prstGeom>
        </p:spPr>
      </p:pic>
      <p:sp>
        <p:nvSpPr>
          <p:cNvPr id="5" name="TextBox 4">
            <a:extLst>
              <a:ext uri="{FF2B5EF4-FFF2-40B4-BE49-F238E27FC236}">
                <a16:creationId xmlns:a16="http://schemas.microsoft.com/office/drawing/2014/main" id="{5FA41A12-2194-42B6-87C4-9495B572EE6A}"/>
              </a:ext>
            </a:extLst>
          </p:cNvPr>
          <p:cNvSpPr txBox="1"/>
          <p:nvPr/>
        </p:nvSpPr>
        <p:spPr>
          <a:xfrm>
            <a:off x="4724400" y="49400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Code words for this graph</a:t>
            </a:r>
          </a:p>
        </p:txBody>
      </p:sp>
      <p:pic>
        <p:nvPicPr>
          <p:cNvPr id="6" name="Picture 6">
            <a:extLst>
              <a:ext uri="{FF2B5EF4-FFF2-40B4-BE49-F238E27FC236}">
                <a16:creationId xmlns:a16="http://schemas.microsoft.com/office/drawing/2014/main" id="{F7C2A47D-BA1D-417E-AEEB-ADA445061EDD}"/>
              </a:ext>
            </a:extLst>
          </p:cNvPr>
          <p:cNvPicPr>
            <a:picLocks noChangeAspect="1"/>
          </p:cNvPicPr>
          <p:nvPr/>
        </p:nvPicPr>
        <p:blipFill>
          <a:blip r:embed="rId3"/>
          <a:stretch>
            <a:fillRect/>
          </a:stretch>
        </p:blipFill>
        <p:spPr>
          <a:xfrm>
            <a:off x="7403171" y="4248061"/>
            <a:ext cx="2000789" cy="2401917"/>
          </a:xfrm>
          <a:prstGeom prst="rect">
            <a:avLst/>
          </a:prstGeom>
        </p:spPr>
      </p:pic>
    </p:spTree>
    <p:extLst>
      <p:ext uri="{BB962C8B-B14F-4D97-AF65-F5344CB8AC3E}">
        <p14:creationId xmlns:p14="http://schemas.microsoft.com/office/powerpoint/2010/main" val="34541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AE1F4-4EC2-43DC-ACA6-90149C46BD37}"/>
              </a:ext>
            </a:extLst>
          </p:cNvPr>
          <p:cNvSpPr>
            <a:spLocks noGrp="1"/>
          </p:cNvSpPr>
          <p:nvPr>
            <p:ph type="title"/>
          </p:nvPr>
        </p:nvSpPr>
        <p:spPr>
          <a:xfrm>
            <a:off x="866953" y="231513"/>
            <a:ext cx="5167185" cy="1162935"/>
          </a:xfrm>
        </p:spPr>
        <p:txBody>
          <a:bodyPr>
            <a:normAutofit fontScale="90000"/>
          </a:bodyPr>
          <a:lstStyle/>
          <a:p>
            <a:r>
              <a:rPr lang="en-US" sz="4000" dirty="0">
                <a:solidFill>
                  <a:srgbClr val="FF0000"/>
                </a:solidFill>
                <a:cs typeface="Calibri Light"/>
              </a:rPr>
              <a:t>Minimum relative distance</a:t>
            </a:r>
          </a:p>
        </p:txBody>
      </p:sp>
      <p:pic>
        <p:nvPicPr>
          <p:cNvPr id="3" name="Picture 4">
            <a:extLst>
              <a:ext uri="{FF2B5EF4-FFF2-40B4-BE49-F238E27FC236}">
                <a16:creationId xmlns:a16="http://schemas.microsoft.com/office/drawing/2014/main" id="{5A6C81C6-48AC-460D-A4BA-B0E415E2C00A}"/>
              </a:ext>
            </a:extLst>
          </p:cNvPr>
          <p:cNvPicPr>
            <a:picLocks noChangeAspect="1"/>
          </p:cNvPicPr>
          <p:nvPr/>
        </p:nvPicPr>
        <p:blipFill>
          <a:blip r:embed="rId2"/>
          <a:stretch>
            <a:fillRect/>
          </a:stretch>
        </p:blipFill>
        <p:spPr>
          <a:xfrm>
            <a:off x="5706896" y="3658377"/>
            <a:ext cx="3078543" cy="3092920"/>
          </a:xfrm>
          <a:prstGeom prst="rect">
            <a:avLst/>
          </a:prstGeom>
        </p:spPr>
      </p:pic>
      <p:pic>
        <p:nvPicPr>
          <p:cNvPr id="4" name="Picture 4">
            <a:extLst>
              <a:ext uri="{FF2B5EF4-FFF2-40B4-BE49-F238E27FC236}">
                <a16:creationId xmlns:a16="http://schemas.microsoft.com/office/drawing/2014/main" id="{92E8D846-C632-4563-8E03-112FA28A71F1}"/>
              </a:ext>
            </a:extLst>
          </p:cNvPr>
          <p:cNvPicPr>
            <a:picLocks noChangeAspect="1"/>
          </p:cNvPicPr>
          <p:nvPr/>
        </p:nvPicPr>
        <p:blipFill>
          <a:blip r:embed="rId3"/>
          <a:stretch>
            <a:fillRect/>
          </a:stretch>
        </p:blipFill>
        <p:spPr>
          <a:xfrm>
            <a:off x="591224" y="1312248"/>
            <a:ext cx="11205674" cy="2106116"/>
          </a:xfrm>
          <a:prstGeom prst="rect">
            <a:avLst/>
          </a:prstGeom>
        </p:spPr>
      </p:pic>
    </p:spTree>
    <p:extLst>
      <p:ext uri="{BB962C8B-B14F-4D97-AF65-F5344CB8AC3E}">
        <p14:creationId xmlns:p14="http://schemas.microsoft.com/office/powerpoint/2010/main" val="398305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1F6F-7C1E-4EEE-A43C-24FEA811B94A}"/>
              </a:ext>
            </a:extLst>
          </p:cNvPr>
          <p:cNvSpPr>
            <a:spLocks noGrp="1"/>
          </p:cNvSpPr>
          <p:nvPr>
            <p:ph type="title"/>
          </p:nvPr>
        </p:nvSpPr>
        <p:spPr>
          <a:xfrm>
            <a:off x="838200" y="365125"/>
            <a:ext cx="10515600" cy="1095526"/>
          </a:xfrm>
        </p:spPr>
        <p:txBody>
          <a:bodyPr/>
          <a:lstStyle/>
          <a:p>
            <a:r>
              <a:rPr lang="en-US">
                <a:solidFill>
                  <a:srgbClr val="FF0000"/>
                </a:solidFill>
                <a:cs typeface="Calibri Light"/>
              </a:rPr>
              <a:t>Some numbers</a:t>
            </a:r>
          </a:p>
        </p:txBody>
      </p:sp>
      <p:pic>
        <p:nvPicPr>
          <p:cNvPr id="4" name="Picture 4">
            <a:extLst>
              <a:ext uri="{FF2B5EF4-FFF2-40B4-BE49-F238E27FC236}">
                <a16:creationId xmlns:a16="http://schemas.microsoft.com/office/drawing/2014/main" id="{6FFC4D73-9FE8-48F3-8DCF-D888D3C281FE}"/>
              </a:ext>
            </a:extLst>
          </p:cNvPr>
          <p:cNvPicPr>
            <a:picLocks noGrp="1" noChangeAspect="1"/>
          </p:cNvPicPr>
          <p:nvPr>
            <p:ph idx="1"/>
          </p:nvPr>
        </p:nvPicPr>
        <p:blipFill>
          <a:blip r:embed="rId2"/>
          <a:stretch>
            <a:fillRect/>
          </a:stretch>
        </p:blipFill>
        <p:spPr>
          <a:xfrm>
            <a:off x="838498" y="1466191"/>
            <a:ext cx="3987682" cy="5257111"/>
          </a:xfrm>
        </p:spPr>
      </p:pic>
      <p:pic>
        <p:nvPicPr>
          <p:cNvPr id="5" name="Picture 5">
            <a:extLst>
              <a:ext uri="{FF2B5EF4-FFF2-40B4-BE49-F238E27FC236}">
                <a16:creationId xmlns:a16="http://schemas.microsoft.com/office/drawing/2014/main" id="{35177722-2C7B-4385-AB04-3382CFCED01C}"/>
              </a:ext>
            </a:extLst>
          </p:cNvPr>
          <p:cNvPicPr>
            <a:picLocks noChangeAspect="1"/>
          </p:cNvPicPr>
          <p:nvPr/>
        </p:nvPicPr>
        <p:blipFill>
          <a:blip r:embed="rId3"/>
          <a:stretch>
            <a:fillRect/>
          </a:stretch>
        </p:blipFill>
        <p:spPr>
          <a:xfrm>
            <a:off x="5543909" y="1461503"/>
            <a:ext cx="3648973" cy="5185823"/>
          </a:xfrm>
          <a:prstGeom prst="rect">
            <a:avLst/>
          </a:prstGeom>
        </p:spPr>
      </p:pic>
    </p:spTree>
    <p:extLst>
      <p:ext uri="{BB962C8B-B14F-4D97-AF65-F5344CB8AC3E}">
        <p14:creationId xmlns:p14="http://schemas.microsoft.com/office/powerpoint/2010/main" val="62922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5F6A-8EED-4C16-B793-F4073C8D0F01}"/>
              </a:ext>
            </a:extLst>
          </p:cNvPr>
          <p:cNvSpPr>
            <a:spLocks noGrp="1"/>
          </p:cNvSpPr>
          <p:nvPr>
            <p:ph type="title"/>
          </p:nvPr>
        </p:nvSpPr>
        <p:spPr/>
        <p:txBody>
          <a:bodyPr/>
          <a:lstStyle/>
          <a:p>
            <a:r>
              <a:rPr lang="en-US">
                <a:solidFill>
                  <a:srgbClr val="FF0000"/>
                </a:solidFill>
                <a:cs typeface="Calibri Light"/>
              </a:rPr>
              <a:t>Asymptotic goodness</a:t>
            </a:r>
          </a:p>
        </p:txBody>
      </p:sp>
      <p:pic>
        <p:nvPicPr>
          <p:cNvPr id="4" name="Picture 4">
            <a:extLst>
              <a:ext uri="{FF2B5EF4-FFF2-40B4-BE49-F238E27FC236}">
                <a16:creationId xmlns:a16="http://schemas.microsoft.com/office/drawing/2014/main" id="{03549A56-49F3-46ED-ADC8-96B9CC549EA5}"/>
              </a:ext>
            </a:extLst>
          </p:cNvPr>
          <p:cNvPicPr>
            <a:picLocks noGrp="1" noChangeAspect="1"/>
          </p:cNvPicPr>
          <p:nvPr>
            <p:ph idx="1"/>
          </p:nvPr>
        </p:nvPicPr>
        <p:blipFill>
          <a:blip r:embed="rId2"/>
          <a:stretch>
            <a:fillRect/>
          </a:stretch>
        </p:blipFill>
        <p:spPr>
          <a:xfrm>
            <a:off x="844130" y="1570532"/>
            <a:ext cx="10920682" cy="2101071"/>
          </a:xfrm>
        </p:spPr>
      </p:pic>
      <p:sp>
        <p:nvSpPr>
          <p:cNvPr id="5" name="TextBox 4">
            <a:extLst>
              <a:ext uri="{FF2B5EF4-FFF2-40B4-BE49-F238E27FC236}">
                <a16:creationId xmlns:a16="http://schemas.microsoft.com/office/drawing/2014/main" id="{34C27B94-C249-425C-B4CF-959308895DC1}"/>
              </a:ext>
            </a:extLst>
          </p:cNvPr>
          <p:cNvSpPr txBox="1"/>
          <p:nvPr/>
        </p:nvSpPr>
        <p:spPr>
          <a:xfrm>
            <a:off x="785004" y="3818626"/>
            <a:ext cx="1069387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By suitably increasing m in proportion to n, we can still get rate and relative minimum distance both simultaneously bounded away from 0 for large n. The only requirement is proper construction of Expander graphs.</a:t>
            </a:r>
            <a:endParaRPr lang="en-US" dirty="0"/>
          </a:p>
          <a:p>
            <a:endParaRPr lang="en-US" sz="2400">
              <a:cs typeface="Calibri"/>
            </a:endParaRPr>
          </a:p>
          <a:p>
            <a:r>
              <a:rPr lang="en-US" sz="2400" dirty="0">
                <a:cs typeface="Calibri"/>
              </a:rPr>
              <a:t> </a:t>
            </a:r>
            <a:r>
              <a:rPr lang="en-US" sz="2400" b="1" dirty="0">
                <a:cs typeface="Calibri"/>
              </a:rPr>
              <a:t>Thus these codes lie in pink region and are asymptotically good. Good modern expander construction methods and more complex ideas in code construction are sometimes observed to even reach GV bound for some rates and very often exceed baselines like </a:t>
            </a:r>
            <a:r>
              <a:rPr lang="en-US" sz="2400" b="1" dirty="0" err="1">
                <a:cs typeface="Calibri"/>
              </a:rPr>
              <a:t>Zyablov</a:t>
            </a:r>
            <a:r>
              <a:rPr lang="en-US" sz="2400" b="1" dirty="0">
                <a:cs typeface="Calibri"/>
              </a:rPr>
              <a:t> bound.</a:t>
            </a:r>
            <a:endParaRPr lang="en-US" b="1" dirty="0">
              <a:cs typeface="Calibri"/>
            </a:endParaRPr>
          </a:p>
        </p:txBody>
      </p:sp>
    </p:spTree>
    <p:extLst>
      <p:ext uri="{BB962C8B-B14F-4D97-AF65-F5344CB8AC3E}">
        <p14:creationId xmlns:p14="http://schemas.microsoft.com/office/powerpoint/2010/main" val="230060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6118233B-C9FE-4AA2-912A-27609CD345C7}"/>
              </a:ext>
            </a:extLst>
          </p:cNvPr>
          <p:cNvSpPr>
            <a:spLocks noGrp="1"/>
          </p:cNvSpPr>
          <p:nvPr>
            <p:ph type="title"/>
          </p:nvPr>
        </p:nvSpPr>
        <p:spPr>
          <a:xfrm>
            <a:off x="1524000" y="3011117"/>
            <a:ext cx="6618051" cy="1355750"/>
          </a:xfrm>
        </p:spPr>
        <p:txBody>
          <a:bodyPr vert="horz" lIns="91440" tIns="45720" rIns="91440" bIns="45720" rtlCol="0" anchor="b">
            <a:normAutofit/>
          </a:bodyPr>
          <a:lstStyle/>
          <a:p>
            <a:r>
              <a:rPr lang="en-US" sz="5400" b="1"/>
              <a:t>Decoding</a:t>
            </a:r>
            <a:endParaRPr lang="en-US" sz="5400" b="1"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6676CE80-8DAF-4E1E-A5B2-2E5C875992A6}"/>
              </a:ext>
            </a:extLst>
          </p:cNvPr>
          <p:cNvSpPr>
            <a:spLocks noGrp="1"/>
          </p:cNvSpPr>
          <p:nvPr>
            <p:ph type="body" sz="half" idx="2"/>
          </p:nvPr>
        </p:nvSpPr>
        <p:spPr>
          <a:xfrm>
            <a:off x="1524000" y="4373823"/>
            <a:ext cx="6618051" cy="911117"/>
          </a:xfrm>
        </p:spPr>
        <p:txBody>
          <a:bodyPr vert="horz" lIns="91440" tIns="45720" rIns="91440" bIns="45720" rtlCol="0" anchor="t">
            <a:normAutofit/>
          </a:bodyPr>
          <a:lstStyle/>
          <a:p>
            <a:r>
              <a:rPr lang="en-US" sz="2000"/>
              <a:t>How to clean up the codewords coming out of a messy channel, in linear time!</a:t>
            </a:r>
            <a:endParaRPr lang="en-US">
              <a:ea typeface="+mn-ea"/>
              <a:cs typeface="+mn-cs"/>
            </a:endParaRPr>
          </a:p>
        </p:txBody>
      </p:sp>
      <p:sp>
        <p:nvSpPr>
          <p:cNvPr id="39"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13" descr="Diagram&#10;&#10;Description automatically generated">
            <a:extLst>
              <a:ext uri="{FF2B5EF4-FFF2-40B4-BE49-F238E27FC236}">
                <a16:creationId xmlns:a16="http://schemas.microsoft.com/office/drawing/2014/main" id="{3C9C80EC-1444-4EC0-A87A-10E36C72A23C}"/>
              </a:ext>
            </a:extLst>
          </p:cNvPr>
          <p:cNvPicPr>
            <a:picLocks noGrp="1" noChangeAspect="1"/>
          </p:cNvPicPr>
          <p:nvPr>
            <p:ph type="pic" idx="1"/>
          </p:nvPr>
        </p:nvPicPr>
        <p:blipFill rotWithShape="1">
          <a:blip r:embed="rId2"/>
          <a:srcRect l="17963" t="992" r="18889" b="26918"/>
          <a:stretch/>
        </p:blipFill>
        <p:spPr>
          <a:xfrm>
            <a:off x="7834334" y="465508"/>
            <a:ext cx="3916628" cy="4170000"/>
          </a:xfrm>
        </p:spPr>
      </p:pic>
    </p:spTree>
    <p:extLst>
      <p:ext uri="{BB962C8B-B14F-4D97-AF65-F5344CB8AC3E}">
        <p14:creationId xmlns:p14="http://schemas.microsoft.com/office/powerpoint/2010/main" val="185852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03E-0476-4794-B02D-5EEFED70DF57}"/>
              </a:ext>
            </a:extLst>
          </p:cNvPr>
          <p:cNvSpPr>
            <a:spLocks noGrp="1"/>
          </p:cNvSpPr>
          <p:nvPr>
            <p:ph type="title"/>
          </p:nvPr>
        </p:nvSpPr>
        <p:spPr>
          <a:xfrm>
            <a:off x="838200" y="365125"/>
            <a:ext cx="10515600" cy="1306443"/>
          </a:xfrm>
        </p:spPr>
        <p:txBody>
          <a:bodyPr vert="horz" lIns="91440" tIns="45720" rIns="91440" bIns="45720" rtlCol="0" anchor="ctr">
            <a:normAutofit/>
          </a:bodyPr>
          <a:lstStyle/>
          <a:p>
            <a:r>
              <a:rPr lang="en-US" sz="4000">
                <a:solidFill>
                  <a:srgbClr val="FF0000"/>
                </a:solidFill>
              </a:rPr>
              <a:t>Motivation</a:t>
            </a:r>
            <a:endParaRPr lang="en-US" sz="4000">
              <a:solidFill>
                <a:srgbClr val="FF0000"/>
              </a:solidFill>
              <a:cs typeface="Calibri Light"/>
            </a:endParaRPr>
          </a:p>
        </p:txBody>
      </p:sp>
      <p:pic>
        <p:nvPicPr>
          <p:cNvPr id="4" name="Picture 4">
            <a:extLst>
              <a:ext uri="{FF2B5EF4-FFF2-40B4-BE49-F238E27FC236}">
                <a16:creationId xmlns:a16="http://schemas.microsoft.com/office/drawing/2014/main" id="{5E1A0975-8C31-4C0F-9494-3B553BA04C27}"/>
              </a:ext>
            </a:extLst>
          </p:cNvPr>
          <p:cNvPicPr>
            <a:picLocks noGrp="1" noChangeAspect="1"/>
          </p:cNvPicPr>
          <p:nvPr>
            <p:ph idx="1"/>
          </p:nvPr>
        </p:nvPicPr>
        <p:blipFill rotWithShape="1">
          <a:blip r:embed="rId2"/>
          <a:stretch/>
        </p:blipFill>
        <p:spPr>
          <a:xfrm>
            <a:off x="5427134" y="2250951"/>
            <a:ext cx="5708449" cy="3874497"/>
          </a:xfrm>
          <a:prstGeom prst="rect">
            <a:avLst/>
          </a:prstGeom>
        </p:spPr>
      </p:pic>
      <p:graphicFrame>
        <p:nvGraphicFramePr>
          <p:cNvPr id="9" name="TextBox 4">
            <a:extLst>
              <a:ext uri="{FF2B5EF4-FFF2-40B4-BE49-F238E27FC236}">
                <a16:creationId xmlns:a16="http://schemas.microsoft.com/office/drawing/2014/main" id="{140EE738-81EC-4A0B-827B-06665AB7C89E}"/>
              </a:ext>
            </a:extLst>
          </p:cNvPr>
          <p:cNvGraphicFramePr/>
          <p:nvPr/>
        </p:nvGraphicFramePr>
        <p:xfrm>
          <a:off x="838200" y="1825625"/>
          <a:ext cx="4152774" cy="4303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8153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5E8A66-2764-4ADD-A914-5D6A99E50DAB}"/>
              </a:ext>
            </a:extLst>
          </p:cNvPr>
          <p:cNvSpPr/>
          <p:nvPr/>
        </p:nvSpPr>
        <p:spPr>
          <a:xfrm>
            <a:off x="10711839" y="-149270"/>
            <a:ext cx="1920658" cy="725465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78DBF-A6A4-4069-8708-4F9F42817FAD}"/>
              </a:ext>
            </a:extLst>
          </p:cNvPr>
          <p:cNvSpPr>
            <a:spLocks noGrp="1"/>
          </p:cNvSpPr>
          <p:nvPr>
            <p:ph type="title"/>
          </p:nvPr>
        </p:nvSpPr>
        <p:spPr>
          <a:xfrm>
            <a:off x="839788" y="352816"/>
            <a:ext cx="3932237" cy="843832"/>
          </a:xfrm>
        </p:spPr>
        <p:txBody>
          <a:bodyPr>
            <a:normAutofit/>
          </a:bodyPr>
          <a:lstStyle/>
          <a:p>
            <a:r>
              <a:rPr lang="en-US" sz="4000" b="1">
                <a:cs typeface="Calibri Light"/>
              </a:rPr>
              <a:t>The Set-Up</a:t>
            </a:r>
          </a:p>
        </p:txBody>
      </p:sp>
      <p:sp>
        <p:nvSpPr>
          <p:cNvPr id="4" name="Text Placeholder 3">
            <a:extLst>
              <a:ext uri="{FF2B5EF4-FFF2-40B4-BE49-F238E27FC236}">
                <a16:creationId xmlns:a16="http://schemas.microsoft.com/office/drawing/2014/main" id="{E7F497C1-C26E-4640-BEE5-A0A623ABEC0A}"/>
              </a:ext>
            </a:extLst>
          </p:cNvPr>
          <p:cNvSpPr>
            <a:spLocks noGrp="1"/>
          </p:cNvSpPr>
          <p:nvPr>
            <p:ph type="body" sz="half" idx="2"/>
          </p:nvPr>
        </p:nvSpPr>
        <p:spPr>
          <a:xfrm>
            <a:off x="798035" y="1347592"/>
            <a:ext cx="6040784" cy="2579862"/>
          </a:xfrm>
        </p:spPr>
        <p:txBody>
          <a:bodyPr vert="horz" lIns="91440" tIns="45720" rIns="91440" bIns="45720" rtlCol="0" anchor="t">
            <a:normAutofit/>
          </a:bodyPr>
          <a:lstStyle/>
          <a:p>
            <a:r>
              <a:rPr lang="en-US" sz="2000">
                <a:cs typeface="Calibri"/>
              </a:rPr>
              <a:t>Send a codeword through a channel, it comes out erroneous.</a:t>
            </a:r>
          </a:p>
          <a:p>
            <a:r>
              <a:rPr lang="en-US" sz="2000">
                <a:cs typeface="Calibri"/>
              </a:rPr>
              <a:t>The Parity checks enforced by its Factor Graph no longer work. </a:t>
            </a:r>
          </a:p>
          <a:p>
            <a:r>
              <a:rPr lang="en-US" sz="2000">
                <a:cs typeface="Calibri"/>
              </a:rPr>
              <a:t>We will use interesting properties of the Graph to decode this codeword in linear time</a:t>
            </a:r>
          </a:p>
        </p:txBody>
      </p:sp>
      <p:pic>
        <p:nvPicPr>
          <p:cNvPr id="7" name="Picture 7" descr="Diagram, venn diagram&#10;&#10;Description automatically generated">
            <a:extLst>
              <a:ext uri="{FF2B5EF4-FFF2-40B4-BE49-F238E27FC236}">
                <a16:creationId xmlns:a16="http://schemas.microsoft.com/office/drawing/2014/main" id="{8053FEEC-F416-44AC-AE41-0CF0450638C2}"/>
              </a:ext>
            </a:extLst>
          </p:cNvPr>
          <p:cNvPicPr>
            <a:picLocks noChangeAspect="1"/>
          </p:cNvPicPr>
          <p:nvPr/>
        </p:nvPicPr>
        <p:blipFill>
          <a:blip r:embed="rId2"/>
          <a:stretch>
            <a:fillRect/>
          </a:stretch>
        </p:blipFill>
        <p:spPr>
          <a:xfrm>
            <a:off x="1519824" y="3559511"/>
            <a:ext cx="3640898" cy="3089686"/>
          </a:xfrm>
          <a:prstGeom prst="rect">
            <a:avLst/>
          </a:prstGeom>
        </p:spPr>
      </p:pic>
      <p:pic>
        <p:nvPicPr>
          <p:cNvPr id="6" name="Picture 6" descr="Diagram&#10;&#10;Description automatically generated">
            <a:extLst>
              <a:ext uri="{FF2B5EF4-FFF2-40B4-BE49-F238E27FC236}">
                <a16:creationId xmlns:a16="http://schemas.microsoft.com/office/drawing/2014/main" id="{8AFDF12B-0C2C-4ECE-A7D7-7AA60F4DB6AB}"/>
              </a:ext>
            </a:extLst>
          </p:cNvPr>
          <p:cNvPicPr>
            <a:picLocks noChangeAspect="1"/>
          </p:cNvPicPr>
          <p:nvPr/>
        </p:nvPicPr>
        <p:blipFill>
          <a:blip r:embed="rId3"/>
          <a:stretch>
            <a:fillRect/>
          </a:stretch>
        </p:blipFill>
        <p:spPr>
          <a:xfrm>
            <a:off x="6999963" y="847036"/>
            <a:ext cx="4789116" cy="5153491"/>
          </a:xfrm>
          <a:prstGeom prst="rect">
            <a:avLst/>
          </a:prstGeom>
        </p:spPr>
      </p:pic>
    </p:spTree>
    <p:extLst>
      <p:ext uri="{BB962C8B-B14F-4D97-AF65-F5344CB8AC3E}">
        <p14:creationId xmlns:p14="http://schemas.microsoft.com/office/powerpoint/2010/main" val="220384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2A9ED-2208-4114-934F-50C3DAE71DB6}"/>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b="1"/>
              <a:t>The Decoding Algorithm</a:t>
            </a:r>
          </a:p>
        </p:txBody>
      </p:sp>
      <p:grpSp>
        <p:nvGrpSpPr>
          <p:cNvPr id="23"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7036F097-9870-4235-8DCF-761A7393802A}"/>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endParaRPr lang="en-US" sz="2000">
              <a:cs typeface="Calibri"/>
            </a:endParaRPr>
          </a:p>
        </p:txBody>
      </p:sp>
      <p:sp>
        <p:nvSpPr>
          <p:cNvPr id="28"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D940269-3E86-4DE6-AD47-4F613729E395}"/>
              </a:ext>
            </a:extLst>
          </p:cNvPr>
          <p:cNvPicPr>
            <a:picLocks noGrp="1" noChangeAspect="1"/>
          </p:cNvPicPr>
          <p:nvPr>
            <p:ph type="pic" idx="1"/>
          </p:nvPr>
        </p:nvPicPr>
        <p:blipFill rotWithShape="1">
          <a:blip r:embed="rId2"/>
          <a:srcRect l="8712" r="2574" b="2"/>
          <a:stretch/>
        </p:blipFill>
        <p:spPr>
          <a:xfrm>
            <a:off x="5977788" y="799352"/>
            <a:ext cx="5425410" cy="5259296"/>
          </a:xfrm>
          <a:prstGeom prst="rect">
            <a:avLst/>
          </a:prstGeom>
        </p:spPr>
      </p:pic>
      <p:pic>
        <p:nvPicPr>
          <p:cNvPr id="3" name="Picture 4" descr="Text, letter&#10;&#10;Description automatically generated">
            <a:extLst>
              <a:ext uri="{FF2B5EF4-FFF2-40B4-BE49-F238E27FC236}">
                <a16:creationId xmlns:a16="http://schemas.microsoft.com/office/drawing/2014/main" id="{D0D2D5E7-C115-4356-9DF9-6FF938F1D8E8}"/>
              </a:ext>
            </a:extLst>
          </p:cNvPr>
          <p:cNvPicPr>
            <a:picLocks noChangeAspect="1"/>
          </p:cNvPicPr>
          <p:nvPr/>
        </p:nvPicPr>
        <p:blipFill>
          <a:blip r:embed="rId3"/>
          <a:stretch>
            <a:fillRect/>
          </a:stretch>
        </p:blipFill>
        <p:spPr>
          <a:xfrm>
            <a:off x="522817" y="2424595"/>
            <a:ext cx="4552950" cy="2971893"/>
          </a:xfrm>
          <a:prstGeom prst="rect">
            <a:avLst/>
          </a:prstGeom>
        </p:spPr>
      </p:pic>
      <p:sp>
        <p:nvSpPr>
          <p:cNvPr id="5" name="TextBox 4">
            <a:extLst>
              <a:ext uri="{FF2B5EF4-FFF2-40B4-BE49-F238E27FC236}">
                <a16:creationId xmlns:a16="http://schemas.microsoft.com/office/drawing/2014/main" id="{3B962D28-C670-479E-A193-A54BC8D3DEDC}"/>
              </a:ext>
            </a:extLst>
          </p:cNvPr>
          <p:cNvSpPr txBox="1"/>
          <p:nvPr/>
        </p:nvSpPr>
        <p:spPr>
          <a:xfrm>
            <a:off x="5887453" y="1656347"/>
            <a:ext cx="687806" cy="660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BAD node</a:t>
            </a:r>
          </a:p>
        </p:txBody>
      </p:sp>
    </p:spTree>
    <p:extLst>
      <p:ext uri="{BB962C8B-B14F-4D97-AF65-F5344CB8AC3E}">
        <p14:creationId xmlns:p14="http://schemas.microsoft.com/office/powerpoint/2010/main" val="919497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2A9ED-2208-4114-934F-50C3DAE71DB6}"/>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b="1"/>
              <a:t>The Decoding Algorithm</a:t>
            </a:r>
          </a:p>
        </p:txBody>
      </p:sp>
      <p:grpSp>
        <p:nvGrpSpPr>
          <p:cNvPr id="36" name="Group 3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7036F097-9870-4235-8DCF-761A7393802A}"/>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endParaRPr lang="en-US" sz="2000"/>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6C479ECE-7F69-47EC-9527-B82B16006928}"/>
              </a:ext>
            </a:extLst>
          </p:cNvPr>
          <p:cNvPicPr>
            <a:picLocks noGrp="1" noChangeAspect="1"/>
          </p:cNvPicPr>
          <p:nvPr>
            <p:ph type="pic" idx="1"/>
          </p:nvPr>
        </p:nvPicPr>
        <p:blipFill rotWithShape="1">
          <a:blip r:embed="rId2"/>
          <a:srcRect r="4" b="580"/>
          <a:stretch/>
        </p:blipFill>
        <p:spPr>
          <a:xfrm>
            <a:off x="5834913" y="808877"/>
            <a:ext cx="5368260" cy="5202146"/>
          </a:xfrm>
          <a:prstGeom prst="rect">
            <a:avLst/>
          </a:prstGeom>
        </p:spPr>
      </p:pic>
      <p:pic>
        <p:nvPicPr>
          <p:cNvPr id="7" name="Picture 7" descr="Text, letter&#10;&#10;Description automatically generated">
            <a:extLst>
              <a:ext uri="{FF2B5EF4-FFF2-40B4-BE49-F238E27FC236}">
                <a16:creationId xmlns:a16="http://schemas.microsoft.com/office/drawing/2014/main" id="{33790BCE-D82F-4E9F-B8FD-1AC24DE9BDF8}"/>
              </a:ext>
            </a:extLst>
          </p:cNvPr>
          <p:cNvPicPr>
            <a:picLocks noChangeAspect="1"/>
          </p:cNvPicPr>
          <p:nvPr/>
        </p:nvPicPr>
        <p:blipFill>
          <a:blip r:embed="rId3"/>
          <a:stretch>
            <a:fillRect/>
          </a:stretch>
        </p:blipFill>
        <p:spPr>
          <a:xfrm>
            <a:off x="586317" y="2893257"/>
            <a:ext cx="4552950" cy="2785983"/>
          </a:xfrm>
          <a:prstGeom prst="rect">
            <a:avLst/>
          </a:prstGeom>
        </p:spPr>
      </p:pic>
      <p:sp>
        <p:nvSpPr>
          <p:cNvPr id="8" name="Rectangle 7">
            <a:extLst>
              <a:ext uri="{FF2B5EF4-FFF2-40B4-BE49-F238E27FC236}">
                <a16:creationId xmlns:a16="http://schemas.microsoft.com/office/drawing/2014/main" id="{2C92B62C-66DD-4DE8-9379-A8B54BF623D0}"/>
              </a:ext>
            </a:extLst>
          </p:cNvPr>
          <p:cNvSpPr/>
          <p:nvPr/>
        </p:nvSpPr>
        <p:spPr>
          <a:xfrm>
            <a:off x="590550" y="2707217"/>
            <a:ext cx="4561416" cy="136524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6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7">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8233B-C9FE-4AA2-912A-27609CD345C7}"/>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b="1" kern="1200">
                <a:latin typeface="+mj-lt"/>
                <a:ea typeface="+mj-ea"/>
                <a:cs typeface="+mj-cs"/>
              </a:rPr>
              <a:t>Why It works: </a:t>
            </a:r>
            <a:r>
              <a:rPr lang="en-US" sz="4000" b="1" kern="1200">
                <a:solidFill>
                  <a:schemeClr val="accent1">
                    <a:lumMod val="75000"/>
                  </a:schemeClr>
                </a:solidFill>
                <a:latin typeface="+mj-lt"/>
                <a:ea typeface="+mj-ea"/>
                <a:cs typeface="+mj-cs"/>
              </a:rPr>
              <a:t>Lemma 1</a:t>
            </a:r>
            <a:endParaRPr lang="en-US" sz="4000" b="1" kern="1200">
              <a:solidFill>
                <a:schemeClr val="accent1">
                  <a:lumMod val="75000"/>
                </a:schemeClr>
              </a:solidFill>
              <a:latin typeface="+mj-lt"/>
              <a:cs typeface="Calibri Light"/>
            </a:endParaRPr>
          </a:p>
        </p:txBody>
      </p:sp>
      <p:grpSp>
        <p:nvGrpSpPr>
          <p:cNvPr id="19"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676CE80-8DAF-4E1E-A5B2-2E5C875992A6}"/>
              </a:ext>
            </a:extLst>
          </p:cNvPr>
          <p:cNvSpPr>
            <a:spLocks noGrp="1"/>
          </p:cNvSpPr>
          <p:nvPr>
            <p:ph type="body" sz="half" idx="2"/>
          </p:nvPr>
        </p:nvSpPr>
        <p:spPr>
          <a:xfrm>
            <a:off x="590719" y="2510978"/>
            <a:ext cx="5278066" cy="3548454"/>
          </a:xfrm>
        </p:spPr>
        <p:txBody>
          <a:bodyPr vert="horz" lIns="91440" tIns="45720" rIns="91440" bIns="45720" rtlCol="0" anchor="ctr">
            <a:normAutofit lnSpcReduction="10000"/>
          </a:bodyPr>
          <a:lstStyle/>
          <a:p>
            <a:r>
              <a:rPr lang="en-US" sz="2400" b="1"/>
              <a:t>What if the algorithm never starts?</a:t>
            </a:r>
            <a:r>
              <a:rPr lang="en-US" sz="2400"/>
              <a:t> (no BAD bit nodes)</a:t>
            </a:r>
            <a:endParaRPr lang="en-US" sz="2400">
              <a:cs typeface="Calibri"/>
            </a:endParaRPr>
          </a:p>
          <a:p>
            <a:endParaRPr lang="en-US" sz="2400">
              <a:cs typeface="Calibri"/>
            </a:endParaRPr>
          </a:p>
          <a:p>
            <a:r>
              <a:rPr lang="en-US" sz="2400" b="1">
                <a:solidFill>
                  <a:schemeClr val="accent1">
                    <a:lumMod val="75000"/>
                  </a:schemeClr>
                </a:solidFill>
              </a:rPr>
              <a:t>Lemma 1: </a:t>
            </a:r>
            <a:r>
              <a:rPr lang="en-US" sz="2400"/>
              <a:t>For &lt; gn error bits, we will have at least one "BAD" node; provided € &lt; ¼ </a:t>
            </a:r>
            <a:endParaRPr lang="en-US" sz="2400">
              <a:cs typeface="Calibri" panose="020F0502020204030204"/>
            </a:endParaRPr>
          </a:p>
          <a:p>
            <a:endParaRPr lang="en-US" sz="2400">
              <a:cs typeface="Calibri" panose="020F0502020204030204"/>
            </a:endParaRPr>
          </a:p>
          <a:p>
            <a:r>
              <a:rPr lang="en-US" sz="2400"/>
              <a:t>Note the difference between a "BAD" bit node and an "erroneous" bit node.</a:t>
            </a:r>
            <a:endParaRPr lang="en-US" sz="2400">
              <a:cs typeface="Calibri" panose="020F0502020204030204"/>
            </a:endParaRPr>
          </a:p>
        </p:txBody>
      </p:sp>
      <p:sp>
        <p:nvSpPr>
          <p:cNvPr id="27"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2" descr="A picture containing text, clock&#10;&#10;Description automatically generated">
            <a:extLst>
              <a:ext uri="{FF2B5EF4-FFF2-40B4-BE49-F238E27FC236}">
                <a16:creationId xmlns:a16="http://schemas.microsoft.com/office/drawing/2014/main" id="{6DE729F9-A977-40A7-B2F5-35C6C5D14518}"/>
              </a:ext>
            </a:extLst>
          </p:cNvPr>
          <p:cNvPicPr>
            <a:picLocks noGrp="1" noChangeAspect="1"/>
          </p:cNvPicPr>
          <p:nvPr>
            <p:ph type="pic" idx="1"/>
          </p:nvPr>
        </p:nvPicPr>
        <p:blipFill rotWithShape="1">
          <a:blip r:embed="rId2"/>
          <a:srcRect t="3411" r="742" b="8108"/>
          <a:stretch/>
        </p:blipFill>
        <p:spPr>
          <a:xfrm>
            <a:off x="7083423" y="426337"/>
            <a:ext cx="4364988" cy="2733417"/>
          </a:xfrm>
          <a:prstGeom prst="rect">
            <a:avLst/>
          </a:prstGeom>
        </p:spPr>
      </p:pic>
      <p:sp>
        <p:nvSpPr>
          <p:cNvPr id="31" name="Rectangle 2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descr="Diagram&#10;&#10;Description automatically generated">
            <a:extLst>
              <a:ext uri="{FF2B5EF4-FFF2-40B4-BE49-F238E27FC236}">
                <a16:creationId xmlns:a16="http://schemas.microsoft.com/office/drawing/2014/main" id="{35CDD096-42A2-4847-A04E-DDC0F0FAA50A}"/>
              </a:ext>
            </a:extLst>
          </p:cNvPr>
          <p:cNvPicPr>
            <a:picLocks noChangeAspect="1"/>
          </p:cNvPicPr>
          <p:nvPr/>
        </p:nvPicPr>
        <p:blipFill rotWithShape="1">
          <a:blip r:embed="rId3"/>
          <a:srcRect l="190" t="-1020" r="390" b="2683"/>
          <a:stretch/>
        </p:blipFill>
        <p:spPr>
          <a:xfrm>
            <a:off x="7300540" y="3506059"/>
            <a:ext cx="3764692" cy="2922331"/>
          </a:xfrm>
          <a:prstGeom prst="rect">
            <a:avLst/>
          </a:prstGeom>
        </p:spPr>
      </p:pic>
    </p:spTree>
    <p:extLst>
      <p:ext uri="{BB962C8B-B14F-4D97-AF65-F5344CB8AC3E}">
        <p14:creationId xmlns:p14="http://schemas.microsoft.com/office/powerpoint/2010/main" val="2516055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2A9ED-2208-4114-934F-50C3DAE71DB6}"/>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b="1">
                <a:solidFill>
                  <a:schemeClr val="accent1">
                    <a:lumMod val="75000"/>
                  </a:schemeClr>
                </a:solidFill>
              </a:rPr>
              <a:t>Lemma 1:</a:t>
            </a:r>
            <a:r>
              <a:rPr lang="en-US" sz="3700" b="1"/>
              <a:t> Proof</a:t>
            </a:r>
            <a:endParaRPr lang="en-US"/>
          </a:p>
        </p:txBody>
      </p:sp>
      <p:grpSp>
        <p:nvGrpSpPr>
          <p:cNvPr id="36" name="Group 3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7036F097-9870-4235-8DCF-761A7393802A}"/>
              </a:ext>
            </a:extLst>
          </p:cNvPr>
          <p:cNvSpPr>
            <a:spLocks noGrp="1"/>
          </p:cNvSpPr>
          <p:nvPr>
            <p:ph type="body" sz="half" idx="2"/>
          </p:nvPr>
        </p:nvSpPr>
        <p:spPr>
          <a:xfrm>
            <a:off x="590719" y="2873300"/>
            <a:ext cx="4559425" cy="3979585"/>
          </a:xfrm>
        </p:spPr>
        <p:txBody>
          <a:bodyPr vert="horz" lIns="91440" tIns="45720" rIns="91440" bIns="45720" rtlCol="0" anchor="ctr">
            <a:normAutofit/>
          </a:bodyPr>
          <a:lstStyle/>
          <a:p>
            <a:r>
              <a:rPr lang="en-US" sz="2100">
                <a:cs typeface="Calibri" panose="020F0502020204030204"/>
              </a:rPr>
              <a:t>Each node in U(T): </a:t>
            </a:r>
            <a:r>
              <a:rPr lang="en-US" sz="2100" b="1">
                <a:cs typeface="Calibri" panose="020F0502020204030204"/>
              </a:rPr>
              <a:t>unsatisfied! </a:t>
            </a:r>
            <a:r>
              <a:rPr lang="en-US" sz="2100" i="1">
                <a:cs typeface="Calibri" panose="020F0502020204030204"/>
              </a:rPr>
              <a:t>(why?)</a:t>
            </a:r>
            <a:endParaRPr lang="en-US" sz="2100" b="1">
              <a:cs typeface="Calibri" panose="020F0502020204030204"/>
            </a:endParaRPr>
          </a:p>
          <a:p>
            <a:r>
              <a:rPr lang="en-US" sz="2100">
                <a:cs typeface="Calibri" panose="020F0502020204030204"/>
              </a:rPr>
              <a:t>Avg unsatisfied nodes connected to each node in T: |U(T)|/|T| = D/2</a:t>
            </a:r>
          </a:p>
          <a:p>
            <a:r>
              <a:rPr lang="en-US" sz="2100">
                <a:cs typeface="Calibri" panose="020F0502020204030204"/>
              </a:rPr>
              <a:t>Because max ≥ avg, there must be at least one node in T which is connected to at least D/2 unsatisfied nodes. </a:t>
            </a:r>
            <a:r>
              <a:rPr lang="en-US" sz="2100">
                <a:solidFill>
                  <a:schemeClr val="accent1">
                    <a:lumMod val="75000"/>
                  </a:schemeClr>
                </a:solidFill>
                <a:cs typeface="Calibri" panose="020F0502020204030204"/>
              </a:rPr>
              <a:t>BAD node!</a:t>
            </a:r>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descr="Diagram&#10;&#10;Description automatically generated">
            <a:extLst>
              <a:ext uri="{FF2B5EF4-FFF2-40B4-BE49-F238E27FC236}">
                <a16:creationId xmlns:a16="http://schemas.microsoft.com/office/drawing/2014/main" id="{43832CB2-8D29-4EDD-8CE5-25E27EC14A35}"/>
              </a:ext>
            </a:extLst>
          </p:cNvPr>
          <p:cNvPicPr>
            <a:picLocks noGrp="1" noChangeAspect="1"/>
          </p:cNvPicPr>
          <p:nvPr>
            <p:ph type="pic" idx="1"/>
          </p:nvPr>
        </p:nvPicPr>
        <p:blipFill rotWithShape="1">
          <a:blip r:embed="rId2"/>
          <a:srcRect t="-576" b="2495"/>
          <a:stretch/>
        </p:blipFill>
        <p:spPr>
          <a:xfrm>
            <a:off x="5840607" y="935233"/>
            <a:ext cx="5640238" cy="5162113"/>
          </a:xfrm>
        </p:spPr>
      </p:pic>
      <p:pic>
        <p:nvPicPr>
          <p:cNvPr id="14" name="Picture 14">
            <a:extLst>
              <a:ext uri="{FF2B5EF4-FFF2-40B4-BE49-F238E27FC236}">
                <a16:creationId xmlns:a16="http://schemas.microsoft.com/office/drawing/2014/main" id="{FF64F649-AE0E-4C6C-9463-0B2BADF170E1}"/>
              </a:ext>
            </a:extLst>
          </p:cNvPr>
          <p:cNvPicPr>
            <a:picLocks noChangeAspect="1"/>
          </p:cNvPicPr>
          <p:nvPr/>
        </p:nvPicPr>
        <p:blipFill>
          <a:blip r:embed="rId3"/>
          <a:stretch>
            <a:fillRect/>
          </a:stretch>
        </p:blipFill>
        <p:spPr>
          <a:xfrm>
            <a:off x="246345" y="2412164"/>
            <a:ext cx="4851747" cy="1021152"/>
          </a:xfrm>
          <a:prstGeom prst="rect">
            <a:avLst/>
          </a:prstGeom>
        </p:spPr>
      </p:pic>
    </p:spTree>
    <p:extLst>
      <p:ext uri="{BB962C8B-B14F-4D97-AF65-F5344CB8AC3E}">
        <p14:creationId xmlns:p14="http://schemas.microsoft.com/office/powerpoint/2010/main" val="4280359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95757-EEDE-4EA6-AAD5-C8072AA6EF3C}"/>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a:t>Lemma 2</a:t>
            </a:r>
            <a:endParaRPr lang="en-US"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916EF42-7A5A-4A42-8F42-9339E1C524E2}"/>
              </a:ext>
            </a:extLst>
          </p:cNvPr>
          <p:cNvSpPr>
            <a:spLocks noGrp="1"/>
          </p:cNvSpPr>
          <p:nvPr>
            <p:ph type="body" sz="half" idx="2"/>
          </p:nvPr>
        </p:nvSpPr>
        <p:spPr>
          <a:xfrm>
            <a:off x="793661" y="2338551"/>
            <a:ext cx="4530898" cy="3983914"/>
          </a:xfrm>
        </p:spPr>
        <p:txBody>
          <a:bodyPr vert="horz" lIns="91440" tIns="45720" rIns="91440" bIns="45720" rtlCol="0" anchor="ctr">
            <a:normAutofit/>
          </a:bodyPr>
          <a:lstStyle/>
          <a:p>
            <a:pPr indent="-228600">
              <a:buFont typeface="Arial" panose="020B0604020202020204" pitchFamily="34" charset="0"/>
              <a:buChar char="•"/>
            </a:pPr>
            <a:r>
              <a:rPr lang="en-US" sz="2000"/>
              <a:t>Lemma 1 holds for &lt; gn errors.</a:t>
            </a:r>
            <a:endParaRPr lang="en-US" sz="2000">
              <a:cs typeface="Calibri"/>
            </a:endParaRPr>
          </a:p>
          <a:p>
            <a:pPr indent="-228600">
              <a:buFont typeface="Arial" panose="020B0604020202020204" pitchFamily="34" charset="0"/>
              <a:buChar char="•"/>
            </a:pPr>
            <a:r>
              <a:rPr lang="en-US" sz="2000"/>
              <a:t>We start off with &lt; gn(1-2e) errors.</a:t>
            </a:r>
            <a:endParaRPr lang="en-US" sz="2000">
              <a:cs typeface="Calibri"/>
            </a:endParaRPr>
          </a:p>
          <a:p>
            <a:pPr indent="-228600">
              <a:buFont typeface="Arial" panose="020B0604020202020204" pitchFamily="34" charset="0"/>
              <a:buChar char="•"/>
            </a:pPr>
            <a:r>
              <a:rPr lang="en-US" sz="2000"/>
              <a:t>Will our algorithm ever take us to a word with ≥ gn errors? (then Lemma 1 would break down)</a:t>
            </a:r>
            <a:endParaRPr lang="en-US" sz="2000">
              <a:cs typeface="Calibri"/>
            </a:endParaRPr>
          </a:p>
          <a:p>
            <a:pPr indent="-228600">
              <a:buFont typeface="Arial" panose="020B0604020202020204" pitchFamily="34" charset="0"/>
              <a:buChar char="•"/>
            </a:pPr>
            <a:r>
              <a:rPr lang="en-US" sz="2000"/>
              <a:t>Lemma 2 says NO.</a:t>
            </a:r>
          </a:p>
          <a:p>
            <a:pPr indent="-228600">
              <a:buFont typeface="Arial" panose="020B0604020202020204" pitchFamily="34" charset="0"/>
              <a:buChar char="•"/>
            </a:pPr>
            <a:endParaRPr lang="en-US" sz="2000"/>
          </a:p>
          <a:p>
            <a:pPr indent="-228600">
              <a:buFont typeface="Arial" panose="020B0604020202020204" pitchFamily="34" charset="0"/>
              <a:buChar char="•"/>
            </a:pPr>
            <a:r>
              <a:rPr lang="en-US" sz="2000"/>
              <a:t>Every time we flip a bit, </a:t>
            </a:r>
            <a:r>
              <a:rPr lang="en-US" sz="2000" b="1"/>
              <a:t>the number of unsatisfied Parity nodes decreases by </a:t>
            </a:r>
            <a:r>
              <a:rPr lang="en-US" sz="2000" b="1" i="1"/>
              <a:t>at least</a:t>
            </a:r>
            <a:r>
              <a:rPr lang="en-US" sz="2000" b="1"/>
              <a:t> 1!</a:t>
            </a:r>
            <a:endParaRPr lang="en-US" sz="2000" b="1">
              <a:cs typeface="Calibri"/>
            </a:endParaRPr>
          </a:p>
        </p:txBody>
      </p:sp>
      <p:pic>
        <p:nvPicPr>
          <p:cNvPr id="5" name="Picture 5" descr="Diagram&#10;&#10;Description automatically generated">
            <a:extLst>
              <a:ext uri="{FF2B5EF4-FFF2-40B4-BE49-F238E27FC236}">
                <a16:creationId xmlns:a16="http://schemas.microsoft.com/office/drawing/2014/main" id="{C4184846-46A3-40DD-8C22-CCC7F083F8A4}"/>
              </a:ext>
            </a:extLst>
          </p:cNvPr>
          <p:cNvPicPr>
            <a:picLocks noGrp="1" noChangeAspect="1"/>
          </p:cNvPicPr>
          <p:nvPr>
            <p:ph type="pic" idx="1"/>
          </p:nvPr>
        </p:nvPicPr>
        <p:blipFill rotWithShape="1">
          <a:blip r:embed="rId2"/>
          <a:srcRect t="2296" r="2" b="251"/>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025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C48BF-AD9F-4F86-918F-4F33D189C177}"/>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a:solidFill>
                  <a:schemeClr val="accent1">
                    <a:lumMod val="75000"/>
                  </a:schemeClr>
                </a:solidFill>
                <a:latin typeface="+mj-lt"/>
                <a:ea typeface="+mj-ea"/>
                <a:cs typeface="+mj-cs"/>
              </a:rPr>
              <a:t>Lemma 2: </a:t>
            </a:r>
            <a:r>
              <a:rPr lang="en-US" sz="3600" b="1" kern="1200">
                <a:latin typeface="+mj-lt"/>
                <a:ea typeface="+mj-ea"/>
                <a:cs typeface="+mj-cs"/>
              </a:rPr>
              <a:t>Proof</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9530052-23F4-4507-8FF3-F3D3581AF143}"/>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a:spcBef>
                <a:spcPts val="1500"/>
              </a:spcBef>
            </a:pPr>
            <a:r>
              <a:rPr lang="en-US" sz="2000"/>
              <a:t>Initially, </a:t>
            </a:r>
            <a:r>
              <a:rPr lang="en-US" sz="2000" b="1"/>
              <a:t>&lt; Dgn(1-2e) unsatisfied nodes.</a:t>
            </a:r>
            <a:endParaRPr lang="en-US" sz="2000" b="1">
              <a:cs typeface="Calibri"/>
            </a:endParaRPr>
          </a:p>
          <a:p>
            <a:pPr>
              <a:spcBef>
                <a:spcPts val="1500"/>
              </a:spcBef>
            </a:pPr>
            <a:r>
              <a:rPr lang="en-US" sz="2000"/>
              <a:t>Consider a time in the future we have ≥ gn error nodes.</a:t>
            </a:r>
            <a:endParaRPr lang="en-US" sz="2000">
              <a:cs typeface="Calibri" panose="020F0502020204030204"/>
            </a:endParaRPr>
          </a:p>
          <a:p>
            <a:pPr>
              <a:spcBef>
                <a:spcPts val="1500"/>
              </a:spcBef>
            </a:pPr>
            <a:r>
              <a:rPr lang="en-US" sz="2000"/>
              <a:t>Then </a:t>
            </a:r>
            <a:r>
              <a:rPr lang="en-US" sz="2000" b="1"/>
              <a:t>|U(T)| ≥ D(1-2e)|T| = Dgn(1-2e).</a:t>
            </a:r>
            <a:endParaRPr lang="en-US" sz="2000" b="1">
              <a:cs typeface="Calibri" panose="020F0502020204030204"/>
            </a:endParaRPr>
          </a:p>
          <a:p>
            <a:pPr>
              <a:spcBef>
                <a:spcPts val="1500"/>
              </a:spcBef>
            </a:pPr>
            <a:r>
              <a:rPr lang="en-US" sz="2000"/>
              <a:t>Which is the same number of unsatisfied nodes we started off with.</a:t>
            </a:r>
            <a:endParaRPr lang="en-US" sz="2000">
              <a:cs typeface="Calibri" panose="020F0502020204030204"/>
            </a:endParaRPr>
          </a:p>
          <a:p>
            <a:pPr>
              <a:spcBef>
                <a:spcPts val="1500"/>
              </a:spcBef>
            </a:pPr>
            <a:r>
              <a:rPr lang="en-US" sz="2000" b="1"/>
              <a:t>Contradicts </a:t>
            </a:r>
            <a:r>
              <a:rPr lang="en-US" sz="2000"/>
              <a:t>the fact that the number of unsatisfied nodes must decrease every iteration.</a:t>
            </a:r>
            <a:endParaRPr lang="en-US" sz="2000">
              <a:cs typeface="Calibri" panose="020F0502020204030204"/>
            </a:endParaRP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 shape&#10;&#10;Description automatically generated">
            <a:extLst>
              <a:ext uri="{FF2B5EF4-FFF2-40B4-BE49-F238E27FC236}">
                <a16:creationId xmlns:a16="http://schemas.microsoft.com/office/drawing/2014/main" id="{6DC36A61-FD34-48AE-84A0-1C4AC6675254}"/>
              </a:ext>
            </a:extLst>
          </p:cNvPr>
          <p:cNvPicPr>
            <a:picLocks noGrp="1" noChangeAspect="1"/>
          </p:cNvPicPr>
          <p:nvPr>
            <p:ph type="pic" idx="1"/>
          </p:nvPr>
        </p:nvPicPr>
        <p:blipFill rotWithShape="1">
          <a:blip r:embed="rId2"/>
          <a:srcRect l="5025" r="1843" b="-240"/>
          <a:stretch/>
        </p:blipFill>
        <p:spPr>
          <a:xfrm>
            <a:off x="5987738" y="1162131"/>
            <a:ext cx="5628018" cy="4300867"/>
          </a:xfrm>
          <a:prstGeom prst="rect">
            <a:avLst/>
          </a:prstGeom>
        </p:spPr>
      </p:pic>
    </p:spTree>
    <p:extLst>
      <p:ext uri="{BB962C8B-B14F-4D97-AF65-F5344CB8AC3E}">
        <p14:creationId xmlns:p14="http://schemas.microsoft.com/office/powerpoint/2010/main" val="2645295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6E023-A557-4AE1-A7E8-D9C90649A067}"/>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a:latin typeface="+mj-lt"/>
                <a:ea typeface="+mj-ea"/>
                <a:cs typeface="+mj-cs"/>
              </a:rPr>
              <a:t>Correctness</a:t>
            </a:r>
            <a:r>
              <a:rPr lang="en-US" sz="3600" b="1"/>
              <a:t> of the Algorithm</a:t>
            </a:r>
            <a:endParaRPr lang="en-US" sz="3600" b="1" kern="1200">
              <a:latin typeface="+mj-lt"/>
              <a:ea typeface="+mj-ea"/>
              <a:cs typeface="+mj-cs"/>
            </a:endParaRPr>
          </a:p>
        </p:txBody>
      </p:sp>
      <p:sp>
        <p:nvSpPr>
          <p:cNvPr id="4" name="Text Placeholder 3">
            <a:extLst>
              <a:ext uri="{FF2B5EF4-FFF2-40B4-BE49-F238E27FC236}">
                <a16:creationId xmlns:a16="http://schemas.microsoft.com/office/drawing/2014/main" id="{16BD9BAF-FBF2-4806-B67F-1178FA23C9AA}"/>
              </a:ext>
            </a:extLst>
          </p:cNvPr>
          <p:cNvSpPr>
            <a:spLocks noGrp="1"/>
          </p:cNvSpPr>
          <p:nvPr>
            <p:ph type="body" sz="half" idx="2"/>
          </p:nvPr>
        </p:nvSpPr>
        <p:spPr>
          <a:xfrm>
            <a:off x="591277" y="1782981"/>
            <a:ext cx="3893562" cy="3600667"/>
          </a:xfrm>
        </p:spPr>
        <p:txBody>
          <a:bodyPr vert="horz" lIns="91440" tIns="45720" rIns="91440" bIns="45720" rtlCol="0" anchor="ctr">
            <a:noAutofit/>
          </a:bodyPr>
          <a:lstStyle/>
          <a:p>
            <a:pPr>
              <a:lnSpc>
                <a:spcPct val="100000"/>
              </a:lnSpc>
              <a:spcBef>
                <a:spcPts val="2000"/>
              </a:spcBef>
            </a:pPr>
            <a:r>
              <a:rPr lang="en-US" sz="2400" b="1">
                <a:solidFill>
                  <a:schemeClr val="accent1">
                    <a:lumMod val="75000"/>
                  </a:schemeClr>
                </a:solidFill>
              </a:rPr>
              <a:t>Lemma 1</a:t>
            </a:r>
            <a:r>
              <a:rPr lang="en-US" sz="2400"/>
              <a:t>: for &lt; </a:t>
            </a:r>
            <a:r>
              <a:rPr lang="en-US" sz="2400" err="1"/>
              <a:t>gn</a:t>
            </a:r>
            <a:r>
              <a:rPr lang="en-US" sz="2400"/>
              <a:t> errors, we will ALWAYS find at least one bad bit to flip. </a:t>
            </a:r>
            <a:endParaRPr lang="en-US" sz="2400">
              <a:cs typeface="Calibri"/>
            </a:endParaRPr>
          </a:p>
          <a:p>
            <a:pPr>
              <a:lnSpc>
                <a:spcPct val="100000"/>
              </a:lnSpc>
              <a:spcBef>
                <a:spcPts val="2000"/>
              </a:spcBef>
            </a:pPr>
            <a:r>
              <a:rPr lang="en-US" sz="2400" b="1">
                <a:solidFill>
                  <a:schemeClr val="accent1">
                    <a:lumMod val="75000"/>
                  </a:schemeClr>
                </a:solidFill>
              </a:rPr>
              <a:t>Lemma 2</a:t>
            </a:r>
            <a:r>
              <a:rPr lang="en-US" sz="2400"/>
              <a:t> guarantees that we will never exceed </a:t>
            </a:r>
            <a:r>
              <a:rPr lang="en-US" sz="2400" err="1"/>
              <a:t>gn</a:t>
            </a:r>
            <a:r>
              <a:rPr lang="en-US" sz="2400"/>
              <a:t> errors in our codeword.</a:t>
            </a:r>
            <a:endParaRPr lang="en-US" sz="2400">
              <a:solidFill>
                <a:schemeClr val="accent1">
                  <a:lumMod val="75000"/>
                </a:schemeClr>
              </a:solidFill>
              <a:cs typeface="Calibri" panose="020F0502020204030204"/>
            </a:endParaRPr>
          </a:p>
        </p:txBody>
      </p:sp>
      <p:grpSp>
        <p:nvGrpSpPr>
          <p:cNvPr id="4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Chart, line chart&#10;&#10;Description automatically generated">
            <a:extLst>
              <a:ext uri="{FF2B5EF4-FFF2-40B4-BE49-F238E27FC236}">
                <a16:creationId xmlns:a16="http://schemas.microsoft.com/office/drawing/2014/main" id="{B4DD278E-8017-4EC5-9B24-6F59209884FD}"/>
              </a:ext>
            </a:extLst>
          </p:cNvPr>
          <p:cNvPicPr>
            <a:picLocks noGrp="1" noChangeAspect="1"/>
          </p:cNvPicPr>
          <p:nvPr>
            <p:ph type="pic" idx="1"/>
          </p:nvPr>
        </p:nvPicPr>
        <p:blipFill rotWithShape="1">
          <a:blip r:embed="rId2"/>
          <a:srcRect l="2695" r="1560" b="-656"/>
          <a:stretch/>
        </p:blipFill>
        <p:spPr>
          <a:xfrm>
            <a:off x="4782189" y="1793420"/>
            <a:ext cx="7042973" cy="4828806"/>
          </a:xfrm>
          <a:prstGeom prst="rect">
            <a:avLst/>
          </a:prstGeom>
        </p:spPr>
      </p:pic>
      <p:grpSp>
        <p:nvGrpSpPr>
          <p:cNvPr id="45"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6"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07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6E023-A557-4AE1-A7E8-D9C90649A067}"/>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a:latin typeface="+mj-lt"/>
                <a:ea typeface="+mj-ea"/>
                <a:cs typeface="+mj-cs"/>
              </a:rPr>
              <a:t>Correctness</a:t>
            </a:r>
            <a:r>
              <a:rPr lang="en-US" sz="3600" b="1"/>
              <a:t> of the Algorithm</a:t>
            </a:r>
            <a:endParaRPr lang="en-US" sz="3600" b="1" kern="1200">
              <a:latin typeface="+mj-lt"/>
              <a:ea typeface="+mj-ea"/>
              <a:cs typeface="+mj-cs"/>
            </a:endParaRPr>
          </a:p>
        </p:txBody>
      </p:sp>
      <p:sp>
        <p:nvSpPr>
          <p:cNvPr id="4" name="Text Placeholder 3">
            <a:extLst>
              <a:ext uri="{FF2B5EF4-FFF2-40B4-BE49-F238E27FC236}">
                <a16:creationId xmlns:a16="http://schemas.microsoft.com/office/drawing/2014/main" id="{16BD9BAF-FBF2-4806-B67F-1178FA23C9AA}"/>
              </a:ext>
            </a:extLst>
          </p:cNvPr>
          <p:cNvSpPr>
            <a:spLocks noGrp="1"/>
          </p:cNvSpPr>
          <p:nvPr>
            <p:ph type="body" sz="half" idx="2"/>
          </p:nvPr>
        </p:nvSpPr>
        <p:spPr>
          <a:xfrm>
            <a:off x="6927360" y="3108653"/>
            <a:ext cx="4238027" cy="3141380"/>
          </a:xfrm>
        </p:spPr>
        <p:txBody>
          <a:bodyPr vert="horz" lIns="91440" tIns="45720" rIns="91440" bIns="45720" rtlCol="0" anchor="t">
            <a:noAutofit/>
          </a:bodyPr>
          <a:lstStyle/>
          <a:p>
            <a:pPr>
              <a:spcBef>
                <a:spcPts val="2000"/>
              </a:spcBef>
            </a:pPr>
            <a:endParaRPr lang="en-US" sz="2000" i="1">
              <a:cs typeface="Calibri"/>
            </a:endParaRPr>
          </a:p>
          <a:p>
            <a:pPr>
              <a:spcBef>
                <a:spcPts val="2000"/>
              </a:spcBef>
            </a:pPr>
            <a:r>
              <a:rPr lang="en-US" sz="2200">
                <a:cs typeface="Calibri" panose="020F0502020204030204"/>
              </a:rPr>
              <a:t>At termination, we must have zero unsatisfied check nodes.</a:t>
            </a:r>
          </a:p>
          <a:p>
            <a:pPr>
              <a:spcBef>
                <a:spcPts val="2000"/>
              </a:spcBef>
            </a:pPr>
            <a:r>
              <a:rPr lang="en-US" sz="2200">
                <a:cs typeface="Calibri" panose="020F0502020204030204"/>
              </a:rPr>
              <a:t>Combining Lemma 1, Lemma 2, and the expression for d</a:t>
            </a:r>
            <a:r>
              <a:rPr lang="en-US" sz="2200" baseline="-25000">
                <a:cs typeface="Calibri" panose="020F0502020204030204"/>
              </a:rPr>
              <a:t>min</a:t>
            </a:r>
            <a:r>
              <a:rPr lang="en-US" sz="2200">
                <a:cs typeface="Calibri" panose="020F0502020204030204"/>
              </a:rPr>
              <a:t>, we conclude that </a:t>
            </a:r>
            <a:r>
              <a:rPr lang="en-US" sz="2200" b="1">
                <a:cs typeface="Calibri" panose="020F0502020204030204"/>
              </a:rPr>
              <a:t>we decode to the correct codeword.</a:t>
            </a:r>
          </a:p>
        </p:txBody>
      </p:sp>
      <p:grpSp>
        <p:nvGrpSpPr>
          <p:cNvPr id="4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6"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descr="Diagram&#10;&#10;Description automatically generated">
            <a:extLst>
              <a:ext uri="{FF2B5EF4-FFF2-40B4-BE49-F238E27FC236}">
                <a16:creationId xmlns:a16="http://schemas.microsoft.com/office/drawing/2014/main" id="{9ADEA6D2-04A9-4643-AEAF-25DA2C014C29}"/>
              </a:ext>
            </a:extLst>
          </p:cNvPr>
          <p:cNvPicPr>
            <a:picLocks noChangeAspect="1"/>
          </p:cNvPicPr>
          <p:nvPr/>
        </p:nvPicPr>
        <p:blipFill rotWithShape="1">
          <a:blip r:embed="rId2"/>
          <a:srcRect l="10114" r="4252" b="206"/>
          <a:stretch/>
        </p:blipFill>
        <p:spPr>
          <a:xfrm>
            <a:off x="1164921" y="1355114"/>
            <a:ext cx="4609043" cy="4972421"/>
          </a:xfrm>
          <a:prstGeom prst="rect">
            <a:avLst/>
          </a:prstGeom>
        </p:spPr>
      </p:pic>
      <p:pic>
        <p:nvPicPr>
          <p:cNvPr id="8" name="Picture 8" descr="Text&#10;&#10;Description automatically generated">
            <a:extLst>
              <a:ext uri="{FF2B5EF4-FFF2-40B4-BE49-F238E27FC236}">
                <a16:creationId xmlns:a16="http://schemas.microsoft.com/office/drawing/2014/main" id="{43E97D11-4100-449B-821C-E43FF54F346D}"/>
              </a:ext>
            </a:extLst>
          </p:cNvPr>
          <p:cNvPicPr>
            <a:picLocks noChangeAspect="1"/>
          </p:cNvPicPr>
          <p:nvPr/>
        </p:nvPicPr>
        <p:blipFill>
          <a:blip r:embed="rId3"/>
          <a:stretch>
            <a:fillRect/>
          </a:stretch>
        </p:blipFill>
        <p:spPr>
          <a:xfrm>
            <a:off x="6655496" y="1822741"/>
            <a:ext cx="4204569" cy="1427558"/>
          </a:xfrm>
          <a:prstGeom prst="rect">
            <a:avLst/>
          </a:prstGeom>
        </p:spPr>
      </p:pic>
    </p:spTree>
    <p:extLst>
      <p:ext uri="{BB962C8B-B14F-4D97-AF65-F5344CB8AC3E}">
        <p14:creationId xmlns:p14="http://schemas.microsoft.com/office/powerpoint/2010/main" val="2510915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6118233B-C9FE-4AA2-912A-27609CD345C7}"/>
              </a:ext>
            </a:extLst>
          </p:cNvPr>
          <p:cNvSpPr>
            <a:spLocks noGrp="1"/>
          </p:cNvSpPr>
          <p:nvPr>
            <p:ph type="title"/>
          </p:nvPr>
        </p:nvSpPr>
        <p:spPr>
          <a:xfrm>
            <a:off x="1524000" y="3011117"/>
            <a:ext cx="6618051" cy="1355750"/>
          </a:xfrm>
        </p:spPr>
        <p:txBody>
          <a:bodyPr vert="horz" lIns="91440" tIns="45720" rIns="91440" bIns="45720" rtlCol="0" anchor="b">
            <a:normAutofit/>
          </a:bodyPr>
          <a:lstStyle/>
          <a:p>
            <a:r>
              <a:rPr lang="en-US" sz="5400" b="1"/>
              <a:t>Running Time</a:t>
            </a:r>
            <a:endParaRPr lang="en-US" sz="5400" b="1"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6676CE80-8DAF-4E1E-A5B2-2E5C875992A6}"/>
              </a:ext>
            </a:extLst>
          </p:cNvPr>
          <p:cNvSpPr>
            <a:spLocks noGrp="1"/>
          </p:cNvSpPr>
          <p:nvPr>
            <p:ph type="body" sz="half" idx="2"/>
          </p:nvPr>
        </p:nvSpPr>
        <p:spPr>
          <a:xfrm>
            <a:off x="1524000" y="4373823"/>
            <a:ext cx="6618051" cy="911117"/>
          </a:xfrm>
        </p:spPr>
        <p:txBody>
          <a:bodyPr vert="horz" lIns="91440" tIns="45720" rIns="91440" bIns="45720" rtlCol="0" anchor="t">
            <a:normAutofit/>
          </a:bodyPr>
          <a:lstStyle/>
          <a:p>
            <a:r>
              <a:rPr lang="en-US" sz="2000"/>
              <a:t>How fast can we decode?</a:t>
            </a:r>
            <a:endParaRPr lang="en-US">
              <a:ea typeface="+mn-ea"/>
              <a:cs typeface="+mn-cs"/>
            </a:endParaRPr>
          </a:p>
        </p:txBody>
      </p:sp>
      <p:sp>
        <p:nvSpPr>
          <p:cNvPr id="39"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7" descr="Diagram&#10;&#10;Description automatically generated">
            <a:extLst>
              <a:ext uri="{FF2B5EF4-FFF2-40B4-BE49-F238E27FC236}">
                <a16:creationId xmlns:a16="http://schemas.microsoft.com/office/drawing/2014/main" id="{237E82CE-77F4-4D18-9683-022A7B375792}"/>
              </a:ext>
            </a:extLst>
          </p:cNvPr>
          <p:cNvPicPr>
            <a:picLocks noGrp="1" noChangeAspect="1"/>
          </p:cNvPicPr>
          <p:nvPr>
            <p:ph type="pic" idx="1"/>
          </p:nvPr>
        </p:nvPicPr>
        <p:blipFill rotWithShape="1">
          <a:blip r:embed="rId2"/>
          <a:srcRect l="820" r="820"/>
          <a:stretch/>
        </p:blipFill>
        <p:spPr>
          <a:xfrm>
            <a:off x="5790809" y="638674"/>
            <a:ext cx="5765105" cy="4480592"/>
          </a:xfrm>
        </p:spPr>
      </p:pic>
    </p:spTree>
    <p:extLst>
      <p:ext uri="{BB962C8B-B14F-4D97-AF65-F5344CB8AC3E}">
        <p14:creationId xmlns:p14="http://schemas.microsoft.com/office/powerpoint/2010/main" val="216809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8ADBA-19DD-4460-B2D7-9C9F7535D2D6}"/>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a:solidFill>
                  <a:srgbClr val="FF0000"/>
                </a:solidFill>
              </a:rPr>
              <a:t>An upper bound</a:t>
            </a:r>
            <a:endParaRPr lang="en-US" sz="3600">
              <a:solidFill>
                <a:srgbClr val="FF0000"/>
              </a:solidFill>
              <a:cs typeface="Calibri Light"/>
            </a:endParaRPr>
          </a:p>
        </p:txBody>
      </p:sp>
      <p:sp>
        <p:nvSpPr>
          <p:cNvPr id="20" name="Rectangle 19">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918AC77C-3EF2-43C4-899D-41332BE7492A}"/>
              </a:ext>
            </a:extLst>
          </p:cNvPr>
          <p:cNvPicPr>
            <a:picLocks noGrp="1" noChangeAspect="1"/>
          </p:cNvPicPr>
          <p:nvPr>
            <p:ph idx="1"/>
          </p:nvPr>
        </p:nvPicPr>
        <p:blipFill rotWithShape="1">
          <a:blip r:embed="rId2"/>
          <a:srcRect t="334" r="-1" b="333"/>
          <a:stretch/>
        </p:blipFill>
        <p:spPr>
          <a:xfrm>
            <a:off x="429768" y="1721922"/>
            <a:ext cx="6704891" cy="4520559"/>
          </a:xfrm>
          <a:prstGeom prst="rect">
            <a:avLst/>
          </a:prstGeom>
        </p:spPr>
      </p:pic>
      <p:sp useBgFill="1">
        <p:nvSpPr>
          <p:cNvPr id="22" name="Rectangle 21">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EE752C-8881-47A0-ADB6-32D88481D306}"/>
              </a:ext>
            </a:extLst>
          </p:cNvPr>
          <p:cNvSpPr txBox="1"/>
          <p:nvPr/>
        </p:nvSpPr>
        <p:spPr>
          <a:xfrm>
            <a:off x="7938752" y="2020824"/>
            <a:ext cx="3455097" cy="395935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The MRRW eliminates the possibility of codes in the white region. It is impossible to achieve rate and minimum relative distance in the white region simultaneously. However, the existence of codes in pink region is not guaranteed yet. </a:t>
            </a:r>
          </a:p>
        </p:txBody>
      </p:sp>
    </p:spTree>
    <p:extLst>
      <p:ext uri="{BB962C8B-B14F-4D97-AF65-F5344CB8AC3E}">
        <p14:creationId xmlns:p14="http://schemas.microsoft.com/office/powerpoint/2010/main" val="2662100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1B341-BF6A-41DA-B4DB-86306803C352}"/>
              </a:ext>
            </a:extLst>
          </p:cNvPr>
          <p:cNvSpPr>
            <a:spLocks noGrp="1"/>
          </p:cNvSpPr>
          <p:nvPr>
            <p:ph type="title"/>
          </p:nvPr>
        </p:nvSpPr>
        <p:spPr>
          <a:xfrm>
            <a:off x="810481" y="572255"/>
            <a:ext cx="9297560" cy="1135737"/>
          </a:xfrm>
        </p:spPr>
        <p:txBody>
          <a:bodyPr vert="horz" lIns="91440" tIns="45720" rIns="91440" bIns="45720" rtlCol="0" anchor="ctr">
            <a:normAutofit/>
          </a:bodyPr>
          <a:lstStyle/>
          <a:p>
            <a:r>
              <a:rPr lang="en-US" sz="4000" b="1" kern="1200">
                <a:latin typeface="+mj-lt"/>
                <a:ea typeface="+mj-ea"/>
                <a:cs typeface="+mj-cs"/>
              </a:rPr>
              <a:t>We Analyse:</a:t>
            </a:r>
          </a:p>
        </p:txBody>
      </p:sp>
      <p:sp>
        <p:nvSpPr>
          <p:cNvPr id="4" name="Text Placeholder 3">
            <a:extLst>
              <a:ext uri="{FF2B5EF4-FFF2-40B4-BE49-F238E27FC236}">
                <a16:creationId xmlns:a16="http://schemas.microsoft.com/office/drawing/2014/main" id="{AC9A0A04-21B7-46F4-AF7B-CB143280FDE1}"/>
              </a:ext>
            </a:extLst>
          </p:cNvPr>
          <p:cNvSpPr>
            <a:spLocks noGrp="1"/>
          </p:cNvSpPr>
          <p:nvPr>
            <p:ph type="body" sz="half" idx="2"/>
          </p:nvPr>
        </p:nvSpPr>
        <p:spPr>
          <a:xfrm>
            <a:off x="1165387" y="1929118"/>
            <a:ext cx="4415479" cy="4446174"/>
          </a:xfrm>
        </p:spPr>
        <p:txBody>
          <a:bodyPr vert="horz" lIns="91440" tIns="45720" rIns="91440" bIns="45720" rtlCol="0" anchor="t">
            <a:normAutofit/>
          </a:bodyPr>
          <a:lstStyle/>
          <a:p>
            <a:pPr marL="285750" indent="-228600">
              <a:buFont typeface="Arial" panose="020B0604020202020204" pitchFamily="34" charset="0"/>
              <a:buChar char="•"/>
            </a:pPr>
            <a:r>
              <a:rPr lang="en-US" sz="2600"/>
              <a:t>Preprocessing</a:t>
            </a:r>
            <a:endParaRPr lang="en-US" sz="2600">
              <a:cs typeface="Calibri"/>
            </a:endParaRPr>
          </a:p>
          <a:p>
            <a:pPr marL="285750" indent="-228600">
              <a:buFont typeface="Arial" panose="020B0604020202020204" pitchFamily="34" charset="0"/>
              <a:buChar char="•"/>
            </a:pPr>
            <a:r>
              <a:rPr lang="en-US" sz="2600"/>
              <a:t>Each iteration</a:t>
            </a:r>
            <a:endParaRPr lang="en-US" sz="2600">
              <a:cs typeface="Calibri"/>
            </a:endParaRPr>
          </a:p>
          <a:p>
            <a:pPr marL="285750" indent="-228600">
              <a:buFont typeface="Arial" panose="020B0604020202020204" pitchFamily="34" charset="0"/>
              <a:buChar char="•"/>
            </a:pPr>
            <a:r>
              <a:rPr lang="en-US" sz="2600"/>
              <a:t>Number of Iterations</a:t>
            </a:r>
            <a:endParaRPr lang="en-US" sz="2600">
              <a:cs typeface="Calibri"/>
            </a:endParaRPr>
          </a:p>
          <a:p>
            <a:pPr marL="285750" indent="-228600">
              <a:buFont typeface="Arial" panose="020B0604020202020204" pitchFamily="34" charset="0"/>
              <a:buChar char="•"/>
            </a:pPr>
            <a:endParaRPr lang="en-US" sz="2000"/>
          </a:p>
          <a:p>
            <a:r>
              <a:rPr lang="en-US" sz="2600"/>
              <a:t>Notations:</a:t>
            </a:r>
            <a:endParaRPr lang="en-US" sz="2600">
              <a:cs typeface="Calibri" panose="020F0502020204030204"/>
            </a:endParaRPr>
          </a:p>
          <a:p>
            <a:r>
              <a:rPr lang="en-US" sz="2000"/>
              <a:t>    </a:t>
            </a:r>
            <a:r>
              <a:rPr lang="en-US" sz="2100" b="1">
                <a:solidFill>
                  <a:srgbClr val="0070C0"/>
                </a:solidFill>
              </a:rPr>
              <a:t>n, m</a:t>
            </a:r>
            <a:r>
              <a:rPr lang="en-US" sz="2100"/>
              <a:t>: Size of left and right sides</a:t>
            </a:r>
            <a:endParaRPr lang="en-US" sz="2100">
              <a:cs typeface="Calibri" panose="020F0502020204030204"/>
            </a:endParaRPr>
          </a:p>
          <a:p>
            <a:r>
              <a:rPr lang="en-US" sz="2100"/>
              <a:t>    </a:t>
            </a:r>
            <a:r>
              <a:rPr lang="en-US" sz="2100" b="1">
                <a:solidFill>
                  <a:srgbClr val="0070C0"/>
                </a:solidFill>
              </a:rPr>
              <a:t>D</a:t>
            </a:r>
            <a:r>
              <a:rPr lang="en-US" sz="2100"/>
              <a:t>: "D-left-regular" graph.</a:t>
            </a:r>
            <a:endParaRPr lang="en-US" sz="2100">
              <a:cs typeface="Calibri" panose="020F0502020204030204"/>
            </a:endParaRPr>
          </a:p>
          <a:p>
            <a:r>
              <a:rPr lang="en-US" sz="2100"/>
              <a:t>    </a:t>
            </a:r>
            <a:r>
              <a:rPr lang="en-US" sz="2100" b="1">
                <a:solidFill>
                  <a:srgbClr val="0070C0"/>
                </a:solidFill>
              </a:rPr>
              <a:t>d</a:t>
            </a:r>
            <a:r>
              <a:rPr lang="en-US" sz="2100"/>
              <a:t>: maximum degree of a node in R</a:t>
            </a:r>
            <a:r>
              <a:rPr lang="en-US" sz="2100" baseline="-25000"/>
              <a:t>G</a:t>
            </a:r>
            <a:endParaRPr lang="en-US" sz="2100">
              <a:cs typeface="Calibri" panose="020F0502020204030204"/>
            </a:endParaRPr>
          </a:p>
          <a:p>
            <a:pPr marL="285750"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grpSp>
        <p:nvGrpSpPr>
          <p:cNvPr id="15"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Diagram&#10;&#10;Description automatically generated">
            <a:extLst>
              <a:ext uri="{FF2B5EF4-FFF2-40B4-BE49-F238E27FC236}">
                <a16:creationId xmlns:a16="http://schemas.microsoft.com/office/drawing/2014/main" id="{F3F70982-8C34-4AD2-84F2-9D5A18068B76}"/>
              </a:ext>
            </a:extLst>
          </p:cNvPr>
          <p:cNvPicPr>
            <a:picLocks noGrp="1" noChangeAspect="1"/>
          </p:cNvPicPr>
          <p:nvPr>
            <p:ph type="pic" idx="1"/>
          </p:nvPr>
        </p:nvPicPr>
        <p:blipFill rotWithShape="1">
          <a:blip r:embed="rId2"/>
          <a:srcRect l="6238" t="575" b="1916"/>
          <a:stretch/>
        </p:blipFill>
        <p:spPr>
          <a:xfrm>
            <a:off x="5774167" y="1135803"/>
            <a:ext cx="5566915" cy="5103015"/>
          </a:xfrm>
          <a:prstGeom prst="rect">
            <a:avLst/>
          </a:prstGeom>
        </p:spPr>
      </p:pic>
      <p:grpSp>
        <p:nvGrpSpPr>
          <p:cNvPr id="19"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9564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84CA1E-2830-49DE-AE1C-51BE28608A2A}"/>
              </a:ext>
            </a:extLst>
          </p:cNvPr>
          <p:cNvSpPr/>
          <p:nvPr/>
        </p:nvSpPr>
        <p:spPr>
          <a:xfrm>
            <a:off x="-141371" y="-71187"/>
            <a:ext cx="1463841" cy="71186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3CEFD-2C87-4153-B729-EDAC127A91EA}"/>
              </a:ext>
            </a:extLst>
          </p:cNvPr>
          <p:cNvSpPr>
            <a:spLocks noGrp="1"/>
          </p:cNvSpPr>
          <p:nvPr>
            <p:ph type="title"/>
          </p:nvPr>
        </p:nvSpPr>
        <p:spPr>
          <a:xfrm>
            <a:off x="839788" y="509392"/>
            <a:ext cx="3932237" cy="953022"/>
          </a:xfrm>
        </p:spPr>
        <p:txBody>
          <a:bodyPr>
            <a:normAutofit/>
          </a:bodyPr>
          <a:lstStyle/>
          <a:p>
            <a:r>
              <a:rPr lang="en-US" sz="4000" b="1">
                <a:cs typeface="Calibri Light"/>
              </a:rPr>
              <a:t>1. Preprocessing</a:t>
            </a:r>
          </a:p>
        </p:txBody>
      </p:sp>
      <p:sp>
        <p:nvSpPr>
          <p:cNvPr id="4" name="Text Placeholder 3">
            <a:extLst>
              <a:ext uri="{FF2B5EF4-FFF2-40B4-BE49-F238E27FC236}">
                <a16:creationId xmlns:a16="http://schemas.microsoft.com/office/drawing/2014/main" id="{55CC6235-799A-46B3-9070-6FC7BB3E9AA8}"/>
              </a:ext>
            </a:extLst>
          </p:cNvPr>
          <p:cNvSpPr>
            <a:spLocks noGrp="1"/>
          </p:cNvSpPr>
          <p:nvPr>
            <p:ph type="body" sz="half" idx="2"/>
          </p:nvPr>
        </p:nvSpPr>
        <p:spPr>
          <a:xfrm>
            <a:off x="839788" y="1712935"/>
            <a:ext cx="5143085" cy="4709285"/>
          </a:xfrm>
        </p:spPr>
        <p:txBody>
          <a:bodyPr vert="horz" lIns="91440" tIns="45720" rIns="91440" bIns="45720" rtlCol="0" anchor="t">
            <a:normAutofit/>
          </a:bodyPr>
          <a:lstStyle/>
          <a:p>
            <a:r>
              <a:rPr lang="en-US" sz="2200">
                <a:cs typeface="Calibri"/>
              </a:rPr>
              <a:t>1. Compute all </a:t>
            </a:r>
            <a:r>
              <a:rPr lang="en-US" sz="2200">
                <a:highlight>
                  <a:srgbClr val="FF00FF"/>
                </a:highlight>
                <a:cs typeface="Calibri"/>
              </a:rPr>
              <a:t>unsatisfied nodes</a:t>
            </a:r>
            <a:r>
              <a:rPr lang="en-US" sz="2200">
                <a:cs typeface="Calibri"/>
              </a:rPr>
              <a:t> in R</a:t>
            </a:r>
            <a:r>
              <a:rPr lang="en-US" sz="2200" baseline="-25000">
                <a:cs typeface="Calibri"/>
              </a:rPr>
              <a:t>G</a:t>
            </a:r>
            <a:r>
              <a:rPr lang="en-US" sz="2200">
                <a:cs typeface="Calibri"/>
              </a:rPr>
              <a:t>. 'm' nodes in R</a:t>
            </a:r>
            <a:r>
              <a:rPr lang="en-US" sz="2200" baseline="-25000">
                <a:cs typeface="Calibri"/>
              </a:rPr>
              <a:t>G</a:t>
            </a:r>
            <a:r>
              <a:rPr lang="en-US" sz="2200">
                <a:cs typeface="Calibri"/>
              </a:rPr>
              <a:t>, and each has at most 'd' incoming connections to check.</a:t>
            </a:r>
            <a:r>
              <a:rPr lang="en-US" sz="2200" b="1">
                <a:solidFill>
                  <a:srgbClr val="0070C0"/>
                </a:solidFill>
                <a:cs typeface="Calibri"/>
              </a:rPr>
              <a:t> O(md)</a:t>
            </a:r>
            <a:r>
              <a:rPr lang="en-US" sz="2200">
                <a:cs typeface="Calibri"/>
              </a:rPr>
              <a:t> time.</a:t>
            </a:r>
          </a:p>
          <a:p>
            <a:endParaRPr lang="en-US" sz="2200">
              <a:cs typeface="Calibri"/>
            </a:endParaRPr>
          </a:p>
          <a:p>
            <a:r>
              <a:rPr lang="en-US" sz="2200">
                <a:cs typeface="Calibri"/>
              </a:rPr>
              <a:t>2. Keep track of how many </a:t>
            </a:r>
            <a:r>
              <a:rPr lang="en-US" sz="2200">
                <a:highlight>
                  <a:srgbClr val="FF00FF"/>
                </a:highlight>
                <a:cs typeface="Calibri"/>
              </a:rPr>
              <a:t>unsatisfied</a:t>
            </a:r>
            <a:r>
              <a:rPr lang="en-US" sz="2200">
                <a:cs typeface="Calibri"/>
              </a:rPr>
              <a:t>/</a:t>
            </a:r>
            <a:r>
              <a:rPr lang="en-US" sz="2200">
                <a:highlight>
                  <a:srgbClr val="00FFFF"/>
                </a:highlight>
                <a:cs typeface="Calibri"/>
              </a:rPr>
              <a:t>satisfied</a:t>
            </a:r>
            <a:r>
              <a:rPr lang="en-US" sz="2200">
                <a:cs typeface="Calibri"/>
              </a:rPr>
              <a:t> nodes each bit node is connected to. 'n' bit nodes, and 'D' outgoing connections of each node. </a:t>
            </a:r>
            <a:r>
              <a:rPr lang="en-US" sz="2200" b="1">
                <a:solidFill>
                  <a:srgbClr val="0070C0"/>
                </a:solidFill>
                <a:cs typeface="Calibri"/>
              </a:rPr>
              <a:t>O(</a:t>
            </a:r>
            <a:r>
              <a:rPr lang="en-US" sz="2200" b="1" err="1">
                <a:solidFill>
                  <a:srgbClr val="0070C0"/>
                </a:solidFill>
                <a:cs typeface="Calibri"/>
              </a:rPr>
              <a:t>nD</a:t>
            </a:r>
            <a:r>
              <a:rPr lang="en-US" sz="2200" b="1">
                <a:solidFill>
                  <a:srgbClr val="0070C0"/>
                </a:solidFill>
                <a:cs typeface="Calibri"/>
              </a:rPr>
              <a:t>)</a:t>
            </a:r>
            <a:r>
              <a:rPr lang="en-US" sz="2200">
                <a:cs typeface="Calibri"/>
              </a:rPr>
              <a:t> time</a:t>
            </a:r>
          </a:p>
          <a:p>
            <a:endParaRPr lang="en-US" sz="2200">
              <a:cs typeface="Calibri"/>
            </a:endParaRPr>
          </a:p>
          <a:p>
            <a:r>
              <a:rPr lang="en-US" sz="2200">
                <a:cs typeface="Calibri"/>
              </a:rPr>
              <a:t>3. Keep a list Q of all</a:t>
            </a:r>
            <a:r>
              <a:rPr lang="en-US" sz="2200">
                <a:solidFill>
                  <a:schemeClr val="bg1"/>
                </a:solidFill>
                <a:cs typeface="Calibri"/>
              </a:rPr>
              <a:t> </a:t>
            </a:r>
            <a:r>
              <a:rPr lang="en-US" sz="2200">
                <a:solidFill>
                  <a:schemeClr val="bg1"/>
                </a:solidFill>
                <a:highlight>
                  <a:srgbClr val="800080"/>
                </a:highlight>
                <a:cs typeface="Calibri"/>
              </a:rPr>
              <a:t>BAD</a:t>
            </a:r>
            <a:r>
              <a:rPr lang="en-US" sz="2200">
                <a:cs typeface="Calibri"/>
              </a:rPr>
              <a:t> nodes. </a:t>
            </a:r>
            <a:r>
              <a:rPr lang="en-US" sz="2200" b="1">
                <a:solidFill>
                  <a:srgbClr val="0070C0"/>
                </a:solidFill>
                <a:cs typeface="Calibri"/>
              </a:rPr>
              <a:t>O(n)</a:t>
            </a:r>
            <a:r>
              <a:rPr lang="en-US" sz="2200">
                <a:cs typeface="Calibri"/>
              </a:rPr>
              <a:t> time.</a:t>
            </a:r>
          </a:p>
        </p:txBody>
      </p:sp>
      <p:pic>
        <p:nvPicPr>
          <p:cNvPr id="5" name="Picture 5" descr="Diagram&#10;&#10;Description automatically generated">
            <a:extLst>
              <a:ext uri="{FF2B5EF4-FFF2-40B4-BE49-F238E27FC236}">
                <a16:creationId xmlns:a16="http://schemas.microsoft.com/office/drawing/2014/main" id="{888F7863-BC3B-47BC-B273-2A73380FB9FE}"/>
              </a:ext>
            </a:extLst>
          </p:cNvPr>
          <p:cNvPicPr>
            <a:picLocks noChangeAspect="1"/>
          </p:cNvPicPr>
          <p:nvPr/>
        </p:nvPicPr>
        <p:blipFill>
          <a:blip r:embed="rId2"/>
          <a:stretch>
            <a:fillRect/>
          </a:stretch>
        </p:blipFill>
        <p:spPr>
          <a:xfrm>
            <a:off x="7186616" y="779223"/>
            <a:ext cx="3740200" cy="5583998"/>
          </a:xfrm>
          <a:prstGeom prst="rect">
            <a:avLst/>
          </a:prstGeom>
        </p:spPr>
      </p:pic>
    </p:spTree>
    <p:extLst>
      <p:ext uri="{BB962C8B-B14F-4D97-AF65-F5344CB8AC3E}">
        <p14:creationId xmlns:p14="http://schemas.microsoft.com/office/powerpoint/2010/main" val="3512259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B8CD95D-8107-41F1-970B-C4CCE7C2A71D}"/>
              </a:ext>
            </a:extLst>
          </p:cNvPr>
          <p:cNvSpPr/>
          <p:nvPr/>
        </p:nvSpPr>
        <p:spPr>
          <a:xfrm>
            <a:off x="-417095" y="1197143"/>
            <a:ext cx="13184604" cy="3809998"/>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41DA9-47AE-4F04-8CB7-901927396E0D}"/>
              </a:ext>
            </a:extLst>
          </p:cNvPr>
          <p:cNvSpPr>
            <a:spLocks noGrp="1"/>
          </p:cNvSpPr>
          <p:nvPr>
            <p:ph type="title"/>
          </p:nvPr>
        </p:nvSpPr>
        <p:spPr>
          <a:xfrm>
            <a:off x="4228684" y="156411"/>
            <a:ext cx="3290552" cy="737937"/>
          </a:xfrm>
        </p:spPr>
        <p:txBody>
          <a:bodyPr>
            <a:normAutofit/>
          </a:bodyPr>
          <a:lstStyle/>
          <a:p>
            <a:r>
              <a:rPr lang="en-US" sz="3600" b="1">
                <a:cs typeface="Calibri Light"/>
              </a:rPr>
              <a:t>2. Each Iteration</a:t>
            </a:r>
          </a:p>
        </p:txBody>
      </p:sp>
      <p:pic>
        <p:nvPicPr>
          <p:cNvPr id="5" name="Picture 5" descr="Diagram&#10;&#10;Description automatically generated">
            <a:extLst>
              <a:ext uri="{FF2B5EF4-FFF2-40B4-BE49-F238E27FC236}">
                <a16:creationId xmlns:a16="http://schemas.microsoft.com/office/drawing/2014/main" id="{29737798-E158-42CC-AEC2-EF1171ABD4C1}"/>
              </a:ext>
            </a:extLst>
          </p:cNvPr>
          <p:cNvPicPr>
            <a:picLocks noChangeAspect="1"/>
          </p:cNvPicPr>
          <p:nvPr/>
        </p:nvPicPr>
        <p:blipFill>
          <a:blip r:embed="rId2"/>
          <a:stretch>
            <a:fillRect/>
          </a:stretch>
        </p:blipFill>
        <p:spPr>
          <a:xfrm>
            <a:off x="520550" y="1044029"/>
            <a:ext cx="2958711" cy="4647156"/>
          </a:xfrm>
          <a:prstGeom prst="rect">
            <a:avLst/>
          </a:prstGeom>
        </p:spPr>
      </p:pic>
      <p:pic>
        <p:nvPicPr>
          <p:cNvPr id="7" name="Picture 7" descr="Diagram&#10;&#10;Description automatically generated">
            <a:extLst>
              <a:ext uri="{FF2B5EF4-FFF2-40B4-BE49-F238E27FC236}">
                <a16:creationId xmlns:a16="http://schemas.microsoft.com/office/drawing/2014/main" id="{6607F8A2-2683-4189-9B8E-E90178AB3F72}"/>
              </a:ext>
            </a:extLst>
          </p:cNvPr>
          <p:cNvPicPr>
            <a:picLocks noChangeAspect="1"/>
          </p:cNvPicPr>
          <p:nvPr/>
        </p:nvPicPr>
        <p:blipFill>
          <a:blip r:embed="rId3"/>
          <a:stretch>
            <a:fillRect/>
          </a:stretch>
        </p:blipFill>
        <p:spPr>
          <a:xfrm>
            <a:off x="8463070" y="978515"/>
            <a:ext cx="3008647" cy="4636717"/>
          </a:xfrm>
          <a:prstGeom prst="rect">
            <a:avLst/>
          </a:prstGeom>
        </p:spPr>
      </p:pic>
      <p:pic>
        <p:nvPicPr>
          <p:cNvPr id="4" name="Picture 8" descr="Diagram&#10;&#10;Description automatically generated">
            <a:extLst>
              <a:ext uri="{FF2B5EF4-FFF2-40B4-BE49-F238E27FC236}">
                <a16:creationId xmlns:a16="http://schemas.microsoft.com/office/drawing/2014/main" id="{5A12CA9A-6507-4F21-BD6B-C069A4FABC73}"/>
              </a:ext>
            </a:extLst>
          </p:cNvPr>
          <p:cNvPicPr>
            <a:picLocks noChangeAspect="1"/>
          </p:cNvPicPr>
          <p:nvPr/>
        </p:nvPicPr>
        <p:blipFill rotWithShape="1">
          <a:blip r:embed="rId4"/>
          <a:srcRect t="-236" r="717"/>
          <a:stretch/>
        </p:blipFill>
        <p:spPr>
          <a:xfrm>
            <a:off x="4591473" y="1136325"/>
            <a:ext cx="2769840" cy="4260541"/>
          </a:xfrm>
          <a:prstGeom prst="rect">
            <a:avLst/>
          </a:prstGeom>
        </p:spPr>
      </p:pic>
      <p:sp>
        <p:nvSpPr>
          <p:cNvPr id="6" name="TextBox 5">
            <a:extLst>
              <a:ext uri="{FF2B5EF4-FFF2-40B4-BE49-F238E27FC236}">
                <a16:creationId xmlns:a16="http://schemas.microsoft.com/office/drawing/2014/main" id="{8196ED01-29B9-4CA0-8F09-C78466BB03AB}"/>
              </a:ext>
            </a:extLst>
          </p:cNvPr>
          <p:cNvSpPr txBox="1"/>
          <p:nvPr/>
        </p:nvSpPr>
        <p:spPr>
          <a:xfrm>
            <a:off x="1152526" y="5814762"/>
            <a:ext cx="17706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1">
                    <a:lumMod val="75000"/>
                  </a:schemeClr>
                </a:solidFill>
              </a:rPr>
              <a:t>O(1) time</a:t>
            </a:r>
            <a:endParaRPr lang="en-US" sz="2400" b="1">
              <a:solidFill>
                <a:schemeClr val="accent1">
                  <a:lumMod val="75000"/>
                </a:schemeClr>
              </a:solidFill>
              <a:cs typeface="Calibri"/>
            </a:endParaRPr>
          </a:p>
        </p:txBody>
      </p:sp>
      <p:sp>
        <p:nvSpPr>
          <p:cNvPr id="9" name="TextBox 8">
            <a:extLst>
              <a:ext uri="{FF2B5EF4-FFF2-40B4-BE49-F238E27FC236}">
                <a16:creationId xmlns:a16="http://schemas.microsoft.com/office/drawing/2014/main" id="{15B94A4F-3B6C-4330-BC9E-33B4B846859E}"/>
              </a:ext>
            </a:extLst>
          </p:cNvPr>
          <p:cNvSpPr txBox="1"/>
          <p:nvPr/>
        </p:nvSpPr>
        <p:spPr>
          <a:xfrm>
            <a:off x="5132972" y="5804735"/>
            <a:ext cx="17706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1">
                    <a:lumMod val="75000"/>
                  </a:schemeClr>
                </a:solidFill>
              </a:rPr>
              <a:t>O(D) time</a:t>
            </a:r>
            <a:endParaRPr lang="en-US" sz="2400" b="1">
              <a:solidFill>
                <a:schemeClr val="accent1">
                  <a:lumMod val="75000"/>
                </a:schemeClr>
              </a:solidFill>
              <a:cs typeface="Calibri"/>
            </a:endParaRPr>
          </a:p>
        </p:txBody>
      </p:sp>
      <p:sp>
        <p:nvSpPr>
          <p:cNvPr id="10" name="TextBox 9">
            <a:extLst>
              <a:ext uri="{FF2B5EF4-FFF2-40B4-BE49-F238E27FC236}">
                <a16:creationId xmlns:a16="http://schemas.microsoft.com/office/drawing/2014/main" id="{F0481E48-53F5-499D-BB85-B5CEFB0CC7D1}"/>
              </a:ext>
            </a:extLst>
          </p:cNvPr>
          <p:cNvSpPr txBox="1"/>
          <p:nvPr/>
        </p:nvSpPr>
        <p:spPr>
          <a:xfrm>
            <a:off x="9213682" y="5784682"/>
            <a:ext cx="17606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accent1">
                    <a:lumMod val="75000"/>
                  </a:schemeClr>
                </a:solidFill>
              </a:rPr>
              <a:t>O(Dd) time</a:t>
            </a:r>
            <a:endParaRPr lang="en-US" sz="2400" b="1">
              <a:solidFill>
                <a:schemeClr val="accent1">
                  <a:lumMod val="75000"/>
                </a:schemeClr>
              </a:solidFill>
              <a:cs typeface="Calibri"/>
            </a:endParaRPr>
          </a:p>
        </p:txBody>
      </p:sp>
    </p:spTree>
    <p:extLst>
      <p:ext uri="{BB962C8B-B14F-4D97-AF65-F5344CB8AC3E}">
        <p14:creationId xmlns:p14="http://schemas.microsoft.com/office/powerpoint/2010/main" val="3950057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5AF-FD54-4A5F-B842-5B93529EF486}"/>
              </a:ext>
            </a:extLst>
          </p:cNvPr>
          <p:cNvSpPr>
            <a:spLocks noGrp="1"/>
          </p:cNvSpPr>
          <p:nvPr>
            <p:ph type="title"/>
          </p:nvPr>
        </p:nvSpPr>
        <p:spPr>
          <a:xfrm>
            <a:off x="6026064" y="-218"/>
            <a:ext cx="6267188" cy="1523891"/>
          </a:xfrm>
          <a:solidFill>
            <a:schemeClr val="accent4">
              <a:lumMod val="40000"/>
              <a:lumOff val="60000"/>
            </a:schemeClr>
          </a:solidFill>
        </p:spPr>
        <p:txBody>
          <a:bodyPr>
            <a:normAutofit/>
          </a:bodyPr>
          <a:lstStyle/>
          <a:p>
            <a:r>
              <a:rPr lang="en-US" sz="4800" b="1">
                <a:cs typeface="Calibri Light"/>
              </a:rPr>
              <a:t> Total Runtime</a:t>
            </a:r>
            <a:endParaRPr lang="en-US" b="1">
              <a:cs typeface="Calibri Light" panose="020F0302020204030204"/>
            </a:endParaRPr>
          </a:p>
        </p:txBody>
      </p:sp>
      <p:sp>
        <p:nvSpPr>
          <p:cNvPr id="4" name="Text Placeholder 3">
            <a:extLst>
              <a:ext uri="{FF2B5EF4-FFF2-40B4-BE49-F238E27FC236}">
                <a16:creationId xmlns:a16="http://schemas.microsoft.com/office/drawing/2014/main" id="{F074895E-0B05-4EA9-ABC4-FE987137FD1C}"/>
              </a:ext>
            </a:extLst>
          </p:cNvPr>
          <p:cNvSpPr>
            <a:spLocks noGrp="1"/>
          </p:cNvSpPr>
          <p:nvPr>
            <p:ph sz="half" idx="1"/>
          </p:nvPr>
        </p:nvSpPr>
        <p:spPr>
          <a:xfrm>
            <a:off x="368474" y="2065707"/>
            <a:ext cx="5181600" cy="2952599"/>
          </a:xfrm>
        </p:spPr>
        <p:txBody>
          <a:bodyPr vert="horz" lIns="91440" tIns="45720" rIns="91440" bIns="45720" rtlCol="0" anchor="t">
            <a:noAutofit/>
          </a:bodyPr>
          <a:lstStyle/>
          <a:p>
            <a:pPr>
              <a:lnSpc>
                <a:spcPct val="100000"/>
              </a:lnSpc>
              <a:spcBef>
                <a:spcPts val="1200"/>
              </a:spcBef>
            </a:pPr>
            <a:r>
              <a:rPr lang="en-US" sz="2200">
                <a:cs typeface="Calibri"/>
              </a:rPr>
              <a:t>Number of unsatisfied check nodes </a:t>
            </a:r>
            <a:r>
              <a:rPr lang="en-US" sz="2200">
                <a:solidFill>
                  <a:schemeClr val="accent1">
                    <a:lumMod val="75000"/>
                  </a:schemeClr>
                </a:solidFill>
                <a:cs typeface="Calibri"/>
              </a:rPr>
              <a:t>goes down by at least 1 every iteration.</a:t>
            </a:r>
          </a:p>
          <a:p>
            <a:pPr>
              <a:lnSpc>
                <a:spcPct val="100000"/>
              </a:lnSpc>
              <a:spcBef>
                <a:spcPts val="1200"/>
              </a:spcBef>
            </a:pPr>
            <a:r>
              <a:rPr lang="en-US" sz="2200">
                <a:cs typeface="Calibri"/>
              </a:rPr>
              <a:t>There are a total of m check nodes.</a:t>
            </a:r>
          </a:p>
          <a:p>
            <a:pPr>
              <a:lnSpc>
                <a:spcPct val="100000"/>
              </a:lnSpc>
              <a:spcBef>
                <a:spcPts val="1200"/>
              </a:spcBef>
            </a:pPr>
            <a:r>
              <a:rPr lang="en-US" sz="2200">
                <a:cs typeface="Calibri"/>
              </a:rPr>
              <a:t>So within </a:t>
            </a:r>
            <a:r>
              <a:rPr lang="en-US" sz="2400" b="1">
                <a:solidFill>
                  <a:schemeClr val="accent1">
                    <a:lumMod val="75000"/>
                  </a:schemeClr>
                </a:solidFill>
                <a:cs typeface="Calibri"/>
              </a:rPr>
              <a:t>m iterations</a:t>
            </a:r>
            <a:r>
              <a:rPr lang="en-US" sz="2200">
                <a:cs typeface="Calibri"/>
              </a:rPr>
              <a:t>, the algorithm </a:t>
            </a:r>
            <a:r>
              <a:rPr lang="en-US" sz="2200" i="1">
                <a:cs typeface="Calibri"/>
              </a:rPr>
              <a:t>must</a:t>
            </a:r>
            <a:r>
              <a:rPr lang="en-US" sz="2200">
                <a:cs typeface="Calibri"/>
              </a:rPr>
              <a:t> complete.</a:t>
            </a:r>
          </a:p>
          <a:p>
            <a:pPr>
              <a:lnSpc>
                <a:spcPct val="100000"/>
              </a:lnSpc>
              <a:spcBef>
                <a:spcPts val="1200"/>
              </a:spcBef>
            </a:pPr>
            <a:r>
              <a:rPr lang="en-US" sz="2200">
                <a:cs typeface="Calibri"/>
              </a:rPr>
              <a:t>O(Dd) for each iteration, so O(</a:t>
            </a:r>
            <a:r>
              <a:rPr lang="en-US" sz="2200" err="1">
                <a:cs typeface="Calibri"/>
              </a:rPr>
              <a:t>mDd</a:t>
            </a:r>
            <a:r>
              <a:rPr lang="en-US" sz="2200">
                <a:cs typeface="Calibri"/>
              </a:rPr>
              <a:t>) for all the iterations.</a:t>
            </a:r>
          </a:p>
        </p:txBody>
      </p:sp>
      <p:sp>
        <p:nvSpPr>
          <p:cNvPr id="9" name="Content Placeholder 8">
            <a:extLst>
              <a:ext uri="{FF2B5EF4-FFF2-40B4-BE49-F238E27FC236}">
                <a16:creationId xmlns:a16="http://schemas.microsoft.com/office/drawing/2014/main" id="{605424AD-89CC-4F05-AE0E-34553B343D3E}"/>
              </a:ext>
            </a:extLst>
          </p:cNvPr>
          <p:cNvSpPr>
            <a:spLocks noGrp="1"/>
          </p:cNvSpPr>
          <p:nvPr>
            <p:ph sz="half" idx="2"/>
          </p:nvPr>
        </p:nvSpPr>
        <p:spPr>
          <a:xfrm>
            <a:off x="6182639" y="2065707"/>
            <a:ext cx="5181600" cy="4351338"/>
          </a:xfrm>
        </p:spPr>
        <p:txBody>
          <a:bodyPr vert="horz" lIns="91440" tIns="45720" rIns="91440" bIns="45720" rtlCol="0" anchor="t">
            <a:normAutofit/>
          </a:bodyPr>
          <a:lstStyle/>
          <a:p>
            <a:pPr>
              <a:lnSpc>
                <a:spcPct val="100000"/>
              </a:lnSpc>
              <a:spcBef>
                <a:spcPts val="1200"/>
              </a:spcBef>
            </a:pPr>
            <a:r>
              <a:rPr lang="en-US" sz="2200">
                <a:ea typeface="+mn-lt"/>
                <a:cs typeface="+mn-lt"/>
              </a:rPr>
              <a:t>O(mDd) for iterations.</a:t>
            </a:r>
            <a:endParaRPr lang="en-US" sz="2200">
              <a:cs typeface="Calibri"/>
            </a:endParaRPr>
          </a:p>
          <a:p>
            <a:pPr>
              <a:lnSpc>
                <a:spcPct val="100000"/>
              </a:lnSpc>
              <a:spcBef>
                <a:spcPts val="1200"/>
              </a:spcBef>
            </a:pPr>
            <a:r>
              <a:rPr lang="en-US" sz="2200">
                <a:ea typeface="+mn-lt"/>
                <a:cs typeface="+mn-lt"/>
              </a:rPr>
              <a:t>O(nD) for the preprocessing.</a:t>
            </a:r>
          </a:p>
          <a:p>
            <a:pPr>
              <a:lnSpc>
                <a:spcPct val="100000"/>
              </a:lnSpc>
              <a:spcBef>
                <a:spcPts val="1200"/>
              </a:spcBef>
            </a:pPr>
            <a:r>
              <a:rPr lang="en-US" sz="2200">
                <a:cs typeface="Calibri"/>
              </a:rPr>
              <a:t>Assume D and d are constants.</a:t>
            </a:r>
          </a:p>
          <a:p>
            <a:pPr>
              <a:lnSpc>
                <a:spcPct val="100000"/>
              </a:lnSpc>
              <a:spcBef>
                <a:spcPts val="1200"/>
              </a:spcBef>
            </a:pPr>
            <a:r>
              <a:rPr lang="en-US" sz="2200">
                <a:cs typeface="Calibri"/>
              </a:rPr>
              <a:t>Assume n and m are of the same order.</a:t>
            </a:r>
          </a:p>
          <a:p>
            <a:pPr>
              <a:lnSpc>
                <a:spcPct val="100000"/>
              </a:lnSpc>
              <a:spcBef>
                <a:spcPts val="1200"/>
              </a:spcBef>
            </a:pPr>
            <a:r>
              <a:rPr lang="en-US" sz="2200">
                <a:cs typeface="Calibri"/>
              </a:rPr>
              <a:t>Clearly, the total runtime of the algorithm happens in O(nD + mDd) =</a:t>
            </a:r>
            <a:r>
              <a:rPr lang="en-US" sz="2400">
                <a:cs typeface="Calibri"/>
              </a:rPr>
              <a:t> </a:t>
            </a:r>
            <a:r>
              <a:rPr lang="en-US" sz="3200" b="1">
                <a:solidFill>
                  <a:schemeClr val="accent1">
                    <a:lumMod val="75000"/>
                  </a:schemeClr>
                </a:solidFill>
                <a:cs typeface="Calibri"/>
              </a:rPr>
              <a:t>O(n). Linear time!!</a:t>
            </a:r>
          </a:p>
          <a:p>
            <a:endParaRPr lang="en-US" sz="2400" b="1">
              <a:solidFill>
                <a:schemeClr val="accent1">
                  <a:lumMod val="75000"/>
                </a:schemeClr>
              </a:solidFill>
              <a:cs typeface="Calibri"/>
            </a:endParaRPr>
          </a:p>
          <a:p>
            <a:endParaRPr lang="en-US">
              <a:cs typeface="Calibri"/>
            </a:endParaRPr>
          </a:p>
        </p:txBody>
      </p:sp>
      <p:sp>
        <p:nvSpPr>
          <p:cNvPr id="6" name="Title 1">
            <a:extLst>
              <a:ext uri="{FF2B5EF4-FFF2-40B4-BE49-F238E27FC236}">
                <a16:creationId xmlns:a16="http://schemas.microsoft.com/office/drawing/2014/main" id="{022AAE3D-B2B4-4837-832F-E062A0739646}"/>
              </a:ext>
            </a:extLst>
          </p:cNvPr>
          <p:cNvSpPr txBox="1">
            <a:spLocks/>
          </p:cNvSpPr>
          <p:nvPr/>
        </p:nvSpPr>
        <p:spPr>
          <a:xfrm>
            <a:off x="363277" y="659045"/>
            <a:ext cx="4811119" cy="8682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3600">
                <a:cs typeface="Calibri Light"/>
              </a:rPr>
              <a:t>3. How many iterations?</a:t>
            </a:r>
          </a:p>
        </p:txBody>
      </p:sp>
      <p:sp>
        <p:nvSpPr>
          <p:cNvPr id="8" name="Text Placeholder 3">
            <a:extLst>
              <a:ext uri="{FF2B5EF4-FFF2-40B4-BE49-F238E27FC236}">
                <a16:creationId xmlns:a16="http://schemas.microsoft.com/office/drawing/2014/main" id="{0388EF0B-0D44-48FD-A72A-D0D1C15F139C}"/>
              </a:ext>
            </a:extLst>
          </p:cNvPr>
          <p:cNvSpPr txBox="1">
            <a:spLocks/>
          </p:cNvSpPr>
          <p:nvPr/>
        </p:nvSpPr>
        <p:spPr>
          <a:xfrm>
            <a:off x="801688" y="4245142"/>
            <a:ext cx="4754394" cy="219735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0000"/>
              </a:lnSpc>
              <a:spcBef>
                <a:spcPts val="1200"/>
              </a:spcBef>
            </a:pPr>
            <a:endParaRPr lang="en-US" sz="1800">
              <a:cs typeface="Calibri"/>
            </a:endParaRPr>
          </a:p>
        </p:txBody>
      </p:sp>
      <p:sp>
        <p:nvSpPr>
          <p:cNvPr id="10" name="Rectangle 9">
            <a:extLst>
              <a:ext uri="{FF2B5EF4-FFF2-40B4-BE49-F238E27FC236}">
                <a16:creationId xmlns:a16="http://schemas.microsoft.com/office/drawing/2014/main" id="{6CD73622-F3CD-4A0D-BFEE-8042BD00F019}"/>
              </a:ext>
            </a:extLst>
          </p:cNvPr>
          <p:cNvSpPr/>
          <p:nvPr/>
        </p:nvSpPr>
        <p:spPr>
          <a:xfrm>
            <a:off x="-634654" y="5268237"/>
            <a:ext cx="2004164" cy="2025040"/>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EFD791-AABF-4EF5-A499-3E49496906FA}"/>
              </a:ext>
            </a:extLst>
          </p:cNvPr>
          <p:cNvSpPr/>
          <p:nvPr/>
        </p:nvSpPr>
        <p:spPr>
          <a:xfrm>
            <a:off x="1442578" y="5268236"/>
            <a:ext cx="396658" cy="2025040"/>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758EA8-D797-4009-BFD4-80EC779A889F}"/>
              </a:ext>
            </a:extLst>
          </p:cNvPr>
          <p:cNvSpPr/>
          <p:nvPr/>
        </p:nvSpPr>
        <p:spPr>
          <a:xfrm>
            <a:off x="1922742" y="5268235"/>
            <a:ext cx="250522" cy="2025040"/>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542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B9E0-BBCC-4535-9F5E-731F625A3185}"/>
              </a:ext>
            </a:extLst>
          </p:cNvPr>
          <p:cNvSpPr>
            <a:spLocks noGrp="1"/>
          </p:cNvSpPr>
          <p:nvPr>
            <p:ph type="title"/>
          </p:nvPr>
        </p:nvSpPr>
        <p:spPr/>
        <p:txBody>
          <a:bodyPr/>
          <a:lstStyle/>
          <a:p>
            <a:r>
              <a:rPr lang="en-US" b="1">
                <a:cs typeface="Calibri Light"/>
              </a:rPr>
              <a:t>Thank You!</a:t>
            </a:r>
          </a:p>
        </p:txBody>
      </p:sp>
      <p:sp>
        <p:nvSpPr>
          <p:cNvPr id="3" name="Content Placeholder 2">
            <a:extLst>
              <a:ext uri="{FF2B5EF4-FFF2-40B4-BE49-F238E27FC236}">
                <a16:creationId xmlns:a16="http://schemas.microsoft.com/office/drawing/2014/main" id="{C6C935E4-77AF-4A6C-ACDB-7BC78DAE862D}"/>
              </a:ext>
            </a:extLst>
          </p:cNvPr>
          <p:cNvSpPr>
            <a:spLocks noGrp="1"/>
          </p:cNvSpPr>
          <p:nvPr>
            <p:ph idx="1"/>
          </p:nvPr>
        </p:nvSpPr>
        <p:spPr/>
        <p:txBody>
          <a:bodyPr vert="horz" lIns="91440" tIns="45720" rIns="91440" bIns="45720" rtlCol="0" anchor="t">
            <a:normAutofit/>
          </a:bodyPr>
          <a:lstStyle/>
          <a:p>
            <a:pPr marL="0" indent="0">
              <a:buNone/>
            </a:pPr>
            <a:endParaRPr lang="en-US">
              <a:cs typeface="Calibri" panose="020F0502020204030204"/>
            </a:endParaRPr>
          </a:p>
        </p:txBody>
      </p:sp>
    </p:spTree>
    <p:extLst>
      <p:ext uri="{BB962C8B-B14F-4D97-AF65-F5344CB8AC3E}">
        <p14:creationId xmlns:p14="http://schemas.microsoft.com/office/powerpoint/2010/main" val="1874474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D1DA-6B53-4947-AC74-472DE80363B4}"/>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913F8A06-C245-405E-9864-1EAD030211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565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5975-70B8-40F3-8B68-267FA1FB8FCA}"/>
              </a:ext>
            </a:extLst>
          </p:cNvPr>
          <p:cNvSpPr>
            <a:spLocks noGrp="1"/>
          </p:cNvSpPr>
          <p:nvPr>
            <p:ph type="title"/>
          </p:nvPr>
        </p:nvSpPr>
        <p:spPr>
          <a:xfrm>
            <a:off x="838200" y="365125"/>
            <a:ext cx="10515600" cy="1306443"/>
          </a:xfrm>
        </p:spPr>
        <p:txBody>
          <a:bodyPr vert="horz" lIns="91440" tIns="45720" rIns="91440" bIns="45720" rtlCol="0">
            <a:normAutofit/>
          </a:bodyPr>
          <a:lstStyle/>
          <a:p>
            <a:r>
              <a:rPr lang="en-US" sz="4000">
                <a:solidFill>
                  <a:srgbClr val="FF0000"/>
                </a:solidFill>
              </a:rPr>
              <a:t>A lower bound</a:t>
            </a:r>
          </a:p>
        </p:txBody>
      </p:sp>
      <p:pic>
        <p:nvPicPr>
          <p:cNvPr id="4" name="Picture 4">
            <a:extLst>
              <a:ext uri="{FF2B5EF4-FFF2-40B4-BE49-F238E27FC236}">
                <a16:creationId xmlns:a16="http://schemas.microsoft.com/office/drawing/2014/main" id="{22B80CB8-13A7-444B-A1DC-864D1A51DE09}"/>
              </a:ext>
            </a:extLst>
          </p:cNvPr>
          <p:cNvPicPr>
            <a:picLocks noGrp="1" noChangeAspect="1"/>
          </p:cNvPicPr>
          <p:nvPr>
            <p:ph idx="1"/>
          </p:nvPr>
        </p:nvPicPr>
        <p:blipFill rotWithShape="1">
          <a:blip r:embed="rId2"/>
          <a:stretch/>
        </p:blipFill>
        <p:spPr>
          <a:xfrm>
            <a:off x="5743435" y="1762121"/>
            <a:ext cx="5277128" cy="3572573"/>
          </a:xfrm>
          <a:prstGeom prst="rect">
            <a:avLst/>
          </a:prstGeom>
        </p:spPr>
      </p:pic>
      <p:graphicFrame>
        <p:nvGraphicFramePr>
          <p:cNvPr id="11" name="TextBox 2">
            <a:extLst>
              <a:ext uri="{FF2B5EF4-FFF2-40B4-BE49-F238E27FC236}">
                <a16:creationId xmlns:a16="http://schemas.microsoft.com/office/drawing/2014/main" id="{F06CA92F-0C09-4203-8269-375E8E89F6D8}"/>
              </a:ext>
            </a:extLst>
          </p:cNvPr>
          <p:cNvGraphicFramePr/>
          <p:nvPr>
            <p:extLst>
              <p:ext uri="{D42A27DB-BD31-4B8C-83A1-F6EECF244321}">
                <p14:modId xmlns:p14="http://schemas.microsoft.com/office/powerpoint/2010/main" val="2859078496"/>
              </p:ext>
            </p:extLst>
          </p:nvPr>
        </p:nvGraphicFramePr>
        <p:xfrm>
          <a:off x="838200" y="1825625"/>
          <a:ext cx="4152774" cy="4303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447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43AF-D51F-4191-B4B8-B06F306B55B4}"/>
              </a:ext>
            </a:extLst>
          </p:cNvPr>
          <p:cNvSpPr>
            <a:spLocks noGrp="1"/>
          </p:cNvSpPr>
          <p:nvPr>
            <p:ph type="title"/>
          </p:nvPr>
        </p:nvSpPr>
        <p:spPr/>
        <p:txBody>
          <a:bodyPr/>
          <a:lstStyle/>
          <a:p>
            <a:r>
              <a:rPr lang="en-US">
                <a:solidFill>
                  <a:srgbClr val="FF0000"/>
                </a:solidFill>
                <a:cs typeface="Calibri Light"/>
              </a:rPr>
              <a:t>Where do codes tend to exist?</a:t>
            </a:r>
          </a:p>
        </p:txBody>
      </p:sp>
      <p:pic>
        <p:nvPicPr>
          <p:cNvPr id="4" name="Picture 4">
            <a:extLst>
              <a:ext uri="{FF2B5EF4-FFF2-40B4-BE49-F238E27FC236}">
                <a16:creationId xmlns:a16="http://schemas.microsoft.com/office/drawing/2014/main" id="{EB6FB30D-A233-4F8E-A00B-BACA42105607}"/>
              </a:ext>
            </a:extLst>
          </p:cNvPr>
          <p:cNvPicPr>
            <a:picLocks noGrp="1" noChangeAspect="1"/>
          </p:cNvPicPr>
          <p:nvPr>
            <p:ph idx="1"/>
          </p:nvPr>
        </p:nvPicPr>
        <p:blipFill>
          <a:blip r:embed="rId2"/>
          <a:stretch>
            <a:fillRect/>
          </a:stretch>
        </p:blipFill>
        <p:spPr>
          <a:xfrm>
            <a:off x="544632" y="1934010"/>
            <a:ext cx="6501980" cy="4019550"/>
          </a:xfrm>
        </p:spPr>
      </p:pic>
      <p:sp>
        <p:nvSpPr>
          <p:cNvPr id="5" name="TextBox 4">
            <a:extLst>
              <a:ext uri="{FF2B5EF4-FFF2-40B4-BE49-F238E27FC236}">
                <a16:creationId xmlns:a16="http://schemas.microsoft.com/office/drawing/2014/main" id="{1A473170-D9C9-4F12-A742-16E25CF3292E}"/>
              </a:ext>
            </a:extLst>
          </p:cNvPr>
          <p:cNvSpPr txBox="1"/>
          <p:nvPr/>
        </p:nvSpPr>
        <p:spPr>
          <a:xfrm>
            <a:off x="8088702" y="1877683"/>
            <a:ext cx="382150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Codes usually show high rate at the cost of distance or high min distance at the cost of rate.</a:t>
            </a:r>
            <a:endParaRPr lang="en-US"/>
          </a:p>
          <a:p>
            <a:pPr marL="285750" indent="-285750">
              <a:buFont typeface="Arial"/>
              <a:buChar char="•"/>
            </a:pPr>
            <a:endParaRPr lang="en-US">
              <a:cs typeface="Calibri"/>
            </a:endParaRPr>
          </a:p>
          <a:p>
            <a:pPr marL="285750" indent="-285750">
              <a:buFont typeface="Arial"/>
              <a:buChar char="•"/>
            </a:pPr>
            <a:r>
              <a:rPr lang="en-US">
                <a:cs typeface="Calibri"/>
              </a:rPr>
              <a:t>It is not trivial to construct codes that lie in the pink region even for low rates and distances. Such codes are called Asymptotically good codes</a:t>
            </a:r>
          </a:p>
        </p:txBody>
      </p:sp>
    </p:spTree>
    <p:extLst>
      <p:ext uri="{BB962C8B-B14F-4D97-AF65-F5344CB8AC3E}">
        <p14:creationId xmlns:p14="http://schemas.microsoft.com/office/powerpoint/2010/main" val="415066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1FBFE-BD70-4DA2-A5F7-678F7A8DDE84}"/>
              </a:ext>
            </a:extLst>
          </p:cNvPr>
          <p:cNvSpPr>
            <a:spLocks noGrp="1"/>
          </p:cNvSpPr>
          <p:nvPr>
            <p:ph type="title"/>
          </p:nvPr>
        </p:nvSpPr>
        <p:spPr>
          <a:xfrm>
            <a:off x="838200" y="557189"/>
            <a:ext cx="3374136" cy="5567891"/>
          </a:xfrm>
        </p:spPr>
        <p:txBody>
          <a:bodyPr>
            <a:normAutofit/>
          </a:bodyPr>
          <a:lstStyle/>
          <a:p>
            <a:r>
              <a:rPr lang="en-US" sz="5200">
                <a:solidFill>
                  <a:srgbClr val="FF0000"/>
                </a:solidFill>
                <a:cs typeface="Calibri Light"/>
              </a:rPr>
              <a:t>Why expander codes?</a:t>
            </a:r>
            <a:endParaRPr lang="en-US" sz="5200">
              <a:solidFill>
                <a:srgbClr val="FF0000"/>
              </a:solidFill>
            </a:endParaRPr>
          </a:p>
        </p:txBody>
      </p:sp>
      <p:graphicFrame>
        <p:nvGraphicFramePr>
          <p:cNvPr id="6" name="Content Placeholder 2">
            <a:extLst>
              <a:ext uri="{FF2B5EF4-FFF2-40B4-BE49-F238E27FC236}">
                <a16:creationId xmlns:a16="http://schemas.microsoft.com/office/drawing/2014/main" id="{E726CA7E-BA87-4F12-94B4-0D43E01CC779}"/>
              </a:ext>
            </a:extLst>
          </p:cNvPr>
          <p:cNvGraphicFramePr>
            <a:graphicFrameLocks noGrp="1"/>
          </p:cNvGraphicFramePr>
          <p:nvPr>
            <p:ph idx="1"/>
            <p:extLst>
              <p:ext uri="{D42A27DB-BD31-4B8C-83A1-F6EECF244321}">
                <p14:modId xmlns:p14="http://schemas.microsoft.com/office/powerpoint/2010/main" val="2677981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10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C6FE-329C-4D5C-81F7-CA502DA3A762}"/>
              </a:ext>
            </a:extLst>
          </p:cNvPr>
          <p:cNvSpPr>
            <a:spLocks noGrp="1"/>
          </p:cNvSpPr>
          <p:nvPr>
            <p:ph type="title"/>
          </p:nvPr>
        </p:nvSpPr>
        <p:spPr/>
        <p:txBody>
          <a:bodyPr/>
          <a:lstStyle/>
          <a:p>
            <a:r>
              <a:rPr lang="en-US">
                <a:solidFill>
                  <a:srgbClr val="FF0000"/>
                </a:solidFill>
                <a:cs typeface="Calibri Light"/>
              </a:rPr>
              <a:t>Graphs</a:t>
            </a:r>
            <a:r>
              <a:rPr lang="en-US">
                <a:cs typeface="Calibri Light"/>
              </a:rPr>
              <a:t>                                </a:t>
            </a:r>
            <a:r>
              <a:rPr lang="en-US">
                <a:solidFill>
                  <a:srgbClr val="FF0000"/>
                </a:solidFill>
                <a:cs typeface="Calibri Light"/>
              </a:rPr>
              <a:t>Regular graphs</a:t>
            </a:r>
          </a:p>
        </p:txBody>
      </p:sp>
      <p:pic>
        <p:nvPicPr>
          <p:cNvPr id="4" name="Picture 4">
            <a:extLst>
              <a:ext uri="{FF2B5EF4-FFF2-40B4-BE49-F238E27FC236}">
                <a16:creationId xmlns:a16="http://schemas.microsoft.com/office/drawing/2014/main" id="{00ED218E-7F0E-4E31-B5F6-F69F8097B74B}"/>
              </a:ext>
            </a:extLst>
          </p:cNvPr>
          <p:cNvPicPr>
            <a:picLocks noGrp="1" noChangeAspect="1"/>
          </p:cNvPicPr>
          <p:nvPr>
            <p:ph idx="1"/>
          </p:nvPr>
        </p:nvPicPr>
        <p:blipFill>
          <a:blip r:embed="rId2"/>
          <a:stretch>
            <a:fillRect/>
          </a:stretch>
        </p:blipFill>
        <p:spPr>
          <a:xfrm>
            <a:off x="225904" y="2122264"/>
            <a:ext cx="5313512" cy="2277193"/>
          </a:xfrm>
        </p:spPr>
      </p:pic>
      <p:pic>
        <p:nvPicPr>
          <p:cNvPr id="6" name="Picture 6">
            <a:extLst>
              <a:ext uri="{FF2B5EF4-FFF2-40B4-BE49-F238E27FC236}">
                <a16:creationId xmlns:a16="http://schemas.microsoft.com/office/drawing/2014/main" id="{49ADEF68-5F22-483C-BAE6-FCA32F576647}"/>
              </a:ext>
            </a:extLst>
          </p:cNvPr>
          <p:cNvPicPr>
            <a:picLocks noChangeAspect="1"/>
          </p:cNvPicPr>
          <p:nvPr/>
        </p:nvPicPr>
        <p:blipFill>
          <a:blip r:embed="rId3"/>
          <a:stretch>
            <a:fillRect/>
          </a:stretch>
        </p:blipFill>
        <p:spPr>
          <a:xfrm>
            <a:off x="7712914" y="1830328"/>
            <a:ext cx="2517116" cy="2550363"/>
          </a:xfrm>
          <a:prstGeom prst="rect">
            <a:avLst/>
          </a:prstGeom>
        </p:spPr>
      </p:pic>
      <p:sp>
        <p:nvSpPr>
          <p:cNvPr id="7" name="TextBox 6">
            <a:extLst>
              <a:ext uri="{FF2B5EF4-FFF2-40B4-BE49-F238E27FC236}">
                <a16:creationId xmlns:a16="http://schemas.microsoft.com/office/drawing/2014/main" id="{307FBAFA-625A-4910-8D00-11CE965CD83A}"/>
              </a:ext>
            </a:extLst>
          </p:cNvPr>
          <p:cNvSpPr txBox="1"/>
          <p:nvPr/>
        </p:nvSpPr>
        <p:spPr>
          <a:xfrm>
            <a:off x="9999992" y="23512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3-regular graph</a:t>
            </a:r>
          </a:p>
        </p:txBody>
      </p:sp>
      <p:sp>
        <p:nvSpPr>
          <p:cNvPr id="8" name="TextBox 7">
            <a:extLst>
              <a:ext uri="{FF2B5EF4-FFF2-40B4-BE49-F238E27FC236}">
                <a16:creationId xmlns:a16="http://schemas.microsoft.com/office/drawing/2014/main" id="{B75C4F99-8DB2-4B54-BCE2-441F61FE2EB3}"/>
              </a:ext>
            </a:extLst>
          </p:cNvPr>
          <p:cNvSpPr txBox="1"/>
          <p:nvPr/>
        </p:nvSpPr>
        <p:spPr>
          <a:xfrm>
            <a:off x="1518249" y="505507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G is charachterised by vertices V and edges E.</a:t>
            </a:r>
          </a:p>
        </p:txBody>
      </p:sp>
      <p:sp>
        <p:nvSpPr>
          <p:cNvPr id="9" name="TextBox 8">
            <a:extLst>
              <a:ext uri="{FF2B5EF4-FFF2-40B4-BE49-F238E27FC236}">
                <a16:creationId xmlns:a16="http://schemas.microsoft.com/office/drawing/2014/main" id="{25E38E23-6149-4B43-BB3D-581F396DFAD8}"/>
              </a:ext>
            </a:extLst>
          </p:cNvPr>
          <p:cNvSpPr txBox="1"/>
          <p:nvPr/>
        </p:nvSpPr>
        <p:spPr>
          <a:xfrm>
            <a:off x="8275608" y="496881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All vertices have equal number of edges</a:t>
            </a:r>
          </a:p>
        </p:txBody>
      </p:sp>
    </p:spTree>
    <p:extLst>
      <p:ext uri="{BB962C8B-B14F-4D97-AF65-F5344CB8AC3E}">
        <p14:creationId xmlns:p14="http://schemas.microsoft.com/office/powerpoint/2010/main" val="44088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BC4-8383-4C4A-963D-51D7C7C96013}"/>
              </a:ext>
            </a:extLst>
          </p:cNvPr>
          <p:cNvSpPr>
            <a:spLocks noGrp="1"/>
          </p:cNvSpPr>
          <p:nvPr>
            <p:ph type="title"/>
          </p:nvPr>
        </p:nvSpPr>
        <p:spPr/>
        <p:txBody>
          <a:bodyPr/>
          <a:lstStyle/>
          <a:p>
            <a:r>
              <a:rPr lang="en-US">
                <a:solidFill>
                  <a:srgbClr val="FF0000"/>
                </a:solidFill>
                <a:cs typeface="Calibri Light"/>
              </a:rPr>
              <a:t>Bipartite graphs</a:t>
            </a:r>
            <a:endParaRPr lang="en-US">
              <a:solidFill>
                <a:srgbClr val="FF0000"/>
              </a:solidFill>
            </a:endParaRPr>
          </a:p>
        </p:txBody>
      </p:sp>
      <p:sp>
        <p:nvSpPr>
          <p:cNvPr id="3" name="Content Placeholder 2">
            <a:extLst>
              <a:ext uri="{FF2B5EF4-FFF2-40B4-BE49-F238E27FC236}">
                <a16:creationId xmlns:a16="http://schemas.microsoft.com/office/drawing/2014/main" id="{5323B2B9-3D92-47BE-9837-2D2E4A368909}"/>
              </a:ext>
            </a:extLst>
          </p:cNvPr>
          <p:cNvSpPr>
            <a:spLocks noGrp="1"/>
          </p:cNvSpPr>
          <p:nvPr>
            <p:ph idx="1"/>
          </p:nvPr>
        </p:nvSpPr>
        <p:spPr/>
        <p:txBody>
          <a:bodyPr vert="horz" lIns="91440" tIns="45720" rIns="91440" bIns="45720" rtlCol="0" anchor="t">
            <a:normAutofit/>
          </a:bodyPr>
          <a:lstStyle/>
          <a:p>
            <a:r>
              <a:rPr lang="en-US">
                <a:cs typeface="Calibri"/>
              </a:rPr>
              <a:t>Characterized by two disjoint sets of vertices L, R.(V = L U R)</a:t>
            </a:r>
          </a:p>
          <a:p>
            <a:r>
              <a:rPr lang="en-US">
                <a:cs typeface="Calibri"/>
              </a:rPr>
              <a:t>L and R doesn't have edges within themselves. </a:t>
            </a:r>
          </a:p>
          <a:p>
            <a:r>
              <a:rPr lang="en-US">
                <a:cs typeface="Calibri"/>
              </a:rPr>
              <a:t>They are two-colorable graphs</a:t>
            </a:r>
          </a:p>
          <a:p>
            <a:endParaRPr lang="en-US">
              <a:cs typeface="Calibri"/>
            </a:endParaRPr>
          </a:p>
          <a:p>
            <a:pPr marL="0" indent="0">
              <a:buNone/>
            </a:pPr>
            <a:endParaRPr lang="en-US">
              <a:cs typeface="Calibri"/>
            </a:endParaRPr>
          </a:p>
        </p:txBody>
      </p:sp>
      <p:pic>
        <p:nvPicPr>
          <p:cNvPr id="4" name="Picture 4">
            <a:extLst>
              <a:ext uri="{FF2B5EF4-FFF2-40B4-BE49-F238E27FC236}">
                <a16:creationId xmlns:a16="http://schemas.microsoft.com/office/drawing/2014/main" id="{70CD6CF1-4693-4D81-9DEE-DA93C7C087EE}"/>
              </a:ext>
            </a:extLst>
          </p:cNvPr>
          <p:cNvPicPr>
            <a:picLocks noChangeAspect="1"/>
          </p:cNvPicPr>
          <p:nvPr/>
        </p:nvPicPr>
        <p:blipFill>
          <a:blip r:embed="rId2"/>
          <a:stretch>
            <a:fillRect/>
          </a:stretch>
        </p:blipFill>
        <p:spPr>
          <a:xfrm>
            <a:off x="1534963" y="3426754"/>
            <a:ext cx="2695395" cy="3210643"/>
          </a:xfrm>
          <a:prstGeom prst="rect">
            <a:avLst/>
          </a:prstGeom>
        </p:spPr>
      </p:pic>
      <p:pic>
        <p:nvPicPr>
          <p:cNvPr id="5" name="Picture 5">
            <a:extLst>
              <a:ext uri="{FF2B5EF4-FFF2-40B4-BE49-F238E27FC236}">
                <a16:creationId xmlns:a16="http://schemas.microsoft.com/office/drawing/2014/main" id="{15EF8EB5-9062-4878-A8E1-9FDF6E2685C6}"/>
              </a:ext>
            </a:extLst>
          </p:cNvPr>
          <p:cNvPicPr>
            <a:picLocks noChangeAspect="1"/>
          </p:cNvPicPr>
          <p:nvPr/>
        </p:nvPicPr>
        <p:blipFill>
          <a:blip r:embed="rId3"/>
          <a:stretch>
            <a:fillRect/>
          </a:stretch>
        </p:blipFill>
        <p:spPr>
          <a:xfrm>
            <a:off x="6844881" y="3249553"/>
            <a:ext cx="2527898" cy="3119347"/>
          </a:xfrm>
          <a:prstGeom prst="rect">
            <a:avLst/>
          </a:prstGeom>
        </p:spPr>
      </p:pic>
      <p:sp>
        <p:nvSpPr>
          <p:cNvPr id="6" name="TextBox 5">
            <a:extLst>
              <a:ext uri="{FF2B5EF4-FFF2-40B4-BE49-F238E27FC236}">
                <a16:creationId xmlns:a16="http://schemas.microsoft.com/office/drawing/2014/main" id="{06EE9923-DA7D-48C8-A914-7ECA9892483D}"/>
              </a:ext>
            </a:extLst>
          </p:cNvPr>
          <p:cNvSpPr txBox="1"/>
          <p:nvPr/>
        </p:nvSpPr>
        <p:spPr>
          <a:xfrm>
            <a:off x="9310777" y="613338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Left D-regular bipartite graph, D=2</a:t>
            </a:r>
            <a:endParaRPr lang="en-US">
              <a:cs typeface="Calibri"/>
            </a:endParaRPr>
          </a:p>
        </p:txBody>
      </p:sp>
    </p:spTree>
    <p:extLst>
      <p:ext uri="{BB962C8B-B14F-4D97-AF65-F5344CB8AC3E}">
        <p14:creationId xmlns:p14="http://schemas.microsoft.com/office/powerpoint/2010/main" val="40144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1DFEE-A368-464A-92BF-E9257990D328}"/>
              </a:ext>
            </a:extLst>
          </p:cNvPr>
          <p:cNvSpPr>
            <a:spLocks noGrp="1"/>
          </p:cNvSpPr>
          <p:nvPr>
            <p:ph type="title"/>
          </p:nvPr>
        </p:nvSpPr>
        <p:spPr>
          <a:xfrm>
            <a:off x="648929" y="557190"/>
            <a:ext cx="5170852" cy="1671564"/>
          </a:xfrm>
        </p:spPr>
        <p:txBody>
          <a:bodyPr>
            <a:normAutofit/>
          </a:bodyPr>
          <a:lstStyle/>
          <a:p>
            <a:r>
              <a:rPr lang="en-US" sz="4000">
                <a:solidFill>
                  <a:srgbClr val="FF0000"/>
                </a:solidFill>
                <a:cs typeface="Calibri Light"/>
              </a:rPr>
              <a:t>Neighborhood</a:t>
            </a:r>
          </a:p>
        </p:txBody>
      </p:sp>
      <p:sp>
        <p:nvSpPr>
          <p:cNvPr id="3" name="Content Placeholder 2">
            <a:extLst>
              <a:ext uri="{FF2B5EF4-FFF2-40B4-BE49-F238E27FC236}">
                <a16:creationId xmlns:a16="http://schemas.microsoft.com/office/drawing/2014/main" id="{5700FAFF-0E13-4930-87DD-303788F18C62}"/>
              </a:ext>
            </a:extLst>
          </p:cNvPr>
          <p:cNvSpPr>
            <a:spLocks noGrp="1"/>
          </p:cNvSpPr>
          <p:nvPr>
            <p:ph idx="1"/>
          </p:nvPr>
        </p:nvSpPr>
        <p:spPr>
          <a:xfrm>
            <a:off x="648930" y="2398030"/>
            <a:ext cx="5180245" cy="3731058"/>
          </a:xfrm>
        </p:spPr>
        <p:txBody>
          <a:bodyPr vert="horz" lIns="91440" tIns="45720" rIns="91440" bIns="45720" rtlCol="0" anchor="t">
            <a:noAutofit/>
          </a:bodyPr>
          <a:lstStyle/>
          <a:p>
            <a:r>
              <a:rPr lang="en-US" sz="2200">
                <a:cs typeface="Calibri"/>
              </a:rPr>
              <a:t>For a subset S of vertices of a graph G, set of all vertices which don't lie in S and have an edge with at least one vertex in S is called a neighborhood of S and is denoted by N(S) </a:t>
            </a:r>
          </a:p>
          <a:p>
            <a:r>
              <a:rPr lang="en-US" sz="2200">
                <a:cs typeface="Calibri"/>
              </a:rPr>
              <a:t>If a vertex in N(S) has only vertex in S as a neighbor, it is called a unique neighbor of S. Set of all unique neighbors of S is denoted by U(S)</a:t>
            </a:r>
          </a:p>
          <a:p>
            <a:pPr marL="0" indent="0">
              <a:buNone/>
            </a:pPr>
            <a:endParaRPr lang="en-US" sz="2200">
              <a:cs typeface="Calibri"/>
            </a:endParaRPr>
          </a:p>
          <a:p>
            <a:r>
              <a:rPr lang="en-US" sz="2200">
                <a:cs typeface="Calibri"/>
              </a:rPr>
              <a:t>In the figure, Let S= {2,3,7} . Then, N(S)={1,4,6} and U(S)={6}</a:t>
            </a:r>
          </a:p>
        </p:txBody>
      </p:sp>
      <p:pic>
        <p:nvPicPr>
          <p:cNvPr id="18" name="Picture 19">
            <a:extLst>
              <a:ext uri="{FF2B5EF4-FFF2-40B4-BE49-F238E27FC236}">
                <a16:creationId xmlns:a16="http://schemas.microsoft.com/office/drawing/2014/main" id="{B962786F-FCF2-4367-8D14-ED78D3404384}"/>
              </a:ext>
            </a:extLst>
          </p:cNvPr>
          <p:cNvPicPr>
            <a:picLocks noChangeAspect="1"/>
          </p:cNvPicPr>
          <p:nvPr/>
        </p:nvPicPr>
        <p:blipFill rotWithShape="1">
          <a:blip r:embed="rId2"/>
          <a:srcRect r="8852" b="3"/>
          <a:stretch/>
        </p:blipFill>
        <p:spPr>
          <a:xfrm>
            <a:off x="6182944" y="557189"/>
            <a:ext cx="5170852" cy="5571898"/>
          </a:xfrm>
          <a:prstGeom prst="rect">
            <a:avLst/>
          </a:prstGeom>
          <a:effectLst/>
        </p:spPr>
      </p:pic>
    </p:spTree>
    <p:extLst>
      <p:ext uri="{BB962C8B-B14F-4D97-AF65-F5344CB8AC3E}">
        <p14:creationId xmlns:p14="http://schemas.microsoft.com/office/powerpoint/2010/main" val="4085595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35</Slides>
  <Notes>0</Notes>
  <HiddenSlides>1</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Expander Codes</vt:lpstr>
      <vt:lpstr>Motivation</vt:lpstr>
      <vt:lpstr>An upper bound</vt:lpstr>
      <vt:lpstr>A lower bound</vt:lpstr>
      <vt:lpstr>Where do codes tend to exist?</vt:lpstr>
      <vt:lpstr>Why expander codes?</vt:lpstr>
      <vt:lpstr>Graphs                                Regular graphs</vt:lpstr>
      <vt:lpstr>Bipartite graphs</vt:lpstr>
      <vt:lpstr>Neighborhood</vt:lpstr>
      <vt:lpstr>Bi-adjacency Matrix</vt:lpstr>
      <vt:lpstr>Bi-adjacency Matrix</vt:lpstr>
      <vt:lpstr>Bipartite Expander Graphs</vt:lpstr>
      <vt:lpstr>Existence of an Expander</vt:lpstr>
      <vt:lpstr>Unique neighbors for an Expander</vt:lpstr>
      <vt:lpstr>Graphs  to Codes</vt:lpstr>
      <vt:lpstr>Minimum relative distance</vt:lpstr>
      <vt:lpstr>Some numbers</vt:lpstr>
      <vt:lpstr>Asymptotic goodness</vt:lpstr>
      <vt:lpstr>Decoding</vt:lpstr>
      <vt:lpstr>The Set-Up</vt:lpstr>
      <vt:lpstr>The Decoding Algorithm</vt:lpstr>
      <vt:lpstr>The Decoding Algorithm</vt:lpstr>
      <vt:lpstr>Why It works: Lemma 1</vt:lpstr>
      <vt:lpstr>Lemma 1: Proof</vt:lpstr>
      <vt:lpstr>Lemma 2</vt:lpstr>
      <vt:lpstr>Lemma 2: Proof</vt:lpstr>
      <vt:lpstr>Correctness of the Algorithm</vt:lpstr>
      <vt:lpstr>Correctness of the Algorithm</vt:lpstr>
      <vt:lpstr>Running Time</vt:lpstr>
      <vt:lpstr>We Analyse:</vt:lpstr>
      <vt:lpstr>1. Preprocessing</vt:lpstr>
      <vt:lpstr>2. Each Iteration</vt:lpstr>
      <vt:lpstr> Total Runtime</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139</cp:revision>
  <dcterms:created xsi:type="dcterms:W3CDTF">2021-04-08T09:58:09Z</dcterms:created>
  <dcterms:modified xsi:type="dcterms:W3CDTF">2021-04-11T12:25:41Z</dcterms:modified>
</cp:coreProperties>
</file>