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Economica"/>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7da4b6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7da4b6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7da4b6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47da4b6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47da4b6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47da4b6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47da4b6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47da4b6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4cb8fd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4cb8fd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52cd60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52cd60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46b3df5c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46b3df5c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46b3df5c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46b3df5c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6b3df5c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6b3df5c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46b3df5c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46b3df5c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46b3df5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46b3df5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46b3df5c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46b3df5c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46b3df5c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46b3df5c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4cb8f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4cb8f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c4cb8fd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c4cb8fd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4cb8fd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4cb8fd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4cb8fdc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c4cb8fd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c4cb8fd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c4cb8fd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4cb8fd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4cb8fd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c4cb8fdc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c4cb8fdc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c4cb8fdc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c4cb8fdc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6b3df5c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6b3df5c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c4cb8fd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c4cb8fd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c4cb8fd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c4cb8fd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237995c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237995c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237995c3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237995c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46b3df5c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46b3df5c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46b3df5c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46b3df5c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47da4b6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47da4b6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47da4b6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47da4b6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47da4b6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47da4b6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47da4b6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47da4b6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47da4b6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47da4b6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46d631d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46d631d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46b3df5c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46b3df5c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46b3df5c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46b3df5c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gif"/><Relationship Id="rId4" Type="http://schemas.openxmlformats.org/officeDocument/2006/relationships/image" Target="../media/image4.gif"/><Relationship Id="rId5" Type="http://schemas.openxmlformats.org/officeDocument/2006/relationships/image" Target="../media/image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gif"/><Relationship Id="rId4" Type="http://schemas.openxmlformats.org/officeDocument/2006/relationships/image" Target="../media/image17.gif"/><Relationship Id="rId5" Type="http://schemas.openxmlformats.org/officeDocument/2006/relationships/image" Target="../media/image15.gif"/><Relationship Id="rId6" Type="http://schemas.openxmlformats.org/officeDocument/2006/relationships/image" Target="../media/image13.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gif"/><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666666"/>
                </a:solidFill>
              </a:rPr>
              <a:t>Graph Isomorphism Problem : Status and Perspective</a:t>
            </a:r>
            <a:endParaRPr>
              <a:solidFill>
                <a:srgbClr val="666666"/>
              </a:solidFill>
            </a:endParaRPr>
          </a:p>
        </p:txBody>
      </p:sp>
      <p:sp>
        <p:nvSpPr>
          <p:cNvPr id="63" name="Google Shape;63;p13"/>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Rithin Manoj</a:t>
            </a:r>
            <a:endParaRPr/>
          </a:p>
          <a:p>
            <a:pPr indent="0" lvl="0" marL="0" rtl="0" algn="ctr">
              <a:spcBef>
                <a:spcPts val="0"/>
              </a:spcBef>
              <a:spcAft>
                <a:spcPts val="0"/>
              </a:spcAft>
              <a:buNone/>
            </a:pPr>
            <a:r>
              <a:rPr lang="en"/>
              <a:t>SriCharan Battu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WHITNEY THEOREM</a:t>
            </a:r>
            <a:endParaRPr sz="3900"/>
          </a:p>
        </p:txBody>
      </p:sp>
      <p:sp>
        <p:nvSpPr>
          <p:cNvPr id="124" name="Google Shape;124;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Theorem</a:t>
            </a:r>
            <a:r>
              <a:rPr lang="en" sz="2000">
                <a:solidFill>
                  <a:srgbClr val="000000"/>
                </a:solidFill>
              </a:rPr>
              <a:t>:</a:t>
            </a:r>
            <a:r>
              <a:rPr lang="en" sz="2000"/>
              <a:t> Two graphs are isomorphic if and only if their line graphs are isomorphic, with the exceptions of K₃ and K₁,₃</a:t>
            </a:r>
            <a:endParaRPr sz="2000"/>
          </a:p>
          <a:p>
            <a:pPr indent="0" lvl="0" marL="0" rtl="0" algn="l">
              <a:spcBef>
                <a:spcPts val="1600"/>
              </a:spcBef>
              <a:spcAft>
                <a:spcPts val="1600"/>
              </a:spcAft>
              <a:buNone/>
            </a:pPr>
            <a:r>
              <a:t/>
            </a:r>
            <a:endParaRPr sz="2000"/>
          </a:p>
        </p:txBody>
      </p:sp>
      <p:pic>
        <p:nvPicPr>
          <p:cNvPr id="125" name="Google Shape;125;p22"/>
          <p:cNvPicPr preferRelativeResize="0"/>
          <p:nvPr/>
        </p:nvPicPr>
        <p:blipFill>
          <a:blip r:embed="rId3">
            <a:alphaModFix/>
          </a:blip>
          <a:stretch>
            <a:fillRect/>
          </a:stretch>
        </p:blipFill>
        <p:spPr>
          <a:xfrm>
            <a:off x="100600" y="2000800"/>
            <a:ext cx="8942799" cy="301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solidFill>
                  <a:srgbClr val="CC0000"/>
                </a:solidFill>
              </a:rPr>
              <a:t>ALGORITHMS</a:t>
            </a:r>
            <a:endParaRPr sz="5100">
              <a:solidFill>
                <a:srgbClr val="CC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Ullman’s Algorithm</a:t>
            </a:r>
            <a:endParaRPr sz="3900">
              <a:solidFill>
                <a:srgbClr val="CC0000"/>
              </a:solidFill>
            </a:endParaRPr>
          </a:p>
        </p:txBody>
      </p:sp>
      <p:sp>
        <p:nvSpPr>
          <p:cNvPr id="136" name="Google Shape;136;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Algorithm for subgraph isomorphism</a:t>
            </a:r>
            <a:endParaRPr sz="2000"/>
          </a:p>
          <a:p>
            <a:pPr indent="-355600" lvl="0" marL="457200" rtl="0" algn="l">
              <a:spcBef>
                <a:spcPts val="0"/>
              </a:spcBef>
              <a:spcAft>
                <a:spcPts val="0"/>
              </a:spcAft>
              <a:buSzPts val="2000"/>
              <a:buChar char="❏"/>
            </a:pPr>
            <a:r>
              <a:rPr lang="en" sz="2000"/>
              <a:t>Find Candidate vertices for each vertex</a:t>
            </a:r>
            <a:endParaRPr sz="2000"/>
          </a:p>
          <a:p>
            <a:pPr indent="-355600" lvl="0" marL="457200" rtl="0" algn="l">
              <a:spcBef>
                <a:spcPts val="0"/>
              </a:spcBef>
              <a:spcAft>
                <a:spcPts val="0"/>
              </a:spcAft>
              <a:buSzPts val="2000"/>
              <a:buChar char="❏"/>
            </a:pPr>
            <a:r>
              <a:rPr lang="en" sz="2000"/>
              <a:t>Refine the candidate list </a:t>
            </a:r>
            <a:endParaRPr sz="2000"/>
          </a:p>
          <a:p>
            <a:pPr indent="-355600" lvl="0" marL="457200" rtl="0" algn="l">
              <a:spcBef>
                <a:spcPts val="0"/>
              </a:spcBef>
              <a:spcAft>
                <a:spcPts val="0"/>
              </a:spcAft>
              <a:buSzPts val="2000"/>
              <a:buChar char="❏"/>
            </a:pPr>
            <a:r>
              <a:rPr lang="en" sz="2000"/>
              <a:t>Description: </a:t>
            </a:r>
            <a:endParaRPr sz="2000"/>
          </a:p>
          <a:p>
            <a:pPr indent="-355600" lvl="1" marL="914400" rtl="0" algn="l">
              <a:spcBef>
                <a:spcPts val="0"/>
              </a:spcBef>
              <a:spcAft>
                <a:spcPts val="0"/>
              </a:spcAft>
              <a:buSzPts val="2000"/>
              <a:buChar char="❏"/>
            </a:pPr>
            <a:r>
              <a:rPr lang="en" sz="2000"/>
              <a:t>Determine a candidate vertex for mapping </a:t>
            </a:r>
            <a:endParaRPr sz="2000"/>
          </a:p>
          <a:p>
            <a:pPr indent="-355600" lvl="1" marL="914400" rtl="0" algn="l">
              <a:spcBef>
                <a:spcPts val="0"/>
              </a:spcBef>
              <a:spcAft>
                <a:spcPts val="0"/>
              </a:spcAft>
              <a:buSzPts val="2000"/>
              <a:buChar char="❏"/>
            </a:pPr>
            <a:r>
              <a:rPr lang="en" sz="2000"/>
              <a:t>Recursively try to map its neighbors using DFS </a:t>
            </a:r>
            <a:endParaRPr sz="2000"/>
          </a:p>
          <a:p>
            <a:pPr indent="-355600" lvl="1" marL="914400" rtl="0" algn="l">
              <a:spcBef>
                <a:spcPts val="0"/>
              </a:spcBef>
              <a:spcAft>
                <a:spcPts val="0"/>
              </a:spcAft>
              <a:buSzPts val="2000"/>
              <a:buChar char="❏"/>
            </a:pPr>
            <a:r>
              <a:rPr lang="en" sz="2000"/>
              <a:t>If a neighbor cannot be mapped we backtrack</a:t>
            </a:r>
            <a:endParaRPr sz="2000"/>
          </a:p>
          <a:p>
            <a:pPr indent="-355600" lvl="0" marL="457200" rtl="0" algn="l">
              <a:spcBef>
                <a:spcPts val="0"/>
              </a:spcBef>
              <a:spcAft>
                <a:spcPts val="0"/>
              </a:spcAft>
              <a:buSzPts val="2000"/>
              <a:buChar char="❏"/>
            </a:pPr>
            <a:r>
              <a:rPr lang="en" sz="2000"/>
              <a:t>O(n!n³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Babai’s Algorithm</a:t>
            </a:r>
            <a:endParaRPr sz="3900">
              <a:solidFill>
                <a:srgbClr val="CC0000"/>
              </a:solidFill>
            </a:endParaRPr>
          </a:p>
        </p:txBody>
      </p:sp>
      <p:sp>
        <p:nvSpPr>
          <p:cNvPr id="142" name="Google Shape;142;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Quasi-polynomial time exp(log(n)^O(1))</a:t>
            </a:r>
            <a:endParaRPr sz="2000"/>
          </a:p>
          <a:p>
            <a:pPr indent="-355600" lvl="0" marL="457200" rtl="0" algn="l">
              <a:spcBef>
                <a:spcPts val="0"/>
              </a:spcBef>
              <a:spcAft>
                <a:spcPts val="0"/>
              </a:spcAft>
              <a:buSzPts val="2000"/>
              <a:buChar char="❏"/>
            </a:pPr>
            <a:r>
              <a:rPr lang="en" sz="2000"/>
              <a:t>Divide and conquer strategy</a:t>
            </a:r>
            <a:endParaRPr sz="2000"/>
          </a:p>
          <a:p>
            <a:pPr indent="-355600" lvl="0" marL="457200" rtl="0" algn="l">
              <a:spcBef>
                <a:spcPts val="0"/>
              </a:spcBef>
              <a:spcAft>
                <a:spcPts val="0"/>
              </a:spcAft>
              <a:buSzPts val="2000"/>
              <a:buChar char="❏"/>
            </a:pPr>
            <a:r>
              <a:rPr lang="en" sz="2000"/>
              <a:t>Looks for Johnson graphs</a:t>
            </a:r>
            <a:endParaRPr sz="2000"/>
          </a:p>
          <a:p>
            <a:pPr indent="0" lvl="0" marL="0" rtl="0" algn="l">
              <a:spcBef>
                <a:spcPts val="1600"/>
              </a:spcBef>
              <a:spcAft>
                <a:spcPts val="1600"/>
              </a:spcAft>
              <a:buNone/>
            </a:pPr>
            <a:r>
              <a:t/>
            </a:r>
            <a:endParaRPr sz="2000"/>
          </a:p>
        </p:txBody>
      </p:sp>
      <p:pic>
        <p:nvPicPr>
          <p:cNvPr id="143" name="Google Shape;143;p25"/>
          <p:cNvPicPr preferRelativeResize="0"/>
          <p:nvPr/>
        </p:nvPicPr>
        <p:blipFill>
          <a:blip r:embed="rId3">
            <a:alphaModFix/>
          </a:blip>
          <a:stretch>
            <a:fillRect/>
          </a:stretch>
        </p:blipFill>
        <p:spPr>
          <a:xfrm>
            <a:off x="5033597" y="2110697"/>
            <a:ext cx="2676025" cy="276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Canonization of Graphs</a:t>
            </a:r>
            <a:endParaRPr sz="3900">
              <a:solidFill>
                <a:srgbClr val="CC0000"/>
              </a:solidFill>
            </a:endParaRPr>
          </a:p>
        </p:txBody>
      </p:sp>
      <p:sp>
        <p:nvSpPr>
          <p:cNvPr id="149" name="Google Shape;149;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Graph Canonization is the problem of finding the canonical form a given graph G</a:t>
            </a:r>
            <a:endParaRPr sz="2000"/>
          </a:p>
          <a:p>
            <a:pPr indent="-355600" lvl="0" marL="457200" rtl="0" algn="l">
              <a:spcBef>
                <a:spcPts val="0"/>
              </a:spcBef>
              <a:spcAft>
                <a:spcPts val="0"/>
              </a:spcAft>
              <a:buSzPts val="2000"/>
              <a:buChar char="❏"/>
            </a:pPr>
            <a:r>
              <a:rPr lang="en" sz="2000"/>
              <a:t>Canonization is an operation of placing the vertex labels in a way that does not depend on where they were before</a:t>
            </a:r>
            <a:endParaRPr sz="2000"/>
          </a:p>
          <a:p>
            <a:pPr indent="-355600" lvl="0" marL="457200" rtl="0" algn="l">
              <a:spcBef>
                <a:spcPts val="0"/>
              </a:spcBef>
              <a:spcAft>
                <a:spcPts val="0"/>
              </a:spcAft>
              <a:buSzPts val="2000"/>
              <a:buChar char="❏"/>
            </a:pPr>
            <a:r>
              <a:rPr lang="en" sz="2000"/>
              <a:t>A Canonical form is a labelled graph Canon(G) that is isomorphic to G</a:t>
            </a:r>
            <a:endParaRPr sz="2000"/>
          </a:p>
          <a:p>
            <a:pPr indent="-355600" lvl="0" marL="457200" rtl="0" algn="l">
              <a:spcBef>
                <a:spcPts val="0"/>
              </a:spcBef>
              <a:spcAft>
                <a:spcPts val="0"/>
              </a:spcAft>
              <a:buSzPts val="2000"/>
              <a:buChar char="❏"/>
            </a:pPr>
            <a:r>
              <a:rPr lang="en" sz="2000"/>
              <a:t>The isomorphic graphs have same canonical form and non isomorphic graphs have different canonical forms i.e It is a complete graph isomorphism invariant</a:t>
            </a:r>
            <a:endParaRPr sz="2000"/>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Canonization of graphs</a:t>
            </a:r>
            <a:endParaRPr sz="3900">
              <a:solidFill>
                <a:srgbClr val="CC0000"/>
              </a:solidFill>
            </a:endParaRPr>
          </a:p>
        </p:txBody>
      </p:sp>
      <p:sp>
        <p:nvSpPr>
          <p:cNvPr id="155" name="Google Shape;155;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problem of canonization of graphs is at least as computationally hard as graph isomorphism problem</a:t>
            </a:r>
            <a:endParaRPr/>
          </a:p>
          <a:p>
            <a:pPr indent="-342900" lvl="0" marL="457200" rtl="0" algn="l">
              <a:spcBef>
                <a:spcPts val="0"/>
              </a:spcBef>
              <a:spcAft>
                <a:spcPts val="0"/>
              </a:spcAft>
              <a:buSzPts val="1800"/>
              <a:buChar char="❏"/>
            </a:pPr>
            <a:r>
              <a:rPr lang="en"/>
              <a:t>In 1977, Lazlo Babai reported that with probability at least 1-exp(-O(n)),a simple vertex classification algorithm produces a canonical labelling, chosen uniformly from the set of all n-vertex graphs only after two refinement steps</a:t>
            </a:r>
            <a:endParaRPr/>
          </a:p>
          <a:p>
            <a:pPr indent="-342900" lvl="0" marL="457200" rtl="0" algn="l">
              <a:spcBef>
                <a:spcPts val="0"/>
              </a:spcBef>
              <a:spcAft>
                <a:spcPts val="0"/>
              </a:spcAft>
              <a:buSzPts val="1800"/>
              <a:buChar char="❏"/>
            </a:pPr>
            <a:r>
              <a:rPr lang="en"/>
              <a:t>An important breakthrough in probabilistic complexity theory</a:t>
            </a:r>
            <a:endParaRPr/>
          </a:p>
          <a:p>
            <a:pPr indent="-342900" lvl="0" marL="457200" rtl="0" algn="l">
              <a:spcBef>
                <a:spcPts val="0"/>
              </a:spcBef>
              <a:spcAft>
                <a:spcPts val="0"/>
              </a:spcAft>
              <a:buSzPts val="1800"/>
              <a:buChar char="❏"/>
            </a:pPr>
            <a:r>
              <a:rPr lang="en"/>
              <a:t>Sheds some light on why isomorphism related algorithms works well in practice</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CaterPillar</a:t>
            </a:r>
            <a:endParaRPr sz="3900">
              <a:solidFill>
                <a:srgbClr val="CC0000"/>
              </a:solidFill>
            </a:endParaRPr>
          </a:p>
        </p:txBody>
      </p:sp>
      <p:sp>
        <p:nvSpPr>
          <p:cNvPr id="161" name="Google Shape;161;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100">
                <a:solidFill>
                  <a:srgbClr val="434343"/>
                </a:solidFill>
              </a:rPr>
              <a:t>Compare the degree sequences</a:t>
            </a:r>
            <a:endParaRPr sz="2100">
              <a:solidFill>
                <a:srgbClr val="434343"/>
              </a:solidFill>
            </a:endParaRPr>
          </a:p>
          <a:p>
            <a:pPr indent="0" lvl="0" marL="0" rtl="0" algn="l">
              <a:spcBef>
                <a:spcPts val="1600"/>
              </a:spcBef>
              <a:spcAft>
                <a:spcPts val="0"/>
              </a:spcAft>
              <a:buNone/>
            </a:pPr>
            <a:r>
              <a:rPr lang="en" sz="2100">
                <a:solidFill>
                  <a:srgbClr val="434343"/>
                </a:solidFill>
              </a:rPr>
              <a:t>o</a:t>
            </a:r>
            <a:r>
              <a:rPr lang="en" sz="2100">
                <a:solidFill>
                  <a:srgbClr val="434343"/>
                </a:solidFill>
              </a:rPr>
              <a:t>f  nodes in the spine in the order</a:t>
            </a:r>
            <a:endParaRPr sz="2100">
              <a:solidFill>
                <a:srgbClr val="434343"/>
              </a:solidFill>
            </a:endParaRPr>
          </a:p>
          <a:p>
            <a:pPr indent="0" lvl="0" marL="0" rtl="0" algn="l">
              <a:spcBef>
                <a:spcPts val="1600"/>
              </a:spcBef>
              <a:spcAft>
                <a:spcPts val="0"/>
              </a:spcAft>
              <a:buNone/>
            </a:pPr>
            <a:r>
              <a:rPr lang="en" sz="2100">
                <a:solidFill>
                  <a:srgbClr val="434343"/>
                </a:solidFill>
              </a:rPr>
              <a:t>o</a:t>
            </a:r>
            <a:r>
              <a:rPr lang="en" sz="2100">
                <a:solidFill>
                  <a:srgbClr val="434343"/>
                </a:solidFill>
              </a:rPr>
              <a:t>f  their appearance(two orders: </a:t>
            </a:r>
            <a:endParaRPr sz="2100">
              <a:solidFill>
                <a:srgbClr val="434343"/>
              </a:solidFill>
            </a:endParaRPr>
          </a:p>
          <a:p>
            <a:pPr indent="0" lvl="0" marL="0" rtl="0" algn="l">
              <a:spcBef>
                <a:spcPts val="1600"/>
              </a:spcBef>
              <a:spcAft>
                <a:spcPts val="0"/>
              </a:spcAft>
              <a:buNone/>
            </a:pPr>
            <a:r>
              <a:rPr lang="en" sz="2100">
                <a:solidFill>
                  <a:srgbClr val="434343"/>
                </a:solidFill>
              </a:rPr>
              <a:t>front to back and back to front)</a:t>
            </a:r>
            <a:endParaRPr sz="2100">
              <a:solidFill>
                <a:srgbClr val="434343"/>
              </a:solidFill>
            </a:endParaRPr>
          </a:p>
          <a:p>
            <a:pPr indent="457200" lvl="0" marL="1371600" rtl="0" algn="l">
              <a:spcBef>
                <a:spcPts val="1600"/>
              </a:spcBef>
              <a:spcAft>
                <a:spcPts val="1600"/>
              </a:spcAft>
              <a:buNone/>
            </a:pPr>
            <a:r>
              <a:rPr lang="en" sz="2500">
                <a:solidFill>
                  <a:srgbClr val="990000"/>
                </a:solidFill>
              </a:rPr>
              <a:t>Algorithmic Complexity</a:t>
            </a:r>
            <a:r>
              <a:rPr lang="en" sz="2100">
                <a:solidFill>
                  <a:srgbClr val="990000"/>
                </a:solidFill>
              </a:rPr>
              <a:t>  </a:t>
            </a:r>
            <a:r>
              <a:rPr lang="en" sz="2100">
                <a:solidFill>
                  <a:srgbClr val="434343"/>
                </a:solidFill>
              </a:rPr>
              <a:t>   :   O (|V1|+|V2|)</a:t>
            </a:r>
            <a:endParaRPr sz="2100">
              <a:solidFill>
                <a:srgbClr val="434343"/>
              </a:solidFill>
            </a:endParaRPr>
          </a:p>
        </p:txBody>
      </p:sp>
      <p:pic>
        <p:nvPicPr>
          <p:cNvPr id="162" name="Google Shape;162;p28"/>
          <p:cNvPicPr preferRelativeResize="0"/>
          <p:nvPr/>
        </p:nvPicPr>
        <p:blipFill>
          <a:blip r:embed="rId3">
            <a:alphaModFix/>
          </a:blip>
          <a:stretch>
            <a:fillRect/>
          </a:stretch>
        </p:blipFill>
        <p:spPr>
          <a:xfrm>
            <a:off x="5259238" y="1686163"/>
            <a:ext cx="3095625" cy="147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Rooted Tree</a:t>
            </a:r>
            <a:endParaRPr sz="3900">
              <a:solidFill>
                <a:srgbClr val="CC0000"/>
              </a:solidFill>
            </a:endParaRPr>
          </a:p>
        </p:txBody>
      </p:sp>
      <p:sp>
        <p:nvSpPr>
          <p:cNvPr id="168" name="Google Shape;168;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Char char="❏"/>
            </a:pPr>
            <a:r>
              <a:rPr lang="en" sz="2200">
                <a:solidFill>
                  <a:srgbClr val="434343"/>
                </a:solidFill>
              </a:rPr>
              <a:t>An algorithm called AHU algorithm solves Graph Isomorphism problem  for rooted trees in polynomial complexity</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Proposed by </a:t>
            </a:r>
            <a:r>
              <a:rPr lang="en" sz="2200">
                <a:solidFill>
                  <a:srgbClr val="CC0000"/>
                </a:solidFill>
              </a:rPr>
              <a:t>Aho</a:t>
            </a:r>
            <a:r>
              <a:rPr lang="en" sz="2200">
                <a:solidFill>
                  <a:srgbClr val="434343"/>
                </a:solidFill>
              </a:rPr>
              <a:t> ,  </a:t>
            </a:r>
            <a:r>
              <a:rPr lang="en" sz="2200">
                <a:solidFill>
                  <a:srgbClr val="CC0000"/>
                </a:solidFill>
              </a:rPr>
              <a:t>Hopcroft</a:t>
            </a:r>
            <a:r>
              <a:rPr lang="en" sz="2200">
                <a:solidFill>
                  <a:srgbClr val="434343"/>
                </a:solidFill>
              </a:rPr>
              <a:t> , </a:t>
            </a:r>
            <a:r>
              <a:rPr lang="en" sz="2200">
                <a:solidFill>
                  <a:srgbClr val="CC0000"/>
                </a:solidFill>
              </a:rPr>
              <a:t>Ullman</a:t>
            </a:r>
            <a:endParaRPr sz="2200">
              <a:solidFill>
                <a:srgbClr val="CC0000"/>
              </a:solidFill>
            </a:endParaRPr>
          </a:p>
          <a:p>
            <a:pPr indent="-368300" lvl="0" marL="457200" rtl="0" algn="l">
              <a:spcBef>
                <a:spcPts val="0"/>
              </a:spcBef>
              <a:spcAft>
                <a:spcPts val="0"/>
              </a:spcAft>
              <a:buClr>
                <a:srgbClr val="434343"/>
              </a:buClr>
              <a:buSzPts val="2200"/>
              <a:buChar char="❏"/>
            </a:pPr>
            <a:r>
              <a:rPr lang="en" sz="2200">
                <a:solidFill>
                  <a:srgbClr val="434343"/>
                </a:solidFill>
              </a:rPr>
              <a:t>If a rooted tree can be solved, a general tree can also be solved </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Take centre of the tree as root and proceed</a:t>
            </a:r>
            <a:endParaRPr sz="22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Rooted Tree</a:t>
            </a:r>
            <a:endParaRPr sz="3900">
              <a:solidFill>
                <a:srgbClr val="CC0000"/>
              </a:solidFill>
            </a:endParaRPr>
          </a:p>
        </p:txBody>
      </p:sp>
      <p:sp>
        <p:nvSpPr>
          <p:cNvPr id="174" name="Google Shape;174;p30"/>
          <p:cNvSpPr txBox="1"/>
          <p:nvPr>
            <p:ph idx="1" type="body"/>
          </p:nvPr>
        </p:nvSpPr>
        <p:spPr>
          <a:xfrm>
            <a:off x="311700" y="1225225"/>
            <a:ext cx="8520600" cy="37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rPr>
              <a:t>AHU Algorithm</a:t>
            </a:r>
            <a:endParaRPr sz="2500">
              <a:solidFill>
                <a:srgbClr val="FF0000"/>
              </a:solidFill>
            </a:endParaRPr>
          </a:p>
          <a:p>
            <a:pPr indent="-387350" lvl="0" marL="457200" rtl="0" algn="l">
              <a:spcBef>
                <a:spcPts val="1600"/>
              </a:spcBef>
              <a:spcAft>
                <a:spcPts val="0"/>
              </a:spcAft>
              <a:buClr>
                <a:srgbClr val="000000"/>
              </a:buClr>
              <a:buSzPts val="2500"/>
              <a:buChar char="❏"/>
            </a:pPr>
            <a:r>
              <a:rPr lang="en" sz="2500">
                <a:solidFill>
                  <a:srgbClr val="FF0000"/>
                </a:solidFill>
              </a:rPr>
              <a:t> </a:t>
            </a:r>
            <a:r>
              <a:rPr lang="en" sz="2000">
                <a:solidFill>
                  <a:srgbClr val="434343"/>
                </a:solidFill>
              </a:rPr>
              <a:t>Every node is assigned</a:t>
            </a:r>
            <a:endParaRPr sz="2000">
              <a:solidFill>
                <a:srgbClr val="434343"/>
              </a:solidFill>
            </a:endParaRPr>
          </a:p>
          <a:p>
            <a:pPr indent="0" lvl="0" marL="457200" rtl="0" algn="l">
              <a:spcBef>
                <a:spcPts val="1600"/>
              </a:spcBef>
              <a:spcAft>
                <a:spcPts val="0"/>
              </a:spcAft>
              <a:buNone/>
            </a:pPr>
            <a:r>
              <a:rPr lang="en" sz="2000">
                <a:solidFill>
                  <a:srgbClr val="434343"/>
                </a:solidFill>
              </a:rPr>
              <a:t>a</a:t>
            </a:r>
            <a:r>
              <a:rPr lang="en" sz="2000">
                <a:solidFill>
                  <a:srgbClr val="434343"/>
                </a:solidFill>
              </a:rPr>
              <a:t>  sequence of braces</a:t>
            </a:r>
            <a:endParaRPr sz="2000">
              <a:solidFill>
                <a:srgbClr val="434343"/>
              </a:solidFill>
            </a:endParaRPr>
          </a:p>
          <a:p>
            <a:pPr indent="-355600" lvl="0" marL="457200" rtl="0" algn="l">
              <a:spcBef>
                <a:spcPts val="1600"/>
              </a:spcBef>
              <a:spcAft>
                <a:spcPts val="0"/>
              </a:spcAft>
              <a:buClr>
                <a:srgbClr val="434343"/>
              </a:buClr>
              <a:buSzPts val="2000"/>
              <a:buChar char="❏"/>
            </a:pPr>
            <a:r>
              <a:rPr lang="en" sz="2000">
                <a:solidFill>
                  <a:srgbClr val="434343"/>
                </a:solidFill>
              </a:rPr>
              <a:t>A parent has a sequence</a:t>
            </a:r>
            <a:endParaRPr sz="2000">
              <a:solidFill>
                <a:srgbClr val="434343"/>
              </a:solidFill>
            </a:endParaRPr>
          </a:p>
          <a:p>
            <a:pPr indent="0" lvl="0" marL="0" rtl="0" algn="l">
              <a:spcBef>
                <a:spcPts val="1600"/>
              </a:spcBef>
              <a:spcAft>
                <a:spcPts val="0"/>
              </a:spcAft>
              <a:buNone/>
            </a:pPr>
            <a:r>
              <a:rPr lang="en" sz="2000">
                <a:solidFill>
                  <a:srgbClr val="434343"/>
                </a:solidFill>
              </a:rPr>
              <a:t>	</a:t>
            </a:r>
            <a:r>
              <a:rPr lang="en" sz="2000">
                <a:solidFill>
                  <a:srgbClr val="434343"/>
                </a:solidFill>
              </a:rPr>
              <a:t>w</a:t>
            </a:r>
            <a:r>
              <a:rPr lang="en" sz="2000">
                <a:solidFill>
                  <a:srgbClr val="434343"/>
                </a:solidFill>
              </a:rPr>
              <a:t>here another set of </a:t>
            </a:r>
            <a:endParaRPr sz="2000">
              <a:solidFill>
                <a:srgbClr val="434343"/>
              </a:solidFill>
            </a:endParaRPr>
          </a:p>
          <a:p>
            <a:pPr indent="0" lvl="0" marL="0" rtl="0" algn="l">
              <a:spcBef>
                <a:spcPts val="1600"/>
              </a:spcBef>
              <a:spcAft>
                <a:spcPts val="0"/>
              </a:spcAft>
              <a:buNone/>
            </a:pPr>
            <a:r>
              <a:rPr lang="en" sz="2000">
                <a:solidFill>
                  <a:srgbClr val="434343"/>
                </a:solidFill>
              </a:rPr>
              <a:t>	</a:t>
            </a:r>
            <a:r>
              <a:rPr lang="en" sz="2000">
                <a:solidFill>
                  <a:srgbClr val="434343"/>
                </a:solidFill>
              </a:rPr>
              <a:t>b</a:t>
            </a:r>
            <a:r>
              <a:rPr lang="en" sz="2000">
                <a:solidFill>
                  <a:srgbClr val="434343"/>
                </a:solidFill>
              </a:rPr>
              <a:t>races enclose the sequence</a:t>
            </a:r>
            <a:endParaRPr sz="2000">
              <a:solidFill>
                <a:srgbClr val="434343"/>
              </a:solidFill>
            </a:endParaRPr>
          </a:p>
          <a:p>
            <a:pPr indent="0" lvl="0" marL="0" rtl="0" algn="l">
              <a:spcBef>
                <a:spcPts val="1600"/>
              </a:spcBef>
              <a:spcAft>
                <a:spcPts val="1600"/>
              </a:spcAft>
              <a:buNone/>
            </a:pPr>
            <a:r>
              <a:rPr lang="en" sz="2000">
                <a:solidFill>
                  <a:srgbClr val="434343"/>
                </a:solidFill>
              </a:rPr>
              <a:t>	</a:t>
            </a:r>
            <a:r>
              <a:rPr lang="en" sz="2000">
                <a:solidFill>
                  <a:srgbClr val="434343"/>
                </a:solidFill>
              </a:rPr>
              <a:t>o</a:t>
            </a:r>
            <a:r>
              <a:rPr lang="en" sz="2000">
                <a:solidFill>
                  <a:srgbClr val="434343"/>
                </a:solidFill>
              </a:rPr>
              <a:t>f  it’s children after sorting them lexicographically</a:t>
            </a:r>
            <a:endParaRPr sz="2000">
              <a:solidFill>
                <a:srgbClr val="434343"/>
              </a:solidFill>
            </a:endParaRPr>
          </a:p>
        </p:txBody>
      </p:sp>
      <p:pic>
        <p:nvPicPr>
          <p:cNvPr id="175" name="Google Shape;175;p30"/>
          <p:cNvPicPr preferRelativeResize="0"/>
          <p:nvPr/>
        </p:nvPicPr>
        <p:blipFill>
          <a:blip r:embed="rId3">
            <a:alphaModFix/>
          </a:blip>
          <a:stretch>
            <a:fillRect/>
          </a:stretch>
        </p:blipFill>
        <p:spPr>
          <a:xfrm>
            <a:off x="3833950" y="989400"/>
            <a:ext cx="4906850" cy="335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Rooted Tree</a:t>
            </a:r>
            <a:endParaRPr sz="3900">
              <a:solidFill>
                <a:srgbClr val="CC0000"/>
              </a:solidFill>
            </a:endParaRPr>
          </a:p>
        </p:txBody>
      </p:sp>
      <p:sp>
        <p:nvSpPr>
          <p:cNvPr id="181" name="Google Shape;181;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rPr>
              <a:t>These sequences are called Knuth</a:t>
            </a:r>
            <a:endParaRPr sz="2000">
              <a:solidFill>
                <a:srgbClr val="434343"/>
              </a:solidFill>
            </a:endParaRPr>
          </a:p>
          <a:p>
            <a:pPr indent="0" lvl="0" marL="0" rtl="0" algn="l">
              <a:spcBef>
                <a:spcPts val="1600"/>
              </a:spcBef>
              <a:spcAft>
                <a:spcPts val="0"/>
              </a:spcAft>
              <a:buNone/>
            </a:pPr>
            <a:r>
              <a:rPr lang="en" sz="2000">
                <a:solidFill>
                  <a:srgbClr val="434343"/>
                </a:solidFill>
              </a:rPr>
              <a:t>t</a:t>
            </a:r>
            <a:r>
              <a:rPr lang="en" sz="2000">
                <a:solidFill>
                  <a:srgbClr val="434343"/>
                </a:solidFill>
              </a:rPr>
              <a:t>uples. </a:t>
            </a:r>
            <a:endParaRPr sz="2000">
              <a:solidFill>
                <a:srgbClr val="434343"/>
              </a:solidFill>
            </a:endParaRPr>
          </a:p>
          <a:p>
            <a:pPr indent="-355600" lvl="0" marL="457200" rtl="0" algn="l">
              <a:spcBef>
                <a:spcPts val="1600"/>
              </a:spcBef>
              <a:spcAft>
                <a:spcPts val="0"/>
              </a:spcAft>
              <a:buClr>
                <a:srgbClr val="434343"/>
              </a:buClr>
              <a:buSzPts val="2000"/>
              <a:buChar char="❏"/>
            </a:pPr>
            <a:r>
              <a:rPr lang="en" sz="2000">
                <a:solidFill>
                  <a:srgbClr val="434343"/>
                </a:solidFill>
              </a:rPr>
              <a:t>Given a Knuth tuple at the root,</a:t>
            </a:r>
            <a:endParaRPr sz="2000">
              <a:solidFill>
                <a:srgbClr val="434343"/>
              </a:solidFill>
            </a:endParaRPr>
          </a:p>
          <a:p>
            <a:pPr indent="0" lvl="0" marL="0" rtl="0" algn="l">
              <a:spcBef>
                <a:spcPts val="1600"/>
              </a:spcBef>
              <a:spcAft>
                <a:spcPts val="0"/>
              </a:spcAft>
              <a:buNone/>
            </a:pPr>
            <a:r>
              <a:rPr lang="en" sz="2000">
                <a:solidFill>
                  <a:srgbClr val="434343"/>
                </a:solidFill>
              </a:rPr>
              <a:t>A tree can be uniquely constructed.</a:t>
            </a:r>
            <a:endParaRPr sz="2000">
              <a:solidFill>
                <a:srgbClr val="434343"/>
              </a:solidFill>
            </a:endParaRPr>
          </a:p>
          <a:p>
            <a:pPr indent="-355600" lvl="0" marL="457200" rtl="0" algn="l">
              <a:spcBef>
                <a:spcPts val="1600"/>
              </a:spcBef>
              <a:spcAft>
                <a:spcPts val="0"/>
              </a:spcAft>
              <a:buClr>
                <a:srgbClr val="434343"/>
              </a:buClr>
              <a:buSzPts val="2000"/>
              <a:buChar char="❏"/>
            </a:pPr>
            <a:r>
              <a:rPr lang="en" sz="2000">
                <a:solidFill>
                  <a:srgbClr val="434343"/>
                </a:solidFill>
              </a:rPr>
              <a:t>Given a rooted tree, a Knuth </a:t>
            </a:r>
            <a:endParaRPr sz="2000">
              <a:solidFill>
                <a:srgbClr val="434343"/>
              </a:solidFill>
            </a:endParaRPr>
          </a:p>
          <a:p>
            <a:pPr indent="0" lvl="0" marL="0" rtl="0" algn="l">
              <a:spcBef>
                <a:spcPts val="1600"/>
              </a:spcBef>
              <a:spcAft>
                <a:spcPts val="0"/>
              </a:spcAft>
              <a:buNone/>
            </a:pPr>
            <a:r>
              <a:rPr lang="en" sz="2000">
                <a:solidFill>
                  <a:srgbClr val="434343"/>
                </a:solidFill>
              </a:rPr>
              <a:t>	</a:t>
            </a:r>
            <a:r>
              <a:rPr lang="en" sz="2000">
                <a:solidFill>
                  <a:srgbClr val="434343"/>
                </a:solidFill>
              </a:rPr>
              <a:t>t</a:t>
            </a:r>
            <a:r>
              <a:rPr lang="en" sz="2000">
                <a:solidFill>
                  <a:srgbClr val="434343"/>
                </a:solidFill>
              </a:rPr>
              <a:t>uple can be uniquely assigned</a:t>
            </a:r>
            <a:endParaRPr sz="2000">
              <a:solidFill>
                <a:srgbClr val="434343"/>
              </a:solidFill>
            </a:endParaRPr>
          </a:p>
          <a:p>
            <a:pPr indent="0" lvl="0" marL="0" rtl="0" algn="l">
              <a:spcBef>
                <a:spcPts val="1600"/>
              </a:spcBef>
              <a:spcAft>
                <a:spcPts val="1600"/>
              </a:spcAft>
              <a:buNone/>
            </a:pPr>
            <a:r>
              <a:rPr lang="en" sz="2000">
                <a:solidFill>
                  <a:srgbClr val="434343"/>
                </a:solidFill>
              </a:rPr>
              <a:t>	(since lexicographically sorted at every node)</a:t>
            </a:r>
            <a:endParaRPr sz="2000">
              <a:solidFill>
                <a:srgbClr val="434343"/>
              </a:solidFill>
            </a:endParaRPr>
          </a:p>
        </p:txBody>
      </p:sp>
      <p:pic>
        <p:nvPicPr>
          <p:cNvPr id="182" name="Google Shape;182;p31"/>
          <p:cNvPicPr preferRelativeResize="0"/>
          <p:nvPr/>
        </p:nvPicPr>
        <p:blipFill>
          <a:blip r:embed="rId3">
            <a:alphaModFix/>
          </a:blip>
          <a:stretch>
            <a:fillRect/>
          </a:stretch>
        </p:blipFill>
        <p:spPr>
          <a:xfrm>
            <a:off x="4764825" y="2035225"/>
            <a:ext cx="4215826" cy="2163800"/>
          </a:xfrm>
          <a:prstGeom prst="rect">
            <a:avLst/>
          </a:prstGeom>
          <a:noFill/>
          <a:ln>
            <a:noFill/>
          </a:ln>
        </p:spPr>
      </p:pic>
      <p:sp>
        <p:nvSpPr>
          <p:cNvPr id="183" name="Google Shape;183;p31"/>
          <p:cNvSpPr txBox="1"/>
          <p:nvPr/>
        </p:nvSpPr>
        <p:spPr>
          <a:xfrm>
            <a:off x="5301275" y="1041325"/>
            <a:ext cx="3218700" cy="9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0000"/>
                </a:solidFill>
                <a:latin typeface="Open Sans"/>
                <a:ea typeface="Open Sans"/>
                <a:cs typeface="Open Sans"/>
                <a:sym typeface="Open Sans"/>
              </a:rPr>
              <a:t>Replacing ‘(‘ with 1 and ‘)’</a:t>
            </a:r>
            <a:endParaRPr sz="1900">
              <a:solidFill>
                <a:srgbClr val="FF0000"/>
              </a:solidFill>
              <a:latin typeface="Open Sans"/>
              <a:ea typeface="Open Sans"/>
              <a:cs typeface="Open Sans"/>
              <a:sym typeface="Open Sans"/>
            </a:endParaRPr>
          </a:p>
          <a:p>
            <a:pPr indent="0" lvl="0" marL="0" rtl="0" algn="l">
              <a:spcBef>
                <a:spcPts val="0"/>
              </a:spcBef>
              <a:spcAft>
                <a:spcPts val="0"/>
              </a:spcAft>
              <a:buNone/>
            </a:pPr>
            <a:r>
              <a:rPr lang="en" sz="1900">
                <a:solidFill>
                  <a:srgbClr val="FF0000"/>
                </a:solidFill>
                <a:latin typeface="Open Sans"/>
                <a:ea typeface="Open Sans"/>
                <a:cs typeface="Open Sans"/>
                <a:sym typeface="Open Sans"/>
              </a:rPr>
              <a:t>w</a:t>
            </a:r>
            <a:r>
              <a:rPr lang="en" sz="1900">
                <a:solidFill>
                  <a:srgbClr val="FF0000"/>
                </a:solidFill>
                <a:latin typeface="Open Sans"/>
                <a:ea typeface="Open Sans"/>
                <a:cs typeface="Open Sans"/>
                <a:sym typeface="Open Sans"/>
              </a:rPr>
              <a:t>ith 0</a:t>
            </a:r>
            <a:endParaRPr sz="1900">
              <a:solidFill>
                <a:srgbClr val="FF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100">
              <a:solidFill>
                <a:srgbClr val="CC0000"/>
              </a:solidFill>
            </a:endParaRPr>
          </a:p>
          <a:p>
            <a:pPr indent="0" lvl="0" marL="0" rtl="0" algn="l">
              <a:spcBef>
                <a:spcPts val="0"/>
              </a:spcBef>
              <a:spcAft>
                <a:spcPts val="0"/>
              </a:spcAft>
              <a:buClr>
                <a:schemeClr val="dk1"/>
              </a:buClr>
              <a:buSzPts val="1100"/>
              <a:buFont typeface="Arial"/>
              <a:buNone/>
            </a:pPr>
            <a:r>
              <a:rPr lang="en" sz="3900">
                <a:solidFill>
                  <a:srgbClr val="CC0000"/>
                </a:solidFill>
              </a:rPr>
              <a:t>Graph Isomorphism </a:t>
            </a:r>
            <a:endParaRPr sz="5000"/>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434343"/>
              </a:solidFill>
            </a:endParaRPr>
          </a:p>
          <a:p>
            <a:pPr indent="0" lvl="0" marL="0" rtl="0" algn="l">
              <a:spcBef>
                <a:spcPts val="1600"/>
              </a:spcBef>
              <a:spcAft>
                <a:spcPts val="0"/>
              </a:spcAft>
              <a:buNone/>
            </a:pPr>
            <a:r>
              <a:rPr lang="en" sz="2200">
                <a:solidFill>
                  <a:srgbClr val="434343"/>
                </a:solidFill>
              </a:rPr>
              <a:t>Two Graphs G(V,E) and H(W,F) are said to be isomorphic if there </a:t>
            </a:r>
            <a:endParaRPr sz="2200">
              <a:solidFill>
                <a:srgbClr val="434343"/>
              </a:solidFill>
            </a:endParaRPr>
          </a:p>
          <a:p>
            <a:pPr indent="0" lvl="0" marL="0" rtl="0" algn="l">
              <a:spcBef>
                <a:spcPts val="1600"/>
              </a:spcBef>
              <a:spcAft>
                <a:spcPts val="0"/>
              </a:spcAft>
              <a:buNone/>
            </a:pPr>
            <a:r>
              <a:rPr lang="en" sz="2200">
                <a:solidFill>
                  <a:srgbClr val="434343"/>
                </a:solidFill>
              </a:rPr>
              <a:t>is a bijective function f: V </a:t>
            </a:r>
            <a:r>
              <a:rPr lang="en" sz="2200">
                <a:solidFill>
                  <a:srgbClr val="434343"/>
                </a:solidFill>
              </a:rPr>
              <a:t>→ W such that for all u, v in V :</a:t>
            </a:r>
            <a:endParaRPr sz="2200">
              <a:solidFill>
                <a:srgbClr val="434343"/>
              </a:solidFill>
            </a:endParaRPr>
          </a:p>
          <a:p>
            <a:pPr indent="0" lvl="0" marL="0" rtl="0" algn="l">
              <a:spcBef>
                <a:spcPts val="1600"/>
              </a:spcBef>
              <a:spcAft>
                <a:spcPts val="1600"/>
              </a:spcAft>
              <a:buNone/>
            </a:pPr>
            <a:r>
              <a:rPr lang="en" sz="2200">
                <a:solidFill>
                  <a:srgbClr val="434343"/>
                </a:solidFill>
              </a:rPr>
              <a:t>  					(u,v) ∈ E  ⬌  (f(u), f(v)) ∈ F</a:t>
            </a:r>
            <a:endParaRPr sz="22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Rooted Tree</a:t>
            </a:r>
            <a:endParaRPr sz="3900">
              <a:solidFill>
                <a:srgbClr val="CC0000"/>
              </a:solidFill>
            </a:endParaRPr>
          </a:p>
        </p:txBody>
      </p:sp>
      <p:sp>
        <p:nvSpPr>
          <p:cNvPr id="189" name="Google Shape;189;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rPr>
              <a:t>Thus for a rooted tree, Knuth tuple is</a:t>
            </a:r>
            <a:endParaRPr sz="2000">
              <a:solidFill>
                <a:srgbClr val="434343"/>
              </a:solidFill>
            </a:endParaRPr>
          </a:p>
          <a:p>
            <a:pPr indent="0" lvl="0" marL="0" rtl="0" algn="l">
              <a:spcBef>
                <a:spcPts val="1600"/>
              </a:spcBef>
              <a:spcAft>
                <a:spcPts val="0"/>
              </a:spcAft>
              <a:buNone/>
            </a:pPr>
            <a:r>
              <a:rPr lang="en" sz="2000">
                <a:solidFill>
                  <a:srgbClr val="434343"/>
                </a:solidFill>
              </a:rPr>
              <a:t>A complete Isomorphism invariant.</a:t>
            </a:r>
            <a:endParaRPr sz="2000">
              <a:solidFill>
                <a:srgbClr val="434343"/>
              </a:solidFill>
            </a:endParaRPr>
          </a:p>
          <a:p>
            <a:pPr indent="-355600" lvl="0" marL="457200" rtl="0" algn="l">
              <a:spcBef>
                <a:spcPts val="1600"/>
              </a:spcBef>
              <a:spcAft>
                <a:spcPts val="0"/>
              </a:spcAft>
              <a:buClr>
                <a:srgbClr val="434343"/>
              </a:buClr>
              <a:buSzPts val="2000"/>
              <a:buChar char="❏"/>
            </a:pPr>
            <a:r>
              <a:rPr lang="en" sz="2000">
                <a:solidFill>
                  <a:srgbClr val="434343"/>
                </a:solidFill>
              </a:rPr>
              <a:t>Assign simple Knuth tuples to </a:t>
            </a:r>
            <a:endParaRPr sz="2000">
              <a:solidFill>
                <a:srgbClr val="434343"/>
              </a:solidFill>
            </a:endParaRPr>
          </a:p>
          <a:p>
            <a:pPr indent="0" lvl="0" marL="457200" rtl="0" algn="l">
              <a:spcBef>
                <a:spcPts val="1600"/>
              </a:spcBef>
              <a:spcAft>
                <a:spcPts val="0"/>
              </a:spcAft>
              <a:buNone/>
            </a:pPr>
            <a:r>
              <a:rPr lang="en" sz="2000">
                <a:solidFill>
                  <a:srgbClr val="434343"/>
                </a:solidFill>
              </a:rPr>
              <a:t>t</a:t>
            </a:r>
            <a:r>
              <a:rPr lang="en" sz="2000">
                <a:solidFill>
                  <a:srgbClr val="434343"/>
                </a:solidFill>
              </a:rPr>
              <a:t>he leaves</a:t>
            </a:r>
            <a:endParaRPr sz="2000">
              <a:solidFill>
                <a:srgbClr val="434343"/>
              </a:solidFill>
            </a:endParaRPr>
          </a:p>
          <a:p>
            <a:pPr indent="-355600" lvl="0" marL="457200" rtl="0" algn="l">
              <a:spcBef>
                <a:spcPts val="1600"/>
              </a:spcBef>
              <a:spcAft>
                <a:spcPts val="0"/>
              </a:spcAft>
              <a:buClr>
                <a:srgbClr val="434343"/>
              </a:buClr>
              <a:buSzPts val="2000"/>
              <a:buChar char="❏"/>
            </a:pPr>
            <a:r>
              <a:rPr lang="en" sz="2000">
                <a:solidFill>
                  <a:srgbClr val="434343"/>
                </a:solidFill>
              </a:rPr>
              <a:t>Then follow a bottom-up approach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Depth-first search is implemented.</a:t>
            </a:r>
            <a:endParaRPr sz="2000">
              <a:solidFill>
                <a:srgbClr val="434343"/>
              </a:solidFill>
            </a:endParaRPr>
          </a:p>
        </p:txBody>
      </p:sp>
      <p:pic>
        <p:nvPicPr>
          <p:cNvPr id="190" name="Google Shape;190;p32"/>
          <p:cNvPicPr preferRelativeResize="0"/>
          <p:nvPr/>
        </p:nvPicPr>
        <p:blipFill>
          <a:blip r:embed="rId3">
            <a:alphaModFix/>
          </a:blip>
          <a:stretch>
            <a:fillRect/>
          </a:stretch>
        </p:blipFill>
        <p:spPr>
          <a:xfrm>
            <a:off x="4882850" y="883550"/>
            <a:ext cx="4261150" cy="290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Tree</a:t>
            </a:r>
            <a:endParaRPr sz="3900">
              <a:solidFill>
                <a:srgbClr val="CC0000"/>
              </a:solidFill>
            </a:endParaRPr>
          </a:p>
        </p:txBody>
      </p:sp>
      <p:sp>
        <p:nvSpPr>
          <p:cNvPr id="196" name="Google Shape;196;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rPr>
              <a:t>Centre of a tree can have at most 2 nodes and at least 1 node.</a:t>
            </a:r>
            <a:endParaRPr sz="2000">
              <a:solidFill>
                <a:srgbClr val="434343"/>
              </a:solidFill>
            </a:endParaRPr>
          </a:p>
          <a:p>
            <a:pPr indent="-355600" lvl="0" marL="457200" rtl="0" algn="l">
              <a:spcBef>
                <a:spcPts val="1600"/>
              </a:spcBef>
              <a:spcAft>
                <a:spcPts val="0"/>
              </a:spcAft>
              <a:buClr>
                <a:srgbClr val="434343"/>
              </a:buClr>
              <a:buSzPts val="2000"/>
              <a:buChar char="❏"/>
            </a:pPr>
            <a:r>
              <a:rPr lang="en" sz="2000">
                <a:solidFill>
                  <a:srgbClr val="434343"/>
                </a:solidFill>
              </a:rPr>
              <a:t>If both the given trees have centres with single nodes, make them  roots and proceed</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If both the given trees have centres with two nodes, Assign one of the two as root for the first tree and implement AHU algorithm twice considering each of the two nodes as root for the second tree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If both have different number of centres, they are not isomorphic(as it is an isomorphism invariant).</a:t>
            </a:r>
            <a:endParaRPr sz="20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Special Cases :Eigenvalues with algebraic multiplicity 1</a:t>
            </a:r>
            <a:endParaRPr sz="3900">
              <a:solidFill>
                <a:srgbClr val="CC0000"/>
              </a:solidFill>
            </a:endParaRPr>
          </a:p>
        </p:txBody>
      </p:sp>
      <p:sp>
        <p:nvSpPr>
          <p:cNvPr id="202" name="Google Shape;202;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990000"/>
                </a:solidFill>
              </a:rPr>
              <a:t>Permutation matrix as an operator :</a:t>
            </a:r>
            <a:endParaRPr sz="2000">
              <a:solidFill>
                <a:srgbClr val="990000"/>
              </a:solidFill>
            </a:endParaRPr>
          </a:p>
          <a:p>
            <a:pPr indent="0" lvl="0" marL="0" rtl="0" algn="l">
              <a:spcBef>
                <a:spcPts val="1600"/>
              </a:spcBef>
              <a:spcAft>
                <a:spcPts val="1600"/>
              </a:spcAft>
              <a:buNone/>
            </a:pPr>
            <a:r>
              <a:t/>
            </a:r>
            <a:endParaRPr sz="1900">
              <a:solidFill>
                <a:srgbClr val="434343"/>
              </a:solidFill>
            </a:endParaRPr>
          </a:p>
        </p:txBody>
      </p:sp>
      <p:pic>
        <p:nvPicPr>
          <p:cNvPr descr="P.A" id="203" name="Google Shape;203;p34"/>
          <p:cNvPicPr preferRelativeResize="0"/>
          <p:nvPr/>
        </p:nvPicPr>
        <p:blipFill>
          <a:blip r:embed="rId3">
            <a:alphaModFix/>
          </a:blip>
          <a:stretch>
            <a:fillRect/>
          </a:stretch>
        </p:blipFill>
        <p:spPr>
          <a:xfrm>
            <a:off x="1030100" y="1913727"/>
            <a:ext cx="515775" cy="231323"/>
          </a:xfrm>
          <a:prstGeom prst="rect">
            <a:avLst/>
          </a:prstGeom>
          <a:noFill/>
          <a:ln>
            <a:noFill/>
          </a:ln>
        </p:spPr>
      </p:pic>
      <p:sp>
        <p:nvSpPr>
          <p:cNvPr id="204" name="Google Shape;204;p34"/>
          <p:cNvSpPr txBox="1"/>
          <p:nvPr/>
        </p:nvSpPr>
        <p:spPr>
          <a:xfrm>
            <a:off x="1640875" y="1767475"/>
            <a:ext cx="57273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Open Sans"/>
                <a:ea typeface="Open Sans"/>
                <a:cs typeface="Open Sans"/>
                <a:sym typeface="Open Sans"/>
              </a:rPr>
              <a:t>:The rows of A get permuted as in P</a:t>
            </a:r>
            <a:endParaRPr sz="2000">
              <a:solidFill>
                <a:srgbClr val="434343"/>
              </a:solidFill>
              <a:latin typeface="Open Sans"/>
              <a:ea typeface="Open Sans"/>
              <a:cs typeface="Open Sans"/>
              <a:sym typeface="Open Sans"/>
            </a:endParaRPr>
          </a:p>
        </p:txBody>
      </p:sp>
      <p:pic>
        <p:nvPicPr>
          <p:cNvPr descr="A.P^T" id="205" name="Google Shape;205;p34"/>
          <p:cNvPicPr preferRelativeResize="0"/>
          <p:nvPr/>
        </p:nvPicPr>
        <p:blipFill>
          <a:blip r:embed="rId4">
            <a:alphaModFix/>
          </a:blip>
          <a:stretch>
            <a:fillRect/>
          </a:stretch>
        </p:blipFill>
        <p:spPr>
          <a:xfrm>
            <a:off x="1030093" y="2571750"/>
            <a:ext cx="665680" cy="282900"/>
          </a:xfrm>
          <a:prstGeom prst="rect">
            <a:avLst/>
          </a:prstGeom>
          <a:noFill/>
          <a:ln>
            <a:noFill/>
          </a:ln>
        </p:spPr>
      </p:pic>
      <p:sp>
        <p:nvSpPr>
          <p:cNvPr id="206" name="Google Shape;206;p34"/>
          <p:cNvSpPr txBox="1"/>
          <p:nvPr/>
        </p:nvSpPr>
        <p:spPr>
          <a:xfrm>
            <a:off x="1798650" y="2571825"/>
            <a:ext cx="52539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Open Sans"/>
                <a:ea typeface="Open Sans"/>
                <a:cs typeface="Open Sans"/>
                <a:sym typeface="Open Sans"/>
              </a:rPr>
              <a:t>: The columns of A get permuted as in P</a:t>
            </a:r>
            <a:endParaRPr sz="2000">
              <a:solidFill>
                <a:srgbClr val="434343"/>
              </a:solidFill>
              <a:latin typeface="Open Sans"/>
              <a:ea typeface="Open Sans"/>
              <a:cs typeface="Open Sans"/>
              <a:sym typeface="Open Sans"/>
            </a:endParaRPr>
          </a:p>
        </p:txBody>
      </p:sp>
      <p:sp>
        <p:nvSpPr>
          <p:cNvPr id="207" name="Google Shape;207;p34"/>
          <p:cNvSpPr txBox="1"/>
          <p:nvPr/>
        </p:nvSpPr>
        <p:spPr>
          <a:xfrm>
            <a:off x="883550" y="3376025"/>
            <a:ext cx="72105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Open Sans"/>
                <a:ea typeface="Open Sans"/>
                <a:cs typeface="Open Sans"/>
                <a:sym typeface="Open Sans"/>
              </a:rPr>
              <a:t>A, B are adjacency matrices of Isomorphic graphs. Then,</a:t>
            </a:r>
            <a:endParaRPr sz="2000">
              <a:solidFill>
                <a:srgbClr val="434343"/>
              </a:solidFill>
              <a:latin typeface="Open Sans"/>
              <a:ea typeface="Open Sans"/>
              <a:cs typeface="Open Sans"/>
              <a:sym typeface="Open Sans"/>
            </a:endParaRPr>
          </a:p>
        </p:txBody>
      </p:sp>
      <p:pic>
        <p:nvPicPr>
          <p:cNvPr descr="B=P.A.P^T" id="208" name="Google Shape;208;p34"/>
          <p:cNvPicPr preferRelativeResize="0"/>
          <p:nvPr/>
        </p:nvPicPr>
        <p:blipFill>
          <a:blip r:embed="rId5">
            <a:alphaModFix/>
          </a:blip>
          <a:stretch>
            <a:fillRect/>
          </a:stretch>
        </p:blipFill>
        <p:spPr>
          <a:xfrm>
            <a:off x="2603295" y="3985150"/>
            <a:ext cx="1522680" cy="282900"/>
          </a:xfrm>
          <a:prstGeom prst="rect">
            <a:avLst/>
          </a:prstGeom>
          <a:noFill/>
          <a:ln>
            <a:noFill/>
          </a:ln>
        </p:spPr>
      </p:pic>
      <p:sp>
        <p:nvSpPr>
          <p:cNvPr id="209" name="Google Shape;209;p34"/>
          <p:cNvSpPr txBox="1"/>
          <p:nvPr/>
        </p:nvSpPr>
        <p:spPr>
          <a:xfrm>
            <a:off x="5253950" y="3969625"/>
            <a:ext cx="22089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Open Sans"/>
                <a:ea typeface="Open Sans"/>
                <a:cs typeface="Open Sans"/>
                <a:sym typeface="Open Sans"/>
              </a:rPr>
              <a:t>for  some P</a:t>
            </a:r>
            <a:endParaRPr sz="2000">
              <a:solidFill>
                <a:srgbClr val="434343"/>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:Eigenvalues with algebraic multiplicity 1</a:t>
            </a:r>
            <a:endParaRPr sz="3900">
              <a:solidFill>
                <a:srgbClr val="CC0000"/>
              </a:solidFill>
            </a:endParaRPr>
          </a:p>
        </p:txBody>
      </p:sp>
      <p:sp>
        <p:nvSpPr>
          <p:cNvPr id="215" name="Google Shape;215;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990000"/>
                </a:solidFill>
              </a:rPr>
              <a:t>Permutation Matrices : </a:t>
            </a:r>
            <a:endParaRPr sz="2300">
              <a:solidFill>
                <a:srgbClr val="990000"/>
              </a:solidFill>
            </a:endParaRPr>
          </a:p>
          <a:p>
            <a:pPr indent="0" lvl="0" marL="0" rtl="0" algn="l">
              <a:spcBef>
                <a:spcPts val="1600"/>
              </a:spcBef>
              <a:spcAft>
                <a:spcPts val="0"/>
              </a:spcAft>
              <a:buNone/>
            </a:pPr>
            <a:r>
              <a:rPr lang="en" sz="2000">
                <a:solidFill>
                  <a:srgbClr val="434343"/>
                </a:solidFill>
              </a:rPr>
              <a:t>A Permutation matrix P is a matrix obtained by interchanging the rows of an Identity Matrix</a:t>
            </a:r>
            <a:endParaRPr sz="2000">
              <a:solidFill>
                <a:srgbClr val="434343"/>
              </a:solidFill>
            </a:endParaRPr>
          </a:p>
          <a:p>
            <a:pPr indent="0" lvl="0" marL="0" rtl="0" algn="l">
              <a:spcBef>
                <a:spcPts val="1600"/>
              </a:spcBef>
              <a:spcAft>
                <a:spcPts val="0"/>
              </a:spcAft>
              <a:buNone/>
            </a:pPr>
            <a:r>
              <a:rPr lang="en" sz="2000">
                <a:solidFill>
                  <a:srgbClr val="434343"/>
                </a:solidFill>
              </a:rPr>
              <a:t>Set of all Permutation matrices of order n form a group</a:t>
            </a:r>
            <a:endParaRPr sz="2000">
              <a:solidFill>
                <a:srgbClr val="434343"/>
              </a:solidFill>
            </a:endParaRPr>
          </a:p>
          <a:p>
            <a:pPr indent="0" lvl="0" marL="0" rtl="0" algn="l">
              <a:spcBef>
                <a:spcPts val="1600"/>
              </a:spcBef>
              <a:spcAft>
                <a:spcPts val="1600"/>
              </a:spcAft>
              <a:buNone/>
            </a:pPr>
            <a:r>
              <a:rPr lang="en" sz="2000">
                <a:solidFill>
                  <a:srgbClr val="434343"/>
                </a:solidFill>
              </a:rPr>
              <a:t>under matrix multiplication operation</a:t>
            </a:r>
            <a:endParaRPr sz="2000">
              <a:solidFill>
                <a:srgbClr val="434343"/>
              </a:solidFill>
            </a:endParaRPr>
          </a:p>
        </p:txBody>
      </p:sp>
      <p:pic>
        <p:nvPicPr>
          <p:cNvPr id="216" name="Google Shape;216;p35"/>
          <p:cNvPicPr preferRelativeResize="0"/>
          <p:nvPr/>
        </p:nvPicPr>
        <p:blipFill>
          <a:blip r:embed="rId3">
            <a:alphaModFix/>
          </a:blip>
          <a:stretch>
            <a:fillRect/>
          </a:stretch>
        </p:blipFill>
        <p:spPr>
          <a:xfrm>
            <a:off x="5561375" y="3287775"/>
            <a:ext cx="2911235" cy="129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Special Cases :Eigenvalues with algebraic multiplicity 1</a:t>
            </a:r>
            <a:endParaRPr sz="3900">
              <a:solidFill>
                <a:srgbClr val="CC0000"/>
              </a:solidFill>
            </a:endParaRPr>
          </a:p>
        </p:txBody>
      </p:sp>
      <p:sp>
        <p:nvSpPr>
          <p:cNvPr id="222" name="Google Shape;222;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rPr>
              <a:t>It can be proved that A and B have same eigenvalues</a:t>
            </a:r>
            <a:endParaRPr sz="2000">
              <a:solidFill>
                <a:srgbClr val="434343"/>
              </a:solidFill>
            </a:endParaRPr>
          </a:p>
          <a:p>
            <a:pPr indent="0" lvl="0" marL="0" rtl="0" algn="l">
              <a:spcBef>
                <a:spcPts val="1600"/>
              </a:spcBef>
              <a:spcAft>
                <a:spcPts val="1600"/>
              </a:spcAft>
              <a:buNone/>
            </a:pPr>
            <a:r>
              <a:rPr lang="en" sz="2000">
                <a:solidFill>
                  <a:srgbClr val="990000"/>
                </a:solidFill>
              </a:rPr>
              <a:t>Diagonalisation : </a:t>
            </a:r>
            <a:endParaRPr sz="2000">
              <a:solidFill>
                <a:srgbClr val="990000"/>
              </a:solidFill>
            </a:endParaRPr>
          </a:p>
        </p:txBody>
      </p:sp>
      <p:pic>
        <p:nvPicPr>
          <p:cNvPr descr="A = Q_1. D. Q_1^T , B= Q_2 . D. Q_2 ^T" id="223" name="Google Shape;223;p36"/>
          <p:cNvPicPr preferRelativeResize="0"/>
          <p:nvPr/>
        </p:nvPicPr>
        <p:blipFill>
          <a:blip r:embed="rId3">
            <a:alphaModFix/>
          </a:blip>
          <a:stretch>
            <a:fillRect/>
          </a:stretch>
        </p:blipFill>
        <p:spPr>
          <a:xfrm>
            <a:off x="3739300" y="1813300"/>
            <a:ext cx="4228399" cy="434100"/>
          </a:xfrm>
          <a:prstGeom prst="rect">
            <a:avLst/>
          </a:prstGeom>
          <a:noFill/>
          <a:ln>
            <a:noFill/>
          </a:ln>
        </p:spPr>
      </p:pic>
      <p:pic>
        <p:nvPicPr>
          <p:cNvPr descr="Q_2.D.Q_2^T  = (P.Q_1).D.(P.Q_1)^T" id="224" name="Google Shape;224;p36"/>
          <p:cNvPicPr preferRelativeResize="0"/>
          <p:nvPr/>
        </p:nvPicPr>
        <p:blipFill>
          <a:blip r:embed="rId4">
            <a:alphaModFix/>
          </a:blip>
          <a:stretch>
            <a:fillRect/>
          </a:stretch>
        </p:blipFill>
        <p:spPr>
          <a:xfrm>
            <a:off x="2138675" y="2571750"/>
            <a:ext cx="4377586" cy="434100"/>
          </a:xfrm>
          <a:prstGeom prst="rect">
            <a:avLst/>
          </a:prstGeom>
          <a:noFill/>
          <a:ln>
            <a:noFill/>
          </a:ln>
        </p:spPr>
      </p:pic>
      <p:sp>
        <p:nvSpPr>
          <p:cNvPr id="225" name="Google Shape;225;p36"/>
          <p:cNvSpPr txBox="1"/>
          <p:nvPr/>
        </p:nvSpPr>
        <p:spPr>
          <a:xfrm>
            <a:off x="457550" y="3084300"/>
            <a:ext cx="84567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Open Sans"/>
                <a:ea typeface="Open Sans"/>
                <a:cs typeface="Open Sans"/>
                <a:sym typeface="Open Sans"/>
              </a:rPr>
              <a:t>If algebraic multiplicity of all eigenvalues is 1, it can be shown that</a:t>
            </a:r>
            <a:endParaRPr sz="2000">
              <a:solidFill>
                <a:srgbClr val="434343"/>
              </a:solidFill>
              <a:latin typeface="Open Sans"/>
              <a:ea typeface="Open Sans"/>
              <a:cs typeface="Open Sans"/>
              <a:sym typeface="Open Sans"/>
            </a:endParaRPr>
          </a:p>
        </p:txBody>
      </p:sp>
      <p:pic>
        <p:nvPicPr>
          <p:cNvPr descr="Q_2.S = P.Q_1" id="226" name="Google Shape;226;p36"/>
          <p:cNvPicPr preferRelativeResize="0"/>
          <p:nvPr/>
        </p:nvPicPr>
        <p:blipFill>
          <a:blip r:embed="rId5">
            <a:alphaModFix/>
          </a:blip>
          <a:stretch>
            <a:fillRect/>
          </a:stretch>
        </p:blipFill>
        <p:spPr>
          <a:xfrm>
            <a:off x="595575" y="3733650"/>
            <a:ext cx="1543100" cy="258100"/>
          </a:xfrm>
          <a:prstGeom prst="rect">
            <a:avLst/>
          </a:prstGeom>
          <a:noFill/>
          <a:ln>
            <a:noFill/>
          </a:ln>
        </p:spPr>
      </p:pic>
      <p:pic>
        <p:nvPicPr>
          <p:cNvPr descr="\implies" id="227" name="Google Shape;227;p36"/>
          <p:cNvPicPr preferRelativeResize="0"/>
          <p:nvPr/>
        </p:nvPicPr>
        <p:blipFill>
          <a:blip r:embed="rId6">
            <a:alphaModFix/>
          </a:blip>
          <a:stretch>
            <a:fillRect/>
          </a:stretch>
        </p:blipFill>
        <p:spPr>
          <a:xfrm>
            <a:off x="1031147" y="2659750"/>
            <a:ext cx="671946" cy="258100"/>
          </a:xfrm>
          <a:prstGeom prst="rect">
            <a:avLst/>
          </a:prstGeom>
          <a:noFill/>
          <a:ln>
            <a:noFill/>
          </a:ln>
        </p:spPr>
      </p:pic>
      <p:sp>
        <p:nvSpPr>
          <p:cNvPr id="228" name="Google Shape;228;p36"/>
          <p:cNvSpPr txBox="1"/>
          <p:nvPr/>
        </p:nvSpPr>
        <p:spPr>
          <a:xfrm>
            <a:off x="725775" y="4338850"/>
            <a:ext cx="81885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latin typeface="Open Sans"/>
                <a:ea typeface="Open Sans"/>
                <a:cs typeface="Open Sans"/>
                <a:sym typeface="Open Sans"/>
              </a:rPr>
              <a:t>This idea can be used to design an algorithm for this special case</a:t>
            </a:r>
            <a:endParaRPr sz="2000">
              <a:solidFill>
                <a:srgbClr val="FF0000"/>
              </a:solidFill>
              <a:latin typeface="Open Sans"/>
              <a:ea typeface="Open Sans"/>
              <a:cs typeface="Open Sans"/>
              <a:sym typeface="Open Sans"/>
            </a:endParaRPr>
          </a:p>
        </p:txBody>
      </p:sp>
      <p:sp>
        <p:nvSpPr>
          <p:cNvPr id="229" name="Google Shape;229;p36"/>
          <p:cNvSpPr txBox="1"/>
          <p:nvPr/>
        </p:nvSpPr>
        <p:spPr>
          <a:xfrm>
            <a:off x="2918850" y="3613075"/>
            <a:ext cx="591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434343"/>
                </a:solidFill>
                <a:latin typeface="Open Sans"/>
                <a:ea typeface="Open Sans"/>
                <a:cs typeface="Open Sans"/>
                <a:sym typeface="Open Sans"/>
              </a:rPr>
              <a:t>where S is a diagonal matrix with +1 or -1 entries</a:t>
            </a:r>
            <a:endParaRPr sz="1900">
              <a:solidFill>
                <a:srgbClr val="434343"/>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Special Cases :Eigenvalues with algebraic multiplicity 1</a:t>
            </a:r>
            <a:endParaRPr/>
          </a:p>
        </p:txBody>
      </p:sp>
      <p:sp>
        <p:nvSpPr>
          <p:cNvPr id="235" name="Google Shape;235;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 case the 1-norms of each eigenvector are distinct, then a canonical labelling of vertices can be provided, using the 1-norms</a:t>
            </a:r>
            <a:endParaRPr sz="2000"/>
          </a:p>
          <a:p>
            <a:pPr indent="-355600" lvl="0" marL="457200" rtl="0" algn="l">
              <a:spcBef>
                <a:spcPts val="0"/>
              </a:spcBef>
              <a:spcAft>
                <a:spcPts val="0"/>
              </a:spcAft>
              <a:buSzPts val="2000"/>
              <a:buChar char="❏"/>
            </a:pPr>
            <a:r>
              <a:rPr lang="en" sz="2000"/>
              <a:t>The nodes representing columns with same 1-norm get the same label</a:t>
            </a:r>
            <a:endParaRPr sz="2000"/>
          </a:p>
          <a:p>
            <a:pPr indent="-355600" lvl="0" marL="457200" rtl="0" algn="l">
              <a:spcBef>
                <a:spcPts val="0"/>
              </a:spcBef>
              <a:spcAft>
                <a:spcPts val="0"/>
              </a:spcAft>
              <a:buSzPts val="2000"/>
              <a:buChar char="❏"/>
            </a:pPr>
            <a:r>
              <a:rPr lang="en" sz="2000"/>
              <a:t>After the canonical labelling is obtained,the isomorphism is easy to see</a:t>
            </a:r>
            <a:endParaRPr sz="2000"/>
          </a:p>
          <a:p>
            <a:pPr indent="-355600" lvl="0" marL="457200" rtl="0" algn="l">
              <a:spcBef>
                <a:spcPts val="0"/>
              </a:spcBef>
              <a:spcAft>
                <a:spcPts val="0"/>
              </a:spcAft>
              <a:buSzPts val="2000"/>
              <a:buChar char="❏"/>
            </a:pPr>
            <a:r>
              <a:rPr lang="en" sz="2000"/>
              <a:t>If the sign of the eigenvector(the element in S) can be chosen canonically in some way, it can also be used if the 1-norms are not distinct</a:t>
            </a:r>
            <a:endParaRPr sz="2000"/>
          </a:p>
          <a:p>
            <a:pPr indent="0" lvl="0" marL="4572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PQ Trees</a:t>
            </a:r>
            <a:endParaRPr sz="3900">
              <a:solidFill>
                <a:srgbClr val="CC0000"/>
              </a:solidFill>
            </a:endParaRPr>
          </a:p>
        </p:txBody>
      </p:sp>
      <p:sp>
        <p:nvSpPr>
          <p:cNvPr id="241" name="Google Shape;241;p38"/>
          <p:cNvSpPr txBox="1"/>
          <p:nvPr>
            <p:ph idx="1" type="body"/>
          </p:nvPr>
        </p:nvSpPr>
        <p:spPr>
          <a:xfrm>
            <a:off x="311700" y="1225225"/>
            <a:ext cx="8520600" cy="3760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666666"/>
              </a:buClr>
              <a:buSzPts val="2100"/>
              <a:buChar char="❏"/>
            </a:pPr>
            <a:r>
              <a:rPr lang="en" sz="2100">
                <a:solidFill>
                  <a:srgbClr val="666666"/>
                </a:solidFill>
              </a:rPr>
              <a:t>A Tree data structure to represent a subset of Permutations(ordering of elements of a set) of all Possible permutations</a:t>
            </a:r>
            <a:endParaRPr sz="2100">
              <a:solidFill>
                <a:srgbClr val="666666"/>
              </a:solidFill>
            </a:endParaRPr>
          </a:p>
          <a:p>
            <a:pPr indent="-361950" lvl="0" marL="457200" rtl="0" algn="l">
              <a:spcBef>
                <a:spcPts val="0"/>
              </a:spcBef>
              <a:spcAft>
                <a:spcPts val="0"/>
              </a:spcAft>
              <a:buClr>
                <a:srgbClr val="666666"/>
              </a:buClr>
              <a:buSzPts val="2100"/>
              <a:buChar char="❏"/>
            </a:pPr>
            <a:r>
              <a:rPr lang="en" sz="2100">
                <a:solidFill>
                  <a:srgbClr val="666666"/>
                </a:solidFill>
              </a:rPr>
              <a:t>Each leaf represents the elements that need to be ordered</a:t>
            </a:r>
            <a:endParaRPr sz="2100">
              <a:solidFill>
                <a:srgbClr val="666666"/>
              </a:solidFill>
            </a:endParaRPr>
          </a:p>
          <a:p>
            <a:pPr indent="-361950" lvl="0" marL="457200" rtl="0" algn="l">
              <a:spcBef>
                <a:spcPts val="0"/>
              </a:spcBef>
              <a:spcAft>
                <a:spcPts val="0"/>
              </a:spcAft>
              <a:buClr>
                <a:srgbClr val="666666"/>
              </a:buClr>
              <a:buSzPts val="2100"/>
              <a:buChar char="❏"/>
            </a:pPr>
            <a:r>
              <a:rPr lang="en" sz="2100">
                <a:solidFill>
                  <a:srgbClr val="666666"/>
                </a:solidFill>
              </a:rPr>
              <a:t>Non leaves are classified as P and Q nodes</a:t>
            </a:r>
            <a:endParaRPr sz="2100">
              <a:solidFill>
                <a:srgbClr val="666666"/>
              </a:solidFill>
            </a:endParaRPr>
          </a:p>
          <a:p>
            <a:pPr indent="-361950" lvl="0" marL="457200" rtl="0" algn="l">
              <a:spcBef>
                <a:spcPts val="0"/>
              </a:spcBef>
              <a:spcAft>
                <a:spcPts val="0"/>
              </a:spcAft>
              <a:buClr>
                <a:srgbClr val="666666"/>
              </a:buClr>
              <a:buSzPts val="2100"/>
              <a:buChar char="❏"/>
            </a:pPr>
            <a:r>
              <a:rPr lang="en" sz="2100">
                <a:solidFill>
                  <a:srgbClr val="666666"/>
                </a:solidFill>
              </a:rPr>
              <a:t>A transformation on P node : Its children can be arranged in any order</a:t>
            </a:r>
            <a:endParaRPr sz="2100">
              <a:solidFill>
                <a:srgbClr val="666666"/>
              </a:solidFill>
            </a:endParaRPr>
          </a:p>
          <a:p>
            <a:pPr indent="-361950" lvl="0" marL="457200" rtl="0" algn="l">
              <a:spcBef>
                <a:spcPts val="0"/>
              </a:spcBef>
              <a:spcAft>
                <a:spcPts val="0"/>
              </a:spcAft>
              <a:buClr>
                <a:srgbClr val="666666"/>
              </a:buClr>
              <a:buSzPts val="2100"/>
              <a:buChar char="❏"/>
            </a:pPr>
            <a:r>
              <a:rPr lang="en" sz="2100">
                <a:solidFill>
                  <a:srgbClr val="666666"/>
                </a:solidFill>
              </a:rPr>
              <a:t>A transformation on Q node : Its children can only be arranged in reverse order</a:t>
            </a:r>
            <a:endParaRPr sz="2100">
              <a:solidFill>
                <a:srgbClr val="666666"/>
              </a:solidFill>
            </a:endParaRPr>
          </a:p>
          <a:p>
            <a:pPr indent="-361950" lvl="0" marL="457200" rtl="0" algn="l">
              <a:spcBef>
                <a:spcPts val="0"/>
              </a:spcBef>
              <a:spcAft>
                <a:spcPts val="0"/>
              </a:spcAft>
              <a:buClr>
                <a:srgbClr val="666666"/>
              </a:buClr>
              <a:buSzPts val="2100"/>
              <a:buChar char="❏"/>
            </a:pPr>
            <a:r>
              <a:rPr lang="en" sz="2100">
                <a:solidFill>
                  <a:srgbClr val="666666"/>
                </a:solidFill>
              </a:rPr>
              <a:t>An ordering is the reading the leaf elements from left to right</a:t>
            </a:r>
            <a:endParaRPr sz="21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PQ Trees</a:t>
            </a:r>
            <a:endParaRPr sz="3900">
              <a:solidFill>
                <a:srgbClr val="CC0000"/>
              </a:solidFill>
            </a:endParaRPr>
          </a:p>
        </p:txBody>
      </p:sp>
      <p:sp>
        <p:nvSpPr>
          <p:cNvPr id="247" name="Google Shape;247;p39"/>
          <p:cNvSpPr txBox="1"/>
          <p:nvPr>
            <p:ph idx="1" type="body"/>
          </p:nvPr>
        </p:nvSpPr>
        <p:spPr>
          <a:xfrm>
            <a:off x="311700" y="1262200"/>
            <a:ext cx="8520600" cy="373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The orderings that can be represented by this PQ tree:</a:t>
            </a:r>
            <a:endParaRPr>
              <a:solidFill>
                <a:srgbClr val="434343"/>
              </a:solidFill>
            </a:endParaRPr>
          </a:p>
          <a:p>
            <a:pPr indent="0" lvl="0" marL="0" rtl="0" algn="l">
              <a:spcBef>
                <a:spcPts val="1600"/>
              </a:spcBef>
              <a:spcAft>
                <a:spcPts val="0"/>
              </a:spcAft>
              <a:buNone/>
            </a:pPr>
            <a:r>
              <a:rPr lang="en">
                <a:solidFill>
                  <a:srgbClr val="434343"/>
                </a:solidFill>
              </a:rPr>
              <a:t>1,2,3,4,5     5,2,3,4,1      1,2,4,3,5</a:t>
            </a:r>
            <a:endParaRPr>
              <a:solidFill>
                <a:srgbClr val="434343"/>
              </a:solidFill>
            </a:endParaRPr>
          </a:p>
          <a:p>
            <a:pPr indent="0" lvl="0" marL="0" rtl="0" algn="l">
              <a:spcBef>
                <a:spcPts val="1600"/>
              </a:spcBef>
              <a:spcAft>
                <a:spcPts val="0"/>
              </a:spcAft>
              <a:buNone/>
            </a:pPr>
            <a:r>
              <a:rPr lang="en">
                <a:solidFill>
                  <a:srgbClr val="434343"/>
                </a:solidFill>
              </a:rPr>
              <a:t>5,2,4,3,1     1,4,3,2,5	    5,4,3,2,1</a:t>
            </a:r>
            <a:endParaRPr>
              <a:solidFill>
                <a:srgbClr val="434343"/>
              </a:solidFill>
            </a:endParaRPr>
          </a:p>
          <a:p>
            <a:pPr indent="0" lvl="0" marL="0" rtl="0" algn="l">
              <a:spcBef>
                <a:spcPts val="1600"/>
              </a:spcBef>
              <a:spcAft>
                <a:spcPts val="0"/>
              </a:spcAft>
              <a:buNone/>
            </a:pPr>
            <a:r>
              <a:rPr lang="en">
                <a:solidFill>
                  <a:srgbClr val="434343"/>
                </a:solidFill>
              </a:rPr>
              <a:t>1,4,2,3,5      5,4,2,3,1       1,3,2,4,5       </a:t>
            </a:r>
            <a:endParaRPr>
              <a:solidFill>
                <a:srgbClr val="434343"/>
              </a:solidFill>
            </a:endParaRPr>
          </a:p>
          <a:p>
            <a:pPr indent="0" lvl="0" marL="0" rtl="0" algn="l">
              <a:spcBef>
                <a:spcPts val="1600"/>
              </a:spcBef>
              <a:spcAft>
                <a:spcPts val="0"/>
              </a:spcAft>
              <a:buNone/>
            </a:pPr>
            <a:r>
              <a:rPr lang="en">
                <a:solidFill>
                  <a:srgbClr val="434343"/>
                </a:solidFill>
              </a:rPr>
              <a:t>5,3,2,4,1       1,3,4,2,5        5,3,4,2,1</a:t>
            </a:r>
            <a:endParaRPr>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Two  PQ trees T1 and T2 are equivalent if they represent same set of orderings </a:t>
            </a:r>
            <a:r>
              <a:rPr lang="en" sz="2100">
                <a:solidFill>
                  <a:srgbClr val="434343"/>
                </a:solidFill>
              </a:rPr>
              <a:t> </a:t>
            </a:r>
            <a:endParaRPr sz="2100">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The set of orderings represented by a PQ tree T is denoted by consistent(T).</a:t>
            </a:r>
            <a:endParaRPr>
              <a:solidFill>
                <a:srgbClr val="434343"/>
              </a:solidFill>
            </a:endParaRPr>
          </a:p>
          <a:p>
            <a:pPr indent="0" lvl="0" marL="0" rtl="0" algn="l">
              <a:spcBef>
                <a:spcPts val="1600"/>
              </a:spcBef>
              <a:spcAft>
                <a:spcPts val="1600"/>
              </a:spcAft>
              <a:buNone/>
            </a:pPr>
            <a:r>
              <a:t/>
            </a:r>
            <a:endParaRPr/>
          </a:p>
        </p:txBody>
      </p:sp>
      <p:pic>
        <p:nvPicPr>
          <p:cNvPr id="248" name="Google Shape;248;p39"/>
          <p:cNvPicPr preferRelativeResize="0"/>
          <p:nvPr/>
        </p:nvPicPr>
        <p:blipFill>
          <a:blip r:embed="rId3">
            <a:alphaModFix/>
          </a:blip>
          <a:stretch>
            <a:fillRect/>
          </a:stretch>
        </p:blipFill>
        <p:spPr>
          <a:xfrm>
            <a:off x="6427350" y="1424925"/>
            <a:ext cx="2095500" cy="2514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Fulkerson and Gross Theorem</a:t>
            </a:r>
            <a:endParaRPr sz="3900">
              <a:solidFill>
                <a:srgbClr val="CC0000"/>
              </a:solidFill>
            </a:endParaRPr>
          </a:p>
        </p:txBody>
      </p:sp>
      <p:sp>
        <p:nvSpPr>
          <p:cNvPr id="254" name="Google Shape;254;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Statement : </a:t>
            </a:r>
            <a:r>
              <a:rPr lang="en">
                <a:solidFill>
                  <a:srgbClr val="434343"/>
                </a:solidFill>
              </a:rPr>
              <a:t>G is an interval graph if and only if there exists a linear ordering of its cliques such that for each vertex v , the elements of C(v) appear consecutively within the ordering , where C(v) is the set of all cliques in which v is a member</a:t>
            </a:r>
            <a:endParaRPr>
              <a:solidFill>
                <a:srgbClr val="434343"/>
              </a:solidFill>
            </a:endParaRPr>
          </a:p>
          <a:p>
            <a:pPr indent="0" lvl="0" marL="0" rtl="0" algn="l">
              <a:spcBef>
                <a:spcPts val="1600"/>
              </a:spcBef>
              <a:spcAft>
                <a:spcPts val="0"/>
              </a:spcAft>
              <a:buNone/>
            </a:pPr>
            <a:r>
              <a:rPr lang="en">
                <a:solidFill>
                  <a:srgbClr val="CC0000"/>
                </a:solidFill>
              </a:rPr>
              <a:t>How to identify if a graph is interval graph based on this theorem???</a:t>
            </a:r>
            <a:endParaRPr>
              <a:solidFill>
                <a:srgbClr val="CC0000"/>
              </a:solidFill>
            </a:endParaRPr>
          </a:p>
          <a:p>
            <a:pPr indent="0" lvl="0" marL="0" rtl="0" algn="l">
              <a:spcBef>
                <a:spcPts val="1600"/>
              </a:spcBef>
              <a:spcAft>
                <a:spcPts val="1600"/>
              </a:spcAft>
              <a:buNone/>
            </a:pPr>
            <a:r>
              <a:rPr lang="en">
                <a:solidFill>
                  <a:srgbClr val="434343"/>
                </a:solidFill>
              </a:rPr>
              <a:t>Take S as the set of orderings of the cliques. For each v, delete those orderings where C(v) don’t appear consecutively. If at the end, S is non empty, it is interval graphs. This can be implemented efficiently using PQ trees.</a:t>
            </a:r>
            <a:endParaRPr>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Interval Graph</a:t>
            </a:r>
            <a:endParaRPr/>
          </a:p>
        </p:txBody>
      </p:sp>
      <p:sp>
        <p:nvSpPr>
          <p:cNvPr id="260" name="Google Shape;260;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Linear time algorithm for deciding interval graphs are isomorphic-O(n+e)</a:t>
            </a:r>
            <a:endParaRPr sz="2000"/>
          </a:p>
          <a:p>
            <a:pPr indent="-355600" lvl="0" marL="457200" rtl="0" algn="l">
              <a:lnSpc>
                <a:spcPct val="150000"/>
              </a:lnSpc>
              <a:spcBef>
                <a:spcPts val="0"/>
              </a:spcBef>
              <a:spcAft>
                <a:spcPts val="0"/>
              </a:spcAft>
              <a:buSzPts val="2000"/>
              <a:buChar char="●"/>
            </a:pPr>
            <a:r>
              <a:rPr lang="en" sz="2000"/>
              <a:t>Implemented using data structure call PQ-Tree</a:t>
            </a:r>
            <a:endParaRPr sz="2000"/>
          </a:p>
          <a:p>
            <a:pPr indent="-355600" lvl="0" marL="457200" rtl="0" algn="l">
              <a:lnSpc>
                <a:spcPct val="150000"/>
              </a:lnSpc>
              <a:spcBef>
                <a:spcPts val="0"/>
              </a:spcBef>
              <a:spcAft>
                <a:spcPts val="0"/>
              </a:spcAft>
              <a:buSzPts val="2000"/>
              <a:buChar char="●"/>
            </a:pPr>
            <a:r>
              <a:rPr lang="en" sz="2000"/>
              <a:t>A proper PQ-Tree can be made for an interval graph in O(n+e),</a:t>
            </a:r>
            <a:endParaRPr sz="2000">
              <a:highlight>
                <a:srgbClr val="FFFFFF"/>
              </a:highlight>
            </a:endParaRPr>
          </a:p>
          <a:p>
            <a:pPr indent="-355600" lvl="0" marL="457200" rtl="0" algn="l">
              <a:lnSpc>
                <a:spcPct val="150000"/>
              </a:lnSpc>
              <a:spcBef>
                <a:spcPts val="0"/>
              </a:spcBef>
              <a:spcAft>
                <a:spcPts val="0"/>
              </a:spcAft>
              <a:buSzPts val="2000"/>
              <a:buChar char="●"/>
            </a:pPr>
            <a:r>
              <a:rPr lang="en" sz="2000">
                <a:highlight>
                  <a:srgbClr val="FFFFFF"/>
                </a:highlight>
              </a:rPr>
              <a:t>A PQ-Tree is an ordered tree whose non-terminal tree nodes fall into two classes P or Q </a:t>
            </a:r>
            <a:endParaRPr sz="200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Graph Isomorphism Problem</a:t>
            </a:r>
            <a:endParaRPr sz="3900">
              <a:solidFill>
                <a:srgbClr val="CC0000"/>
              </a:solidFill>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sz="2600">
              <a:solidFill>
                <a:srgbClr val="434343"/>
              </a:solidFill>
            </a:endParaRPr>
          </a:p>
          <a:p>
            <a:pPr indent="0" lvl="0" marL="0" rtl="0" algn="l">
              <a:spcBef>
                <a:spcPts val="1600"/>
              </a:spcBef>
              <a:spcAft>
                <a:spcPts val="0"/>
              </a:spcAft>
              <a:buNone/>
            </a:pPr>
            <a:r>
              <a:rPr lang="en" sz="2300">
                <a:solidFill>
                  <a:srgbClr val="434343"/>
                </a:solidFill>
              </a:rPr>
              <a:t>	Computational Problem of determining if two finite  </a:t>
            </a:r>
            <a:endParaRPr sz="2300">
              <a:solidFill>
                <a:srgbClr val="434343"/>
              </a:solidFill>
            </a:endParaRPr>
          </a:p>
          <a:p>
            <a:pPr indent="0" lvl="0" marL="0" rtl="0" algn="l">
              <a:spcBef>
                <a:spcPts val="1600"/>
              </a:spcBef>
              <a:spcAft>
                <a:spcPts val="1600"/>
              </a:spcAft>
              <a:buNone/>
            </a:pPr>
            <a:r>
              <a:rPr lang="en" sz="2300">
                <a:solidFill>
                  <a:srgbClr val="434343"/>
                </a:solidFill>
              </a:rPr>
              <a:t>                  			Graphs  are Isomorphic</a:t>
            </a:r>
            <a:endParaRPr sz="23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Interval Graph</a:t>
            </a:r>
            <a:endParaRPr/>
          </a:p>
        </p:txBody>
      </p:sp>
      <p:sp>
        <p:nvSpPr>
          <p:cNvPr id="266" name="Google Shape;266;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Given interval graphs G and G',</a:t>
            </a:r>
            <a:endParaRPr sz="2000"/>
          </a:p>
          <a:p>
            <a:pPr indent="-355600" lvl="1" marL="914400" rtl="0" algn="l">
              <a:lnSpc>
                <a:spcPct val="150000"/>
              </a:lnSpc>
              <a:spcBef>
                <a:spcPts val="0"/>
              </a:spcBef>
              <a:spcAft>
                <a:spcPts val="0"/>
              </a:spcAft>
              <a:buSzPts val="2000"/>
              <a:buChar char="○"/>
            </a:pPr>
            <a:r>
              <a:rPr lang="en" sz="2000"/>
              <a:t>First construct the trees T(G) and T(G")</a:t>
            </a:r>
            <a:endParaRPr sz="2000"/>
          </a:p>
          <a:p>
            <a:pPr indent="-355600" lvl="1" marL="914400" rtl="0" algn="l">
              <a:lnSpc>
                <a:spcPct val="150000"/>
              </a:lnSpc>
              <a:spcBef>
                <a:spcPts val="0"/>
              </a:spcBef>
              <a:spcAft>
                <a:spcPts val="0"/>
              </a:spcAft>
              <a:buSzPts val="2000"/>
              <a:buChar char="○"/>
            </a:pPr>
            <a:r>
              <a:rPr lang="en" sz="2000"/>
              <a:t>Algorithms given to obtain corresponding proper canonical labeled PQ-trees T and T'</a:t>
            </a:r>
            <a:endParaRPr sz="2000"/>
          </a:p>
          <a:p>
            <a:pPr indent="-355600" lvl="1" marL="914400" rtl="0" algn="l">
              <a:lnSpc>
                <a:spcPct val="150000"/>
              </a:lnSpc>
              <a:spcBef>
                <a:spcPts val="0"/>
              </a:spcBef>
              <a:spcAft>
                <a:spcPts val="0"/>
              </a:spcAft>
              <a:buSzPts val="2000"/>
              <a:buChar char="○"/>
            </a:pPr>
            <a:r>
              <a:rPr lang="en" sz="2000"/>
              <a:t>Determine whether these are L-identical,can be done in linear time by a preorder scan of trees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Special Cases :  Planar Graph</a:t>
            </a:r>
            <a:endParaRPr/>
          </a:p>
        </p:txBody>
      </p:sp>
      <p:sp>
        <p:nvSpPr>
          <p:cNvPr id="272" name="Google Shape;272;p43"/>
          <p:cNvSpPr txBox="1"/>
          <p:nvPr>
            <p:ph idx="1" type="body"/>
          </p:nvPr>
        </p:nvSpPr>
        <p:spPr>
          <a:xfrm>
            <a:off x="311700" y="1205125"/>
            <a:ext cx="8520600" cy="3354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Test if G1 and G2 are planar graphs </a:t>
            </a:r>
            <a:endParaRPr sz="2000"/>
          </a:p>
          <a:p>
            <a:pPr indent="-355600" lvl="0" marL="457200" rtl="0" algn="l">
              <a:lnSpc>
                <a:spcPct val="150000"/>
              </a:lnSpc>
              <a:spcBef>
                <a:spcPts val="0"/>
              </a:spcBef>
              <a:spcAft>
                <a:spcPts val="0"/>
              </a:spcAft>
              <a:buSzPts val="2000"/>
              <a:buChar char="●"/>
            </a:pPr>
            <a:r>
              <a:rPr lang="en" sz="2000"/>
              <a:t>Decompose G1 and G2 into biconnected components and construct the tree of biconnected components</a:t>
            </a:r>
            <a:endParaRPr sz="2000"/>
          </a:p>
          <a:p>
            <a:pPr indent="-355600" lvl="0" marL="457200" rtl="0" algn="l">
              <a:lnSpc>
                <a:spcPct val="150000"/>
              </a:lnSpc>
              <a:spcBef>
                <a:spcPts val="0"/>
              </a:spcBef>
              <a:spcAft>
                <a:spcPts val="0"/>
              </a:spcAft>
              <a:buSzPts val="2000"/>
              <a:buChar char="●"/>
            </a:pPr>
            <a:r>
              <a:rPr lang="en" sz="2000"/>
              <a:t>Decompose each biconnected component into its triconnected components and construct the SPQR-tree. </a:t>
            </a:r>
            <a:endParaRPr sz="2000"/>
          </a:p>
          <a:p>
            <a:pPr indent="-355600" lvl="0" marL="457200" rtl="0" algn="l">
              <a:lnSpc>
                <a:spcPct val="150000"/>
              </a:lnSpc>
              <a:spcBef>
                <a:spcPts val="0"/>
              </a:spcBef>
              <a:spcAft>
                <a:spcPts val="0"/>
              </a:spcAft>
              <a:buSzPts val="2000"/>
              <a:buChar char="●"/>
            </a:pPr>
            <a:r>
              <a:rPr lang="en" sz="2000"/>
              <a:t>Construct unique code for every SPQR-tree and in bottom-up fashion construct unique code for the biconnected tree </a:t>
            </a:r>
            <a:endParaRPr sz="2000"/>
          </a:p>
          <a:p>
            <a:pPr indent="-355600" lvl="0" marL="457200" rtl="0" algn="l">
              <a:lnSpc>
                <a:spcPct val="150000"/>
              </a:lnSpc>
              <a:spcBef>
                <a:spcPts val="0"/>
              </a:spcBef>
              <a:spcAft>
                <a:spcPts val="0"/>
              </a:spcAft>
              <a:buSzPts val="2000"/>
              <a:buChar char="●"/>
            </a:pPr>
            <a:r>
              <a:rPr lang="en" sz="2000"/>
              <a:t>If Code(G1) = Code(G2) G1 is isomorphic to G2</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Practical graph isomorphism</a:t>
            </a:r>
            <a:endParaRPr sz="3900">
              <a:solidFill>
                <a:srgbClr val="CC0000"/>
              </a:solidFill>
            </a:endParaRPr>
          </a:p>
        </p:txBody>
      </p:sp>
      <p:sp>
        <p:nvSpPr>
          <p:cNvPr id="278" name="Google Shape;278;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1400"/>
              </a:spcBef>
              <a:spcAft>
                <a:spcPts val="0"/>
              </a:spcAft>
              <a:buClr>
                <a:srgbClr val="330000"/>
              </a:buClr>
              <a:buSzPts val="2000"/>
              <a:buFont typeface="Arial"/>
              <a:buChar char="●"/>
            </a:pPr>
            <a:r>
              <a:rPr lang="en" sz="2000">
                <a:solidFill>
                  <a:srgbClr val="330000"/>
                </a:solidFill>
                <a:latin typeface="Arial"/>
                <a:ea typeface="Arial"/>
                <a:cs typeface="Arial"/>
                <a:sym typeface="Arial"/>
              </a:rPr>
              <a:t>Nauty is a set of procedures for determining the automorphism group of a vertex-coloured graph, and for testing graphs for isomorphism. </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Traces is an alternative program for these operations.</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nauty and Traces are written in a highly portable subset of the language C</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Isomorphism is done by canonical labelling</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To handle this situation, vertices in nauty and Traces can be coloured</a:t>
            </a:r>
            <a:endParaRPr sz="2000">
              <a:solidFill>
                <a:srgbClr val="330000"/>
              </a:solidFill>
              <a:latin typeface="Arial"/>
              <a:ea typeface="Arial"/>
              <a:cs typeface="Arial"/>
              <a:sym typeface="Arial"/>
            </a:endParaRPr>
          </a:p>
          <a:p>
            <a:pPr indent="0" lvl="0" marL="0" rtl="0" algn="l">
              <a:spcBef>
                <a:spcPts val="1400"/>
              </a:spcBef>
              <a:spcAft>
                <a:spcPts val="1600"/>
              </a:spcAft>
              <a:buNone/>
            </a:pPr>
            <a:r>
              <a:t/>
            </a:r>
            <a:endParaRPr sz="2000">
              <a:solidFill>
                <a:srgbClr val="99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Practical graph isomorphism</a:t>
            </a:r>
            <a:endParaRPr sz="3900">
              <a:solidFill>
                <a:srgbClr val="CC0000"/>
              </a:solidFill>
            </a:endParaRPr>
          </a:p>
        </p:txBody>
      </p:sp>
      <p:sp>
        <p:nvSpPr>
          <p:cNvPr id="284" name="Google Shape;284;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1400"/>
              </a:spcBef>
              <a:spcAft>
                <a:spcPts val="0"/>
              </a:spcAft>
              <a:buClr>
                <a:srgbClr val="330000"/>
              </a:buClr>
              <a:buSzPts val="2000"/>
              <a:buFont typeface="Arial"/>
              <a:buChar char="●"/>
            </a:pPr>
            <a:r>
              <a:rPr lang="en" sz="2000">
                <a:solidFill>
                  <a:srgbClr val="330000"/>
                </a:solidFill>
                <a:latin typeface="Arial"/>
                <a:ea typeface="Arial"/>
                <a:cs typeface="Arial"/>
                <a:sym typeface="Arial"/>
              </a:rPr>
              <a:t>nauty and Traces consider the colours to come in some order; i.e., there is a 1st colour, a 2nd colour, etc..The new vertex labels are in order of colour. </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The vertices of the first colour are labelled first, of the second colour next, and so on. </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This rule means that the canonical labelling can be used to determine if two coloured graphs are isomorphic</a:t>
            </a:r>
            <a:endParaRPr sz="2000">
              <a:solidFill>
                <a:srgbClr val="330000"/>
              </a:solidFill>
              <a:latin typeface="Arial"/>
              <a:ea typeface="Arial"/>
              <a:cs typeface="Arial"/>
              <a:sym typeface="Arial"/>
            </a:endParaRPr>
          </a:p>
          <a:p>
            <a:pPr indent="-355600" lvl="0" marL="457200" rtl="0" algn="l">
              <a:spcBef>
                <a:spcPts val="0"/>
              </a:spcBef>
              <a:spcAft>
                <a:spcPts val="0"/>
              </a:spcAft>
              <a:buClr>
                <a:srgbClr val="330000"/>
              </a:buClr>
              <a:buSzPts val="2000"/>
              <a:buFont typeface="Arial"/>
              <a:buChar char="●"/>
            </a:pPr>
            <a:r>
              <a:rPr lang="en" sz="2000">
                <a:solidFill>
                  <a:srgbClr val="330000"/>
                </a:solidFill>
                <a:latin typeface="Arial"/>
                <a:ea typeface="Arial"/>
                <a:cs typeface="Arial"/>
                <a:sym typeface="Arial"/>
              </a:rPr>
              <a:t>Traces is currently one of the leader on the majority of difficult graph classes, while nauty is still preferred for mass testing of small graphs</a:t>
            </a:r>
            <a:endParaRPr sz="2000">
              <a:solidFill>
                <a:srgbClr val="33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Applications </a:t>
            </a:r>
            <a:endParaRPr sz="3900">
              <a:solidFill>
                <a:srgbClr val="CC0000"/>
              </a:solidFill>
            </a:endParaRPr>
          </a:p>
        </p:txBody>
      </p:sp>
      <p:sp>
        <p:nvSpPr>
          <p:cNvPr id="290" name="Google Shape;290;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Char char="❏"/>
            </a:pPr>
            <a:r>
              <a:rPr lang="en" sz="2500">
                <a:solidFill>
                  <a:srgbClr val="990000"/>
                </a:solidFill>
              </a:rPr>
              <a:t>Layout Vs Schematic</a:t>
            </a:r>
            <a:r>
              <a:rPr lang="en" sz="2200">
                <a:solidFill>
                  <a:srgbClr val="434343"/>
                </a:solidFill>
              </a:rPr>
              <a:t>  :  Automation verification software that determines if a circuit layout corresponds to an intended design scheme</a:t>
            </a:r>
            <a:endParaRPr sz="2200">
              <a:solidFill>
                <a:srgbClr val="434343"/>
              </a:solidFill>
            </a:endParaRPr>
          </a:p>
          <a:p>
            <a:pPr indent="0" lvl="0" marL="457200" rtl="0" algn="l">
              <a:spcBef>
                <a:spcPts val="1600"/>
              </a:spcBef>
              <a:spcAft>
                <a:spcPts val="0"/>
              </a:spcAft>
              <a:buNone/>
            </a:pPr>
            <a:r>
              <a:t/>
            </a:r>
            <a:endParaRPr sz="2200">
              <a:solidFill>
                <a:srgbClr val="434343"/>
              </a:solidFill>
            </a:endParaRPr>
          </a:p>
          <a:p>
            <a:pPr indent="-368300" lvl="0" marL="457200" rtl="0" algn="l">
              <a:spcBef>
                <a:spcPts val="1600"/>
              </a:spcBef>
              <a:spcAft>
                <a:spcPts val="0"/>
              </a:spcAft>
              <a:buClr>
                <a:srgbClr val="990000"/>
              </a:buClr>
              <a:buSzPts val="2200"/>
              <a:buChar char="❏"/>
            </a:pPr>
            <a:r>
              <a:rPr lang="en" sz="2200">
                <a:solidFill>
                  <a:srgbClr val="990000"/>
                </a:solidFill>
              </a:rPr>
              <a:t>Computer Vision               : </a:t>
            </a:r>
            <a:r>
              <a:rPr lang="en" sz="2200">
                <a:solidFill>
                  <a:srgbClr val="434343"/>
                </a:solidFill>
              </a:rPr>
              <a:t> Identification of an unknown image by comparing with a known image</a:t>
            </a:r>
            <a:endParaRPr sz="2200">
              <a:solidFill>
                <a:srgbClr val="434343"/>
              </a:solidFill>
            </a:endParaRPr>
          </a:p>
          <a:p>
            <a:pPr indent="0" lvl="0" marL="457200" rtl="0" algn="l">
              <a:spcBef>
                <a:spcPts val="1600"/>
              </a:spcBef>
              <a:spcAft>
                <a:spcPts val="1600"/>
              </a:spcAft>
              <a:buNone/>
            </a:pPr>
            <a:r>
              <a:t/>
            </a:r>
            <a:endParaRPr sz="2200">
              <a:solidFill>
                <a:srgbClr val="99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Applications</a:t>
            </a:r>
            <a:endParaRPr sz="3900">
              <a:solidFill>
                <a:srgbClr val="CC0000"/>
              </a:solidFill>
            </a:endParaRPr>
          </a:p>
        </p:txBody>
      </p:sp>
      <p:sp>
        <p:nvSpPr>
          <p:cNvPr id="296" name="Google Shape;296;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990000"/>
              </a:buClr>
              <a:buSzPts val="2300"/>
              <a:buChar char="❏"/>
            </a:pPr>
            <a:r>
              <a:rPr lang="en" sz="2300">
                <a:solidFill>
                  <a:srgbClr val="990000"/>
                </a:solidFill>
              </a:rPr>
              <a:t>Linguistics : </a:t>
            </a:r>
            <a:r>
              <a:rPr lang="en" sz="2300">
                <a:solidFill>
                  <a:srgbClr val="434343"/>
                </a:solidFill>
              </a:rPr>
              <a:t>Identifying similarities in languages having a common ancestor</a:t>
            </a:r>
            <a:endParaRPr sz="2300">
              <a:solidFill>
                <a:srgbClr val="434343"/>
              </a:solidFill>
            </a:endParaRPr>
          </a:p>
          <a:p>
            <a:pPr indent="-374650" lvl="0" marL="457200" rtl="0" algn="l">
              <a:spcBef>
                <a:spcPts val="0"/>
              </a:spcBef>
              <a:spcAft>
                <a:spcPts val="0"/>
              </a:spcAft>
              <a:buClr>
                <a:srgbClr val="990000"/>
              </a:buClr>
              <a:buSzPts val="2300"/>
              <a:buChar char="❏"/>
            </a:pPr>
            <a:r>
              <a:rPr lang="en" sz="2300">
                <a:solidFill>
                  <a:srgbClr val="990000"/>
                </a:solidFill>
              </a:rPr>
              <a:t>Compound Identification : </a:t>
            </a:r>
            <a:endParaRPr sz="2300">
              <a:solidFill>
                <a:srgbClr val="990000"/>
              </a:solidFill>
            </a:endParaRPr>
          </a:p>
          <a:p>
            <a:pPr indent="-374650" lvl="3" marL="1828800" rtl="0" algn="l">
              <a:spcBef>
                <a:spcPts val="0"/>
              </a:spcBef>
              <a:spcAft>
                <a:spcPts val="0"/>
              </a:spcAft>
              <a:buClr>
                <a:srgbClr val="434343"/>
              </a:buClr>
              <a:buSzPts val="2300"/>
              <a:buChar char="❏"/>
            </a:pPr>
            <a:r>
              <a:rPr lang="en" sz="2300">
                <a:solidFill>
                  <a:srgbClr val="434343"/>
                </a:solidFill>
              </a:rPr>
              <a:t>Used to find a compound in chemical database</a:t>
            </a:r>
            <a:endParaRPr sz="2300">
              <a:solidFill>
                <a:srgbClr val="434343"/>
              </a:solidFill>
            </a:endParaRPr>
          </a:p>
          <a:p>
            <a:pPr indent="-374650" lvl="3" marL="1828800" rtl="0" algn="l">
              <a:spcBef>
                <a:spcPts val="0"/>
              </a:spcBef>
              <a:spcAft>
                <a:spcPts val="0"/>
              </a:spcAft>
              <a:buClr>
                <a:srgbClr val="434343"/>
              </a:buClr>
              <a:buSzPts val="2300"/>
              <a:buChar char="❏"/>
            </a:pPr>
            <a:r>
              <a:rPr lang="en" sz="2300">
                <a:solidFill>
                  <a:srgbClr val="434343"/>
                </a:solidFill>
              </a:rPr>
              <a:t>Atoms as nodes and bonds as edges</a:t>
            </a:r>
            <a:endParaRPr sz="2300">
              <a:solidFill>
                <a:srgbClr val="434343"/>
              </a:solidFill>
            </a:endParaRPr>
          </a:p>
          <a:p>
            <a:pPr indent="0" lvl="0" marL="0" rtl="0" algn="l">
              <a:spcBef>
                <a:spcPts val="1600"/>
              </a:spcBef>
              <a:spcAft>
                <a:spcPts val="0"/>
              </a:spcAft>
              <a:buNone/>
            </a:pPr>
            <a:r>
              <a:rPr lang="en" sz="2300">
                <a:solidFill>
                  <a:srgbClr val="434343"/>
                </a:solidFill>
              </a:rPr>
              <a:t>Many other areas like biometrics, genome editing, verification etc.</a:t>
            </a:r>
            <a:endParaRPr sz="2300">
              <a:solidFill>
                <a:srgbClr val="434343"/>
              </a:solidFill>
            </a:endParaRPr>
          </a:p>
          <a:p>
            <a:pPr indent="0" lvl="0" marL="1828800" rtl="0" algn="l">
              <a:spcBef>
                <a:spcPts val="1600"/>
              </a:spcBef>
              <a:spcAft>
                <a:spcPts val="1600"/>
              </a:spcAft>
              <a:buNone/>
            </a:pPr>
            <a:r>
              <a:t/>
            </a:r>
            <a:endParaRPr sz="2300">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773700" y="2729525"/>
            <a:ext cx="7596600" cy="60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CC0000"/>
                </a:solidFill>
              </a:rPr>
              <a:t>Q &amp; A</a:t>
            </a:r>
            <a:endParaRPr sz="6000">
              <a:solidFill>
                <a:srgbClr val="CC0000"/>
              </a:solidFill>
            </a:endParaRPr>
          </a:p>
        </p:txBody>
      </p:sp>
      <p:pic>
        <p:nvPicPr>
          <p:cNvPr id="302" name="Google Shape;302;p48"/>
          <p:cNvPicPr preferRelativeResize="0"/>
          <p:nvPr/>
        </p:nvPicPr>
        <p:blipFill>
          <a:blip r:embed="rId3">
            <a:alphaModFix/>
          </a:blip>
          <a:stretch>
            <a:fillRect/>
          </a:stretch>
        </p:blipFill>
        <p:spPr>
          <a:xfrm>
            <a:off x="2995600" y="1123950"/>
            <a:ext cx="3152775" cy="1447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CC0000"/>
                </a:solidFill>
              </a:rPr>
              <a:t>THANK YOU</a:t>
            </a:r>
            <a:endParaRPr sz="6000">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COMPLEXITY</a:t>
            </a:r>
            <a:endParaRPr sz="3900">
              <a:solidFill>
                <a:srgbClr val="CC0000"/>
              </a:solidFill>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Problem is in NP,but</a:t>
            </a:r>
            <a:endParaRPr sz="2000"/>
          </a:p>
          <a:p>
            <a:pPr indent="-355600" lvl="1" marL="914400" rtl="0" algn="l">
              <a:spcBef>
                <a:spcPts val="0"/>
              </a:spcBef>
              <a:spcAft>
                <a:spcPts val="0"/>
              </a:spcAft>
              <a:buSzPts val="2000"/>
              <a:buChar char="❏"/>
            </a:pPr>
            <a:r>
              <a:rPr lang="en" sz="2000"/>
              <a:t>No NP-completeness proof is known</a:t>
            </a:r>
            <a:endParaRPr sz="2000"/>
          </a:p>
          <a:p>
            <a:pPr indent="-355600" lvl="1" marL="914400" rtl="0" algn="l">
              <a:spcBef>
                <a:spcPts val="0"/>
              </a:spcBef>
              <a:spcAft>
                <a:spcPts val="0"/>
              </a:spcAft>
              <a:buSzPts val="2000"/>
              <a:buChar char="❏"/>
            </a:pPr>
            <a:r>
              <a:rPr lang="en" sz="2000"/>
              <a:t>No polynomial time algorithm is known</a:t>
            </a:r>
            <a:endParaRPr sz="2000"/>
          </a:p>
          <a:p>
            <a:pPr indent="0" lvl="0" marL="0" rtl="0" algn="l">
              <a:spcBef>
                <a:spcPts val="1600"/>
              </a:spcBef>
              <a:spcAft>
                <a:spcPts val="1600"/>
              </a:spcAft>
              <a:buNone/>
            </a:pPr>
            <a:r>
              <a:t/>
            </a:r>
            <a:endParaRPr sz="2000"/>
          </a:p>
        </p:txBody>
      </p:sp>
      <p:pic>
        <p:nvPicPr>
          <p:cNvPr id="82" name="Google Shape;82;p16"/>
          <p:cNvPicPr preferRelativeResize="0"/>
          <p:nvPr/>
        </p:nvPicPr>
        <p:blipFill>
          <a:blip r:embed="rId3">
            <a:alphaModFix/>
          </a:blip>
          <a:stretch>
            <a:fillRect/>
          </a:stretch>
        </p:blipFill>
        <p:spPr>
          <a:xfrm>
            <a:off x="0" y="2506725"/>
            <a:ext cx="9144000" cy="252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ISOMORPHISM-COMPLETE</a:t>
            </a:r>
            <a:endParaRPr sz="4500"/>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Problems are </a:t>
            </a:r>
            <a:r>
              <a:rPr lang="en" sz="2000">
                <a:solidFill>
                  <a:srgbClr val="FF0000"/>
                </a:solidFill>
              </a:rPr>
              <a:t>isomorphism complete</a:t>
            </a:r>
            <a:r>
              <a:rPr lang="en" sz="2000"/>
              <a:t> ,if they are ‘equally hard’ as graph isomorphism</a:t>
            </a:r>
            <a:endParaRPr sz="2000"/>
          </a:p>
          <a:p>
            <a:pPr indent="-355600" lvl="0" marL="457200" rtl="0" algn="l">
              <a:spcBef>
                <a:spcPts val="0"/>
              </a:spcBef>
              <a:spcAft>
                <a:spcPts val="0"/>
              </a:spcAft>
              <a:buSzPts val="2000"/>
              <a:buChar char="❏"/>
            </a:pPr>
            <a:r>
              <a:rPr lang="en" sz="2000">
                <a:solidFill>
                  <a:srgbClr val="000000"/>
                </a:solidFill>
              </a:rPr>
              <a:t>I</a:t>
            </a:r>
            <a:r>
              <a:rPr lang="en" sz="2000">
                <a:solidFill>
                  <a:srgbClr val="000000"/>
                </a:solidFill>
              </a:rPr>
              <a:t>somorphism complete</a:t>
            </a:r>
            <a:r>
              <a:rPr lang="en" sz="2000"/>
              <a:t> Problems:-</a:t>
            </a:r>
            <a:endParaRPr sz="2000"/>
          </a:p>
          <a:p>
            <a:pPr indent="-355600" lvl="1" marL="914400" rtl="0" algn="l">
              <a:spcBef>
                <a:spcPts val="0"/>
              </a:spcBef>
              <a:spcAft>
                <a:spcPts val="0"/>
              </a:spcAft>
              <a:buSzPts val="2000"/>
              <a:buChar char="❏"/>
            </a:pPr>
            <a:r>
              <a:rPr lang="en" sz="2000"/>
              <a:t>Isomorphism of Directed Graphs</a:t>
            </a:r>
            <a:endParaRPr sz="2000"/>
          </a:p>
          <a:p>
            <a:pPr indent="-355600" lvl="1" marL="914400" rtl="0" algn="l">
              <a:spcBef>
                <a:spcPts val="0"/>
              </a:spcBef>
              <a:spcAft>
                <a:spcPts val="0"/>
              </a:spcAft>
              <a:buSzPts val="2000"/>
              <a:buChar char="❏"/>
            </a:pPr>
            <a:r>
              <a:rPr lang="en" sz="2000"/>
              <a:t>Isomorphism of bipartite Graphs</a:t>
            </a:r>
            <a:endParaRPr sz="2000"/>
          </a:p>
          <a:p>
            <a:pPr indent="-355600" lvl="1" marL="914400" rtl="0" algn="l">
              <a:spcBef>
                <a:spcPts val="0"/>
              </a:spcBef>
              <a:spcAft>
                <a:spcPts val="0"/>
              </a:spcAft>
              <a:buSzPts val="2000"/>
              <a:buChar char="❏"/>
            </a:pPr>
            <a:r>
              <a:rPr lang="en" sz="2000"/>
              <a:t>Isomorphism of finite automata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solidFill>
                  <a:srgbClr val="CC0000"/>
                </a:solidFill>
              </a:rPr>
              <a:t>HISTORY OF COMPLEXITY</a:t>
            </a:r>
            <a:endParaRPr sz="3900">
              <a:solidFill>
                <a:srgbClr val="CC0000"/>
              </a:solidFill>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One of Garey and Johnson’s 12 problems unknown to be NP-complete or in P</a:t>
            </a:r>
            <a:r>
              <a:rPr lang="en" sz="2000"/>
              <a:t> </a:t>
            </a:r>
            <a:endParaRPr sz="2000"/>
          </a:p>
          <a:p>
            <a:pPr indent="-355600" lvl="0" marL="457200" rtl="0" algn="l">
              <a:spcBef>
                <a:spcPts val="0"/>
              </a:spcBef>
              <a:spcAft>
                <a:spcPts val="0"/>
              </a:spcAft>
              <a:buSzPts val="2000"/>
              <a:buChar char="❏"/>
            </a:pPr>
            <a:r>
              <a:rPr lang="en" sz="2000"/>
              <a:t>1980s - runtime</a:t>
            </a:r>
            <a:r>
              <a:rPr lang="en" sz="2000"/>
              <a:t>  -</a:t>
            </a:r>
            <a:endParaRPr sz="2000"/>
          </a:p>
          <a:p>
            <a:pPr indent="-355600" lvl="0" marL="457200" rtl="0" algn="l">
              <a:spcBef>
                <a:spcPts val="0"/>
              </a:spcBef>
              <a:spcAft>
                <a:spcPts val="0"/>
              </a:spcAft>
              <a:buSzPts val="2000"/>
              <a:buChar char="❏"/>
            </a:pPr>
            <a:r>
              <a:rPr lang="en" sz="2000"/>
              <a:t>2015- Babai publishes a quasi-polynomial time algorithm -</a:t>
            </a:r>
            <a:endParaRPr sz="2000"/>
          </a:p>
          <a:p>
            <a:pPr indent="0" lvl="0" marL="457200" rtl="0" algn="l">
              <a:spcBef>
                <a:spcPts val="1600"/>
              </a:spcBef>
              <a:spcAft>
                <a:spcPts val="0"/>
              </a:spcAft>
              <a:buNone/>
            </a:pPr>
            <a:r>
              <a:rPr lang="en" sz="2000"/>
              <a:t> </a:t>
            </a:r>
            <a:endParaRPr sz="2000"/>
          </a:p>
          <a:p>
            <a:pPr indent="-355600" lvl="0" marL="457200" rtl="0" algn="l">
              <a:spcBef>
                <a:spcPts val="1600"/>
              </a:spcBef>
              <a:spcAft>
                <a:spcPts val="0"/>
              </a:spcAft>
              <a:buSzPts val="2000"/>
              <a:buChar char="❏"/>
            </a:pPr>
            <a:r>
              <a:rPr lang="en" sz="2000"/>
              <a:t>2017 - </a:t>
            </a:r>
            <a:endParaRPr sz="2000"/>
          </a:p>
          <a:p>
            <a:pPr indent="-355600" lvl="1" marL="914400" rtl="0" algn="l">
              <a:spcBef>
                <a:spcPts val="0"/>
              </a:spcBef>
              <a:spcAft>
                <a:spcPts val="0"/>
              </a:spcAft>
              <a:buSzPts val="2000"/>
              <a:buChar char="❏"/>
            </a:pPr>
            <a:r>
              <a:rPr lang="en" sz="2000"/>
              <a:t>Harald Helfgott discovers an error resulting in sub exponential time </a:t>
            </a:r>
            <a:endParaRPr sz="2000"/>
          </a:p>
          <a:p>
            <a:pPr indent="-355600" lvl="1" marL="914400" rtl="0" algn="l">
              <a:spcBef>
                <a:spcPts val="0"/>
              </a:spcBef>
              <a:spcAft>
                <a:spcPts val="0"/>
              </a:spcAft>
              <a:buSzPts val="2000"/>
              <a:buChar char="❏"/>
            </a:pPr>
            <a:r>
              <a:rPr lang="en" sz="2000"/>
              <a:t>Babai makes a revision to restore the quasi-polynomial claim</a:t>
            </a:r>
            <a:endParaRPr sz="2000"/>
          </a:p>
        </p:txBody>
      </p:sp>
      <p:pic>
        <p:nvPicPr>
          <p:cNvPr descr="2^{O(\sqrt{ nlogn})}" id="95" name="Google Shape;95;p18"/>
          <p:cNvPicPr preferRelativeResize="0"/>
          <p:nvPr/>
        </p:nvPicPr>
        <p:blipFill>
          <a:blip r:embed="rId3">
            <a:alphaModFix/>
          </a:blip>
          <a:stretch>
            <a:fillRect/>
          </a:stretch>
        </p:blipFill>
        <p:spPr>
          <a:xfrm>
            <a:off x="3013525" y="2080625"/>
            <a:ext cx="954368" cy="282175"/>
          </a:xfrm>
          <a:prstGeom prst="rect">
            <a:avLst/>
          </a:prstGeom>
          <a:noFill/>
          <a:ln>
            <a:noFill/>
          </a:ln>
        </p:spPr>
      </p:pic>
      <p:pic>
        <p:nvPicPr>
          <p:cNvPr descr="exp(logn ^ {O(1)})" id="96" name="Google Shape;96;p18"/>
          <p:cNvPicPr preferRelativeResize="0"/>
          <p:nvPr/>
        </p:nvPicPr>
        <p:blipFill>
          <a:blip r:embed="rId4">
            <a:alphaModFix/>
          </a:blip>
          <a:stretch>
            <a:fillRect/>
          </a:stretch>
        </p:blipFill>
        <p:spPr>
          <a:xfrm>
            <a:off x="1189925" y="2761075"/>
            <a:ext cx="1047125" cy="2821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Notable Personalities</a:t>
            </a:r>
            <a:endParaRPr sz="3900">
              <a:solidFill>
                <a:srgbClr val="CC0000"/>
              </a:solidFill>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990000"/>
              </a:buClr>
              <a:buSzPts val="2100"/>
              <a:buChar char="❏"/>
            </a:pPr>
            <a:r>
              <a:rPr b="1" lang="en" sz="2100">
                <a:solidFill>
                  <a:srgbClr val="990000"/>
                </a:solidFill>
              </a:rPr>
              <a:t>Eugene M. Luks :</a:t>
            </a:r>
            <a:r>
              <a:rPr lang="en" sz="2000">
                <a:solidFill>
                  <a:srgbClr val="990000"/>
                </a:solidFill>
              </a:rPr>
              <a:t> </a:t>
            </a:r>
            <a:r>
              <a:rPr lang="en" sz="2000">
                <a:solidFill>
                  <a:srgbClr val="434343"/>
                </a:solidFill>
              </a:rPr>
              <a:t>Worked with Babai to create </a:t>
            </a:r>
            <a:endParaRPr sz="2000">
              <a:solidFill>
                <a:srgbClr val="434343"/>
              </a:solidFill>
            </a:endParaRPr>
          </a:p>
          <a:p>
            <a:pPr indent="0" lvl="0" marL="457200" rtl="0" algn="l">
              <a:spcBef>
                <a:spcPts val="1600"/>
              </a:spcBef>
              <a:spcAft>
                <a:spcPts val="0"/>
              </a:spcAft>
              <a:buNone/>
            </a:pPr>
            <a:r>
              <a:rPr lang="en" sz="2000">
                <a:solidFill>
                  <a:srgbClr val="434343"/>
                </a:solidFill>
              </a:rPr>
              <a:t>lowest theoretical bound algorithm(1983)</a:t>
            </a:r>
            <a:endParaRPr sz="2000">
              <a:solidFill>
                <a:srgbClr val="434343"/>
              </a:solidFill>
            </a:endParaRPr>
          </a:p>
          <a:p>
            <a:pPr indent="-361950" lvl="0" marL="457200" rtl="0" algn="l">
              <a:spcBef>
                <a:spcPts val="1600"/>
              </a:spcBef>
              <a:spcAft>
                <a:spcPts val="0"/>
              </a:spcAft>
              <a:buClr>
                <a:srgbClr val="990000"/>
              </a:buClr>
              <a:buSzPts val="2100"/>
              <a:buChar char="❏"/>
            </a:pPr>
            <a:r>
              <a:rPr b="1" lang="en" sz="2100">
                <a:solidFill>
                  <a:srgbClr val="990000"/>
                </a:solidFill>
              </a:rPr>
              <a:t>Laszlo Babai       : </a:t>
            </a:r>
            <a:r>
              <a:rPr lang="en" sz="2000">
                <a:solidFill>
                  <a:srgbClr val="434343"/>
                </a:solidFill>
              </a:rPr>
              <a:t>Created Quasi Polynomial time algorithm(which is being reviewed), involving group theory </a:t>
            </a:r>
            <a:endParaRPr sz="2000">
              <a:solidFill>
                <a:srgbClr val="434343"/>
              </a:solidFill>
            </a:endParaRPr>
          </a:p>
          <a:p>
            <a:pPr indent="0" lvl="0" marL="457200" rtl="0" algn="l">
              <a:spcBef>
                <a:spcPts val="1600"/>
              </a:spcBef>
              <a:spcAft>
                <a:spcPts val="0"/>
              </a:spcAft>
              <a:buNone/>
            </a:pPr>
            <a:r>
              <a:rPr lang="en" sz="2000">
                <a:solidFill>
                  <a:srgbClr val="434343"/>
                </a:solidFill>
              </a:rPr>
              <a:t>and formulations of his own(2015)].</a:t>
            </a:r>
            <a:endParaRPr sz="2000">
              <a:solidFill>
                <a:srgbClr val="434343"/>
              </a:solidFill>
            </a:endParaRPr>
          </a:p>
          <a:p>
            <a:pPr indent="-361950" lvl="0" marL="457200" rtl="0" algn="l">
              <a:spcBef>
                <a:spcPts val="1600"/>
              </a:spcBef>
              <a:spcAft>
                <a:spcPts val="0"/>
              </a:spcAft>
              <a:buClr>
                <a:srgbClr val="990000"/>
              </a:buClr>
              <a:buSzPts val="2100"/>
              <a:buChar char="❏"/>
            </a:pPr>
            <a:r>
              <a:rPr b="1" lang="en" sz="2100">
                <a:solidFill>
                  <a:srgbClr val="990000"/>
                </a:solidFill>
              </a:rPr>
              <a:t>Brendan McKay  : </a:t>
            </a:r>
            <a:r>
              <a:rPr lang="en" sz="2000">
                <a:solidFill>
                  <a:srgbClr val="434343"/>
                </a:solidFill>
              </a:rPr>
              <a:t>Practical algorithm for graph Isomorphism Problem. Software Implementation, NAUTY(a leading tool in graph canonizations)</a:t>
            </a:r>
            <a:endParaRPr sz="2000">
              <a:solidFill>
                <a:srgbClr val="434343"/>
              </a:solidFill>
            </a:endParaRPr>
          </a:p>
        </p:txBody>
      </p:sp>
      <p:pic>
        <p:nvPicPr>
          <p:cNvPr id="103" name="Google Shape;103;p19"/>
          <p:cNvPicPr preferRelativeResize="0"/>
          <p:nvPr/>
        </p:nvPicPr>
        <p:blipFill>
          <a:blip r:embed="rId3">
            <a:alphaModFix/>
          </a:blip>
          <a:stretch>
            <a:fillRect/>
          </a:stretch>
        </p:blipFill>
        <p:spPr>
          <a:xfrm>
            <a:off x="7364698" y="442150"/>
            <a:ext cx="1467600" cy="2213400"/>
          </a:xfrm>
          <a:prstGeom prst="rect">
            <a:avLst/>
          </a:prstGeom>
          <a:noFill/>
          <a:ln>
            <a:noFill/>
          </a:ln>
        </p:spPr>
      </p:pic>
      <p:cxnSp>
        <p:nvCxnSpPr>
          <p:cNvPr id="104" name="Google Shape;104;p19"/>
          <p:cNvCxnSpPr/>
          <p:nvPr/>
        </p:nvCxnSpPr>
        <p:spPr>
          <a:xfrm flipH="1" rot="10800000">
            <a:off x="6405700" y="2303625"/>
            <a:ext cx="757200" cy="646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9"/>
          <p:cNvSpPr txBox="1"/>
          <p:nvPr/>
        </p:nvSpPr>
        <p:spPr>
          <a:xfrm>
            <a:off x="8015025" y="2903075"/>
            <a:ext cx="946500" cy="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6" name="Google Shape;106;p19"/>
          <p:cNvSpPr txBox="1"/>
          <p:nvPr/>
        </p:nvSpPr>
        <p:spPr>
          <a:xfrm>
            <a:off x="7510200" y="64525"/>
            <a:ext cx="1322100" cy="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Lazlo Babai</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Properties of Isomorphic Graphs</a:t>
            </a:r>
            <a:endParaRPr sz="3900">
              <a:solidFill>
                <a:srgbClr val="CC0000"/>
              </a:solidFill>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434343"/>
              </a:solidFill>
            </a:endParaRPr>
          </a:p>
          <a:p>
            <a:pPr indent="0" lvl="0" marL="0" rtl="0" algn="l">
              <a:spcBef>
                <a:spcPts val="1600"/>
              </a:spcBef>
              <a:spcAft>
                <a:spcPts val="0"/>
              </a:spcAft>
              <a:buNone/>
            </a:pPr>
            <a:r>
              <a:rPr lang="en" sz="2500">
                <a:solidFill>
                  <a:srgbClr val="CC0000"/>
                </a:solidFill>
              </a:rPr>
              <a:t>Isomorphism Invariant  : </a:t>
            </a:r>
            <a:r>
              <a:rPr lang="en" sz="2000">
                <a:solidFill>
                  <a:srgbClr val="434343"/>
                </a:solidFill>
              </a:rPr>
              <a:t> A function f such that</a:t>
            </a:r>
            <a:endParaRPr sz="2000">
              <a:solidFill>
                <a:srgbClr val="434343"/>
              </a:solidFill>
            </a:endParaRPr>
          </a:p>
          <a:p>
            <a:pPr indent="457200" lvl="0" marL="1828800" rtl="0" algn="l">
              <a:spcBef>
                <a:spcPts val="1600"/>
              </a:spcBef>
              <a:spcAft>
                <a:spcPts val="0"/>
              </a:spcAft>
              <a:buNone/>
            </a:pPr>
            <a:r>
              <a:rPr lang="en" sz="2400">
                <a:solidFill>
                  <a:srgbClr val="434343"/>
                </a:solidFill>
              </a:rPr>
              <a:t>G </a:t>
            </a:r>
            <a:r>
              <a:rPr lang="en" sz="2100">
                <a:solidFill>
                  <a:srgbClr val="434343"/>
                </a:solidFill>
              </a:rPr>
              <a:t>≃ H   ⇒  f( G ) = f( H ) </a:t>
            </a:r>
            <a:endParaRPr sz="2100">
              <a:solidFill>
                <a:srgbClr val="434343"/>
              </a:solidFill>
            </a:endParaRPr>
          </a:p>
          <a:p>
            <a:pPr indent="0" lvl="0" marL="0" rtl="0" algn="l">
              <a:spcBef>
                <a:spcPts val="1600"/>
              </a:spcBef>
              <a:spcAft>
                <a:spcPts val="0"/>
              </a:spcAft>
              <a:buNone/>
            </a:pPr>
            <a:r>
              <a:rPr lang="en" sz="2400">
                <a:solidFill>
                  <a:srgbClr val="CC0000"/>
                </a:solidFill>
              </a:rPr>
              <a:t>Complete Isomorphism Invariant :  </a:t>
            </a:r>
            <a:r>
              <a:rPr lang="en" sz="2000">
                <a:solidFill>
                  <a:srgbClr val="434343"/>
                </a:solidFill>
              </a:rPr>
              <a:t>A function f such that </a:t>
            </a:r>
            <a:endParaRPr sz="2000">
              <a:solidFill>
                <a:srgbClr val="434343"/>
              </a:solidFill>
            </a:endParaRPr>
          </a:p>
          <a:p>
            <a:pPr indent="457200" lvl="0" marL="1828800" rtl="0" algn="l">
              <a:spcBef>
                <a:spcPts val="1600"/>
              </a:spcBef>
              <a:spcAft>
                <a:spcPts val="1600"/>
              </a:spcAft>
              <a:buNone/>
            </a:pPr>
            <a:r>
              <a:rPr lang="en" sz="2400">
                <a:solidFill>
                  <a:srgbClr val="434343"/>
                </a:solidFill>
              </a:rPr>
              <a:t>G </a:t>
            </a:r>
            <a:r>
              <a:rPr lang="en" sz="2100">
                <a:solidFill>
                  <a:srgbClr val="434343"/>
                </a:solidFill>
              </a:rPr>
              <a:t>≃ H    ⇔ f( G ) = f( H )</a:t>
            </a:r>
            <a:endParaRPr sz="24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CC0000"/>
                </a:solidFill>
              </a:rPr>
              <a:t>Properties of Isomorphic graphs</a:t>
            </a:r>
            <a:endParaRPr sz="3900">
              <a:solidFill>
                <a:srgbClr val="CC0000"/>
              </a:solidFill>
            </a:endParaRPr>
          </a:p>
        </p:txBody>
      </p:sp>
      <p:sp>
        <p:nvSpPr>
          <p:cNvPr id="118" name="Google Shape;118;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Isomorphic graphs have</a:t>
            </a:r>
            <a:endParaRPr sz="2300">
              <a:solidFill>
                <a:srgbClr val="FF0000"/>
              </a:solidFill>
            </a:endParaRPr>
          </a:p>
          <a:p>
            <a:pPr indent="-355600" lvl="0" marL="457200" rtl="0" algn="l">
              <a:spcBef>
                <a:spcPts val="1600"/>
              </a:spcBef>
              <a:spcAft>
                <a:spcPts val="0"/>
              </a:spcAft>
              <a:buClr>
                <a:srgbClr val="434343"/>
              </a:buClr>
              <a:buSzPts val="2000"/>
              <a:buChar char="❏"/>
            </a:pPr>
            <a:r>
              <a:rPr lang="en" sz="2000">
                <a:solidFill>
                  <a:srgbClr val="434343"/>
                </a:solidFill>
              </a:rPr>
              <a:t>Same number of vertices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Same number of edges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Same degree sequence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Same chromatic number, domination number etc.</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Same eigen values for their adjacency matrices</a:t>
            </a:r>
            <a:endParaRPr sz="2000">
              <a:solidFill>
                <a:srgbClr val="434343"/>
              </a:solidFill>
            </a:endParaRPr>
          </a:p>
          <a:p>
            <a:pPr indent="0" lvl="0" marL="0" rtl="0" algn="l">
              <a:spcBef>
                <a:spcPts val="1600"/>
              </a:spcBef>
              <a:spcAft>
                <a:spcPts val="1600"/>
              </a:spcAft>
              <a:buNone/>
            </a:pPr>
            <a:r>
              <a:rPr lang="en" sz="2300">
                <a:solidFill>
                  <a:srgbClr val="990000"/>
                </a:solidFill>
              </a:rPr>
              <a:t>Isomorphism invariants but not complete isomorphism invariants</a:t>
            </a:r>
            <a:endParaRPr sz="2300">
              <a:solidFill>
                <a:srgbClr val="99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