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3" r:id="rId7"/>
    <p:sldId id="304" r:id="rId8"/>
    <p:sldId id="306" r:id="rId9"/>
    <p:sldId id="305" r:id="rId10"/>
    <p:sldId id="307" r:id="rId11"/>
    <p:sldId id="308" r:id="rId12"/>
    <p:sldId id="310" r:id="rId13"/>
    <p:sldId id="309" r:id="rId14"/>
    <p:sldId id="311" r:id="rId15"/>
    <p:sldId id="312" r:id="rId16"/>
    <p:sldId id="313" r:id="rId17"/>
    <p:sldId id="314" r:id="rId18"/>
    <p:sldId id="317" r:id="rId19"/>
    <p:sldId id="315" r:id="rId20"/>
    <p:sldId id="316" r:id="rId21"/>
    <p:sldId id="318" r:id="rId22"/>
    <p:sldId id="30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285" autoAdjust="0"/>
    <p:restoredTop sz="94619" autoAdjust="0"/>
  </p:normalViewPr>
  <p:slideViewPr>
    <p:cSldViewPr snapToGrid="0">
      <p:cViewPr varScale="1">
        <p:scale>
          <a:sx n="94" d="100"/>
          <a:sy n="94" d="100"/>
        </p:scale>
        <p:origin x="-91"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11/5/2023</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11/5/2023</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11/5/2023</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11/5/2023</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11/5/2023</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11/5/2023</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11/5/2023</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Aadhar seeding status of Madhya </a:t>
            </a:r>
            <a:r>
              <a:rPr lang="en-US" sz="4400" dirty="0" err="1">
                <a:solidFill>
                  <a:schemeClr val="tx1"/>
                </a:solidFill>
              </a:rPr>
              <a:t>pradesh</a:t>
            </a:r>
            <a:endParaRPr lang="en-US" sz="4400" dirty="0">
              <a:solidFill>
                <a:schemeClr val="tx1"/>
              </a:solidFill>
            </a:endParaRP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151823" y="5387290"/>
            <a:ext cx="3205640" cy="774186"/>
          </a:xfrm>
        </p:spPr>
        <p:txBody>
          <a:bodyPr anchor="t">
            <a:normAutofit/>
          </a:bodyPr>
          <a:lstStyle/>
          <a:p>
            <a:pPr>
              <a:lnSpc>
                <a:spcPct val="100000"/>
              </a:lnSpc>
            </a:pPr>
            <a:r>
              <a:rPr lang="en-US" sz="1600" dirty="0"/>
              <a:t>.</a:t>
            </a:r>
          </a:p>
        </p:txBody>
      </p:sp>
      <p:cxnSp>
        <p:nvCxnSpPr>
          <p:cNvPr id="37" name="Straight Connector 36">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BE0DB3-2247-AD60-B867-BF1CBB836FB6}"/>
              </a:ext>
            </a:extLst>
          </p:cNvPr>
          <p:cNvSpPr>
            <a:spLocks noGrp="1"/>
          </p:cNvSpPr>
          <p:nvPr>
            <p:ph type="title"/>
          </p:nvPr>
        </p:nvSpPr>
        <p:spPr/>
        <p:txBody>
          <a:bodyPr/>
          <a:lstStyle/>
          <a:p>
            <a:r>
              <a:rPr lang="en-IN" u="sng" dirty="0">
                <a:solidFill>
                  <a:schemeClr val="tx1">
                    <a:lumMod val="95000"/>
                    <a:lumOff val="5000"/>
                  </a:schemeClr>
                </a:solidFill>
              </a:rPr>
              <a:t>OUTPUT</a:t>
            </a:r>
          </a:p>
        </p:txBody>
      </p:sp>
      <p:pic>
        <p:nvPicPr>
          <p:cNvPr id="5" name="Content Placeholder 4">
            <a:extLst>
              <a:ext uri="{FF2B5EF4-FFF2-40B4-BE49-F238E27FC236}">
                <a16:creationId xmlns="" xmlns:a16="http://schemas.microsoft.com/office/drawing/2014/main" id="{547AA120-6FAA-00A8-5108-B229C5A7D977}"/>
              </a:ext>
            </a:extLst>
          </p:cNvPr>
          <p:cNvPicPr>
            <a:picLocks noGrp="1" noChangeAspect="1"/>
          </p:cNvPicPr>
          <p:nvPr>
            <p:ph idx="1"/>
          </p:nvPr>
        </p:nvPicPr>
        <p:blipFill>
          <a:blip r:embed="rId2"/>
          <a:stretch>
            <a:fillRect/>
          </a:stretch>
        </p:blipFill>
        <p:spPr>
          <a:xfrm>
            <a:off x="2809811" y="2539878"/>
            <a:ext cx="5579933" cy="2206034"/>
          </a:xfrm>
        </p:spPr>
      </p:pic>
    </p:spTree>
    <p:extLst>
      <p:ext uri="{BB962C8B-B14F-4D97-AF65-F5344CB8AC3E}">
        <p14:creationId xmlns="" xmlns:p14="http://schemas.microsoft.com/office/powerpoint/2010/main" val="262455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60A2F-CE84-0FF0-B91D-601B1996390F}"/>
              </a:ext>
            </a:extLst>
          </p:cNvPr>
          <p:cNvSpPr>
            <a:spLocks noGrp="1"/>
          </p:cNvSpPr>
          <p:nvPr>
            <p:ph type="title"/>
          </p:nvPr>
        </p:nvSpPr>
        <p:spPr/>
        <p:txBody>
          <a:bodyPr/>
          <a:lstStyle/>
          <a:p>
            <a:r>
              <a:rPr lang="en-IN" u="sng" dirty="0">
                <a:solidFill>
                  <a:schemeClr val="tx1">
                    <a:lumMod val="95000"/>
                    <a:lumOff val="5000"/>
                  </a:schemeClr>
                </a:solidFill>
              </a:rPr>
              <a:t>PERCEPTRON</a:t>
            </a:r>
            <a:endParaRPr lang="en-IN" dirty="0">
              <a:solidFill>
                <a:schemeClr val="tx1">
                  <a:lumMod val="95000"/>
                  <a:lumOff val="5000"/>
                </a:schemeClr>
              </a:solidFill>
            </a:endParaRPr>
          </a:p>
        </p:txBody>
      </p:sp>
      <p:sp>
        <p:nvSpPr>
          <p:cNvPr id="3" name="Content Placeholder 2">
            <a:extLst>
              <a:ext uri="{FF2B5EF4-FFF2-40B4-BE49-F238E27FC236}">
                <a16:creationId xmlns="" xmlns:a16="http://schemas.microsoft.com/office/drawing/2014/main" id="{C2A35244-6073-A0A6-B043-D0B6FC35B546}"/>
              </a:ext>
            </a:extLst>
          </p:cNvPr>
          <p:cNvSpPr>
            <a:spLocks noGrp="1"/>
          </p:cNvSpPr>
          <p:nvPr>
            <p:ph idx="1"/>
          </p:nvPr>
        </p:nvSpPr>
        <p:spPr/>
        <p:txBody>
          <a:bodyPr/>
          <a:lstStyle/>
          <a:p>
            <a:r>
              <a:rPr lang="en-US" sz="3200" b="0" i="0" dirty="0">
                <a:solidFill>
                  <a:schemeClr val="tx1"/>
                </a:solidFill>
                <a:effectLst/>
                <a:latin typeface="Calisto MT" panose="02040603050505030304" pitchFamily="18" charset="0"/>
              </a:rPr>
              <a:t>Perceptron is Machine Learning algorithm for supervised learning of various binary classification tasks. Further, </a:t>
            </a:r>
            <a:r>
              <a:rPr lang="en-US" sz="3200" b="1" i="1" dirty="0">
                <a:solidFill>
                  <a:schemeClr val="tx1"/>
                </a:solidFill>
                <a:effectLst/>
                <a:latin typeface="Calisto MT" panose="02040603050505030304" pitchFamily="18" charset="0"/>
              </a:rPr>
              <a:t>Perceptron is also understood as an Artificial Neuron or neural network unit that helps to detect certain input data computations in business intelligence</a:t>
            </a:r>
            <a:r>
              <a:rPr lang="en-US" sz="3200" b="0" i="0" dirty="0">
                <a:solidFill>
                  <a:schemeClr val="tx1"/>
                </a:solidFill>
                <a:effectLst/>
                <a:latin typeface="Calisto MT" panose="02040603050505030304" pitchFamily="18" charset="0"/>
              </a:rPr>
              <a:t>.</a:t>
            </a:r>
            <a:endParaRPr lang="en-IN" sz="3200" dirty="0">
              <a:solidFill>
                <a:schemeClr val="tx1"/>
              </a:solidFill>
              <a:latin typeface="Calisto MT" panose="02040603050505030304" pitchFamily="18" charset="0"/>
            </a:endParaRPr>
          </a:p>
          <a:p>
            <a:endParaRPr lang="en-IN" dirty="0"/>
          </a:p>
        </p:txBody>
      </p:sp>
    </p:spTree>
    <p:extLst>
      <p:ext uri="{BB962C8B-B14F-4D97-AF65-F5344CB8AC3E}">
        <p14:creationId xmlns="" xmlns:p14="http://schemas.microsoft.com/office/powerpoint/2010/main" val="387991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FD2495-5D48-7280-1A8A-12E4CF16147D}"/>
              </a:ext>
            </a:extLst>
          </p:cNvPr>
          <p:cNvSpPr>
            <a:spLocks noGrp="1"/>
          </p:cNvSpPr>
          <p:nvPr>
            <p:ph type="title"/>
          </p:nvPr>
        </p:nvSpPr>
        <p:spPr>
          <a:xfrm>
            <a:off x="1260782" y="837665"/>
            <a:ext cx="10058400" cy="1450757"/>
          </a:xfrm>
        </p:spPr>
        <p:txBody>
          <a:bodyPr/>
          <a:lstStyle/>
          <a:p>
            <a:r>
              <a:rPr lang="en-US" u="sng" dirty="0">
                <a:solidFill>
                  <a:schemeClr val="tx1">
                    <a:lumMod val="95000"/>
                    <a:lumOff val="5000"/>
                  </a:schemeClr>
                </a:solidFill>
              </a:rPr>
              <a:t>OUTPUT</a:t>
            </a:r>
            <a:r>
              <a:rPr lang="en-IN" sz="4800" dirty="0"/>
              <a:t/>
            </a:r>
            <a:br>
              <a:rPr lang="en-IN" sz="4800" dirty="0"/>
            </a:br>
            <a:endParaRPr lang="en-IN" dirty="0"/>
          </a:p>
        </p:txBody>
      </p:sp>
      <p:pic>
        <p:nvPicPr>
          <p:cNvPr id="5" name="Content Placeholder 4">
            <a:extLst>
              <a:ext uri="{FF2B5EF4-FFF2-40B4-BE49-F238E27FC236}">
                <a16:creationId xmlns="" xmlns:a16="http://schemas.microsoft.com/office/drawing/2014/main" id="{809CC936-3C07-F61C-BB61-226D261CAB76}"/>
              </a:ext>
            </a:extLst>
          </p:cNvPr>
          <p:cNvPicPr>
            <a:picLocks noGrp="1" noChangeAspect="1"/>
          </p:cNvPicPr>
          <p:nvPr>
            <p:ph idx="1"/>
          </p:nvPr>
        </p:nvPicPr>
        <p:blipFill>
          <a:blip r:embed="rId2"/>
          <a:stretch>
            <a:fillRect/>
          </a:stretch>
        </p:blipFill>
        <p:spPr>
          <a:xfrm>
            <a:off x="2543365" y="2706867"/>
            <a:ext cx="6770194" cy="2961202"/>
          </a:xfrm>
        </p:spPr>
      </p:pic>
    </p:spTree>
    <p:extLst>
      <p:ext uri="{BB962C8B-B14F-4D97-AF65-F5344CB8AC3E}">
        <p14:creationId xmlns="" xmlns:p14="http://schemas.microsoft.com/office/powerpoint/2010/main" val="164548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tx1"/>
                </a:solidFill>
              </a:rPr>
              <a:t>LASSO REGRESSION</a:t>
            </a:r>
            <a:r>
              <a:rPr lang="en-IN" dirty="0" smtClean="0"/>
              <a:t>:</a:t>
            </a:r>
            <a:endParaRPr lang="en-US" dirty="0"/>
          </a:p>
        </p:txBody>
      </p:sp>
      <p:sp>
        <p:nvSpPr>
          <p:cNvPr id="3" name="TextBox 2"/>
          <p:cNvSpPr txBox="1"/>
          <p:nvPr/>
        </p:nvSpPr>
        <p:spPr>
          <a:xfrm>
            <a:off x="1205713" y="2209126"/>
            <a:ext cx="9823731" cy="3046988"/>
          </a:xfrm>
          <a:prstGeom prst="rect">
            <a:avLst/>
          </a:prstGeom>
          <a:noFill/>
        </p:spPr>
        <p:txBody>
          <a:bodyPr wrap="square" rtlCol="0">
            <a:spAutoFit/>
          </a:bodyPr>
          <a:lstStyle/>
          <a:p>
            <a:r>
              <a:rPr lang="en-US" sz="3200" dirty="0" smtClean="0">
                <a:latin typeface="+mj-lt"/>
              </a:rPr>
              <a:t>Lasso regression, short for "Least Absolute Shrinkage and Selection Operator," is a linear regression technique that adds a penalty term to the loss function, promoting feature selection by shrinking some coefficients to zero. It helps prevent </a:t>
            </a:r>
            <a:r>
              <a:rPr lang="en-US" sz="3200" dirty="0" err="1" smtClean="0">
                <a:latin typeface="+mj-lt"/>
              </a:rPr>
              <a:t>overfitting</a:t>
            </a:r>
            <a:r>
              <a:rPr lang="en-US" sz="3200" dirty="0" smtClean="0">
                <a:latin typeface="+mj-lt"/>
              </a:rPr>
              <a:t> and simplifies the model.</a:t>
            </a:r>
            <a:endParaRPr lang="en-US" sz="32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tx1"/>
                </a:solidFill>
              </a:rPr>
              <a:t>REIDGE REGRESSION</a:t>
            </a:r>
            <a:r>
              <a:rPr lang="en-IN" dirty="0" smtClean="0">
                <a:solidFill>
                  <a:schemeClr val="tx1"/>
                </a:solidFill>
              </a:rPr>
              <a:t>:</a:t>
            </a:r>
            <a:endParaRPr lang="en-US" dirty="0">
              <a:solidFill>
                <a:schemeClr val="tx1"/>
              </a:solidFill>
            </a:endParaRPr>
          </a:p>
        </p:txBody>
      </p:sp>
      <p:sp>
        <p:nvSpPr>
          <p:cNvPr id="4" name="TextBox 3"/>
          <p:cNvSpPr txBox="1"/>
          <p:nvPr/>
        </p:nvSpPr>
        <p:spPr>
          <a:xfrm>
            <a:off x="1181437" y="2290046"/>
            <a:ext cx="9912744" cy="2554545"/>
          </a:xfrm>
          <a:prstGeom prst="rect">
            <a:avLst/>
          </a:prstGeom>
          <a:noFill/>
        </p:spPr>
        <p:txBody>
          <a:bodyPr wrap="square" rtlCol="0">
            <a:spAutoFit/>
          </a:bodyPr>
          <a:lstStyle/>
          <a:p>
            <a:r>
              <a:rPr lang="en-US" sz="3200" dirty="0" smtClean="0">
                <a:latin typeface="+mj-lt"/>
              </a:rPr>
              <a:t>Ridge Regression is a linear regression technique that introduces L2 regularization by adding a penalty term to the least squares objective, helping prevent </a:t>
            </a:r>
            <a:r>
              <a:rPr lang="en-US" sz="3200" dirty="0" err="1" smtClean="0">
                <a:latin typeface="+mj-lt"/>
              </a:rPr>
              <a:t>overfitting</a:t>
            </a:r>
            <a:r>
              <a:rPr lang="en-US" sz="3200" dirty="0" smtClean="0">
                <a:latin typeface="+mj-lt"/>
              </a:rPr>
              <a:t> in the presence of </a:t>
            </a:r>
            <a:r>
              <a:rPr lang="en-US" sz="3200" dirty="0" err="1" smtClean="0">
                <a:latin typeface="+mj-lt"/>
              </a:rPr>
              <a:t>multicollinearity</a:t>
            </a:r>
            <a:r>
              <a:rPr lang="en-US" sz="3200" dirty="0" smtClean="0">
                <a:latin typeface="+mj-lt"/>
              </a:rPr>
              <a:t>.</a:t>
            </a:r>
            <a:endParaRPr lang="en-US" sz="32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tx1"/>
                </a:solidFill>
              </a:rPr>
              <a:t>OUTPUT OF LASSO AND RIDGE REEGRESSION</a:t>
            </a:r>
            <a:r>
              <a:rPr lang="en-IN" dirty="0" smtClean="0">
                <a:solidFill>
                  <a:schemeClr val="tx1"/>
                </a:solidFill>
              </a:rPr>
              <a:t>:</a:t>
            </a:r>
            <a:endParaRPr lang="en-US" u="sng"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655455" y="2656506"/>
            <a:ext cx="4685289" cy="274088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510675" y="2152482"/>
            <a:ext cx="6071977" cy="393812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tx1"/>
                </a:solidFill>
              </a:rPr>
              <a:t>KNN REGRESSION</a:t>
            </a:r>
            <a:r>
              <a:rPr lang="en-IN" dirty="0" smtClean="0">
                <a:solidFill>
                  <a:schemeClr val="tx1"/>
                </a:solidFill>
              </a:rPr>
              <a:t>:</a:t>
            </a:r>
            <a:endParaRPr lang="en-US" dirty="0">
              <a:solidFill>
                <a:schemeClr val="tx1"/>
              </a:solidFill>
            </a:endParaRPr>
          </a:p>
        </p:txBody>
      </p:sp>
      <p:sp>
        <p:nvSpPr>
          <p:cNvPr id="3" name="TextBox 2"/>
          <p:cNvSpPr txBox="1"/>
          <p:nvPr/>
        </p:nvSpPr>
        <p:spPr>
          <a:xfrm>
            <a:off x="1221897" y="2136297"/>
            <a:ext cx="9313933" cy="4031873"/>
          </a:xfrm>
          <a:prstGeom prst="rect">
            <a:avLst/>
          </a:prstGeom>
          <a:noFill/>
        </p:spPr>
        <p:txBody>
          <a:bodyPr wrap="square" rtlCol="0">
            <a:spAutoFit/>
          </a:bodyPr>
          <a:lstStyle/>
          <a:p>
            <a:r>
              <a:rPr lang="en-US" sz="3200" dirty="0" smtClean="0">
                <a:latin typeface="+mj-lt"/>
              </a:rPr>
              <a:t>k-Nearest Neighbors (k-NN) regression is a supervised machine learning algorithm that predicts the target value of a data point by averaging the values of its k nearest neighboring data points. It's used for regression tasks to estimate numerical outcomes based on the similarity of neighboring data points.</a:t>
            </a:r>
            <a:endParaRPr lang="en-US" sz="32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tx1"/>
                </a:solidFill>
              </a:rPr>
              <a:t>OUTPUT</a:t>
            </a:r>
            <a:r>
              <a:rPr lang="en-IN" dirty="0" smtClean="0">
                <a:solidFill>
                  <a:schemeClr val="tx1"/>
                </a:solidFill>
              </a:rPr>
              <a:t>:</a:t>
            </a:r>
            <a:endParaRPr lang="en-US" dirty="0">
              <a:solidFill>
                <a:schemeClr val="tx1"/>
              </a:solidFill>
            </a:endParaRPr>
          </a:p>
        </p:txBody>
      </p:sp>
      <p:pic>
        <p:nvPicPr>
          <p:cNvPr id="1026" name="Picture 2" descr="C:\Users\DELL\OneDrive\Pictures\Screenshots\Screenshot (47).png"/>
          <p:cNvPicPr>
            <a:picLocks noChangeAspect="1" noChangeArrowheads="1"/>
          </p:cNvPicPr>
          <p:nvPr/>
        </p:nvPicPr>
        <p:blipFill>
          <a:blip r:embed="rId2"/>
          <a:srcRect/>
          <a:stretch>
            <a:fillRect/>
          </a:stretch>
        </p:blipFill>
        <p:spPr bwMode="auto">
          <a:xfrm>
            <a:off x="2459108" y="2273860"/>
            <a:ext cx="5784850" cy="351230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029" y="416076"/>
            <a:ext cx="10058400" cy="1450757"/>
          </a:xfrm>
        </p:spPr>
        <p:txBody>
          <a:bodyPr/>
          <a:lstStyle/>
          <a:p>
            <a:r>
              <a:rPr lang="en-IN" u="sng" dirty="0" smtClean="0">
                <a:solidFill>
                  <a:schemeClr val="tx1"/>
                </a:solidFill>
              </a:rPr>
              <a:t>GITHUB LINK</a:t>
            </a:r>
            <a:r>
              <a:rPr lang="en-IN" dirty="0" smtClean="0">
                <a:solidFill>
                  <a:schemeClr val="tx1"/>
                </a:solidFill>
              </a:rPr>
              <a:t>:</a:t>
            </a:r>
            <a:endParaRPr lang="en-US" dirty="0">
              <a:solidFill>
                <a:schemeClr val="tx1"/>
              </a:solidFill>
            </a:endParaRPr>
          </a:p>
        </p:txBody>
      </p:sp>
      <p:sp>
        <p:nvSpPr>
          <p:cNvPr id="3" name="TextBox 2"/>
          <p:cNvSpPr txBox="1"/>
          <p:nvPr/>
        </p:nvSpPr>
        <p:spPr>
          <a:xfrm>
            <a:off x="1060056" y="2816029"/>
            <a:ext cx="9839915" cy="1077218"/>
          </a:xfrm>
          <a:prstGeom prst="rect">
            <a:avLst/>
          </a:prstGeom>
          <a:noFill/>
        </p:spPr>
        <p:txBody>
          <a:bodyPr wrap="square" rtlCol="0">
            <a:spAutoFit/>
          </a:bodyPr>
          <a:lstStyle/>
          <a:p>
            <a:r>
              <a:rPr lang="en-US" sz="3200" smtClean="0"/>
              <a:t>https://github.com/sricharanmartha/STAT-ML-PROJECT-REVIEW-2.git</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00AC15-EC87-885C-BC00-5F7591E9E995}"/>
              </a:ext>
            </a:extLst>
          </p:cNvPr>
          <p:cNvSpPr>
            <a:spLocks noGrp="1"/>
          </p:cNvSpPr>
          <p:nvPr>
            <p:ph type="title"/>
          </p:nvPr>
        </p:nvSpPr>
        <p:spPr>
          <a:xfrm>
            <a:off x="1097280" y="257106"/>
            <a:ext cx="10058400" cy="1450757"/>
          </a:xfrm>
        </p:spPr>
        <p:txBody>
          <a:bodyPr/>
          <a:lstStyle/>
          <a:p>
            <a:r>
              <a:rPr lang="en-IN" dirty="0"/>
              <a:t>USER DETAILS</a:t>
            </a:r>
          </a:p>
        </p:txBody>
      </p:sp>
      <p:sp>
        <p:nvSpPr>
          <p:cNvPr id="3" name="Content Placeholder 2">
            <a:extLst>
              <a:ext uri="{FF2B5EF4-FFF2-40B4-BE49-F238E27FC236}">
                <a16:creationId xmlns="" xmlns:a16="http://schemas.microsoft.com/office/drawing/2014/main" id="{F7A61350-A5D8-2FD8-3CBF-51ACB0D9E0D3}"/>
              </a:ext>
            </a:extLst>
          </p:cNvPr>
          <p:cNvSpPr>
            <a:spLocks noGrp="1"/>
          </p:cNvSpPr>
          <p:nvPr>
            <p:ph idx="1"/>
          </p:nvPr>
        </p:nvSpPr>
        <p:spPr/>
        <p:txBody>
          <a:bodyPr/>
          <a:lstStyle/>
          <a:p>
            <a:r>
              <a:rPr lang="en-IN" dirty="0">
                <a:latin typeface="Calisto MT" panose="02040603050505030304" pitchFamily="18" charset="0"/>
              </a:rPr>
              <a:t>M. Sri Charan      2203A52101</a:t>
            </a:r>
          </a:p>
          <a:p>
            <a:endParaRPr lang="en-IN" dirty="0"/>
          </a:p>
          <a:p>
            <a:endParaRPr lang="en-IN" dirty="0"/>
          </a:p>
          <a:p>
            <a:pPr marL="0" lvl="0" indent="0" algn="l">
              <a:buNone/>
            </a:pPr>
            <a:r>
              <a:rPr lang="en-US" sz="2000" b="1" dirty="0">
                <a:solidFill>
                  <a:schemeClr val="tx1">
                    <a:lumMod val="95000"/>
                  </a:schemeClr>
                </a:solidFill>
                <a:latin typeface="Calisto MT" panose="02040603050505030304" pitchFamily="18" charset="0"/>
                <a:cs typeface="Times New Roman" panose="02020603050405020304" pitchFamily="18"/>
                <a:sym typeface="+mn-ea"/>
              </a:rPr>
              <a:t>TRAINER:</a:t>
            </a:r>
            <a:endParaRPr lang="en-US" sz="2000" b="1" dirty="0">
              <a:solidFill>
                <a:schemeClr val="tx1">
                  <a:lumMod val="95000"/>
                </a:schemeClr>
              </a:solidFill>
              <a:latin typeface="Calisto MT" panose="02040603050505030304" pitchFamily="18" charset="0"/>
              <a:cs typeface="Times New Roman" panose="02020603050405020304" pitchFamily="18"/>
            </a:endParaRPr>
          </a:p>
          <a:p>
            <a:pPr marL="0" lvl="0" indent="0" algn="l">
              <a:buNone/>
            </a:pPr>
            <a:r>
              <a:rPr lang="en-US" sz="2000" dirty="0">
                <a:solidFill>
                  <a:schemeClr val="tx1">
                    <a:lumMod val="95000"/>
                  </a:schemeClr>
                </a:solidFill>
                <a:latin typeface="Calisto MT" panose="02040603050505030304" pitchFamily="18" charset="0"/>
                <a:sym typeface="+mn-ea"/>
              </a:rPr>
              <a:t>                    </a:t>
            </a:r>
            <a:r>
              <a:rPr lang="en-US" sz="2000" dirty="0">
                <a:solidFill>
                  <a:schemeClr val="tx1">
                    <a:lumMod val="95000"/>
                  </a:schemeClr>
                </a:solidFill>
                <a:latin typeface="Calisto MT" panose="02040603050505030304" pitchFamily="18" charset="0"/>
                <a:cs typeface="Times New Roman" panose="02020603050405020304" pitchFamily="18"/>
                <a:sym typeface="+mn-ea"/>
              </a:rPr>
              <a:t>Mr. D. Ramesh</a:t>
            </a:r>
            <a:endParaRPr lang="en-US" sz="2000" dirty="0">
              <a:solidFill>
                <a:schemeClr val="tx1">
                  <a:lumMod val="95000"/>
                </a:schemeClr>
              </a:solidFill>
              <a:latin typeface="Calisto MT" panose="02040603050505030304" pitchFamily="18" charset="0"/>
              <a:cs typeface="Times New Roman" panose="02020603050405020304" pitchFamily="18"/>
            </a:endParaRPr>
          </a:p>
          <a:p>
            <a:pPr marL="0" lvl="0" indent="0" algn="l">
              <a:buNone/>
            </a:pPr>
            <a:r>
              <a:rPr lang="en-US" sz="2000" dirty="0">
                <a:solidFill>
                  <a:schemeClr val="tx1">
                    <a:lumMod val="95000"/>
                  </a:schemeClr>
                </a:solidFill>
                <a:latin typeface="Calisto MT" panose="02040603050505030304" pitchFamily="18" charset="0"/>
                <a:sym typeface="+mn-ea"/>
              </a:rPr>
              <a:t>                    </a:t>
            </a:r>
            <a:r>
              <a:rPr lang="en-US" sz="2000" dirty="0">
                <a:solidFill>
                  <a:schemeClr val="tx1">
                    <a:lumMod val="95000"/>
                  </a:schemeClr>
                </a:solidFill>
                <a:latin typeface="Calisto MT" panose="02040603050505030304" pitchFamily="18" charset="0"/>
                <a:cs typeface="Times New Roman" panose="02020603050405020304" pitchFamily="18"/>
                <a:sym typeface="+mn-ea"/>
              </a:rPr>
              <a:t>Asst. professor</a:t>
            </a:r>
            <a:endParaRPr lang="en-US" sz="2000" dirty="0">
              <a:solidFill>
                <a:schemeClr val="tx1">
                  <a:lumMod val="95000"/>
                </a:schemeClr>
              </a:solidFill>
              <a:latin typeface="Calisto MT" panose="02040603050505030304" pitchFamily="18" charset="0"/>
              <a:cs typeface="Times New Roman" panose="02020603050405020304" pitchFamily="18"/>
            </a:endParaRPr>
          </a:p>
          <a:p>
            <a:pPr marL="0" lvl="0" indent="0" algn="l">
              <a:spcBef>
                <a:spcPts val="500"/>
              </a:spcBef>
              <a:buNone/>
            </a:pPr>
            <a:r>
              <a:rPr lang="en-US" sz="2000" dirty="0">
                <a:solidFill>
                  <a:schemeClr val="tx1">
                    <a:lumMod val="95000"/>
                  </a:schemeClr>
                </a:solidFill>
                <a:latin typeface="Calisto MT" panose="02040603050505030304" pitchFamily="18" charset="0"/>
                <a:cs typeface="Times New Roman" panose="02020603050405020304" pitchFamily="18"/>
                <a:sym typeface="+mn-ea"/>
              </a:rPr>
              <a:t>                    CS and AI&amp;ML</a:t>
            </a:r>
            <a:endParaRPr lang="en-US" sz="2000" dirty="0">
              <a:solidFill>
                <a:schemeClr val="tx1">
                  <a:lumMod val="95000"/>
                </a:schemeClr>
              </a:solidFill>
              <a:latin typeface="Calisto MT" panose="02040603050505030304" pitchFamily="18" charset="0"/>
            </a:endParaRPr>
          </a:p>
          <a:p>
            <a:endParaRPr lang="en-IN" dirty="0"/>
          </a:p>
        </p:txBody>
      </p:sp>
    </p:spTree>
    <p:extLst>
      <p:ext uri="{BB962C8B-B14F-4D97-AF65-F5344CB8AC3E}">
        <p14:creationId xmlns="" xmlns:p14="http://schemas.microsoft.com/office/powerpoint/2010/main" val="204265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7C5E31-ED4C-9FA7-4C46-57B78FCF1A8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 xmlns:a16="http://schemas.microsoft.com/office/drawing/2014/main" id="{2F51404B-2536-26FB-FAE0-C0EAA0FAA25B}"/>
              </a:ext>
            </a:extLst>
          </p:cNvPr>
          <p:cNvSpPr>
            <a:spLocks noGrp="1"/>
          </p:cNvSpPr>
          <p:nvPr>
            <p:ph idx="1"/>
          </p:nvPr>
        </p:nvSpPr>
        <p:spPr/>
        <p:txBody>
          <a:bodyPr>
            <a:normAutofit/>
          </a:bodyPr>
          <a:lstStyle/>
          <a:p>
            <a:r>
              <a:rPr lang="en-US" sz="2800" dirty="0">
                <a:latin typeface="Calisto MT" panose="02040603050505030304" pitchFamily="18" charset="0"/>
              </a:rPr>
              <a:t>Aadhaar seeding status refers to the process of linking an individual's Aadhaar card with various government and financial service accounts. It helps in authentication, verification, and delivery of government subsidies and services, promoting transparency and reducing fraud. Monitoring Aadhaar seeding status is crucial for efficient service delivery and social welfare programs.</a:t>
            </a:r>
            <a:endParaRPr lang="en-IN" sz="2800" dirty="0">
              <a:latin typeface="Calisto MT" panose="02040603050505030304" pitchFamily="18" charset="0"/>
            </a:endParaRPr>
          </a:p>
        </p:txBody>
      </p:sp>
    </p:spTree>
    <p:extLst>
      <p:ext uri="{BB962C8B-B14F-4D97-AF65-F5344CB8AC3E}">
        <p14:creationId xmlns="" xmlns:p14="http://schemas.microsoft.com/office/powerpoint/2010/main" val="217361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C9F63F-DEB6-1DC3-2E92-48AE08B085AC}"/>
              </a:ext>
            </a:extLst>
          </p:cNvPr>
          <p:cNvSpPr>
            <a:spLocks noGrp="1"/>
          </p:cNvSpPr>
          <p:nvPr>
            <p:ph type="title"/>
          </p:nvPr>
        </p:nvSpPr>
        <p:spPr/>
        <p:txBody>
          <a:bodyPr/>
          <a:lstStyle/>
          <a:p>
            <a:r>
              <a:rPr lang="en-IN" dirty="0">
                <a:solidFill>
                  <a:schemeClr val="tx1">
                    <a:lumMod val="95000"/>
                    <a:lumOff val="5000"/>
                  </a:schemeClr>
                </a:solidFill>
              </a:rPr>
              <a:t>DATA INSIGHTS</a:t>
            </a:r>
          </a:p>
        </p:txBody>
      </p:sp>
      <p:sp>
        <p:nvSpPr>
          <p:cNvPr id="3" name="Content Placeholder 2">
            <a:extLst>
              <a:ext uri="{FF2B5EF4-FFF2-40B4-BE49-F238E27FC236}">
                <a16:creationId xmlns="" xmlns:a16="http://schemas.microsoft.com/office/drawing/2014/main" id="{A01E0870-DAEC-FC0D-3DC3-400146130C20}"/>
              </a:ext>
            </a:extLst>
          </p:cNvPr>
          <p:cNvSpPr>
            <a:spLocks noGrp="1"/>
          </p:cNvSpPr>
          <p:nvPr>
            <p:ph idx="1"/>
          </p:nvPr>
        </p:nvSpPr>
        <p:spPr/>
        <p:txBody>
          <a:bodyPr>
            <a:normAutofit fontScale="77500" lnSpcReduction="20000"/>
          </a:bodyPr>
          <a:lstStyle/>
          <a:p>
            <a:r>
              <a:rPr lang="en-IN" dirty="0"/>
              <a:t>1) District	</a:t>
            </a:r>
          </a:p>
          <a:p>
            <a:r>
              <a:rPr lang="en-IN" dirty="0"/>
              <a:t>2)No. of eligible families	</a:t>
            </a:r>
          </a:p>
          <a:p>
            <a:r>
              <a:rPr lang="en-IN" dirty="0"/>
              <a:t>3)Eligible families with Aadhar	</a:t>
            </a:r>
          </a:p>
          <a:p>
            <a:r>
              <a:rPr lang="en-IN" dirty="0"/>
              <a:t>4)Eligible families without Aadhar	</a:t>
            </a:r>
          </a:p>
          <a:p>
            <a:pPr marL="0" indent="0">
              <a:buNone/>
            </a:pPr>
            <a:r>
              <a:rPr lang="en-IN" dirty="0"/>
              <a:t>  5)Eligible families with Aadhar in percentage 	</a:t>
            </a:r>
          </a:p>
          <a:p>
            <a:r>
              <a:rPr lang="en-IN" dirty="0"/>
              <a:t>6)No. of eligible population	</a:t>
            </a:r>
          </a:p>
          <a:p>
            <a:r>
              <a:rPr lang="en-IN" dirty="0"/>
              <a:t>7)Eligible population with Aadhar	</a:t>
            </a:r>
          </a:p>
          <a:p>
            <a:r>
              <a:rPr lang="en-IN" dirty="0"/>
              <a:t>8)Eligible population without Aadhar	</a:t>
            </a:r>
          </a:p>
          <a:p>
            <a:r>
              <a:rPr lang="en-IN" dirty="0"/>
              <a:t>9)Eligible population with Aadhar percentage	</a:t>
            </a:r>
          </a:p>
          <a:p>
            <a:r>
              <a:rPr lang="en-IN" dirty="0"/>
              <a:t>10)Aadhar </a:t>
            </a:r>
            <a:r>
              <a:rPr lang="en-IN" dirty="0" err="1"/>
              <a:t>Enrollments</a:t>
            </a:r>
            <a:r>
              <a:rPr lang="en-IN" dirty="0"/>
              <a:t> in State as on 29-05-15</a:t>
            </a:r>
          </a:p>
        </p:txBody>
      </p:sp>
    </p:spTree>
    <p:extLst>
      <p:ext uri="{BB962C8B-B14F-4D97-AF65-F5344CB8AC3E}">
        <p14:creationId xmlns="" xmlns:p14="http://schemas.microsoft.com/office/powerpoint/2010/main" val="2282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B07A08E-BEBC-27BF-A233-D7188608BF0B}"/>
              </a:ext>
            </a:extLst>
          </p:cNvPr>
          <p:cNvPicPr>
            <a:picLocks noChangeAspect="1"/>
          </p:cNvPicPr>
          <p:nvPr/>
        </p:nvPicPr>
        <p:blipFill>
          <a:blip r:embed="rId2"/>
          <a:stretch>
            <a:fillRect/>
          </a:stretch>
        </p:blipFill>
        <p:spPr>
          <a:xfrm>
            <a:off x="637011" y="1506469"/>
            <a:ext cx="7248578" cy="4552983"/>
          </a:xfrm>
          <a:prstGeom prst="rect">
            <a:avLst/>
          </a:prstGeom>
        </p:spPr>
      </p:pic>
      <p:sp>
        <p:nvSpPr>
          <p:cNvPr id="5" name="TextBox 4">
            <a:extLst>
              <a:ext uri="{FF2B5EF4-FFF2-40B4-BE49-F238E27FC236}">
                <a16:creationId xmlns="" xmlns:a16="http://schemas.microsoft.com/office/drawing/2014/main" id="{074935CD-5B9F-1825-37BE-51268C7756F5}"/>
              </a:ext>
            </a:extLst>
          </p:cNvPr>
          <p:cNvSpPr txBox="1"/>
          <p:nvPr/>
        </p:nvSpPr>
        <p:spPr>
          <a:xfrm>
            <a:off x="637011" y="613882"/>
            <a:ext cx="6096982" cy="584775"/>
          </a:xfrm>
          <a:prstGeom prst="rect">
            <a:avLst/>
          </a:prstGeom>
          <a:noFill/>
        </p:spPr>
        <p:txBody>
          <a:bodyPr wrap="square">
            <a:spAutoFit/>
          </a:bodyPr>
          <a:lstStyle/>
          <a:p>
            <a:r>
              <a:rPr lang="en-IN" sz="3200" u="sng" dirty="0">
                <a:latin typeface="Calisto MT" panose="02040603050505030304" pitchFamily="18" charset="0"/>
              </a:rPr>
              <a:t>DATASET</a:t>
            </a:r>
          </a:p>
        </p:txBody>
      </p:sp>
    </p:spTree>
    <p:extLst>
      <p:ext uri="{BB962C8B-B14F-4D97-AF65-F5344CB8AC3E}">
        <p14:creationId xmlns="" xmlns:p14="http://schemas.microsoft.com/office/powerpoint/2010/main" val="233691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82336BA-AC0C-AA54-0C49-1755EEAF8D74}"/>
              </a:ext>
            </a:extLst>
          </p:cNvPr>
          <p:cNvPicPr>
            <a:picLocks noChangeAspect="1"/>
          </p:cNvPicPr>
          <p:nvPr/>
        </p:nvPicPr>
        <p:blipFill>
          <a:blip r:embed="rId2"/>
          <a:stretch>
            <a:fillRect/>
          </a:stretch>
        </p:blipFill>
        <p:spPr>
          <a:xfrm>
            <a:off x="772815" y="1943858"/>
            <a:ext cx="10290819" cy="3937800"/>
          </a:xfrm>
          <a:prstGeom prst="rect">
            <a:avLst/>
          </a:prstGeom>
        </p:spPr>
      </p:pic>
      <p:sp>
        <p:nvSpPr>
          <p:cNvPr id="5" name="TextBox 4">
            <a:extLst>
              <a:ext uri="{FF2B5EF4-FFF2-40B4-BE49-F238E27FC236}">
                <a16:creationId xmlns="" xmlns:a16="http://schemas.microsoft.com/office/drawing/2014/main" id="{27E389E7-34B2-9EB4-0F7F-687F674173CA}"/>
              </a:ext>
            </a:extLst>
          </p:cNvPr>
          <p:cNvSpPr txBox="1"/>
          <p:nvPr/>
        </p:nvSpPr>
        <p:spPr>
          <a:xfrm>
            <a:off x="883429" y="1068947"/>
            <a:ext cx="6096982" cy="707886"/>
          </a:xfrm>
          <a:prstGeom prst="rect">
            <a:avLst/>
          </a:prstGeom>
          <a:noFill/>
        </p:spPr>
        <p:txBody>
          <a:bodyPr wrap="square">
            <a:spAutoFit/>
          </a:bodyPr>
          <a:lstStyle/>
          <a:p>
            <a:r>
              <a:rPr lang="en-IN" sz="4000" u="sng" dirty="0">
                <a:latin typeface="Calisto MT" panose="02040603050505030304" pitchFamily="18" charset="0"/>
              </a:rPr>
              <a:t>GRAPH</a:t>
            </a:r>
          </a:p>
        </p:txBody>
      </p:sp>
    </p:spTree>
    <p:extLst>
      <p:ext uri="{BB962C8B-B14F-4D97-AF65-F5344CB8AC3E}">
        <p14:creationId xmlns="" xmlns:p14="http://schemas.microsoft.com/office/powerpoint/2010/main" val="227166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C548C3-C406-4479-D051-0CC6BD0D870E}"/>
              </a:ext>
            </a:extLst>
          </p:cNvPr>
          <p:cNvSpPr>
            <a:spLocks noGrp="1"/>
          </p:cNvSpPr>
          <p:nvPr>
            <p:ph type="title"/>
          </p:nvPr>
        </p:nvSpPr>
        <p:spPr/>
        <p:txBody>
          <a:bodyPr/>
          <a:lstStyle/>
          <a:p>
            <a:r>
              <a:rPr lang="en-US" b="1" u="sng" dirty="0">
                <a:solidFill>
                  <a:schemeClr val="tx1">
                    <a:lumMod val="95000"/>
                    <a:lumOff val="5000"/>
                  </a:schemeClr>
                </a:solidFill>
                <a:latin typeface="Times New Roman" panose="02020603050405020304" pitchFamily="18" charset="0"/>
                <a:cs typeface="Times New Roman" panose="02020603050405020304" pitchFamily="18" charset="0"/>
              </a:rPr>
              <a:t>MACHINE LEARNING MODEL</a:t>
            </a:r>
            <a:endParaRPr lang="en-IN" dirty="0">
              <a:solidFill>
                <a:schemeClr val="tx1">
                  <a:lumMod val="95000"/>
                  <a:lumOff val="5000"/>
                </a:schemeClr>
              </a:solidFill>
            </a:endParaRPr>
          </a:p>
        </p:txBody>
      </p:sp>
      <p:sp>
        <p:nvSpPr>
          <p:cNvPr id="3" name="Content Placeholder 2">
            <a:extLst>
              <a:ext uri="{FF2B5EF4-FFF2-40B4-BE49-F238E27FC236}">
                <a16:creationId xmlns="" xmlns:a16="http://schemas.microsoft.com/office/drawing/2014/main" id="{AEE6528B-C29A-D22C-4D68-B78E36E6C12B}"/>
              </a:ext>
            </a:extLst>
          </p:cNvPr>
          <p:cNvSpPr>
            <a:spLocks noGrp="1"/>
          </p:cNvSpPr>
          <p:nvPr>
            <p:ph idx="1"/>
          </p:nvPr>
        </p:nvSpPr>
        <p:spPr/>
        <p:txBody>
          <a:bodyPr/>
          <a:lstStyle/>
          <a:p>
            <a:pPr marL="0" indent="0">
              <a:buNone/>
            </a:pPr>
            <a:r>
              <a:rPr lang="en-US" sz="2000" b="1" u="sng" dirty="0">
                <a:solidFill>
                  <a:schemeClr val="accent2">
                    <a:lumMod val="50000"/>
                  </a:schemeClr>
                </a:solidFill>
                <a:latin typeface="Times New Roman" panose="02020603050405020304" pitchFamily="18" charset="0"/>
                <a:cs typeface="Times New Roman" panose="02020603050405020304" pitchFamily="18" charset="0"/>
              </a:rPr>
              <a:t>SUPERVISED LEARNING</a:t>
            </a:r>
            <a:r>
              <a:rPr lang="en-US" sz="2000" dirty="0">
                <a:solidFill>
                  <a:schemeClr val="tx2"/>
                </a:solidFill>
                <a:latin typeface="Times New Roman" panose="02020603050405020304" pitchFamily="18" charset="0"/>
                <a:cs typeface="Times New Roman" panose="02020603050405020304" pitchFamily="18" charset="0"/>
              </a:rPr>
              <a:t>:</a:t>
            </a:r>
          </a:p>
          <a:p>
            <a:pPr marL="0" indent="0" algn="just">
              <a:lnSpc>
                <a:spcPct val="110000"/>
              </a:lnSpc>
              <a:buNone/>
            </a:pPr>
            <a:r>
              <a:rPr lang="en-IN" sz="2000" dirty="0">
                <a:latin typeface="Times New Roman" panose="02020603050405020304" pitchFamily="18" charset="0"/>
                <a:cs typeface="Times New Roman" panose="02020603050405020304" pitchFamily="18" charset="0"/>
                <a:sym typeface="+mn-ea"/>
              </a:rPr>
              <a:t>Supervised learning is defined as it is a type of machine which is used for labelled data </a:t>
            </a:r>
            <a:r>
              <a:rPr lang="en-IN" sz="2000" dirty="0" err="1">
                <a:latin typeface="Times New Roman" panose="02020603050405020304" pitchFamily="18" charset="0"/>
                <a:cs typeface="Times New Roman" panose="02020603050405020304" pitchFamily="18" charset="0"/>
                <a:sym typeface="+mn-ea"/>
              </a:rPr>
              <a:t>i.e</a:t>
            </a:r>
            <a:r>
              <a:rPr lang="en-IN" sz="2000" dirty="0">
                <a:latin typeface="Times New Roman" panose="02020603050405020304" pitchFamily="18" charset="0"/>
                <a:cs typeface="Times New Roman" panose="02020603050405020304" pitchFamily="18" charset="0"/>
                <a:sym typeface="+mn-ea"/>
              </a:rPr>
              <a:t> where there are predicted values(y-values) exist in a </a:t>
            </a:r>
            <a:r>
              <a:rPr lang="en-IN" sz="2000" dirty="0" err="1">
                <a:latin typeface="Times New Roman" panose="02020603050405020304" pitchFamily="18" charset="0"/>
                <a:cs typeface="Times New Roman" panose="02020603050405020304" pitchFamily="18" charset="0"/>
                <a:sym typeface="+mn-ea"/>
              </a:rPr>
              <a:t>data.</a:t>
            </a:r>
            <a:r>
              <a:rPr lang="en-IN" sz="2000" dirty="0" err="1">
                <a:solidFill>
                  <a:schemeClr val="tx1"/>
                </a:solidFill>
                <a:latin typeface="Times New Roman" panose="02020603050405020304" pitchFamily="18" charset="0"/>
                <a:cs typeface="Times New Roman" panose="02020603050405020304" pitchFamily="18" charset="0"/>
              </a:rPr>
              <a:t>Supervised</a:t>
            </a:r>
            <a:r>
              <a:rPr lang="en-IN" sz="2000" dirty="0">
                <a:solidFill>
                  <a:schemeClr val="tx1"/>
                </a:solidFill>
                <a:latin typeface="Times New Roman" panose="02020603050405020304" pitchFamily="18" charset="0"/>
                <a:cs typeface="Times New Roman" panose="02020603050405020304" pitchFamily="18" charset="0"/>
              </a:rPr>
              <a:t> learning infers a function from labelled training data consisting of a set of training examples .This is used for prediction and has a feedback mechanism..</a:t>
            </a:r>
          </a:p>
          <a:p>
            <a:pPr marL="0" indent="0" algn="just">
              <a:lnSpc>
                <a:spcPct val="110000"/>
              </a:lnSpc>
              <a:buNone/>
            </a:pPr>
            <a:r>
              <a:rPr lang="en-IN" sz="2000" dirty="0">
                <a:solidFill>
                  <a:schemeClr val="tx1"/>
                </a:solidFill>
                <a:latin typeface="Times New Roman" panose="02020603050405020304" pitchFamily="18" charset="0"/>
                <a:cs typeface="Times New Roman" panose="02020603050405020304" pitchFamily="18" charset="0"/>
              </a:rPr>
              <a:t>The data set of “Aadhar seeding status of </a:t>
            </a:r>
            <a:r>
              <a:rPr lang="en-IN" sz="2000" dirty="0" err="1">
                <a:solidFill>
                  <a:schemeClr val="tx1"/>
                </a:solidFill>
                <a:latin typeface="Times New Roman" panose="02020603050405020304" pitchFamily="18" charset="0"/>
                <a:cs typeface="Times New Roman" panose="02020603050405020304" pitchFamily="18" charset="0"/>
              </a:rPr>
              <a:t>Madhyapradesh</a:t>
            </a:r>
            <a:r>
              <a:rPr lang="en-IN" sz="2000" dirty="0">
                <a:solidFill>
                  <a:schemeClr val="tx1"/>
                </a:solidFill>
                <a:latin typeface="Times New Roman" panose="02020603050405020304" pitchFamily="18" charset="0"/>
                <a:cs typeface="Times New Roman" panose="02020603050405020304" pitchFamily="18" charset="0"/>
              </a:rPr>
              <a:t>” is being trained and tested using</a:t>
            </a:r>
            <a:r>
              <a:rPr lang="en-IN" sz="2000" dirty="0">
                <a:solidFill>
                  <a:srgbClr val="7030A0"/>
                </a:solidFill>
                <a:latin typeface="Times New Roman" panose="02020603050405020304" pitchFamily="18" charset="0"/>
                <a:cs typeface="Times New Roman" panose="02020603050405020304" pitchFamily="18" charset="0"/>
              </a:rPr>
              <a:t> LOGISTIC REGRESSION</a:t>
            </a:r>
            <a:endParaRPr lang="en-IN" dirty="0"/>
          </a:p>
          <a:p>
            <a:endParaRPr lang="en-IN" dirty="0"/>
          </a:p>
        </p:txBody>
      </p:sp>
    </p:spTree>
    <p:extLst>
      <p:ext uri="{BB962C8B-B14F-4D97-AF65-F5344CB8AC3E}">
        <p14:creationId xmlns="" xmlns:p14="http://schemas.microsoft.com/office/powerpoint/2010/main" val="33979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9793E-9FB0-E745-053E-9B05ECF6B332}"/>
              </a:ext>
            </a:extLst>
          </p:cNvPr>
          <p:cNvSpPr>
            <a:spLocks noGrp="1"/>
          </p:cNvSpPr>
          <p:nvPr>
            <p:ph type="title"/>
          </p:nvPr>
        </p:nvSpPr>
        <p:spPr/>
        <p:txBody>
          <a:bodyPr/>
          <a:lstStyle/>
          <a:p>
            <a:r>
              <a:rPr lang="en-IN" altLang="en-US" sz="4400" b="1" u="sng" dirty="0">
                <a:solidFill>
                  <a:schemeClr val="tx1">
                    <a:lumMod val="95000"/>
                    <a:lumOff val="5000"/>
                  </a:schemeClr>
                </a:solidFill>
                <a:latin typeface="Times New Roman" panose="02020603050405020304" pitchFamily="18" charset="0"/>
                <a:cs typeface="Times New Roman" panose="02020603050405020304" pitchFamily="18" charset="0"/>
              </a:rPr>
              <a:t>THE MACHINE LEARNING MODEL USED</a:t>
            </a:r>
            <a:endParaRPr lang="en-IN" dirty="0">
              <a:solidFill>
                <a:schemeClr val="tx1">
                  <a:lumMod val="95000"/>
                  <a:lumOff val="5000"/>
                </a:schemeClr>
              </a:solidFill>
            </a:endParaRPr>
          </a:p>
        </p:txBody>
      </p:sp>
      <p:sp>
        <p:nvSpPr>
          <p:cNvPr id="3" name="Content Placeholder 2">
            <a:extLst>
              <a:ext uri="{FF2B5EF4-FFF2-40B4-BE49-F238E27FC236}">
                <a16:creationId xmlns="" xmlns:a16="http://schemas.microsoft.com/office/drawing/2014/main" id="{3431DD84-35F9-AC4E-6A4A-23B93F9F8526}"/>
              </a:ext>
            </a:extLst>
          </p:cNvPr>
          <p:cNvSpPr>
            <a:spLocks noGrp="1"/>
          </p:cNvSpPr>
          <p:nvPr>
            <p:ph idx="1"/>
          </p:nvPr>
        </p:nvSpPr>
        <p:spPr/>
        <p:txBody>
          <a:bodyPr/>
          <a:lstStyle/>
          <a:p>
            <a:pPr marL="36900" indent="0">
              <a:buNone/>
            </a:pPr>
            <a:r>
              <a:rPr lang="en-IN" altLang="en-US" b="1" u="sng" dirty="0">
                <a:solidFill>
                  <a:srgbClr val="7030A0"/>
                </a:solidFill>
                <a:latin typeface="Times New Roman" panose="02020603050405020304" pitchFamily="18" charset="0"/>
                <a:cs typeface="Times New Roman" panose="02020603050405020304" pitchFamily="18" charset="0"/>
              </a:rPr>
              <a:t>LOGISTIC REGRESSION</a:t>
            </a:r>
            <a:r>
              <a:rPr lang="en-IN" altLang="en-US" dirty="0"/>
              <a:t>:-</a:t>
            </a:r>
          </a:p>
          <a:p>
            <a:pPr marL="36900" indent="0" algn="just">
              <a:buNone/>
            </a:pPr>
            <a:r>
              <a:rPr lang="en-US" b="0" i="0" dirty="0">
                <a:solidFill>
                  <a:schemeClr val="tx1">
                    <a:lumMod val="95000"/>
                  </a:schemeClr>
                </a:solidFill>
                <a:effectLst/>
                <a:latin typeface="Calisto MT" panose="02040603050505030304" pitchFamily="18" charset="0"/>
              </a:rPr>
              <a:t>Logistic regression is a supervised machine learning algorithm mainly used </a:t>
            </a:r>
            <a:r>
              <a:rPr lang="en-US" dirty="0">
                <a:solidFill>
                  <a:schemeClr val="tx1">
                    <a:lumMod val="95000"/>
                  </a:schemeClr>
                </a:solidFill>
                <a:effectLst/>
                <a:latin typeface="Calisto MT" panose="02040603050505030304" pitchFamily="18" charset="0"/>
              </a:rPr>
              <a:t>for </a:t>
            </a:r>
            <a:r>
              <a:rPr lang="en-US" dirty="0" err="1">
                <a:solidFill>
                  <a:schemeClr val="tx1">
                    <a:lumMod val="95000"/>
                  </a:schemeClr>
                </a:solidFill>
                <a:effectLst/>
                <a:latin typeface="Calisto MT" panose="02040603050505030304" pitchFamily="18" charset="0"/>
              </a:rPr>
              <a:t>classLification</a:t>
            </a:r>
            <a:r>
              <a:rPr lang="en-US" dirty="0">
                <a:solidFill>
                  <a:schemeClr val="tx1">
                    <a:lumMod val="95000"/>
                  </a:schemeClr>
                </a:solidFill>
                <a:effectLst/>
                <a:latin typeface="Calisto MT" panose="02040603050505030304" pitchFamily="18" charset="0"/>
              </a:rPr>
              <a:t> </a:t>
            </a:r>
            <a:r>
              <a:rPr lang="en-US" b="0" i="0" dirty="0">
                <a:solidFill>
                  <a:schemeClr val="tx1">
                    <a:lumMod val="95000"/>
                  </a:schemeClr>
                </a:solidFill>
                <a:effectLst/>
                <a:latin typeface="Calisto MT" panose="02040603050505030304" pitchFamily="18" charset="0"/>
              </a:rPr>
              <a:t>tasks where the goal is to predict the probability that an instance of belonging to a given class or not. It is a kind of statistical algorithm, which analyze the relationship between a set of independent variables and the dependent binary variables. It is a powerful tool for decision-making. </a:t>
            </a:r>
            <a:endParaRPr lang="en-IN" dirty="0">
              <a:solidFill>
                <a:schemeClr val="tx1">
                  <a:lumMod val="95000"/>
                </a:schemeClr>
              </a:solidFill>
              <a:latin typeface="Calisto MT" panose="02040603050505030304" pitchFamily="18" charset="0"/>
            </a:endParaRPr>
          </a:p>
          <a:p>
            <a:endParaRPr lang="en-IN" dirty="0"/>
          </a:p>
        </p:txBody>
      </p:sp>
    </p:spTree>
    <p:extLst>
      <p:ext uri="{BB962C8B-B14F-4D97-AF65-F5344CB8AC3E}">
        <p14:creationId xmlns="" xmlns:p14="http://schemas.microsoft.com/office/powerpoint/2010/main" val="353065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A85EA2-D455-074A-9B54-3CF351C0A2F5}"/>
              </a:ext>
            </a:extLst>
          </p:cNvPr>
          <p:cNvSpPr>
            <a:spLocks noGrp="1"/>
          </p:cNvSpPr>
          <p:nvPr>
            <p:ph type="title"/>
          </p:nvPr>
        </p:nvSpPr>
        <p:spPr/>
        <p:txBody>
          <a:bodyPr/>
          <a:lstStyle/>
          <a:p>
            <a:r>
              <a:rPr lang="en-IN" u="sng" dirty="0">
                <a:solidFill>
                  <a:schemeClr val="tx1">
                    <a:lumMod val="95000"/>
                    <a:lumOff val="5000"/>
                  </a:schemeClr>
                </a:solidFill>
              </a:rPr>
              <a:t>OUTPUT</a:t>
            </a:r>
          </a:p>
        </p:txBody>
      </p:sp>
      <p:pic>
        <p:nvPicPr>
          <p:cNvPr id="5" name="Content Placeholder 4">
            <a:extLst>
              <a:ext uri="{FF2B5EF4-FFF2-40B4-BE49-F238E27FC236}">
                <a16:creationId xmlns="" xmlns:a16="http://schemas.microsoft.com/office/drawing/2014/main" id="{993C7A26-3248-5CE8-E72F-3EFE18B482AC}"/>
              </a:ext>
            </a:extLst>
          </p:cNvPr>
          <p:cNvPicPr>
            <a:picLocks noGrp="1" noChangeAspect="1"/>
          </p:cNvPicPr>
          <p:nvPr>
            <p:ph idx="1"/>
          </p:nvPr>
        </p:nvPicPr>
        <p:blipFill>
          <a:blip r:embed="rId2"/>
          <a:stretch>
            <a:fillRect/>
          </a:stretch>
        </p:blipFill>
        <p:spPr>
          <a:xfrm>
            <a:off x="3079463" y="2554421"/>
            <a:ext cx="4826253" cy="2339297"/>
          </a:xfrm>
        </p:spPr>
      </p:pic>
    </p:spTree>
    <p:extLst>
      <p:ext uri="{BB962C8B-B14F-4D97-AF65-F5344CB8AC3E}">
        <p14:creationId xmlns="" xmlns:p14="http://schemas.microsoft.com/office/powerpoint/2010/main" val="79909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EFB11A-CCE7-343E-FD2A-855BD61A25E4}"/>
              </a:ext>
            </a:extLst>
          </p:cNvPr>
          <p:cNvSpPr>
            <a:spLocks noGrp="1"/>
          </p:cNvSpPr>
          <p:nvPr>
            <p:ph type="title"/>
          </p:nvPr>
        </p:nvSpPr>
        <p:spPr/>
        <p:txBody>
          <a:bodyPr/>
          <a:lstStyle/>
          <a:p>
            <a:r>
              <a:rPr lang="en-IN" u="sng" dirty="0">
                <a:solidFill>
                  <a:schemeClr val="tx1">
                    <a:lumMod val="95000"/>
                    <a:lumOff val="5000"/>
                  </a:schemeClr>
                </a:solidFill>
              </a:rPr>
              <a:t>SVM(Support Vector Machine)</a:t>
            </a:r>
            <a:endParaRPr lang="en-IN" dirty="0">
              <a:solidFill>
                <a:schemeClr val="tx1">
                  <a:lumMod val="95000"/>
                  <a:lumOff val="5000"/>
                </a:schemeClr>
              </a:solidFill>
            </a:endParaRPr>
          </a:p>
        </p:txBody>
      </p:sp>
      <p:sp>
        <p:nvSpPr>
          <p:cNvPr id="3" name="Content Placeholder 2">
            <a:extLst>
              <a:ext uri="{FF2B5EF4-FFF2-40B4-BE49-F238E27FC236}">
                <a16:creationId xmlns="" xmlns:a16="http://schemas.microsoft.com/office/drawing/2014/main" id="{154F4B4C-7B62-B403-779B-2875C770D417}"/>
              </a:ext>
            </a:extLst>
          </p:cNvPr>
          <p:cNvSpPr>
            <a:spLocks noGrp="1"/>
          </p:cNvSpPr>
          <p:nvPr>
            <p:ph idx="1"/>
          </p:nvPr>
        </p:nvSpPr>
        <p:spPr/>
        <p:txBody>
          <a:bodyPr/>
          <a:lstStyle/>
          <a:p>
            <a:r>
              <a:rPr lang="en-US" sz="2400" b="0" i="0" dirty="0">
                <a:solidFill>
                  <a:schemeClr val="tx1"/>
                </a:solidFill>
                <a:effectLst/>
                <a:latin typeface="Calisto MT" panose="02040603050505030304" pitchFamily="18" charset="0"/>
              </a:rPr>
              <a:t>The aim of a support vector machine algorithm is to find the best possible line, or </a:t>
            </a:r>
            <a:r>
              <a:rPr lang="en-US" sz="2400" b="0" i="1" dirty="0">
                <a:solidFill>
                  <a:schemeClr val="tx1"/>
                </a:solidFill>
                <a:effectLst/>
                <a:latin typeface="Calisto MT" panose="02040603050505030304" pitchFamily="18" charset="0"/>
              </a:rPr>
              <a:t>decision boundary</a:t>
            </a:r>
            <a:r>
              <a:rPr lang="en-US" sz="2400" b="0" i="0" dirty="0">
                <a:solidFill>
                  <a:schemeClr val="tx1"/>
                </a:solidFill>
                <a:effectLst/>
                <a:latin typeface="Calisto MT" panose="02040603050505030304" pitchFamily="18" charset="0"/>
              </a:rPr>
              <a:t>, that separates the data points of different data classes. This boundary is called a </a:t>
            </a:r>
            <a:r>
              <a:rPr lang="en-US" sz="2400" b="0" i="1" dirty="0">
                <a:solidFill>
                  <a:schemeClr val="tx1"/>
                </a:solidFill>
                <a:effectLst/>
                <a:latin typeface="Calisto MT" panose="02040603050505030304" pitchFamily="18" charset="0"/>
              </a:rPr>
              <a:t>hyperplane</a:t>
            </a:r>
            <a:r>
              <a:rPr lang="en-US" sz="2400" b="0" i="0" dirty="0">
                <a:solidFill>
                  <a:schemeClr val="tx1"/>
                </a:solidFill>
                <a:effectLst/>
                <a:latin typeface="Calisto MT" panose="02040603050505030304" pitchFamily="18" charset="0"/>
              </a:rPr>
              <a:t> when working in high-dimensional feature spaces. The idea is to maximize the margin, which is the distance between the hyperplane and the closest data points of each category, thus making it easy to distinguish data classes.</a:t>
            </a:r>
            <a:endParaRPr lang="en-IN" sz="2400" dirty="0">
              <a:solidFill>
                <a:schemeClr val="tx1"/>
              </a:solidFill>
              <a:latin typeface="Calisto MT" panose="02040603050505030304" pitchFamily="18" charset="0"/>
            </a:endParaRPr>
          </a:p>
          <a:p>
            <a:endParaRPr lang="en-IN" dirty="0"/>
          </a:p>
        </p:txBody>
      </p:sp>
    </p:spTree>
    <p:extLst>
      <p:ext uri="{BB962C8B-B14F-4D97-AF65-F5344CB8AC3E}">
        <p14:creationId xmlns="" xmlns:p14="http://schemas.microsoft.com/office/powerpoint/2010/main" val="315413757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{B0424493-4202-429A-AC86-A0FC58861C40}tf22712842_win32</Template>
  <TotalTime>98</TotalTime>
  <Words>442</Words>
  <Application>Microsoft Office PowerPoint</Application>
  <PresentationFormat>Custom</PresentationFormat>
  <Paragraphs>49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Aadhar seeding status of Madhya pradesh</vt:lpstr>
      <vt:lpstr>INTRODUCTION</vt:lpstr>
      <vt:lpstr>DATA INSIGHTS</vt:lpstr>
      <vt:lpstr>Slide 4</vt:lpstr>
      <vt:lpstr>Slide 5</vt:lpstr>
      <vt:lpstr>MACHINE LEARNING MODEL</vt:lpstr>
      <vt:lpstr>THE MACHINE LEARNING MODEL USED</vt:lpstr>
      <vt:lpstr>OUTPUT</vt:lpstr>
      <vt:lpstr>SVM(Support Vector Machine)</vt:lpstr>
      <vt:lpstr>OUTPUT</vt:lpstr>
      <vt:lpstr>PERCEPTRON</vt:lpstr>
      <vt:lpstr>OUTPUT </vt:lpstr>
      <vt:lpstr>LASSO REGRESSION:</vt:lpstr>
      <vt:lpstr>REIDGE REGRESSION:</vt:lpstr>
      <vt:lpstr>OUTPUT OF LASSO AND RIDGE REEGRESSION:</vt:lpstr>
      <vt:lpstr>KNN REGRESSION:</vt:lpstr>
      <vt:lpstr>OUTPUT:</vt:lpstr>
      <vt:lpstr>GITHUB LINK:</vt:lpstr>
      <vt:lpstr>USER DETAILS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Aadhar seeding status of Madhya pradesh</dc:title>
  <dc:creator>nived kumar nagula</dc:creator>
  <cp:lastModifiedBy>DELL</cp:lastModifiedBy>
  <cp:revision>9</cp:revision>
  <dcterms:created xsi:type="dcterms:W3CDTF">2023-09-22T06:22:45Z</dcterms:created>
  <dcterms:modified xsi:type="dcterms:W3CDTF">2023-11-05T15:42:33Z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