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A9F728-EC7D-4D0B-9196-3CA85BC8166E}" type="datetimeFigureOut">
              <a:rPr lang="en-GB" smtClean="0"/>
              <a:t>31/08/2010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A9F728-EC7D-4D0B-9196-3CA85BC8166E}" type="datetimeFigureOut">
              <a:rPr lang="en-GB" smtClean="0"/>
              <a:t>31/08/2010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A9F728-EC7D-4D0B-9196-3CA85BC8166E}" type="datetimeFigureOut">
              <a:rPr lang="en-GB" smtClean="0"/>
              <a:t>31/08/2010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A9F728-EC7D-4D0B-9196-3CA85BC8166E}" type="datetimeFigureOut">
              <a:rPr lang="en-GB" smtClean="0"/>
              <a:t>31/08/2010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9F728-EC7D-4D0B-9196-3CA85BC8166E}" type="datetimeFigureOut">
              <a:rPr lang="en-GB" smtClean="0"/>
              <a:t>31/08/2010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EA9F728-EC7D-4D0B-9196-3CA85BC8166E}" type="datetimeFigureOut">
              <a:rPr lang="en-GB" smtClean="0"/>
              <a:t>31/08/2010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EA9F728-EC7D-4D0B-9196-3CA85BC8166E}" type="datetimeFigureOut">
              <a:rPr lang="en-GB" smtClean="0"/>
              <a:t>31/08/2010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EA9F728-EC7D-4D0B-9196-3CA85BC8166E}" type="datetimeFigureOut">
              <a:rPr lang="en-GB" smtClean="0"/>
              <a:t>31/08/2010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9F728-EC7D-4D0B-9196-3CA85BC8166E}" type="datetimeFigureOut">
              <a:rPr lang="en-GB" smtClean="0"/>
              <a:t>31/08/2010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9F728-EC7D-4D0B-9196-3CA85BC8166E}" type="datetimeFigureOut">
              <a:rPr lang="en-GB" smtClean="0"/>
              <a:t>31/08/2010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9F728-EC7D-4D0B-9196-3CA85BC8166E}" type="datetimeFigureOut">
              <a:rPr lang="en-GB" smtClean="0"/>
              <a:t>31/08/2010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9DFE01-C241-4481-8DEE-D46B3C4CB3B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F728-EC7D-4D0B-9196-3CA85BC8166E}" type="datetimeFigureOut">
              <a:rPr lang="en-GB" smtClean="0"/>
              <a:t>31/08/2010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DFE01-C241-4481-8DEE-D46B3C4CB3B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748464" cy="1754326"/>
          </a:xfrm>
          <a:prstGeom prst="rect">
            <a:avLst/>
          </a:prstGeom>
          <a:noFill/>
        </p:spPr>
        <p:txBody>
          <a:bodyPr wrap="square" rtlCol="0">
            <a:spAutoFit/>
          </a:bodyPr>
          <a:lstStyle/>
          <a:p>
            <a:r>
              <a:rPr lang="en-GB" dirty="0" smtClean="0"/>
              <a:t>1) Importing image data.</a:t>
            </a:r>
          </a:p>
          <a:p>
            <a:r>
              <a:rPr lang="en-GB" sz="1200" dirty="0" smtClean="0"/>
              <a:t>MRI is the most difficult modality to work with as the  soft tissue structures are all similar shades of grey. The trick is to window the image on import to make the structure of interest as clear from its surrounding as possible. Do this by clicking on the ‘View Histogram’ box and moving the red bars until the preview looks good....</a:t>
            </a:r>
          </a:p>
          <a:p>
            <a:r>
              <a:rPr lang="en-GB" sz="1200" dirty="0" smtClean="0"/>
              <a:t>Finding the right numbers is a matter of judgement. If you are unhappy with it you can </a:t>
            </a:r>
            <a:r>
              <a:rPr lang="en-GB" sz="1200" dirty="0" err="1" smtClean="0"/>
              <a:t>reimport</a:t>
            </a:r>
            <a:r>
              <a:rPr lang="en-GB" sz="1200" dirty="0" smtClean="0"/>
              <a:t> an additional background image to the file through Data-&gt; Import -&gt; Background ... ScanIP will let you have multiple backgrounds (so long as they are the same image dimensions) in any file and you can change between them by selecting them as you would between masks.</a:t>
            </a:r>
          </a:p>
          <a:p>
            <a:r>
              <a:rPr lang="en-GB" dirty="0" smtClean="0"/>
              <a:t> </a:t>
            </a:r>
            <a:endParaRPr lang="en-GB" dirty="0"/>
          </a:p>
        </p:txBody>
      </p:sp>
      <p:grpSp>
        <p:nvGrpSpPr>
          <p:cNvPr id="10" name="Group 9"/>
          <p:cNvGrpSpPr/>
          <p:nvPr/>
        </p:nvGrpSpPr>
        <p:grpSpPr>
          <a:xfrm>
            <a:off x="179512" y="2204864"/>
            <a:ext cx="4320480" cy="3786758"/>
            <a:chOff x="179512" y="2204864"/>
            <a:chExt cx="4320480" cy="3786758"/>
          </a:xfrm>
        </p:grpSpPr>
        <p:pic>
          <p:nvPicPr>
            <p:cNvPr id="1026" name="Picture 2"/>
            <p:cNvPicPr>
              <a:picLocks noChangeAspect="1" noChangeArrowheads="1"/>
            </p:cNvPicPr>
            <p:nvPr/>
          </p:nvPicPr>
          <p:blipFill>
            <a:blip r:embed="rId2" cstate="print"/>
            <a:srcRect/>
            <a:stretch>
              <a:fillRect/>
            </a:stretch>
          </p:blipFill>
          <p:spPr bwMode="auto">
            <a:xfrm>
              <a:off x="179512" y="2204864"/>
              <a:ext cx="4039209" cy="3786758"/>
            </a:xfrm>
            <a:prstGeom prst="rect">
              <a:avLst/>
            </a:prstGeom>
            <a:noFill/>
            <a:ln w="9525">
              <a:noFill/>
              <a:miter lim="800000"/>
              <a:headEnd/>
              <a:tailEnd/>
            </a:ln>
          </p:spPr>
        </p:pic>
        <p:pic>
          <p:nvPicPr>
            <p:cNvPr id="8" name="Picture 7" descr="mouse.png"/>
            <p:cNvPicPr>
              <a:picLocks noChangeAspect="1"/>
            </p:cNvPicPr>
            <p:nvPr/>
          </p:nvPicPr>
          <p:blipFill>
            <a:blip r:embed="rId3" cstate="print"/>
            <a:stretch>
              <a:fillRect/>
            </a:stretch>
          </p:blipFill>
          <p:spPr>
            <a:xfrm>
              <a:off x="3563888" y="3284984"/>
              <a:ext cx="185577" cy="288032"/>
            </a:xfrm>
            <a:prstGeom prst="rect">
              <a:avLst/>
            </a:prstGeom>
          </p:spPr>
        </p:pic>
        <p:sp>
          <p:nvSpPr>
            <p:cNvPr id="9" name="Oval 8"/>
            <p:cNvSpPr/>
            <p:nvPr/>
          </p:nvSpPr>
          <p:spPr>
            <a:xfrm>
              <a:off x="1835696" y="2708920"/>
              <a:ext cx="2664296"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4932040" y="2204864"/>
            <a:ext cx="4070852" cy="3816424"/>
            <a:chOff x="4860032" y="2204864"/>
            <a:chExt cx="4070852" cy="3816424"/>
          </a:xfrm>
        </p:grpSpPr>
        <p:pic>
          <p:nvPicPr>
            <p:cNvPr id="1027" name="Picture 3"/>
            <p:cNvPicPr>
              <a:picLocks noChangeAspect="1" noChangeArrowheads="1"/>
            </p:cNvPicPr>
            <p:nvPr/>
          </p:nvPicPr>
          <p:blipFill>
            <a:blip r:embed="rId4" cstate="print"/>
            <a:srcRect/>
            <a:stretch>
              <a:fillRect/>
            </a:stretch>
          </p:blipFill>
          <p:spPr bwMode="auto">
            <a:xfrm>
              <a:off x="4860032" y="2204864"/>
              <a:ext cx="4070852" cy="3816424"/>
            </a:xfrm>
            <a:prstGeom prst="rect">
              <a:avLst/>
            </a:prstGeom>
            <a:noFill/>
            <a:ln w="9525">
              <a:noFill/>
              <a:miter lim="800000"/>
              <a:headEnd/>
              <a:tailEnd/>
            </a:ln>
          </p:spPr>
        </p:pic>
        <p:pic>
          <p:nvPicPr>
            <p:cNvPr id="11" name="Picture 10" descr="mouse.png"/>
            <p:cNvPicPr>
              <a:picLocks noChangeAspect="1"/>
            </p:cNvPicPr>
            <p:nvPr/>
          </p:nvPicPr>
          <p:blipFill>
            <a:blip r:embed="rId3" cstate="print"/>
            <a:stretch>
              <a:fillRect/>
            </a:stretch>
          </p:blipFill>
          <p:spPr>
            <a:xfrm>
              <a:off x="7236296" y="3501008"/>
              <a:ext cx="185577" cy="288032"/>
            </a:xfrm>
            <a:prstGeom prst="rect">
              <a:avLst/>
            </a:prstGeom>
          </p:spPr>
        </p:pic>
        <p:sp>
          <p:nvSpPr>
            <p:cNvPr id="12" name="Oval 11"/>
            <p:cNvSpPr/>
            <p:nvPr/>
          </p:nvSpPr>
          <p:spPr>
            <a:xfrm>
              <a:off x="6156176" y="4653136"/>
              <a:ext cx="1008112"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ight Arrow 13"/>
          <p:cNvSpPr/>
          <p:nvPr/>
        </p:nvSpPr>
        <p:spPr>
          <a:xfrm>
            <a:off x="4283968" y="3861048"/>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0"/>
            <a:ext cx="8712968" cy="1200329"/>
          </a:xfrm>
          <a:prstGeom prst="rect">
            <a:avLst/>
          </a:prstGeom>
          <a:noFill/>
        </p:spPr>
        <p:txBody>
          <a:bodyPr wrap="square" rtlCol="0">
            <a:spAutoFit/>
          </a:bodyPr>
          <a:lstStyle/>
          <a:p>
            <a:r>
              <a:rPr lang="en-GB" dirty="0" smtClean="0"/>
              <a:t>1) Segmenting the data</a:t>
            </a:r>
          </a:p>
          <a:p>
            <a:r>
              <a:rPr lang="en-GB" sz="1200" dirty="0" smtClean="0"/>
              <a:t>The main problem with this data is that the slice distance is big. I am assuming that it is the same scale as the ScanIP file you sent previously, 1x1x7.5mm.  A greater resolution in the Z direction would help the model... However there are some tricks to help make a good model here.</a:t>
            </a:r>
          </a:p>
          <a:p>
            <a:r>
              <a:rPr lang="en-GB" dirty="0" smtClean="0"/>
              <a:t> </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4716016" y="764704"/>
            <a:ext cx="4032448" cy="219191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004048" y="2996952"/>
            <a:ext cx="3576764" cy="1944216"/>
          </a:xfrm>
          <a:prstGeom prst="rect">
            <a:avLst/>
          </a:prstGeom>
          <a:noFill/>
          <a:ln w="9525">
            <a:noFill/>
            <a:miter lim="800000"/>
            <a:headEnd/>
            <a:tailEnd/>
          </a:ln>
        </p:spPr>
      </p:pic>
      <p:sp>
        <p:nvSpPr>
          <p:cNvPr id="9" name="Rectangle 8"/>
          <p:cNvSpPr/>
          <p:nvPr/>
        </p:nvSpPr>
        <p:spPr>
          <a:xfrm>
            <a:off x="251520" y="5301208"/>
            <a:ext cx="3960440" cy="1015663"/>
          </a:xfrm>
          <a:prstGeom prst="rect">
            <a:avLst/>
          </a:prstGeom>
        </p:spPr>
        <p:txBody>
          <a:bodyPr wrap="square">
            <a:spAutoFit/>
          </a:bodyPr>
          <a:lstStyle/>
          <a:p>
            <a:pPr marL="228600" indent="-228600"/>
            <a:endParaRPr lang="en-GB" sz="1200" dirty="0" smtClean="0"/>
          </a:p>
          <a:p>
            <a:pPr marL="228600" indent="-228600"/>
            <a:r>
              <a:rPr lang="en-GB" sz="1200" dirty="0" smtClean="0"/>
              <a:t>c)   Use </a:t>
            </a:r>
            <a:r>
              <a:rPr lang="en-GB" sz="1200" dirty="0" err="1" smtClean="0"/>
              <a:t>Floodfill</a:t>
            </a:r>
            <a:r>
              <a:rPr lang="en-GB" sz="1200" dirty="0" smtClean="0"/>
              <a:t> segmentation tool, ensure ‘..from active mask’, ‘Replace with mask’ and ‘All slices’ are selected, then click on the area you want to keep.</a:t>
            </a:r>
          </a:p>
          <a:p>
            <a:pPr marL="228600" indent="-228600">
              <a:buAutoNum type="alphaLcParenR"/>
            </a:pPr>
            <a:endParaRPr lang="en-GB" sz="1200" dirty="0" smtClean="0"/>
          </a:p>
        </p:txBody>
      </p:sp>
      <p:sp>
        <p:nvSpPr>
          <p:cNvPr id="10" name="Rectangle 9"/>
          <p:cNvSpPr/>
          <p:nvPr/>
        </p:nvSpPr>
        <p:spPr>
          <a:xfrm>
            <a:off x="179512" y="1268760"/>
            <a:ext cx="4176464" cy="1015663"/>
          </a:xfrm>
          <a:prstGeom prst="rect">
            <a:avLst/>
          </a:prstGeom>
        </p:spPr>
        <p:txBody>
          <a:bodyPr wrap="square">
            <a:spAutoFit/>
          </a:bodyPr>
          <a:lstStyle/>
          <a:p>
            <a:pPr marL="228600" indent="-228600">
              <a:buAutoNum type="alphaLcParenR"/>
            </a:pPr>
            <a:r>
              <a:rPr lang="en-GB" sz="1200" dirty="0" smtClean="0"/>
              <a:t>Rough segmentation using interactive threshold. Create a mask, select thresholding segmentation tool and ‘tick’ interactive. Drag the Lower and Upper values to ensure the area you want is mostly selected with as little extra area selected as possible.</a:t>
            </a:r>
            <a:endParaRPr lang="en-GB" sz="1200" dirty="0" smtClean="0"/>
          </a:p>
        </p:txBody>
      </p:sp>
      <p:sp>
        <p:nvSpPr>
          <p:cNvPr id="11" name="Rectangle 10"/>
          <p:cNvSpPr/>
          <p:nvPr/>
        </p:nvSpPr>
        <p:spPr>
          <a:xfrm>
            <a:off x="179512" y="3140968"/>
            <a:ext cx="3672408" cy="1384995"/>
          </a:xfrm>
          <a:prstGeom prst="rect">
            <a:avLst/>
          </a:prstGeom>
        </p:spPr>
        <p:txBody>
          <a:bodyPr wrap="square">
            <a:spAutoFit/>
          </a:bodyPr>
          <a:lstStyle/>
          <a:p>
            <a:pPr marL="228600" indent="-228600"/>
            <a:r>
              <a:rPr lang="en-GB" sz="1200" dirty="0" smtClean="0"/>
              <a:t>b)   Because there are so few slices I think the easiest way to remove the extra material is using the manual Paint. Ensure that it is set to ‘</a:t>
            </a:r>
            <a:r>
              <a:rPr lang="en-GB" sz="1200" dirty="0" err="1" smtClean="0"/>
              <a:t>unpaint</a:t>
            </a:r>
            <a:r>
              <a:rPr lang="en-GB" sz="1200" dirty="0" smtClean="0"/>
              <a:t>’ and ‘active slice’ and change the brush size to a suitable size for the image. Remove any area immediately touching the structure you want on all slices. Do not worry about removing the rest.</a:t>
            </a:r>
            <a:endParaRPr lang="en-GB" sz="1200" dirty="0" smtClean="0"/>
          </a:p>
        </p:txBody>
      </p:sp>
      <p:grpSp>
        <p:nvGrpSpPr>
          <p:cNvPr id="15" name="Group 14"/>
          <p:cNvGrpSpPr/>
          <p:nvPr/>
        </p:nvGrpSpPr>
        <p:grpSpPr>
          <a:xfrm>
            <a:off x="4644008" y="5013176"/>
            <a:ext cx="4392488" cy="1844824"/>
            <a:chOff x="4644008" y="5013176"/>
            <a:chExt cx="4392488" cy="1844824"/>
          </a:xfrm>
        </p:grpSpPr>
        <p:pic>
          <p:nvPicPr>
            <p:cNvPr id="2052" name="Picture 4"/>
            <p:cNvPicPr>
              <a:picLocks noChangeAspect="1" noChangeArrowheads="1"/>
            </p:cNvPicPr>
            <p:nvPr/>
          </p:nvPicPr>
          <p:blipFill>
            <a:blip r:embed="rId4" cstate="print"/>
            <a:srcRect/>
            <a:stretch>
              <a:fillRect/>
            </a:stretch>
          </p:blipFill>
          <p:spPr bwMode="auto">
            <a:xfrm>
              <a:off x="4644008" y="5085184"/>
              <a:ext cx="2664296" cy="1448227"/>
            </a:xfrm>
            <a:prstGeom prst="rect">
              <a:avLst/>
            </a:prstGeom>
            <a:noFill/>
            <a:ln w="9525">
              <a:noFill/>
              <a:miter lim="800000"/>
              <a:headEnd/>
              <a:tailEnd/>
            </a:ln>
          </p:spPr>
        </p:pic>
        <p:grpSp>
          <p:nvGrpSpPr>
            <p:cNvPr id="13" name="Group 12"/>
            <p:cNvGrpSpPr/>
            <p:nvPr/>
          </p:nvGrpSpPr>
          <p:grpSpPr>
            <a:xfrm>
              <a:off x="7775848" y="5013176"/>
              <a:ext cx="1260648" cy="1844824"/>
              <a:chOff x="8604448" y="2924944"/>
              <a:chExt cx="1224136" cy="1656184"/>
            </a:xfrm>
          </p:grpSpPr>
          <p:pic>
            <p:nvPicPr>
              <p:cNvPr id="8" name="Picture 2"/>
              <p:cNvPicPr>
                <a:picLocks noChangeAspect="1" noChangeArrowheads="1"/>
              </p:cNvPicPr>
              <p:nvPr/>
            </p:nvPicPr>
            <p:blipFill>
              <a:blip r:embed="rId5" cstate="print"/>
              <a:srcRect l="16923" t="5661" r="56923" b="29242"/>
              <a:stretch>
                <a:fillRect/>
              </a:stretch>
            </p:blipFill>
            <p:spPr bwMode="auto">
              <a:xfrm>
                <a:off x="8604448" y="2924944"/>
                <a:ext cx="1224136" cy="1656184"/>
              </a:xfrm>
              <a:prstGeom prst="rect">
                <a:avLst/>
              </a:prstGeom>
              <a:noFill/>
              <a:ln w="9525">
                <a:noFill/>
                <a:miter lim="800000"/>
                <a:headEnd/>
                <a:tailEnd/>
              </a:ln>
            </p:spPr>
          </p:pic>
          <p:pic>
            <p:nvPicPr>
              <p:cNvPr id="12" name="Picture 2"/>
              <p:cNvPicPr>
                <a:picLocks noChangeAspect="1" noChangeArrowheads="1"/>
              </p:cNvPicPr>
              <p:nvPr/>
            </p:nvPicPr>
            <p:blipFill>
              <a:blip r:embed="rId5" cstate="print"/>
              <a:srcRect l="47692" t="28303" r="32308" b="17921"/>
              <a:stretch>
                <a:fillRect/>
              </a:stretch>
            </p:blipFill>
            <p:spPr bwMode="auto">
              <a:xfrm>
                <a:off x="8820472" y="3140968"/>
                <a:ext cx="936104" cy="1368152"/>
              </a:xfrm>
              <a:prstGeom prst="rect">
                <a:avLst/>
              </a:prstGeom>
              <a:noFill/>
              <a:ln w="9525">
                <a:noFill/>
                <a:miter lim="800000"/>
                <a:headEnd/>
                <a:tailEnd/>
              </a:ln>
            </p:spPr>
          </p:pic>
        </p:grpSp>
        <p:sp>
          <p:nvSpPr>
            <p:cNvPr id="14" name="Right Arrow 13"/>
            <p:cNvSpPr/>
            <p:nvPr/>
          </p:nvSpPr>
          <p:spPr>
            <a:xfrm>
              <a:off x="7452320" y="5661248"/>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717032"/>
            <a:ext cx="7092280" cy="3046988"/>
          </a:xfrm>
          <a:prstGeom prst="rect">
            <a:avLst/>
          </a:prstGeom>
          <a:noFill/>
        </p:spPr>
        <p:txBody>
          <a:bodyPr wrap="square" numCol="3" rtlCol="0">
            <a:spAutoFit/>
          </a:bodyPr>
          <a:lstStyle/>
          <a:p>
            <a:pPr marL="228600" indent="-228600">
              <a:buAutoNum type="alphaLcParenR"/>
            </a:pPr>
            <a:r>
              <a:rPr lang="en-GB" sz="1200" dirty="0" smtClean="0"/>
              <a:t>Resample: to even out the in and out the </a:t>
            </a:r>
            <a:r>
              <a:rPr lang="en-GB" sz="1200" dirty="0" err="1" smtClean="0"/>
              <a:t>voxel</a:t>
            </a:r>
            <a:r>
              <a:rPr lang="en-GB" sz="1200" dirty="0" smtClean="0"/>
              <a:t> sizes. Go to Data-&gt;Resample and change the Z distance to 3 (this was my choice you can chose another number if you like). Ensure the interpolation methods are both ‘Linear’.</a:t>
            </a:r>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smtClean="0"/>
          </a:p>
          <a:p>
            <a:pPr marL="228600" indent="-228600">
              <a:buAutoNum type="alphaLcParenR"/>
            </a:pPr>
            <a:endParaRPr lang="en-GB" sz="1200" dirty="0" smtClean="0"/>
          </a:p>
          <a:p>
            <a:pPr marL="228600" indent="-139700">
              <a:buAutoNum type="alphaLcParenR"/>
            </a:pPr>
            <a:r>
              <a:rPr lang="en-GB" sz="1200" dirty="0" smtClean="0"/>
              <a:t>Use the Morphological filter in the Basic Filters tab. Select ‘Close’ and 1x1x1 on ‘Active mask’. This will heal any small holes in the segmentation.</a:t>
            </a:r>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smtClean="0"/>
          </a:p>
          <a:p>
            <a:pPr marL="228600" indent="-228600">
              <a:buAutoNum type="alphaLcParenR"/>
            </a:pPr>
            <a:r>
              <a:rPr lang="en-GB" sz="1200" dirty="0" smtClean="0"/>
              <a:t>Smooth the model using the Mean filter. </a:t>
            </a:r>
            <a:r>
              <a:rPr lang="en-GB" sz="1200" dirty="0" err="1" smtClean="0"/>
              <a:t>Binarize</a:t>
            </a:r>
            <a:r>
              <a:rPr lang="en-GB" sz="1200" dirty="0" smtClean="0"/>
              <a:t> and use 1x1x1. This filter can change the segmentation and should not be over used, however the Mean filter is the least likely to alter the shape. Be careful to check that holes do not appear following its application if the segmented edge is thin, your model seems to be particularly prone to this. If they do then look at the images in all 3 directions and use the paint tool to carefully fill the gap.  </a:t>
            </a:r>
          </a:p>
          <a:p>
            <a:r>
              <a:rPr lang="en-GB" dirty="0" smtClean="0"/>
              <a:t> </a:t>
            </a:r>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107504" y="1124744"/>
            <a:ext cx="2394352" cy="2279816"/>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2555776" y="692696"/>
            <a:ext cx="2160240" cy="3010170"/>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860032" y="692696"/>
            <a:ext cx="2129980" cy="2968005"/>
          </a:xfrm>
          <a:prstGeom prst="rect">
            <a:avLst/>
          </a:prstGeom>
          <a:noFill/>
          <a:ln w="9525">
            <a:noFill/>
            <a:miter lim="800000"/>
            <a:headEnd/>
            <a:tailEnd/>
          </a:ln>
        </p:spPr>
      </p:pic>
      <p:grpSp>
        <p:nvGrpSpPr>
          <p:cNvPr id="10" name="Group 9"/>
          <p:cNvGrpSpPr/>
          <p:nvPr/>
        </p:nvGrpSpPr>
        <p:grpSpPr>
          <a:xfrm>
            <a:off x="7164288" y="1340768"/>
            <a:ext cx="1872208" cy="3816424"/>
            <a:chOff x="539552" y="1484784"/>
            <a:chExt cx="1872208" cy="3816424"/>
          </a:xfrm>
        </p:grpSpPr>
        <p:pic>
          <p:nvPicPr>
            <p:cNvPr id="3079" name="Picture 7"/>
            <p:cNvPicPr>
              <a:picLocks noChangeAspect="1" noChangeArrowheads="1"/>
            </p:cNvPicPr>
            <p:nvPr/>
          </p:nvPicPr>
          <p:blipFill>
            <a:blip r:embed="rId5" cstate="print"/>
            <a:srcRect l="16514" t="6751" r="59633" b="3796"/>
            <a:stretch>
              <a:fillRect/>
            </a:stretch>
          </p:blipFill>
          <p:spPr bwMode="auto">
            <a:xfrm>
              <a:off x="539552" y="1484784"/>
              <a:ext cx="1872208" cy="3816424"/>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46789" t="21941" r="31193" b="13923"/>
            <a:stretch>
              <a:fillRect/>
            </a:stretch>
          </p:blipFill>
          <p:spPr bwMode="auto">
            <a:xfrm>
              <a:off x="611560" y="1988840"/>
              <a:ext cx="1728192" cy="2736304"/>
            </a:xfrm>
            <a:prstGeom prst="rect">
              <a:avLst/>
            </a:prstGeom>
            <a:noFill/>
            <a:ln w="9525">
              <a:noFill/>
              <a:miter lim="800000"/>
              <a:headEnd/>
              <a:tailEnd/>
            </a:ln>
          </p:spPr>
        </p:pic>
      </p:grpSp>
      <p:sp>
        <p:nvSpPr>
          <p:cNvPr id="12" name="TextBox 11"/>
          <p:cNvSpPr txBox="1"/>
          <p:nvPr/>
        </p:nvSpPr>
        <p:spPr>
          <a:xfrm>
            <a:off x="0" y="116632"/>
            <a:ext cx="8964488" cy="738664"/>
          </a:xfrm>
          <a:prstGeom prst="rect">
            <a:avLst/>
          </a:prstGeom>
          <a:noFill/>
        </p:spPr>
        <p:txBody>
          <a:bodyPr wrap="square" numCol="1" rtlCol="0">
            <a:spAutoFit/>
          </a:bodyPr>
          <a:lstStyle/>
          <a:p>
            <a:r>
              <a:rPr lang="en-GB" dirty="0" smtClean="0"/>
              <a:t>3) Improving the model</a:t>
            </a:r>
          </a:p>
          <a:p>
            <a:r>
              <a:rPr lang="en-GB" sz="1200" dirty="0" smtClean="0"/>
              <a:t>At this point the model is rough, to make it smooth and nice the following things should be done.</a:t>
            </a:r>
          </a:p>
          <a:p>
            <a:endParaRPr lang="en-GB" sz="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9036496" cy="5632311"/>
          </a:xfrm>
          <a:prstGeom prst="rect">
            <a:avLst/>
          </a:prstGeom>
          <a:noFill/>
        </p:spPr>
        <p:txBody>
          <a:bodyPr wrap="square" rtlCol="0">
            <a:spAutoFit/>
          </a:bodyPr>
          <a:lstStyle/>
          <a:p>
            <a:r>
              <a:rPr lang="en-GB" dirty="0" smtClean="0"/>
              <a:t>3) Meshing the model</a:t>
            </a:r>
          </a:p>
          <a:p>
            <a:pPr marL="228600" indent="-228600">
              <a:buAutoNum type="alphaLcParenR"/>
            </a:pPr>
            <a:r>
              <a:rPr lang="en-GB" sz="1200" dirty="0" smtClean="0"/>
              <a:t>Firstly create a model by right clicking on the mask in the Dataset browser and 				    selecting ‘Create new FE model’ then drag an drop the mask into the ‘Model 1(FE)’.</a:t>
            </a:r>
          </a:p>
          <a:p>
            <a:pPr marL="228600" indent="-228600">
              <a:buAutoNum type="alphaLcParenR"/>
            </a:pPr>
            <a:endParaRPr lang="en-GB" sz="1200" dirty="0" smtClean="0"/>
          </a:p>
          <a:p>
            <a:pPr marL="228600" indent="-228600">
              <a:buAutoNum type="alphaLcParenR"/>
            </a:pPr>
            <a:r>
              <a:rPr lang="en-GB" sz="1200" dirty="0" smtClean="0"/>
              <a:t>Above the 3D view window change from Fast Preview to Full Model and click ‘Setup’.</a:t>
            </a:r>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r>
              <a:rPr lang="en-GB" sz="1200" dirty="0" smtClean="0"/>
              <a:t>Set up the model as below. With type ‘FE’, Export type ‘Adina’ if that is what you are using for your analysis. I suggest using the ScanFE free meshing algorithm as for this single part model you can use the surface adaption option to control the number of elements to suit your model very effectively.</a:t>
            </a:r>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endParaRPr lang="en-GB" sz="1200" dirty="0"/>
          </a:p>
          <a:p>
            <a:pPr marL="228600" indent="-228600">
              <a:buAutoNum type="alphaLcParenR"/>
            </a:pPr>
            <a:endParaRPr lang="en-GB" sz="1200" dirty="0" smtClean="0"/>
          </a:p>
          <a:p>
            <a:pPr marL="228600" indent="-228600">
              <a:buAutoNum type="alphaLcParenR"/>
            </a:pPr>
            <a:r>
              <a:rPr lang="en-GB" sz="1200" dirty="0" smtClean="0"/>
              <a:t>Click ‘Mesh’. The Log toolbox will give you a range of statistics about the model, including the number of nodes and elements and information about the element qualities. As you can see this model has come out with excellent qualities. The mesh can be adjusted by changing the meshing parameters. </a:t>
            </a:r>
          </a:p>
          <a:p>
            <a:pPr marL="228600" indent="-228600">
              <a:buAutoNum type="alphaLcParenR"/>
            </a:pPr>
            <a:endParaRPr lang="en-GB" sz="1200" dirty="0" smtClean="0"/>
          </a:p>
          <a:p>
            <a:endParaRPr lang="en-GB" sz="1200" dirty="0" smtClean="0"/>
          </a:p>
          <a:p>
            <a:endParaRPr lang="en-GB" sz="1200" dirty="0" smtClean="0"/>
          </a:p>
          <a:p>
            <a:r>
              <a:rPr lang="en-GB" dirty="0" smtClean="0"/>
              <a:t> </a:t>
            </a:r>
            <a:endParaRPr lang="en-GB" dirty="0"/>
          </a:p>
        </p:txBody>
      </p:sp>
      <p:pic>
        <p:nvPicPr>
          <p:cNvPr id="4098" name="Picture 2"/>
          <p:cNvPicPr>
            <a:picLocks noChangeAspect="1" noChangeArrowheads="1"/>
          </p:cNvPicPr>
          <p:nvPr/>
        </p:nvPicPr>
        <p:blipFill>
          <a:blip r:embed="rId2" cstate="print"/>
          <a:srcRect t="48033" r="88424" b="4368"/>
          <a:stretch>
            <a:fillRect/>
          </a:stretch>
        </p:blipFill>
        <p:spPr bwMode="auto">
          <a:xfrm>
            <a:off x="6228184" y="116632"/>
            <a:ext cx="1245315" cy="1728192"/>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l="9213" t="5067" r="75667" b="86533"/>
          <a:stretch>
            <a:fillRect/>
          </a:stretch>
        </p:blipFill>
        <p:spPr bwMode="auto">
          <a:xfrm>
            <a:off x="1835696" y="1196752"/>
            <a:ext cx="3504389" cy="657073"/>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115616" y="2564904"/>
            <a:ext cx="3515251" cy="1584176"/>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5004048" y="2492896"/>
            <a:ext cx="2996409" cy="1728192"/>
          </a:xfrm>
          <a:prstGeom prst="rect">
            <a:avLst/>
          </a:prstGeom>
          <a:noFill/>
          <a:ln w="9525">
            <a:noFill/>
            <a:miter lim="800000"/>
            <a:headEnd/>
            <a:tailEnd/>
          </a:ln>
        </p:spPr>
      </p:pic>
      <p:pic>
        <p:nvPicPr>
          <p:cNvPr id="4102" name="Picture 6"/>
          <p:cNvPicPr>
            <a:picLocks noChangeAspect="1" noChangeArrowheads="1"/>
          </p:cNvPicPr>
          <p:nvPr/>
        </p:nvPicPr>
        <p:blipFill>
          <a:blip r:embed="rId6" cstate="print"/>
          <a:srcRect/>
          <a:stretch>
            <a:fillRect/>
          </a:stretch>
        </p:blipFill>
        <p:spPr bwMode="auto">
          <a:xfrm>
            <a:off x="4572001" y="4744371"/>
            <a:ext cx="3888432" cy="2113629"/>
          </a:xfrm>
          <a:prstGeom prst="rect">
            <a:avLst/>
          </a:prstGeom>
          <a:noFill/>
          <a:ln w="9525">
            <a:noFill/>
            <a:miter lim="800000"/>
            <a:headEnd/>
            <a:tailEnd/>
          </a:ln>
        </p:spPr>
      </p:pic>
      <p:pic>
        <p:nvPicPr>
          <p:cNvPr id="4103" name="Picture 7"/>
          <p:cNvPicPr>
            <a:picLocks noChangeAspect="1" noChangeArrowheads="1"/>
          </p:cNvPicPr>
          <p:nvPr/>
        </p:nvPicPr>
        <p:blipFill>
          <a:blip r:embed="rId7" cstate="print"/>
          <a:srcRect/>
          <a:stretch>
            <a:fillRect/>
          </a:stretch>
        </p:blipFill>
        <p:spPr bwMode="auto">
          <a:xfrm>
            <a:off x="179512" y="4932040"/>
            <a:ext cx="3851920" cy="192596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575</Words>
  <Application>Microsoft Office PowerPoint</Application>
  <PresentationFormat>On-screen Show (4:3)</PresentationFormat>
  <Paragraphs>60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Rebecca</dc:creator>
  <cp:lastModifiedBy>Rebecca</cp:lastModifiedBy>
  <cp:revision>8</cp:revision>
  <dcterms:created xsi:type="dcterms:W3CDTF">2010-08-31T10:48:51Z</dcterms:created>
  <dcterms:modified xsi:type="dcterms:W3CDTF">2010-08-31T11:50:41Z</dcterms:modified>
</cp:coreProperties>
</file>