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9"/>
  </p:notesMasterIdLst>
  <p:handoutMasterIdLst>
    <p:handoutMasterId r:id="rId10"/>
  </p:handoutMasterIdLst>
  <p:sldIdLst>
    <p:sldId id="287" r:id="rId2"/>
    <p:sldId id="319" r:id="rId3"/>
    <p:sldId id="320" r:id="rId4"/>
    <p:sldId id="323" r:id="rId5"/>
    <p:sldId id="322" r:id="rId6"/>
    <p:sldId id="318" r:id="rId7"/>
    <p:sldId id="294" r:id="rId8"/>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varScale="1">
        <p:scale>
          <a:sx n="59" d="100"/>
          <a:sy n="59" d="100"/>
        </p:scale>
        <p:origin x="4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3/18/2024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1825195"/>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4414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1314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March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March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March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March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March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March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March 18,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March 18,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March 18,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March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March 18,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748145" y="2137197"/>
            <a:ext cx="17415164" cy="1776064"/>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a:t>
            </a:r>
            <a:r>
              <a:rPr lang="en-IN" sz="2000" b="1" spc="-5" dirty="0" smtClean="0">
                <a:latin typeface="Times New Roman" pitchFamily="18" charset="0"/>
                <a:cs typeface="Times New Roman" pitchFamily="18" charset="0"/>
              </a:rPr>
              <a:t>ARTIFICIAL INTELLIGENCE AND MACHINE LEARNING</a:t>
            </a:r>
            <a:endParaRPr lang="en-IN" sz="2000" b="1" spc="-5" dirty="0">
              <a:latin typeface="Times New Roman" pitchFamily="18" charset="0"/>
              <a:cs typeface="Times New Roman" pitchFamily="18" charset="0"/>
            </a:endParaRP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smtClean="0">
                <a:latin typeface="Times New Roman" pitchFamily="18" charset="0"/>
                <a:cs typeface="Times New Roman" pitchFamily="18" charset="0"/>
              </a:rPr>
              <a:t>1021xxxxx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INITIAL </a:t>
            </a:r>
            <a:r>
              <a:rPr lang="en-IN" sz="2400" b="1" spc="-5" dirty="0" smtClean="0">
                <a:latin typeface="Times New Roman" pitchFamily="18" charset="0"/>
                <a:cs typeface="Times New Roman" pitchFamily="18" charset="0"/>
              </a:rPr>
              <a:t>REVIEW</a:t>
            </a:r>
            <a:r>
              <a:rPr lang="en-IN" sz="2000" b="1"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smtClean="0">
                <a:latin typeface="Times New Roman" pitchFamily="18" charset="0"/>
                <a:cs typeface="Times New Roman" pitchFamily="18" charset="0"/>
              </a:rPr>
              <a:t>1.A.N.P. SRI CHARITH   (VTU19917)(21UEAM0003)</a:t>
            </a: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2.M.V. SAI KUMAR        (VTU19945)(21UEAM0040)</a:t>
            </a: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3.U.SRIKANTH REDDY </a:t>
            </a:r>
            <a:r>
              <a:rPr lang="en-IN" sz="2000" dirty="0">
                <a:latin typeface="Times New Roman" pitchFamily="18" charset="0"/>
                <a:cs typeface="Times New Roman" pitchFamily="18" charset="0"/>
              </a:rPr>
              <a:t>(</a:t>
            </a:r>
            <a:r>
              <a:rPr lang="en-IN" sz="2000" dirty="0" smtClean="0">
                <a:latin typeface="Times New Roman" pitchFamily="18" charset="0"/>
                <a:cs typeface="Times New Roman" pitchFamily="18" charset="0"/>
              </a:rPr>
              <a:t>VTU20364)(21UEAM0067</a:t>
            </a:r>
            <a:r>
              <a:rPr lang="en-IN" sz="2000" dirty="0" smtClean="0"/>
              <a:t>)</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smtClean="0"/>
              <a:t>      </a:t>
            </a:r>
            <a:r>
              <a:rPr lang="en-IN" sz="2000" dirty="0" err="1" smtClean="0"/>
              <a:t>Dr.</a:t>
            </a:r>
            <a:r>
              <a:rPr lang="en-IN" sz="2000" dirty="0"/>
              <a:t> </a:t>
            </a:r>
            <a:r>
              <a:rPr lang="en-IN" sz="2000" dirty="0" err="1"/>
              <a:t>JEEVANANTHAM,ME,PhD</a:t>
            </a:r>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a:xfrm>
            <a:off x="5529277" y="9689678"/>
            <a:ext cx="7716459" cy="547688"/>
          </a:xfrm>
        </p:spPr>
        <p:txBody>
          <a:bodyPr/>
          <a:lstStyle/>
          <a:p>
            <a:r>
              <a:rPr lang="en-IN" dirty="0"/>
              <a:t>DEPARTMENT OF </a:t>
            </a:r>
            <a:r>
              <a:rPr lang="en-IN" dirty="0" smtClean="0"/>
              <a:t>ARTIFICIAL INTELLIGENCE AND MACHINE LEARNING   </a:t>
            </a:r>
            <a:r>
              <a:rPr lang="en-IN" dirty="0" smtClean="0"/>
              <a:t>/ Predicting lung function</a:t>
            </a:r>
            <a:endParaRPr lang="en-IN" sz="1100" dirty="0">
              <a:latin typeface="Times New Roman" pitchFamily="18" charset="0"/>
              <a:cs typeface="Times New Roman" pitchFamily="18" charset="0"/>
            </a:endParaRPr>
          </a:p>
          <a:p>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March 18,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
        <p:nvSpPr>
          <p:cNvPr id="7" name="TextBox 6"/>
          <p:cNvSpPr txBox="1"/>
          <p:nvPr/>
        </p:nvSpPr>
        <p:spPr>
          <a:xfrm>
            <a:off x="5529278" y="4284617"/>
            <a:ext cx="7834025" cy="861774"/>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“PREDICTNG LUNG FUNCTION</a:t>
            </a:r>
            <a:r>
              <a:rPr lang="en-IN" sz="3200" b="1" spc="-5"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A34B8-D035-23FE-3985-E87A0AAC80B8}"/>
              </a:ext>
            </a:extLst>
          </p:cNvPr>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a:extLst>
              <a:ext uri="{FF2B5EF4-FFF2-40B4-BE49-F238E27FC236}">
                <a16:creationId xmlns:a16="http://schemas.microsoft.com/office/drawing/2014/main" id="{91B3ADCA-67AE-42DE-EF52-89EBF58A9F57}"/>
              </a:ext>
            </a:extLst>
          </p:cNvPr>
          <p:cNvSpPr>
            <a:spLocks noGrp="1"/>
          </p:cNvSpPr>
          <p:nvPr>
            <p:ph type="ftr" sz="quarter" idx="11"/>
          </p:nvPr>
        </p:nvSpPr>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22E67759-03ED-C594-5362-A96BE418F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id="{27F6FFE9-5EA4-B70C-B9AA-53FA2D6C1045}"/>
              </a:ext>
            </a:extLst>
          </p:cNvPr>
          <p:cNvSpPr txBox="1"/>
          <p:nvPr/>
        </p:nvSpPr>
        <p:spPr>
          <a:xfrm>
            <a:off x="1645921" y="1039450"/>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PROJECT TITLE</a:t>
            </a:r>
            <a:r>
              <a:rPr lang="en-IN" sz="4000" b="1" spc="-120" dirty="0">
                <a:latin typeface="Times New Roman" panose="02020603050405020304" pitchFamily="18" charset="0"/>
                <a:cs typeface="Times New Roman" panose="02020603050405020304" pitchFamily="18" charset="0"/>
              </a:rPr>
              <a:t> </a:t>
            </a:r>
            <a:r>
              <a:rPr lang="en-IN" sz="4000" b="1" spc="-20" dirty="0">
                <a:latin typeface="Times New Roman" panose="02020603050405020304" pitchFamily="18" charset="0"/>
                <a:cs typeface="Times New Roman" panose="02020603050405020304" pitchFamily="18" charset="0"/>
              </a:rPr>
              <a:t>JUSTIFICATION</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E05F02-3505-41DC-3F1A-FDE2AFC468BD}"/>
              </a:ext>
            </a:extLst>
          </p:cNvPr>
          <p:cNvSpPr txBox="1"/>
          <p:nvPr/>
        </p:nvSpPr>
        <p:spPr>
          <a:xfrm>
            <a:off x="1386015" y="2302433"/>
            <a:ext cx="15432711"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Imagine one day, your breathing became consistently labored and shallow.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Months </a:t>
            </a:r>
            <a:r>
              <a:rPr lang="en-US" sz="2400" dirty="0">
                <a:latin typeface="Times New Roman" panose="02020603050405020304" pitchFamily="18" charset="0"/>
                <a:cs typeface="Times New Roman" panose="02020603050405020304" pitchFamily="18" charset="0"/>
              </a:rPr>
              <a:t>later you were finally diagnosed with pulmonary fibrosis, a disorder with no known cause and no known cure, created by scarring of the lungs. If that happened to you, you would want to know your prognosis.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That’s </a:t>
            </a:r>
            <a:r>
              <a:rPr lang="en-US" sz="2400" dirty="0">
                <a:latin typeface="Times New Roman" panose="02020603050405020304" pitchFamily="18" charset="0"/>
                <a:cs typeface="Times New Roman" panose="02020603050405020304" pitchFamily="18" charset="0"/>
              </a:rPr>
              <a:t>where a troubling disease becomes frightening for the patient: outcomes can range from long-term stability to rapid deterioration, but doctors aren’t easily able to tell where an individual may fall on that spectrum</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For this pulmonary fibrosis prediction of lung rate i.e., FVC- Forced Vital Capacity is very crucial.</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FVC is used to calculate the measurement of respiratory muscle function, as is peak inspiratory flow rate.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FVC is us to acutely monitor respiratory status. Thus project named as Prediction of Lung Function, which aims to help patients in identification of pulmonary fibrosis before it can become crucial.</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784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445342" y="980456"/>
            <a:ext cx="9144000" cy="1323439"/>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 </a:t>
            </a:r>
            <a:r>
              <a:rPr lang="en-IN" sz="4000" b="1" dirty="0">
                <a:latin typeface="Times New Roman" panose="02020603050405020304" pitchFamily="18" charset="0"/>
                <a:cs typeface="Times New Roman" panose="02020603050405020304" pitchFamily="18" charset="0"/>
              </a:rPr>
              <a:t>&amp; </a:t>
            </a:r>
            <a:r>
              <a:rPr lang="en-IN" sz="4000" b="1" spc="-5" dirty="0">
                <a:latin typeface="Times New Roman" panose="02020603050405020304" pitchFamily="18" charset="0"/>
                <a:cs typeface="Times New Roman" panose="02020603050405020304" pitchFamily="18" charset="0"/>
              </a:rPr>
              <a:t>SCOPE OF THE</a:t>
            </a:r>
            <a:r>
              <a:rPr lang="en-IN" sz="4000" b="1" spc="-21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320C95-CECA-3B29-9A8E-C8DB772E0000}"/>
              </a:ext>
            </a:extLst>
          </p:cNvPr>
          <p:cNvSpPr txBox="1"/>
          <p:nvPr/>
        </p:nvSpPr>
        <p:spPr>
          <a:xfrm>
            <a:off x="1445342" y="2785760"/>
            <a:ext cx="15432711" cy="526297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OBJECTIVE: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Objective is to Develop </a:t>
            </a:r>
            <a:r>
              <a:rPr lang="en-US" sz="2400" dirty="0">
                <a:latin typeface="Times New Roman" panose="02020603050405020304" pitchFamily="18" charset="0"/>
                <a:cs typeface="Times New Roman" panose="02020603050405020304" pitchFamily="18" charset="0"/>
              </a:rPr>
              <a:t>a machine learning model to predict the severity of decline in lung function for patients diagnosed with pulmonary fibrosis based on CT scans, metadata, and baseline Forced Vital Capacity (FVC) measurements</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SCOPE OF THE PROJECT:</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project will focus on analyzing historical data from patients who have undergone lung function testing (spirometry) and been diagnosed with pulmonary fibrosis. </a:t>
            </a:r>
            <a:r>
              <a:rPr lang="en-US" sz="2400" dirty="0" smtClean="0">
                <a:latin typeface="Times New Roman" panose="02020603050405020304" pitchFamily="18" charset="0"/>
                <a:cs typeface="Times New Roman" panose="02020603050405020304" pitchFamily="18" charset="0"/>
              </a:rPr>
              <a:t>FVC </a:t>
            </a:r>
            <a:r>
              <a:rPr lang="en-US" sz="2400" dirty="0">
                <a:latin typeface="Times New Roman" panose="02020603050405020304" pitchFamily="18" charset="0"/>
                <a:cs typeface="Times New Roman" panose="02020603050405020304" pitchFamily="18" charset="0"/>
              </a:rPr>
              <a:t>rate will be the primary outcome variable.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Additional </a:t>
            </a:r>
            <a:r>
              <a:rPr lang="en-US" sz="2400" dirty="0">
                <a:latin typeface="Times New Roman" panose="02020603050405020304" pitchFamily="18" charset="0"/>
                <a:cs typeface="Times New Roman" panose="02020603050405020304" pitchFamily="18" charset="0"/>
              </a:rPr>
              <a:t>patient data (age, sex, smoking history, etc.) may be included as explanatory variables.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project will evaluate various machine learning algorithms for predicting FVC.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performance of the model will be assessed using metrics like mean squared error and R-squared.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6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a:xfrm>
            <a:off x="5529278" y="9765093"/>
            <a:ext cx="7234206" cy="597322"/>
          </a:xfrm>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a:p>
            <a:endParaRPr lang="en-IN" dirty="0"/>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064921" y="771450"/>
            <a:ext cx="9144000" cy="1323439"/>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 PROJECT</a:t>
            </a:r>
            <a:endParaRPr lang="en-IN" sz="4000" dirty="0">
              <a:latin typeface="Times New Roman"/>
              <a:cs typeface="Times New Roman"/>
            </a:endParaRPr>
          </a:p>
        </p:txBody>
      </p:sp>
      <p:sp>
        <p:nvSpPr>
          <p:cNvPr id="5" name="TextBox 4"/>
          <p:cNvSpPr txBox="1"/>
          <p:nvPr/>
        </p:nvSpPr>
        <p:spPr>
          <a:xfrm>
            <a:off x="1064921" y="2580466"/>
            <a:ext cx="15753805"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Programming </a:t>
            </a:r>
            <a:r>
              <a:rPr lang="en-US" sz="2400" dirty="0">
                <a:latin typeface="Times New Roman" panose="02020603050405020304" pitchFamily="18" charset="0"/>
                <a:cs typeface="Times New Roman" panose="02020603050405020304" pitchFamily="18" charset="0"/>
              </a:rPr>
              <a:t>Languages: Python is a popular choice due to its extensive libraries for data science and machine learning tasks. R is another option with a strong focus on statistical analysis.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Machine </a:t>
            </a:r>
            <a:r>
              <a:rPr lang="en-US" sz="2400" dirty="0">
                <a:latin typeface="Times New Roman" panose="02020603050405020304" pitchFamily="18" charset="0"/>
                <a:cs typeface="Times New Roman" panose="02020603050405020304" pitchFamily="18" charset="0"/>
              </a:rPr>
              <a:t>Learning Libraries: </a:t>
            </a:r>
            <a:r>
              <a:rPr lang="en-US" sz="2400" dirty="0" err="1">
                <a:latin typeface="Times New Roman" panose="02020603050405020304" pitchFamily="18" charset="0"/>
                <a:cs typeface="Times New Roman" panose="02020603050405020304" pitchFamily="18" charset="0"/>
              </a:rPr>
              <a:t>Scikit</a:t>
            </a:r>
            <a:r>
              <a:rPr lang="en-US" sz="2400" dirty="0">
                <a:latin typeface="Times New Roman" panose="02020603050405020304" pitchFamily="18" charset="0"/>
                <a:cs typeface="Times New Roman" panose="02020603050405020304" pitchFamily="18" charset="0"/>
              </a:rPr>
              <a:t>-learn (Python) or caret (R) provide a wide range of machine learning algorithms for regression analysis, which is suitable for predicting FVC rate.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Analysis Libraries: Pandas (Python)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will be helpful for data manipulation and cleaning.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Visualization </a:t>
            </a:r>
            <a:r>
              <a:rPr lang="en-US" sz="2400" dirty="0">
                <a:latin typeface="Times New Roman" panose="02020603050405020304" pitchFamily="18" charset="0"/>
                <a:cs typeface="Times New Roman" panose="02020603050405020304" pitchFamily="18" charset="0"/>
              </a:rPr>
              <a:t>Libraries: </a:t>
            </a:r>
            <a:r>
              <a:rPr lang="en-US" sz="2400" dirty="0" err="1">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 (Python) or ggplot2 (R) can be used to create informative data visualizations to understand the data and model performance. </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Google </a:t>
            </a:r>
            <a:r>
              <a:rPr lang="en-US" sz="2400" dirty="0" err="1">
                <a:latin typeface="Times New Roman" panose="02020603050405020304" pitchFamily="18" charset="0"/>
                <a:cs typeface="Times New Roman" panose="02020603050405020304" pitchFamily="18" charset="0"/>
              </a:rPr>
              <a:t>Colab</a:t>
            </a:r>
            <a:r>
              <a:rPr lang="en-US" sz="2400" dirty="0">
                <a:latin typeface="Times New Roman" panose="02020603050405020304" pitchFamily="18" charset="0"/>
                <a:cs typeface="Times New Roman" panose="02020603050405020304" pitchFamily="18" charset="0"/>
              </a:rPr>
              <a:t>: This is a free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environment that runs in the cloud. It provides access to computing resources and pre-installed libraries, eliminating the need for local setup.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This platform offers public datasets relevant to healthcare and machine learning tasks. You can explore and potentially find datasets on pulmonary fibrosis that can be used to train and test your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57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1B3F-5390-9584-E40A-64475B97255B}"/>
              </a:ext>
            </a:extLst>
          </p:cNvPr>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a:extLst>
              <a:ext uri="{FF2B5EF4-FFF2-40B4-BE49-F238E27FC236}">
                <a16:creationId xmlns:a16="http://schemas.microsoft.com/office/drawing/2014/main" id="{4B588CDB-E9A0-B6CF-D92A-62CA7CEFEADC}"/>
              </a:ext>
            </a:extLst>
          </p:cNvPr>
          <p:cNvSpPr>
            <a:spLocks noGrp="1"/>
          </p:cNvSpPr>
          <p:nvPr>
            <p:ph type="ftr" sz="quarter" idx="11"/>
          </p:nvPr>
        </p:nvSpPr>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Box 5">
            <a:extLst>
              <a:ext uri="{FF2B5EF4-FFF2-40B4-BE49-F238E27FC236}">
                <a16:creationId xmlns:a16="http://schemas.microsoft.com/office/drawing/2014/main" id="{9E7A0952-D922-790E-593D-0DFBEDBF5D13}"/>
              </a:ext>
            </a:extLst>
          </p:cNvPr>
          <p:cNvSpPr txBox="1"/>
          <p:nvPr/>
        </p:nvSpPr>
        <p:spPr>
          <a:xfrm>
            <a:off x="1312606" y="995204"/>
            <a:ext cx="9144000" cy="1323439"/>
          </a:xfrm>
          <a:prstGeom prst="rect">
            <a:avLst/>
          </a:prstGeom>
          <a:noFill/>
        </p:spPr>
        <p:txBody>
          <a:bodyPr wrap="square">
            <a:spAutoFit/>
          </a:bodyPr>
          <a:lstStyle/>
          <a:p>
            <a:r>
              <a:rPr lang="en-IN" sz="4000" b="1" spc="-30" dirty="0">
                <a:latin typeface="Times New Roman" panose="02020603050405020304" pitchFamily="18" charset="0"/>
                <a:cs typeface="Times New Roman" panose="02020603050405020304" pitchFamily="18" charset="0"/>
              </a:rPr>
              <a:t>SOCIETAL IMPORTANCE </a:t>
            </a:r>
            <a:r>
              <a:rPr lang="en-IN" sz="4000" b="1" spc="-5" dirty="0">
                <a:latin typeface="Times New Roman" panose="02020603050405020304" pitchFamily="18" charset="0"/>
                <a:cs typeface="Times New Roman" panose="02020603050405020304" pitchFamily="18" charset="0"/>
              </a:rPr>
              <a:t>OF THE</a:t>
            </a:r>
            <a:r>
              <a:rPr lang="en-IN" sz="4000" b="1" spc="-270"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12606" y="2743201"/>
            <a:ext cx="14480388"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Predicting lung function for detecting pulmonary fibrosis has significant societal importance for several </a:t>
            </a:r>
            <a:r>
              <a:rPr lang="en-US" sz="2400" dirty="0" smtClean="0">
                <a:latin typeface="Times New Roman" panose="02020603050405020304" pitchFamily="18" charset="0"/>
                <a:cs typeface="Times New Roman" panose="02020603050405020304" pitchFamily="18" charset="0"/>
              </a:rPr>
              <a:t>reasons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Early </a:t>
            </a:r>
            <a:r>
              <a:rPr lang="en-US" sz="2400" dirty="0">
                <a:latin typeface="Times New Roman" panose="02020603050405020304" pitchFamily="18" charset="0"/>
                <a:cs typeface="Times New Roman" panose="02020603050405020304" pitchFamily="18" charset="0"/>
              </a:rPr>
              <a:t>Detection: Pulmonary fibrosis can worsen over time, leading to respiratory failure and a poorer quality of life. Early detection through accurate prediction can enable timely intervention and potentially slow disease </a:t>
            </a:r>
            <a:r>
              <a:rPr lang="en-US" sz="2400" dirty="0" smtClean="0">
                <a:latin typeface="Times New Roman" panose="02020603050405020304" pitchFamily="18" charset="0"/>
                <a:cs typeface="Times New Roman" panose="02020603050405020304" pitchFamily="18" charset="0"/>
              </a:rPr>
              <a:t>progression.</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Improved </a:t>
            </a:r>
            <a:r>
              <a:rPr lang="en-US" sz="2400" dirty="0">
                <a:latin typeface="Times New Roman" panose="02020603050405020304" pitchFamily="18" charset="0"/>
                <a:cs typeface="Times New Roman" panose="02020603050405020304" pitchFamily="18" charset="0"/>
              </a:rPr>
              <a:t>Patient Care: By identifying patients at risk, healthcare providers can prioritize monitoring and treatment plans tailored to individual needs. This can lead to better patient outcomes and potentially reduce healthcare costs associated with advanced stages of the </a:t>
            </a:r>
            <a:r>
              <a:rPr lang="en-US" sz="2400" dirty="0" smtClean="0">
                <a:latin typeface="Times New Roman" panose="02020603050405020304" pitchFamily="18" charset="0"/>
                <a:cs typeface="Times New Roman" panose="02020603050405020304" pitchFamily="18" charset="0"/>
              </a:rPr>
              <a:t>disease.</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Drug </a:t>
            </a:r>
            <a:r>
              <a:rPr lang="en-US" sz="2400" dirty="0">
                <a:latin typeface="Times New Roman" panose="02020603050405020304" pitchFamily="18" charset="0"/>
                <a:cs typeface="Times New Roman" panose="02020603050405020304" pitchFamily="18" charset="0"/>
              </a:rPr>
              <a:t>Development: Reliable prediction models can aid in the development and evaluation of new drugs for pulmonary fibrosis. By using the model to assess lung function changes, researchers can determine treatment effectiveness more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7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3005" y="4558936"/>
            <a:ext cx="13957242" cy="2678566"/>
          </a:xfrm>
        </p:spPr>
      </p:pic>
      <p:sp>
        <p:nvSpPr>
          <p:cNvPr id="2" name="Date Placeholder 1"/>
          <p:cNvSpPr>
            <a:spLocks noGrp="1"/>
          </p:cNvSpPr>
          <p:nvPr>
            <p:ph type="dt" sz="half" idx="10"/>
          </p:nvPr>
        </p:nvSpPr>
        <p:spPr/>
        <p:txBody>
          <a:bodyPr/>
          <a:lstStyle/>
          <a:p>
            <a:fld id="{84B1D917-16EA-4D69-8845-9832B0C2F6AA}" type="datetime4">
              <a:rPr lang="en-US" smtClean="0"/>
              <a:pPr/>
              <a:t>March 18, 2024</a:t>
            </a:fld>
            <a:endParaRPr lang="en-US"/>
          </a:p>
        </p:txBody>
      </p:sp>
      <p:sp>
        <p:nvSpPr>
          <p:cNvPr id="3" name="Footer Placeholder 2"/>
          <p:cNvSpPr>
            <a:spLocks noGrp="1"/>
          </p:cNvSpPr>
          <p:nvPr>
            <p:ph type="ftr" sz="quarter" idx="11"/>
          </p:nvPr>
        </p:nvSpPr>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8" name="Rectangle 7"/>
          <p:cNvSpPr/>
          <p:nvPr/>
        </p:nvSpPr>
        <p:spPr>
          <a:xfrm>
            <a:off x="5563955" y="698561"/>
            <a:ext cx="6635343" cy="1754326"/>
          </a:xfrm>
          <a:prstGeom prst="rect">
            <a:avLst/>
          </a:prstGeom>
        </p:spPr>
        <p:txBody>
          <a:bodyPr wrap="none">
            <a:spAutoFit/>
          </a:bodyPr>
          <a:lstStyle/>
          <a:p>
            <a:r>
              <a:rPr lang="en-IN" sz="3600" b="1" dirty="0">
                <a:latin typeface="Times New Roman" pitchFamily="18" charset="0"/>
                <a:cs typeface="Times New Roman" pitchFamily="18" charset="0"/>
              </a:rPr>
              <a:t>TIMELINE OF THE </a:t>
            </a:r>
            <a:r>
              <a:rPr lang="en-IN" sz="3600" b="1" dirty="0" smtClean="0">
                <a:latin typeface="Times New Roman" pitchFamily="18" charset="0"/>
                <a:cs typeface="Times New Roman" pitchFamily="18" charset="0"/>
              </a:rPr>
              <a:t>PROJECT</a:t>
            </a:r>
          </a:p>
          <a:p>
            <a:endParaRPr lang="en-IN" sz="3600" b="1" dirty="0">
              <a:latin typeface="Times New Roman" pitchFamily="18" charset="0"/>
              <a:cs typeface="Times New Roman" pitchFamily="18" charset="0"/>
            </a:endParaRPr>
          </a:p>
          <a:p>
            <a:pPr algn="ctr"/>
            <a:r>
              <a:rPr lang="en-IN" sz="3600" dirty="0" smtClean="0"/>
              <a:t>Gantt chart</a:t>
            </a:r>
            <a:endParaRPr lang="en-IN" sz="3600" b="1"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DEPARTMENT OF ARTIFICIAL INTELLIGENCE AND MACHINE LEARNING   / Predicting lung function</a:t>
            </a:r>
            <a:endParaRPr lang="en-IN" sz="1100" dirty="0">
              <a:latin typeface="Times New Roman" pitchFamily="18" charset="0"/>
              <a:cs typeface="Times New Roman" pitchFamily="18" charset="0"/>
            </a:endParaRPr>
          </a:p>
          <a:p>
            <a:endParaRPr lang="en-IN" dirty="0"/>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March 18,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393</TotalTime>
  <Words>790</Words>
  <Application>Microsoft Office PowerPoint</Application>
  <PresentationFormat>Custom</PresentationFormat>
  <Paragraphs>82</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Calibri</vt:lpstr>
      <vt:lpstr>Calibri Light</vt:lpstr>
      <vt:lpstr>Arial</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SRI CHARITH</cp:lastModifiedBy>
  <cp:revision>28</cp:revision>
  <dcterms:modified xsi:type="dcterms:W3CDTF">2024-03-18T09:33:21Z</dcterms:modified>
</cp:coreProperties>
</file>