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p:scale>
          <a:sx n="25" d="100"/>
          <a:sy n="25" d="100"/>
        </p:scale>
        <p:origin x="1838" y="-2390"/>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r>
              <a:rPr lang="en-US" sz="4800" dirty="0">
                <a:solidFill>
                  <a:srgbClr val="7F7F7F"/>
                </a:solidFill>
                <a:latin typeface="Calibri" pitchFamily="34" charset="0"/>
                <a:cs typeface="Calibri" panose="020F0502020204030204" pitchFamily="34" charset="0"/>
              </a:rPr>
              <a:t/>
            </a: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800" dirty="0">
                  <a:solidFill>
                    <a:schemeClr val="bg1">
                      <a:lumMod val="50000"/>
                    </a:schemeClr>
                  </a:solidFill>
                  <a:latin typeface="Calibri" pitchFamily="34" charset="0"/>
                  <a:cs typeface="Calibri" panose="020F0502020204030204" pitchFamily="34" charset="0"/>
                </a:rPr>
                <a:t/>
              </a: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2/27/2025</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43458"/>
            <a:ext cx="219456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IN" sz="8000" b="1" dirty="0">
                <a:solidFill>
                  <a:schemeClr val="bg1"/>
                </a:solidFill>
                <a:latin typeface="Times New Roman" pitchFamily="18" charset="0"/>
                <a:cs typeface="Times New Roman" pitchFamily="18" charset="0"/>
              </a:rPr>
              <a:t>SIGN TALK: GESTURE LANGUAGE TRANSLATOR</a:t>
            </a:r>
            <a:endParaRPr lang="en-US" sz="8000" b="1" dirty="0">
              <a:solidFill>
                <a:schemeClr val="bg1"/>
              </a:solidFill>
              <a:latin typeface="+mn-lt"/>
            </a:endParaRPr>
          </a:p>
        </p:txBody>
      </p:sp>
      <p:sp>
        <p:nvSpPr>
          <p:cNvPr id="5" name="Text Box 123"/>
          <p:cNvSpPr txBox="1">
            <a:spLocks noChangeArrowheads="1"/>
          </p:cNvSpPr>
          <p:nvPr/>
        </p:nvSpPr>
        <p:spPr bwMode="auto">
          <a:xfrm>
            <a:off x="5486400" y="3200400"/>
            <a:ext cx="21945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800" dirty="0" smtClean="0">
                <a:solidFill>
                  <a:schemeClr val="accent3">
                    <a:lumMod val="20000"/>
                    <a:lumOff val="80000"/>
                  </a:schemeClr>
                </a:solidFill>
                <a:latin typeface="+mn-lt"/>
              </a:rPr>
              <a:t>A.N.P. Sri Charith</a:t>
            </a:r>
            <a:r>
              <a:rPr lang="en-US" sz="4800" baseline="30000" dirty="0" smtClean="0">
                <a:solidFill>
                  <a:schemeClr val="accent3">
                    <a:lumMod val="20000"/>
                    <a:lumOff val="80000"/>
                  </a:schemeClr>
                </a:solidFill>
                <a:latin typeface="+mn-lt"/>
              </a:rPr>
              <a:t>1</a:t>
            </a:r>
            <a:r>
              <a:rPr lang="en-US" sz="4800" dirty="0" smtClean="0">
                <a:solidFill>
                  <a:schemeClr val="accent3">
                    <a:lumMod val="20000"/>
                    <a:lumOff val="80000"/>
                  </a:schemeClr>
                </a:solidFill>
                <a:latin typeface="+mn-lt"/>
              </a:rPr>
              <a:t>; </a:t>
            </a:r>
            <a:r>
              <a:rPr lang="en-US" sz="4800" dirty="0" err="1" smtClean="0">
                <a:solidFill>
                  <a:schemeClr val="accent3">
                    <a:lumMod val="20000"/>
                    <a:lumOff val="80000"/>
                  </a:schemeClr>
                </a:solidFill>
                <a:latin typeface="+mn-lt"/>
              </a:rPr>
              <a:t>I.Harsha</a:t>
            </a:r>
            <a:r>
              <a:rPr lang="en-US" sz="4800" dirty="0" smtClean="0">
                <a:solidFill>
                  <a:schemeClr val="accent3">
                    <a:lumMod val="20000"/>
                    <a:lumOff val="80000"/>
                  </a:schemeClr>
                </a:solidFill>
                <a:latin typeface="+mn-lt"/>
              </a:rPr>
              <a:t> Vardhan</a:t>
            </a:r>
            <a:r>
              <a:rPr lang="en-US" sz="4800" baseline="30000" dirty="0" smtClean="0">
                <a:solidFill>
                  <a:schemeClr val="accent3">
                    <a:lumMod val="20000"/>
                    <a:lumOff val="80000"/>
                  </a:schemeClr>
                </a:solidFill>
                <a:latin typeface="+mn-lt"/>
              </a:rPr>
              <a:t>2</a:t>
            </a:r>
            <a:r>
              <a:rPr lang="en-US" sz="4800" dirty="0" smtClean="0">
                <a:solidFill>
                  <a:schemeClr val="accent3">
                    <a:lumMod val="20000"/>
                    <a:lumOff val="80000"/>
                  </a:schemeClr>
                </a:solidFill>
                <a:latin typeface="+mn-lt"/>
              </a:rPr>
              <a:t>; </a:t>
            </a:r>
            <a:r>
              <a:rPr lang="en-US" sz="4800" dirty="0" err="1" smtClean="0">
                <a:solidFill>
                  <a:schemeClr val="accent3">
                    <a:lumMod val="20000"/>
                    <a:lumOff val="80000"/>
                  </a:schemeClr>
                </a:solidFill>
                <a:latin typeface="+mn-lt"/>
              </a:rPr>
              <a:t>B.Tharun</a:t>
            </a:r>
            <a:r>
              <a:rPr lang="en-US" sz="4800" dirty="0" smtClean="0">
                <a:solidFill>
                  <a:schemeClr val="accent3">
                    <a:lumMod val="20000"/>
                    <a:lumOff val="80000"/>
                  </a:schemeClr>
                </a:solidFill>
                <a:latin typeface="+mn-lt"/>
              </a:rPr>
              <a:t> Kumar</a:t>
            </a:r>
            <a:r>
              <a:rPr lang="en-US" sz="4800" baseline="30000" dirty="0" smtClean="0">
                <a:solidFill>
                  <a:schemeClr val="accent3">
                    <a:lumMod val="20000"/>
                    <a:lumOff val="80000"/>
                  </a:schemeClr>
                </a:solidFill>
                <a:latin typeface="+mn-lt"/>
              </a:rPr>
              <a:t>3</a:t>
            </a:r>
            <a:r>
              <a:rPr lang="en-US" sz="4800" dirty="0" smtClean="0">
                <a:solidFill>
                  <a:schemeClr val="accent3">
                    <a:lumMod val="20000"/>
                    <a:lumOff val="80000"/>
                  </a:schemeClr>
                </a:solidFill>
                <a:latin typeface="+mn-lt"/>
              </a:rPr>
              <a:t>; </a:t>
            </a:r>
            <a:r>
              <a:rPr lang="en-US" sz="4800" baseline="30000" dirty="0" smtClean="0">
                <a:solidFill>
                  <a:schemeClr val="accent3">
                    <a:lumMod val="20000"/>
                    <a:lumOff val="80000"/>
                  </a:schemeClr>
                </a:solidFill>
                <a:latin typeface="+mn-lt"/>
              </a:rPr>
              <a:t>1,2,3</a:t>
            </a:r>
            <a:r>
              <a:rPr lang="en-US" sz="4800" dirty="0" smtClean="0">
                <a:solidFill>
                  <a:schemeClr val="accent3">
                    <a:lumMod val="20000"/>
                    <a:lumOff val="80000"/>
                  </a:schemeClr>
                </a:solidFill>
                <a:latin typeface="+mn-lt"/>
              </a:rPr>
              <a:t> </a:t>
            </a:r>
            <a:r>
              <a:rPr lang="en-US" sz="4800" dirty="0" err="1" smtClean="0">
                <a:solidFill>
                  <a:schemeClr val="accent3">
                    <a:lumMod val="20000"/>
                    <a:lumOff val="80000"/>
                  </a:schemeClr>
                </a:solidFill>
                <a:latin typeface="+mn-lt"/>
              </a:rPr>
              <a:t>Vel</a:t>
            </a:r>
            <a:r>
              <a:rPr lang="en-US" sz="4800" dirty="0" smtClean="0">
                <a:solidFill>
                  <a:schemeClr val="accent3">
                    <a:lumMod val="20000"/>
                    <a:lumOff val="80000"/>
                  </a:schemeClr>
                </a:solidFill>
                <a:latin typeface="+mn-lt"/>
              </a:rPr>
              <a:t> Tech University.</a:t>
            </a:r>
            <a:endParaRPr lang="en-US" sz="4800" dirty="0">
              <a:solidFill>
                <a:schemeClr val="accent3">
                  <a:lumMod val="20000"/>
                  <a:lumOff val="80000"/>
                </a:schemeClr>
              </a:solidFill>
              <a:latin typeface="+mn-lt"/>
            </a:endParaRPr>
          </a:p>
        </p:txBody>
      </p:sp>
      <p:sp>
        <p:nvSpPr>
          <p:cNvPr id="24" name="TextBox 23"/>
          <p:cNvSpPr txBox="1"/>
          <p:nvPr/>
        </p:nvSpPr>
        <p:spPr>
          <a:xfrm>
            <a:off x="1828800" y="40050719"/>
            <a:ext cx="8883970" cy="3539430"/>
          </a:xfrm>
          <a:prstGeom prst="rect">
            <a:avLst/>
          </a:prstGeom>
          <a:solidFill>
            <a:schemeClr val="accent1">
              <a:lumMod val="40000"/>
              <a:lumOff val="60000"/>
            </a:schemeClr>
          </a:solidFill>
        </p:spPr>
        <p:txBody>
          <a:bodyPr wrap="none" rtlCol="0">
            <a:spAutoFit/>
          </a:bodyPr>
          <a:lstStyle/>
          <a:p>
            <a:r>
              <a:rPr lang="en-US" sz="3200" dirty="0" err="1" smtClean="0"/>
              <a:t>A.N.P.Sri</a:t>
            </a:r>
            <a:r>
              <a:rPr lang="en-US" sz="3200" dirty="0" smtClean="0"/>
              <a:t> </a:t>
            </a:r>
            <a:r>
              <a:rPr lang="en-US" sz="3200" dirty="0" err="1" smtClean="0"/>
              <a:t>Charith</a:t>
            </a:r>
            <a:r>
              <a:rPr lang="en-US" sz="3200" dirty="0" smtClean="0"/>
              <a:t>, </a:t>
            </a:r>
            <a:r>
              <a:rPr lang="en-US" sz="3200" dirty="0" err="1" smtClean="0"/>
              <a:t>I.Harsha</a:t>
            </a:r>
            <a:r>
              <a:rPr lang="en-US" sz="3200" dirty="0" smtClean="0"/>
              <a:t> </a:t>
            </a:r>
            <a:r>
              <a:rPr lang="en-US" sz="3200" dirty="0" err="1" smtClean="0"/>
              <a:t>Vardhan</a:t>
            </a:r>
            <a:r>
              <a:rPr lang="en-US" sz="3200" dirty="0" smtClean="0"/>
              <a:t>, </a:t>
            </a:r>
            <a:r>
              <a:rPr lang="en-US" sz="3200" dirty="0" err="1" smtClean="0"/>
              <a:t>B.Tharun</a:t>
            </a:r>
            <a:r>
              <a:rPr lang="en-US" sz="3200" dirty="0" smtClean="0"/>
              <a:t> Kumar.</a:t>
            </a:r>
          </a:p>
          <a:p>
            <a:r>
              <a:rPr lang="en-US" sz="3200" dirty="0" smtClean="0"/>
              <a:t>Vtu19917, Vtu20116, Vtu21148.</a:t>
            </a:r>
            <a:endParaRPr lang="en-US" sz="3200" dirty="0"/>
          </a:p>
          <a:p>
            <a:r>
              <a:rPr lang="en-US" sz="3200" dirty="0" smtClean="0"/>
              <a:t>Dept. AIML; </a:t>
            </a:r>
            <a:r>
              <a:rPr lang="en-US" sz="3200" dirty="0" err="1" smtClean="0"/>
              <a:t>Vel</a:t>
            </a:r>
            <a:r>
              <a:rPr lang="en-US" sz="3200" dirty="0" smtClean="0"/>
              <a:t> Tech University.</a:t>
            </a:r>
          </a:p>
          <a:p>
            <a:endParaRPr lang="en-US" sz="3200" dirty="0"/>
          </a:p>
          <a:p>
            <a:r>
              <a:rPr lang="en-IN" sz="3200" dirty="0">
                <a:latin typeface="+mj-lt"/>
                <a:cs typeface="Times New Roman" pitchFamily="18" charset="0"/>
              </a:rPr>
              <a:t>SUPERVISED </a:t>
            </a:r>
            <a:r>
              <a:rPr lang="en-IN" sz="3200" dirty="0" smtClean="0">
                <a:latin typeface="+mj-lt"/>
                <a:cs typeface="Times New Roman" pitchFamily="18" charset="0"/>
              </a:rPr>
              <a:t>BY</a:t>
            </a:r>
          </a:p>
          <a:p>
            <a:r>
              <a:rPr lang="en-US" sz="3200" dirty="0"/>
              <a:t>Ms. </a:t>
            </a:r>
            <a:r>
              <a:rPr lang="en-US" sz="3200" dirty="0" err="1"/>
              <a:t>Annal</a:t>
            </a:r>
            <a:r>
              <a:rPr lang="en-US" sz="3200" dirty="0"/>
              <a:t> </a:t>
            </a:r>
            <a:r>
              <a:rPr lang="en-US" sz="3200" dirty="0" err="1" smtClean="0"/>
              <a:t>Priyadarshini</a:t>
            </a:r>
            <a:r>
              <a:rPr lang="en-US" sz="3200" dirty="0" smtClean="0"/>
              <a:t> </a:t>
            </a:r>
            <a:r>
              <a:rPr lang="en-US" sz="3200" dirty="0"/>
              <a:t>D., M.E.</a:t>
            </a:r>
            <a:endParaRPr lang="en-IN" sz="3200" dirty="0">
              <a:latin typeface="+mj-lt"/>
              <a:cs typeface="Times New Roman" pitchFamily="18" charset="0"/>
            </a:endParaRPr>
          </a:p>
          <a:p>
            <a:endParaRPr lang="en-US" sz="3200" dirty="0"/>
          </a:p>
        </p:txBody>
      </p:sp>
      <p:sp>
        <p:nvSpPr>
          <p:cNvPr id="25" name="TextBox 24"/>
          <p:cNvSpPr txBox="1"/>
          <p:nvPr/>
        </p:nvSpPr>
        <p:spPr>
          <a:xfrm>
            <a:off x="1828800" y="38707011"/>
            <a:ext cx="6081280" cy="1015663"/>
          </a:xfrm>
          <a:prstGeom prst="rect">
            <a:avLst/>
          </a:prstGeom>
          <a:noFill/>
        </p:spPr>
        <p:txBody>
          <a:bodyPr wrap="none" rtlCol="0">
            <a:spAutoFit/>
          </a:bodyPr>
          <a:lstStyle/>
          <a:p>
            <a:r>
              <a:rPr lang="en-US" sz="6000" b="1" dirty="0"/>
              <a:t>Acknowledgments</a:t>
            </a:r>
          </a:p>
        </p:txBody>
      </p:sp>
      <p:sp>
        <p:nvSpPr>
          <p:cNvPr id="26" name="TextBox 25"/>
          <p:cNvSpPr txBox="1"/>
          <p:nvPr/>
        </p:nvSpPr>
        <p:spPr>
          <a:xfrm>
            <a:off x="16764000" y="39581871"/>
            <a:ext cx="14325600" cy="4191000"/>
          </a:xfrm>
          <a:prstGeom prst="rect">
            <a:avLst/>
          </a:prstGeom>
          <a:noFill/>
        </p:spPr>
        <p:txBody>
          <a:bodyPr wrap="square" tIns="91440" bIns="91440" numCol="1" spcCol="457200" rtlCol="0">
            <a:noAutofit/>
          </a:bodyPr>
          <a:lstStyle/>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Mohamed </a:t>
            </a:r>
            <a:r>
              <a:rPr lang="en-US" sz="1800" dirty="0" err="1">
                <a:latin typeface="Times New Roman" panose="02020603050405020304" pitchFamily="18" charset="0"/>
                <a:cs typeface="Times New Roman" panose="02020603050405020304" pitchFamily="18" charset="0"/>
              </a:rPr>
              <a:t>Hisham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Jaward</a:t>
            </a:r>
            <a:r>
              <a:rPr lang="en-US" sz="1800" dirty="0">
                <a:latin typeface="Times New Roman" panose="02020603050405020304" pitchFamily="18" charset="0"/>
                <a:cs typeface="Times New Roman" panose="02020603050405020304" pitchFamily="18" charset="0"/>
              </a:rPr>
              <a:t>, Ming </a:t>
            </a:r>
            <a:r>
              <a:rPr lang="en-US" sz="1800" dirty="0" err="1">
                <a:latin typeface="Times New Roman" panose="02020603050405020304" pitchFamily="18" charset="0"/>
                <a:cs typeface="Times New Roman" panose="02020603050405020304" pitchFamily="18" charset="0"/>
              </a:rPr>
              <a:t>Jin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Cheok</a:t>
            </a:r>
            <a:r>
              <a:rPr lang="en-US" sz="1800" dirty="0">
                <a:latin typeface="Times New Roman" panose="02020603050405020304" pitchFamily="18" charset="0"/>
                <a:cs typeface="Times New Roman" panose="02020603050405020304" pitchFamily="18" charset="0"/>
              </a:rPr>
              <a:t>, Zaid Omar. ”A review of hand gesture and sign language recognition techniques.”. 2023.</a:t>
            </a:r>
            <a:r>
              <a:rPr lang="en-US" sz="1800" dirty="0" smtClean="0"/>
              <a:t> </a:t>
            </a:r>
            <a:endParaRPr lang="en-US" sz="1800" dirty="0"/>
          </a:p>
          <a:p>
            <a:pPr marL="457200" indent="-457200">
              <a:buFont typeface="+mj-lt"/>
              <a:buAutoNum type="arabicPeriod"/>
            </a:pPr>
            <a:r>
              <a:rPr lang="en-US" sz="1800" dirty="0"/>
              <a:t> </a:t>
            </a:r>
            <a:r>
              <a:rPr lang="en-US" sz="1800" dirty="0">
                <a:latin typeface="Times New Roman" panose="02020603050405020304" pitchFamily="18" charset="0"/>
                <a:cs typeface="Times New Roman" panose="02020603050405020304" pitchFamily="18" charset="0"/>
              </a:rPr>
              <a:t>Tessa </a:t>
            </a:r>
            <a:r>
              <a:rPr lang="en-US" sz="1800" dirty="0" err="1">
                <a:latin typeface="Times New Roman" panose="02020603050405020304" pitchFamily="18" charset="0"/>
                <a:cs typeface="Times New Roman" panose="02020603050405020304" pitchFamily="18" charset="0"/>
              </a:rPr>
              <a:t>Verhoef</a:t>
            </a:r>
            <a:r>
              <a:rPr lang="en-US" sz="1800" dirty="0">
                <a:latin typeface="Times New Roman" panose="02020603050405020304" pitchFamily="18" charset="0"/>
                <a:cs typeface="Times New Roman" panose="02020603050405020304" pitchFamily="18" charset="0"/>
              </a:rPr>
              <a:t>, Patrick Boudreault, Oscar </a:t>
            </a:r>
            <a:r>
              <a:rPr lang="en-US" sz="1800" dirty="0" err="1">
                <a:latin typeface="Times New Roman" panose="02020603050405020304" pitchFamily="18" charset="0"/>
                <a:cs typeface="Times New Roman" panose="02020603050405020304" pitchFamily="18" charset="0"/>
              </a:rPr>
              <a:t>Koller</a:t>
            </a:r>
            <a:r>
              <a:rPr lang="en-US" sz="1800" dirty="0">
                <a:latin typeface="Times New Roman" panose="02020603050405020304" pitchFamily="18" charset="0"/>
                <a:cs typeface="Times New Roman" panose="02020603050405020304" pitchFamily="18" charset="0"/>
              </a:rPr>
              <a:t>. “Sign Language Recognition, Generation, and Translation: An interdisciplinary Perspective.”.2021.</a:t>
            </a:r>
            <a:endParaRPr lang="en-US" sz="1800" dirty="0"/>
          </a:p>
          <a:p>
            <a:pPr marL="457200" indent="-457200">
              <a:buFont typeface="+mj-lt"/>
              <a:buAutoNum type="arabicPeriod"/>
            </a:pPr>
            <a:r>
              <a:rPr lang="en-US" sz="1800" dirty="0"/>
              <a:t> </a:t>
            </a:r>
            <a:r>
              <a:rPr lang="en-US" sz="1800" dirty="0">
                <a:latin typeface="Times New Roman" panose="02020603050405020304" pitchFamily="18" charset="0"/>
                <a:cs typeface="Times New Roman" panose="02020603050405020304" pitchFamily="18" charset="0"/>
              </a:rPr>
              <a:t>Lionel Pigou, Sander </a:t>
            </a:r>
            <a:r>
              <a:rPr lang="en-US" sz="1800" dirty="0" err="1">
                <a:latin typeface="Times New Roman" panose="02020603050405020304" pitchFamily="18" charset="0"/>
                <a:cs typeface="Times New Roman" panose="02020603050405020304" pitchFamily="18" charset="0"/>
              </a:rPr>
              <a:t>Dieleman</a:t>
            </a:r>
            <a:r>
              <a:rPr lang="en-US" sz="1800" dirty="0">
                <a:latin typeface="Times New Roman" panose="02020603050405020304" pitchFamily="18" charset="0"/>
                <a:cs typeface="Times New Roman" panose="02020603050405020304" pitchFamily="18" charset="0"/>
              </a:rPr>
              <a:t>, Pieter-Jan </a:t>
            </a:r>
            <a:r>
              <a:rPr lang="en-US" sz="1800" dirty="0" err="1">
                <a:latin typeface="Times New Roman" panose="02020603050405020304" pitchFamily="18" charset="0"/>
                <a:cs typeface="Times New Roman" panose="02020603050405020304" pitchFamily="18" charset="0"/>
              </a:rPr>
              <a:t>Kindermans</a:t>
            </a:r>
            <a:r>
              <a:rPr lang="en-US" sz="1800" dirty="0">
                <a:latin typeface="Times New Roman" panose="02020603050405020304" pitchFamily="18" charset="0"/>
                <a:cs typeface="Times New Roman" panose="02020603050405020304" pitchFamily="18" charset="0"/>
              </a:rPr>
              <a:t>. “Sign Language Recognition Using Convolutional Neural Network.”.2022</a:t>
            </a:r>
            <a:r>
              <a:rPr lang="en-US" sz="1800" dirty="0" smtClean="0">
                <a:latin typeface="Times New Roman" panose="02020603050405020304" pitchFamily="18" charset="0"/>
                <a:cs typeface="Times New Roman" panose="02020603050405020304" pitchFamily="18" charset="0"/>
              </a:rPr>
              <a:t>.</a:t>
            </a:r>
            <a:endParaRPr lang="en-US" sz="1800" dirty="0"/>
          </a:p>
          <a:p>
            <a:pPr marL="457200" indent="-457200">
              <a:buFont typeface="+mj-lt"/>
              <a:buAutoNum type="arabicPeriod"/>
            </a:pPr>
            <a:r>
              <a:rPr lang="en-US" sz="1800" dirty="0"/>
              <a:t> </a:t>
            </a:r>
            <a:r>
              <a:rPr lang="en-US" sz="1800" dirty="0" err="1">
                <a:latin typeface="Times New Roman" panose="02020603050405020304" pitchFamily="18" charset="0"/>
                <a:cs typeface="Times New Roman" panose="02020603050405020304" pitchFamily="18" charset="0"/>
              </a:rPr>
              <a:t>Starner</a:t>
            </a:r>
            <a:r>
              <a:rPr lang="en-US" sz="1800" dirty="0">
                <a:latin typeface="Times New Roman" panose="02020603050405020304" pitchFamily="18" charset="0"/>
                <a:cs typeface="Times New Roman" panose="02020603050405020304" pitchFamily="18" charset="0"/>
              </a:rPr>
              <a:t> T, Weaver J, </a:t>
            </a:r>
            <a:r>
              <a:rPr lang="en-US" sz="1800" dirty="0" err="1">
                <a:latin typeface="Times New Roman" panose="02020603050405020304" pitchFamily="18" charset="0"/>
                <a:cs typeface="Times New Roman" panose="02020603050405020304" pitchFamily="18" charset="0"/>
              </a:rPr>
              <a:t>Pentland</a:t>
            </a:r>
            <a:r>
              <a:rPr lang="en-US" sz="1800" dirty="0">
                <a:latin typeface="Times New Roman" panose="02020603050405020304" pitchFamily="18" charset="0"/>
                <a:cs typeface="Times New Roman" panose="02020603050405020304" pitchFamily="18" charset="0"/>
              </a:rPr>
              <a:t> A (2020) Real-time American sign language recognition using desk and wearable computer based video. IEEE Trans Pattern Anal Mach </a:t>
            </a:r>
            <a:r>
              <a:rPr lang="en-US" sz="1800" dirty="0" err="1">
                <a:latin typeface="Times New Roman" panose="02020603050405020304" pitchFamily="18" charset="0"/>
                <a:cs typeface="Times New Roman" panose="02020603050405020304" pitchFamily="18" charset="0"/>
              </a:rPr>
              <a:t>Intell</a:t>
            </a:r>
            <a:r>
              <a:rPr lang="en-US" sz="1800" dirty="0">
                <a:latin typeface="Times New Roman" panose="02020603050405020304" pitchFamily="18" charset="0"/>
                <a:cs typeface="Times New Roman" panose="02020603050405020304" pitchFamily="18" charset="0"/>
              </a:rPr>
              <a:t> 20:1371–1375</a:t>
            </a:r>
            <a:endParaRPr lang="en-US" sz="1800" dirty="0"/>
          </a:p>
          <a:p>
            <a:pPr marL="457200" indent="-457200">
              <a:buFont typeface="+mj-lt"/>
              <a:buAutoNum type="arabicPeriod"/>
            </a:pPr>
            <a:r>
              <a:rPr lang="en-US" sz="1800" dirty="0"/>
              <a:t> </a:t>
            </a:r>
            <a:r>
              <a:rPr lang="en-US" sz="1800" dirty="0">
                <a:latin typeface="Times New Roman" panose="02020603050405020304" pitchFamily="18" charset="0"/>
                <a:cs typeface="Times New Roman" panose="02020603050405020304" pitchFamily="18" charset="0"/>
              </a:rPr>
              <a:t>Lee J, Lee Y, Lee E, Hong S (2022) Hand region extraction and gesture recognition from video stream with complex background through entropy analysis. In: Engineering in Medicine and Biology Society, IJIRMPS230387 Website: www.ijirmps.org Email: editor@ijirmps.org 5 2004. IEMBS’04. 26th annual international conference of the IEEE, IEEE, pp 1513–1516</a:t>
            </a:r>
            <a:endParaRPr lang="en-US" sz="1800" dirty="0"/>
          </a:p>
          <a:p>
            <a:pPr marL="457200" indent="-457200">
              <a:buFont typeface="+mj-lt"/>
              <a:buAutoNum type="arabicPeriod"/>
            </a:pPr>
            <a:r>
              <a:rPr lang="en-US" sz="1800" dirty="0"/>
              <a:t> </a:t>
            </a:r>
            <a:r>
              <a:rPr lang="en-US" sz="1800" dirty="0">
                <a:latin typeface="Times New Roman" panose="02020603050405020304" pitchFamily="18" charset="0"/>
                <a:cs typeface="Times New Roman" panose="02020603050405020304" pitchFamily="18" charset="0"/>
              </a:rPr>
              <a:t>Srinivasan, R., et al. "Python And </a:t>
            </a:r>
            <a:r>
              <a:rPr lang="en-US" sz="1800" dirty="0" err="1">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For Sign Language Recognition." 2023 International Conference on Device Intelligence, Computing and Communication Technologies,(DICCT). IEEE, 2023.</a:t>
            </a:r>
            <a:endParaRPr lang="en-US" sz="1800" dirty="0"/>
          </a:p>
          <a:p>
            <a:pPr marL="457200" indent="-457200">
              <a:buFont typeface="+mj-lt"/>
              <a:buAutoNum type="arabicPeriod"/>
            </a:pPr>
            <a:r>
              <a:rPr lang="en-US" sz="1800" dirty="0"/>
              <a:t> </a:t>
            </a:r>
            <a:r>
              <a:rPr lang="en-US" sz="1800" dirty="0">
                <a:latin typeface="Times New Roman" panose="02020603050405020304" pitchFamily="18" charset="0"/>
                <a:cs typeface="Times New Roman" panose="02020603050405020304" pitchFamily="18" charset="0"/>
              </a:rPr>
              <a:t>Daniels, Steve, </a:t>
            </a:r>
            <a:r>
              <a:rPr lang="en-US" sz="1800" dirty="0" err="1">
                <a:latin typeface="Times New Roman" panose="02020603050405020304" pitchFamily="18" charset="0"/>
                <a:cs typeface="Times New Roman" panose="02020603050405020304" pitchFamily="18" charset="0"/>
              </a:rPr>
              <a:t>Nanik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Suciati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Chastine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Fathichah</a:t>
            </a:r>
            <a:r>
              <a:rPr lang="en-US" sz="1800" dirty="0">
                <a:latin typeface="Times New Roman" panose="02020603050405020304" pitchFamily="18" charset="0"/>
                <a:cs typeface="Times New Roman" panose="02020603050405020304" pitchFamily="18" charset="0"/>
              </a:rPr>
              <a:t>. "Indonesian sign language recognition using yolo method." IOP Conference Series: Materials Science and Engineering. Vol. 1077. No. 1. IOP Publishing, 2021.</a:t>
            </a:r>
          </a:p>
          <a:p>
            <a:pPr marL="457200" indent="-457200">
              <a:buFont typeface="+mj-lt"/>
              <a:buAutoNum type="arabicPeriod"/>
            </a:pPr>
            <a:endParaRPr lang="en-US" sz="1800" dirty="0"/>
          </a:p>
          <a:p>
            <a:pPr marL="457200" indent="-457200">
              <a:buFont typeface="+mj-lt"/>
              <a:buAutoNum type="arabicPeriod"/>
            </a:pPr>
            <a:r>
              <a:rPr lang="en-US" sz="1800" dirty="0" err="1">
                <a:latin typeface="Times New Roman" panose="02020603050405020304" pitchFamily="18" charset="0"/>
                <a:cs typeface="Times New Roman" panose="02020603050405020304" pitchFamily="18" charset="0"/>
              </a:rPr>
              <a:t>Verma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Shivam</a:t>
            </a:r>
            <a:r>
              <a:rPr lang="en-US" sz="1800" dirty="0">
                <a:latin typeface="Times New Roman" panose="02020603050405020304" pitchFamily="18" charset="0"/>
                <a:cs typeface="Times New Roman" panose="02020603050405020304" pitchFamily="18" charset="0"/>
              </a:rPr>
              <a:t>, et al. "Unlocking Communication: YOLO Sign Language Detection System." 2024 8th International Conference on Computing, Communication, Control and Automation (ICCUBEA). IEEE, 2024. </a:t>
            </a:r>
          </a:p>
          <a:p>
            <a:r>
              <a:rPr lang="en-US" sz="1800" dirty="0" smtClean="0"/>
              <a:t> </a:t>
            </a:r>
            <a:endParaRPr lang="en-US" sz="1800" dirty="0"/>
          </a:p>
          <a:p>
            <a:r>
              <a:rPr lang="en-US" sz="1800" dirty="0" smtClean="0"/>
              <a:t>  </a:t>
            </a:r>
            <a:endParaRPr lang="en-US" sz="1800" dirty="0"/>
          </a:p>
          <a:p>
            <a:pPr marL="457200" indent="-457200">
              <a:buFont typeface="+mj-lt"/>
              <a:buAutoNum type="arabicPeriod"/>
            </a:pPr>
            <a:endParaRPr lang="en-US" sz="1800" dirty="0"/>
          </a:p>
        </p:txBody>
      </p:sp>
      <p:sp>
        <p:nvSpPr>
          <p:cNvPr id="27" name="TextBox 26"/>
          <p:cNvSpPr txBox="1"/>
          <p:nvPr/>
        </p:nvSpPr>
        <p:spPr>
          <a:xfrm>
            <a:off x="16904677" y="38684537"/>
            <a:ext cx="3689793" cy="1015663"/>
          </a:xfrm>
          <a:prstGeom prst="rect">
            <a:avLst/>
          </a:prstGeom>
          <a:noFill/>
        </p:spPr>
        <p:txBody>
          <a:bodyPr wrap="none" rtlCol="0">
            <a:spAutoFit/>
          </a:bodyPr>
          <a:lstStyle/>
          <a:p>
            <a:r>
              <a:rPr lang="en-US" sz="6000" b="1" dirty="0"/>
              <a:t>References</a:t>
            </a:r>
          </a:p>
        </p:txBody>
      </p:sp>
      <p:sp>
        <p:nvSpPr>
          <p:cNvPr id="10" name="Text Box 189"/>
          <p:cNvSpPr txBox="1">
            <a:spLocks noChangeArrowheads="1"/>
          </p:cNvSpPr>
          <p:nvPr/>
        </p:nvSpPr>
        <p:spPr bwMode="auto">
          <a:xfrm>
            <a:off x="1828800" y="6883133"/>
            <a:ext cx="14173200" cy="7263527"/>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j-lt"/>
                <a:cs typeface="Times New Roman" panose="02020603050405020304" pitchFamily="18" charset="0"/>
              </a:rPr>
              <a:t>Sign language is a vital form of communication for the deaf and hard-of-hearing community. We present a novel system for real-time sign language detection using a standard web camera to bridge the communication gap between sign language users and non-signers. This system aims to recognize sign language gestures performed in front of the camera, subsequently converting them into voice output and displaying the corresponding text on screen. Deep learning techniques are being used in the proposed work to identify and detect hand signs. We are working with a number of algorithms in this area, including Yolov8, Yolov11, and the Spatial Temporal Graph Neural Network (STGCN). YoloV11 has the best Mean Precision result out of all the algorithms, and it can recognize the most test hand signs with an accuracy of above 99%. We used the American Sign Language dataset, which includes the alphabets A through Z as well as words like "Apple," "get," "Good," and "can," to train and evaluate the effectiveness of the aforementioned algorithms.</a:t>
            </a:r>
            <a:endParaRPr lang="en-US" sz="4400" dirty="0">
              <a:latin typeface="+mj-lt"/>
              <a:cs typeface="Times New Roman" panose="02020603050405020304" pitchFamily="18" charset="0"/>
            </a:endParaRPr>
          </a:p>
        </p:txBody>
      </p:sp>
      <p:sp>
        <p:nvSpPr>
          <p:cNvPr id="32" name="Rectangle 31"/>
          <p:cNvSpPr/>
          <p:nvPr/>
        </p:nvSpPr>
        <p:spPr>
          <a:xfrm>
            <a:off x="1811057" y="5942193"/>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Abstract</a:t>
            </a:r>
          </a:p>
        </p:txBody>
      </p:sp>
      <p:sp>
        <p:nvSpPr>
          <p:cNvPr id="15" name="Text Box 194"/>
          <p:cNvSpPr txBox="1">
            <a:spLocks noChangeArrowheads="1"/>
          </p:cNvSpPr>
          <p:nvPr/>
        </p:nvSpPr>
        <p:spPr bwMode="auto">
          <a:xfrm>
            <a:off x="16916400" y="6874396"/>
            <a:ext cx="14173200" cy="1021818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smtClean="0">
                <a:latin typeface="+mj-lt"/>
                <a:cs typeface="Times New Roman" panose="02020603050405020304" pitchFamily="18" charset="0"/>
              </a:rPr>
              <a:t>The </a:t>
            </a:r>
            <a:r>
              <a:rPr lang="en-US" sz="3200" dirty="0">
                <a:latin typeface="+mj-lt"/>
                <a:cs typeface="Times New Roman" panose="02020603050405020304" pitchFamily="18" charset="0"/>
              </a:rPr>
              <a:t>system demonstrated exceptional accuracy in recognizing sign language gestures, with </a:t>
            </a:r>
            <a:r>
              <a:rPr lang="en-US" sz="3200" b="1" dirty="0">
                <a:latin typeface="+mj-lt"/>
                <a:cs typeface="Times New Roman" panose="02020603050405020304" pitchFamily="18" charset="0"/>
              </a:rPr>
              <a:t>YOLOv11 achieving over 99% mean precision</a:t>
            </a:r>
            <a:r>
              <a:rPr lang="en-US" sz="3200" dirty="0">
                <a:latin typeface="+mj-lt"/>
                <a:cs typeface="Times New Roman" panose="02020603050405020304" pitchFamily="18" charset="0"/>
              </a:rPr>
              <a:t>, outperforming other models such as YOLOv8 and STGCN. The evaluation was conducted using the </a:t>
            </a:r>
            <a:r>
              <a:rPr lang="en-US" sz="3200" b="1" dirty="0">
                <a:latin typeface="+mj-lt"/>
                <a:cs typeface="Times New Roman" panose="02020603050405020304" pitchFamily="18" charset="0"/>
              </a:rPr>
              <a:t>American Sign Language dataset</a:t>
            </a:r>
            <a:r>
              <a:rPr lang="en-US" sz="3200" dirty="0">
                <a:latin typeface="+mj-lt"/>
                <a:cs typeface="Times New Roman" panose="02020603050405020304" pitchFamily="18" charset="0"/>
              </a:rPr>
              <a:t>, which includes alphabets A to Z along with commonly used words like “Apple,” “Get,” “Good,” and “Can.” This dataset allowed for comprehensive testing, ensuring the system could accurately identify a wide range of hand signs.</a:t>
            </a:r>
          </a:p>
          <a:p>
            <a:pPr algn="just"/>
            <a:r>
              <a:rPr lang="en-US" sz="3200" dirty="0">
                <a:latin typeface="+mj-lt"/>
                <a:cs typeface="Times New Roman" panose="02020603050405020304" pitchFamily="18" charset="0"/>
              </a:rPr>
              <a:t>One of the standout features of this project is its </a:t>
            </a:r>
            <a:r>
              <a:rPr lang="en-US" sz="3200" b="1" dirty="0">
                <a:latin typeface="+mj-lt"/>
                <a:cs typeface="Times New Roman" panose="02020603050405020304" pitchFamily="18" charset="0"/>
              </a:rPr>
              <a:t>dual output mechanism</a:t>
            </a:r>
            <a:r>
              <a:rPr lang="en-US" sz="3200" dirty="0">
                <a:latin typeface="+mj-lt"/>
                <a:cs typeface="Times New Roman" panose="02020603050405020304" pitchFamily="18" charset="0"/>
              </a:rPr>
              <a:t>, which provides both </a:t>
            </a:r>
            <a:r>
              <a:rPr lang="en-US" sz="3200" b="1" dirty="0">
                <a:latin typeface="+mj-lt"/>
                <a:cs typeface="Times New Roman" panose="02020603050405020304" pitchFamily="18" charset="0"/>
              </a:rPr>
              <a:t>text and voice translations</a:t>
            </a:r>
            <a:r>
              <a:rPr lang="en-US" sz="3200" dirty="0">
                <a:latin typeface="+mj-lt"/>
                <a:cs typeface="Times New Roman" panose="02020603050405020304" pitchFamily="18" charset="0"/>
              </a:rPr>
              <a:t> of detected signs. This ensures better accessibility for individuals who do not understand sign language, allowing seamless communication between signers and non-signers. Additionally, the system was tested for </a:t>
            </a:r>
            <a:r>
              <a:rPr lang="en-US" sz="3200" b="1" dirty="0">
                <a:latin typeface="+mj-lt"/>
                <a:cs typeface="Times New Roman" panose="02020603050405020304" pitchFamily="18" charset="0"/>
              </a:rPr>
              <a:t>real-time performance</a:t>
            </a:r>
            <a:r>
              <a:rPr lang="en-US" sz="3200" dirty="0">
                <a:latin typeface="+mj-lt"/>
                <a:cs typeface="Times New Roman" panose="02020603050405020304" pitchFamily="18" charset="0"/>
              </a:rPr>
              <a:t>, and it successfully recognized and translated signs with minimal latency, making it a viable solution for practical applications.</a:t>
            </a:r>
          </a:p>
          <a:p>
            <a:pPr algn="just"/>
            <a:r>
              <a:rPr lang="en-US" sz="3200" dirty="0">
                <a:latin typeface="+mj-lt"/>
                <a:cs typeface="Times New Roman" panose="02020603050405020304" pitchFamily="18" charset="0"/>
              </a:rPr>
              <a:t>Beyond its technical performance, this project holds significant potential for real-world implementation in various domains such as </a:t>
            </a:r>
            <a:r>
              <a:rPr lang="en-US" sz="3200" b="1" dirty="0">
                <a:latin typeface="+mj-lt"/>
                <a:cs typeface="Times New Roman" panose="02020603050405020304" pitchFamily="18" charset="0"/>
              </a:rPr>
              <a:t>education, healthcare, and public </a:t>
            </a:r>
            <a:r>
              <a:rPr lang="en-US" sz="3200" b="1" dirty="0" smtClean="0">
                <a:latin typeface="+mj-lt"/>
                <a:cs typeface="Times New Roman" panose="02020603050405020304" pitchFamily="18" charset="0"/>
              </a:rPr>
              <a:t>services</a:t>
            </a:r>
            <a:r>
              <a:rPr lang="en-US" sz="3200" dirty="0" smtClean="0">
                <a:latin typeface="+mj-lt"/>
                <a:cs typeface="Times New Roman" panose="02020603050405020304" pitchFamily="18" charset="0"/>
              </a:rPr>
              <a:t>. Integrating </a:t>
            </a:r>
            <a:r>
              <a:rPr lang="en-US" sz="3200" dirty="0">
                <a:latin typeface="+mj-lt"/>
                <a:cs typeface="Times New Roman" panose="02020603050405020304" pitchFamily="18" charset="0"/>
              </a:rPr>
              <a:t>sign language recognition into everyday devices with cameras, it can enhance communication accessibility for the deaf and hard-of-hearing community. The success of this model marks a step forward in breaking communication barriers and fostering inclusivity</a:t>
            </a:r>
            <a:r>
              <a:rPr lang="en-US" sz="3200" dirty="0" smtClean="0">
                <a:latin typeface="+mj-lt"/>
                <a:cs typeface="Times New Roman" panose="02020603050405020304" pitchFamily="18" charset="0"/>
              </a:rPr>
              <a:t>.</a:t>
            </a:r>
            <a:endParaRPr lang="en-US" sz="3200" dirty="0">
              <a:latin typeface="+mj-lt"/>
              <a:cs typeface="Times New Roman" panose="02020603050405020304" pitchFamily="18" charset="0"/>
            </a:endParaRPr>
          </a:p>
        </p:txBody>
      </p:sp>
      <p:sp>
        <p:nvSpPr>
          <p:cNvPr id="33" name="Rectangle 32"/>
          <p:cNvSpPr/>
          <p:nvPr/>
        </p:nvSpPr>
        <p:spPr>
          <a:xfrm>
            <a:off x="1811057" y="14527731"/>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846391" y="27598704"/>
            <a:ext cx="14173200" cy="4801314"/>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j-lt"/>
              </a:rPr>
              <a:t>The system utilizes </a:t>
            </a:r>
            <a:r>
              <a:rPr lang="en-US" sz="3200" b="1" dirty="0">
                <a:latin typeface="+mj-lt"/>
              </a:rPr>
              <a:t>computer vision and deep learning</a:t>
            </a:r>
            <a:r>
              <a:rPr lang="en-US" sz="3200" dirty="0">
                <a:latin typeface="+mj-lt"/>
              </a:rPr>
              <a:t> techniques to recognize sign language gestures in real-time. A </a:t>
            </a:r>
            <a:r>
              <a:rPr lang="en-US" sz="3200" b="1" dirty="0">
                <a:latin typeface="+mj-lt"/>
              </a:rPr>
              <a:t>standard web camera</a:t>
            </a:r>
            <a:r>
              <a:rPr lang="en-US" sz="3200" dirty="0">
                <a:latin typeface="+mj-lt"/>
              </a:rPr>
              <a:t> captures hand movements, which are then processed using </a:t>
            </a:r>
            <a:r>
              <a:rPr lang="en-US" sz="3200" b="1" dirty="0">
                <a:latin typeface="+mj-lt"/>
              </a:rPr>
              <a:t>YOLOv8, YOLOv11, and STGCN</a:t>
            </a:r>
            <a:r>
              <a:rPr lang="en-US" sz="3200" dirty="0">
                <a:latin typeface="+mj-lt"/>
              </a:rPr>
              <a:t> to detect and classify signs. The </a:t>
            </a:r>
            <a:r>
              <a:rPr lang="en-US" sz="3200" b="1" dirty="0">
                <a:latin typeface="+mj-lt"/>
              </a:rPr>
              <a:t>American Sign Language dataset</a:t>
            </a:r>
            <a:r>
              <a:rPr lang="en-US" sz="3200" dirty="0">
                <a:latin typeface="+mj-lt"/>
              </a:rPr>
              <a:t>, containing alphabets (A-Z) and common words, was used for training and evaluation. Among the tested models, </a:t>
            </a:r>
            <a:r>
              <a:rPr lang="en-US" sz="3200" b="1" dirty="0">
                <a:latin typeface="+mj-lt"/>
              </a:rPr>
              <a:t>YOLOv11 achieved the highest accuracy</a:t>
            </a:r>
            <a:r>
              <a:rPr lang="en-US" sz="3200" dirty="0">
                <a:latin typeface="+mj-lt"/>
              </a:rPr>
              <a:t> with over </a:t>
            </a:r>
            <a:r>
              <a:rPr lang="en-US" sz="3200" b="1" dirty="0">
                <a:latin typeface="+mj-lt"/>
              </a:rPr>
              <a:t>99% mean precision</a:t>
            </a:r>
            <a:r>
              <a:rPr lang="en-US" sz="3200" dirty="0">
                <a:latin typeface="+mj-lt"/>
              </a:rPr>
              <a:t>. The recognized gestures are converted into </a:t>
            </a:r>
            <a:r>
              <a:rPr lang="en-US" sz="3200" b="1" dirty="0">
                <a:latin typeface="+mj-lt"/>
              </a:rPr>
              <a:t>text and voice output</a:t>
            </a:r>
            <a:r>
              <a:rPr lang="en-US" sz="3200" dirty="0">
                <a:latin typeface="+mj-lt"/>
              </a:rPr>
              <a:t>, ensuring accessibility. The system is optimized for </a:t>
            </a:r>
            <a:r>
              <a:rPr lang="en-US" sz="3200" b="1" dirty="0">
                <a:latin typeface="+mj-lt"/>
              </a:rPr>
              <a:t>real-time performance</a:t>
            </a:r>
            <a:r>
              <a:rPr lang="en-US" sz="3200" dirty="0">
                <a:latin typeface="+mj-lt"/>
              </a:rPr>
              <a:t> with minimal latency, making it practical for real-world applications</a:t>
            </a:r>
            <a:r>
              <a:rPr lang="en-US" sz="3200" dirty="0"/>
              <a:t>.</a:t>
            </a:r>
            <a:endParaRPr lang="en-US" sz="3200" dirty="0">
              <a:latin typeface="Calibri" pitchFamily="34" charset="0"/>
            </a:endParaRPr>
          </a:p>
        </p:txBody>
      </p:sp>
      <p:sp>
        <p:nvSpPr>
          <p:cNvPr id="34" name="Rectangle 33"/>
          <p:cNvSpPr/>
          <p:nvPr/>
        </p:nvSpPr>
        <p:spPr>
          <a:xfrm>
            <a:off x="1828800" y="26684304"/>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16916400" y="18762762"/>
            <a:ext cx="14173200" cy="5293757"/>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mj-lt"/>
              </a:rPr>
              <a:t>Our real-time sign language detection system was evaluated using YOLOv8, YOLOv11, and STGCN, with </a:t>
            </a:r>
            <a:r>
              <a:rPr lang="en-US" sz="3200" b="1" dirty="0">
                <a:latin typeface="+mj-lt"/>
              </a:rPr>
              <a:t>YOLOv11 achieving the highest accuracy of over 99%</a:t>
            </a:r>
            <a:r>
              <a:rPr lang="en-US" sz="3200" dirty="0">
                <a:latin typeface="+mj-lt"/>
              </a:rPr>
              <a:t>. The system successfully converts detected gestures into both </a:t>
            </a:r>
            <a:r>
              <a:rPr lang="en-US" sz="3200" b="1" dirty="0">
                <a:latin typeface="+mj-lt"/>
              </a:rPr>
              <a:t>text and voice output</a:t>
            </a:r>
            <a:r>
              <a:rPr lang="en-US" sz="3200" dirty="0">
                <a:latin typeface="+mj-lt"/>
              </a:rPr>
              <a:t>, improving accessibility for non-signers.</a:t>
            </a:r>
          </a:p>
          <a:p>
            <a:pPr algn="just"/>
            <a:r>
              <a:rPr lang="en-US" sz="3200" dirty="0">
                <a:latin typeface="+mj-lt"/>
              </a:rPr>
              <a:t>A key strength of this approach is its </a:t>
            </a:r>
            <a:r>
              <a:rPr lang="en-US" sz="3200" b="1" dirty="0">
                <a:latin typeface="+mj-lt"/>
              </a:rPr>
              <a:t>robust performance</a:t>
            </a:r>
            <a:r>
              <a:rPr lang="en-US" sz="3200" dirty="0">
                <a:latin typeface="+mj-lt"/>
              </a:rPr>
              <a:t> across different lighting conditions and hand positions. However, challenges remain in detecting </a:t>
            </a:r>
            <a:r>
              <a:rPr lang="en-US" sz="3200" b="1" dirty="0">
                <a:latin typeface="+mj-lt"/>
              </a:rPr>
              <a:t>complex sentences and overlapping gestures</a:t>
            </a:r>
            <a:r>
              <a:rPr lang="en-US" sz="3200" dirty="0">
                <a:latin typeface="+mj-lt"/>
              </a:rPr>
              <a:t>. Future improvements, such as </a:t>
            </a:r>
            <a:r>
              <a:rPr lang="en-US" sz="3200" b="1" dirty="0">
                <a:latin typeface="+mj-lt"/>
              </a:rPr>
              <a:t>expanding the dataset and integrating contextual understanding</a:t>
            </a:r>
            <a:r>
              <a:rPr lang="en-US" sz="3200" dirty="0">
                <a:latin typeface="+mj-lt"/>
              </a:rPr>
              <a:t>, could further enhance its practical applications.</a:t>
            </a:r>
          </a:p>
          <a:p>
            <a:pPr algn="just"/>
            <a:endParaRPr lang="en-US" sz="3200" dirty="0">
              <a:latin typeface="+mj-lt"/>
            </a:endParaRPr>
          </a:p>
        </p:txBody>
      </p:sp>
      <p:sp>
        <p:nvSpPr>
          <p:cNvPr id="35" name="Rectangle 34"/>
          <p:cNvSpPr/>
          <p:nvPr/>
        </p:nvSpPr>
        <p:spPr>
          <a:xfrm>
            <a:off x="16916400" y="17830355"/>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Discussion</a:t>
            </a:r>
          </a:p>
        </p:txBody>
      </p:sp>
      <p:sp>
        <p:nvSpPr>
          <p:cNvPr id="14" name="Text Box 193"/>
          <p:cNvSpPr txBox="1">
            <a:spLocks noChangeArrowheads="1"/>
          </p:cNvSpPr>
          <p:nvPr/>
        </p:nvSpPr>
        <p:spPr bwMode="auto">
          <a:xfrm>
            <a:off x="16916400" y="31906052"/>
            <a:ext cx="14173200" cy="4801314"/>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j-lt"/>
              </a:rPr>
              <a:t>This project represents a significant advancement in sign language recognition technology, offering an innovative real-time solution for bridging the communication gap between sign language users and non-signers. By leveraging deep learning and computer vision, the system provides an </a:t>
            </a:r>
            <a:r>
              <a:rPr lang="en-US" sz="3200" b="1" dirty="0">
                <a:latin typeface="+mj-lt"/>
              </a:rPr>
              <a:t>accessible and practical tool</a:t>
            </a:r>
            <a:r>
              <a:rPr lang="en-US" sz="3200" dirty="0">
                <a:latin typeface="+mj-lt"/>
              </a:rPr>
              <a:t> for enhancing inclusivity. The high accuracy achieved by YOLOv11 underscores its potential for real-world applications. Future developments could focus on expanding the sign vocabulary, integrating multi-language support, and improving contextual understanding to further enhance communication for the deaf and hard-of-hearing community.</a:t>
            </a:r>
          </a:p>
        </p:txBody>
      </p:sp>
      <p:sp>
        <p:nvSpPr>
          <p:cNvPr id="36" name="Rectangle 35"/>
          <p:cNvSpPr/>
          <p:nvPr/>
        </p:nvSpPr>
        <p:spPr>
          <a:xfrm>
            <a:off x="16916400" y="30962344"/>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811057" y="15485168"/>
            <a:ext cx="14173200" cy="10634321"/>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50000"/>
              </a:lnSpc>
              <a:buClrTx/>
              <a:buSzPct val="100000"/>
              <a:buFont typeface="Wingdings" panose="05000000000000000000" pitchFamily="2" charset="2"/>
              <a:buChar char="§"/>
            </a:pPr>
            <a:r>
              <a:rPr lang="en-US" sz="3200" spc="-150" dirty="0">
                <a:latin typeface="+mj-lt"/>
                <a:cs typeface="Times New Roman" panose="02020603050405020304" pitchFamily="18" charset="0"/>
              </a:rPr>
              <a:t>The project presented here is a groundbreaking endeavor that addresses a significant challenge faced by the deaf and hard-of-hearing community: the communication gap between sign language users and those who are not proficient in sign language. </a:t>
            </a:r>
          </a:p>
          <a:p>
            <a:pPr algn="just">
              <a:lnSpc>
                <a:spcPct val="150000"/>
              </a:lnSpc>
              <a:buClrTx/>
              <a:buSzPct val="100000"/>
              <a:buFont typeface="Wingdings" panose="05000000000000000000" pitchFamily="2" charset="2"/>
              <a:buChar char="§"/>
            </a:pPr>
            <a:r>
              <a:rPr lang="en-US" sz="3200" spc="-150" dirty="0">
                <a:latin typeface="+mj-lt"/>
                <a:cs typeface="Times New Roman" panose="02020603050405020304" pitchFamily="18" charset="0"/>
              </a:rPr>
              <a:t>    In this modern age where technology </a:t>
            </a:r>
            <a:r>
              <a:rPr lang="en-US" sz="3200" spc="-150" dirty="0" smtClean="0">
                <a:latin typeface="+mj-lt"/>
                <a:cs typeface="Times New Roman" panose="02020603050405020304" pitchFamily="18" charset="0"/>
              </a:rPr>
              <a:t>is pivotal </a:t>
            </a:r>
            <a:r>
              <a:rPr lang="en-US" sz="3200" spc="-150" dirty="0">
                <a:latin typeface="+mj-lt"/>
                <a:cs typeface="Times New Roman" panose="02020603050405020304" pitchFamily="18" charset="0"/>
              </a:rPr>
              <a:t>in enhancing our lives, a team of innovators has developed </a:t>
            </a:r>
            <a:r>
              <a:rPr lang="en-US" sz="3200" spc="-150" dirty="0" smtClean="0">
                <a:latin typeface="+mj-lt"/>
                <a:cs typeface="Times New Roman" panose="02020603050405020304" pitchFamily="18" charset="0"/>
              </a:rPr>
              <a:t>a novel </a:t>
            </a:r>
            <a:r>
              <a:rPr lang="en-US" sz="3200" spc="-150" dirty="0">
                <a:latin typeface="+mj-lt"/>
                <a:cs typeface="Times New Roman" panose="02020603050405020304" pitchFamily="18" charset="0"/>
              </a:rPr>
              <a:t>system to bridge this gap using readily available tools – a standard web camera. </a:t>
            </a:r>
          </a:p>
          <a:p>
            <a:pPr algn="just">
              <a:lnSpc>
                <a:spcPct val="150000"/>
              </a:lnSpc>
              <a:buClrTx/>
              <a:buSzPct val="100000"/>
              <a:buFont typeface="Wingdings" panose="05000000000000000000" pitchFamily="2" charset="2"/>
              <a:buChar char="§"/>
            </a:pPr>
            <a:r>
              <a:rPr lang="en-US" sz="3200" spc="-150" dirty="0">
                <a:latin typeface="+mj-lt"/>
                <a:cs typeface="Times New Roman" panose="02020603050405020304" pitchFamily="18" charset="0"/>
              </a:rPr>
              <a:t>    Sign language is a vital and beautiful form of communication, allowing the deaf and hard of hearing to </a:t>
            </a:r>
            <a:r>
              <a:rPr lang="en-US" sz="3200" spc="-150" dirty="0" smtClean="0">
                <a:latin typeface="+mj-lt"/>
                <a:cs typeface="Times New Roman" panose="02020603050405020304" pitchFamily="18" charset="0"/>
              </a:rPr>
              <a:t>express themselves</a:t>
            </a:r>
            <a:r>
              <a:rPr lang="en-US" sz="3200" spc="-150" dirty="0">
                <a:latin typeface="+mj-lt"/>
                <a:cs typeface="Times New Roman" panose="02020603050405020304" pitchFamily="18" charset="0"/>
              </a:rPr>
              <a:t>, connect with others, and access information. </a:t>
            </a:r>
          </a:p>
          <a:p>
            <a:pPr algn="just">
              <a:lnSpc>
                <a:spcPct val="150000"/>
              </a:lnSpc>
              <a:buClrTx/>
              <a:buSzPct val="100000"/>
              <a:buFont typeface="Wingdings" panose="05000000000000000000" pitchFamily="2" charset="2"/>
              <a:buChar char="§"/>
            </a:pPr>
            <a:r>
              <a:rPr lang="en-US" sz="3200" spc="-150" dirty="0">
                <a:latin typeface="+mj-lt"/>
                <a:cs typeface="Times New Roman" panose="02020603050405020304" pitchFamily="18" charset="0"/>
              </a:rPr>
              <a:t>    However, it remains a barrier for those who do not understand it, limiting inclusivity and access to vital services </a:t>
            </a:r>
            <a:r>
              <a:rPr lang="en-US" sz="3200" spc="-150" dirty="0" smtClean="0">
                <a:latin typeface="+mj-lt"/>
                <a:cs typeface="Times New Roman" panose="02020603050405020304" pitchFamily="18" charset="0"/>
              </a:rPr>
              <a:t>and information</a:t>
            </a:r>
            <a:r>
              <a:rPr lang="en-US" sz="3200" spc="-150" dirty="0">
                <a:latin typeface="+mj-lt"/>
                <a:cs typeface="Times New Roman" panose="02020603050405020304" pitchFamily="18" charset="0"/>
              </a:rPr>
              <a:t>. </a:t>
            </a:r>
          </a:p>
          <a:p>
            <a:pPr algn="just">
              <a:lnSpc>
                <a:spcPct val="150000"/>
              </a:lnSpc>
              <a:buClrTx/>
              <a:buSzPct val="100000"/>
              <a:buFont typeface="Wingdings" panose="05000000000000000000" pitchFamily="2" charset="2"/>
              <a:buChar char="§"/>
            </a:pPr>
            <a:r>
              <a:rPr lang="en-US" sz="3200" spc="-150" dirty="0">
                <a:latin typeface="+mj-lt"/>
                <a:cs typeface="Times New Roman" panose="02020603050405020304" pitchFamily="18" charset="0"/>
              </a:rPr>
              <a:t>    This project aims to change that by introducing a real-time </a:t>
            </a:r>
            <a:r>
              <a:rPr lang="en-IN" sz="3200" spc="-150" dirty="0">
                <a:solidFill>
                  <a:srgbClr val="000000"/>
                </a:solidFill>
                <a:latin typeface="+mj-lt"/>
                <a:cs typeface="Times New Roman" panose="02020603050405020304" pitchFamily="18" charset="0"/>
              </a:rPr>
              <a:t>gesture language translator</a:t>
            </a:r>
            <a:r>
              <a:rPr lang="en-IN" sz="3200" b="1" spc="-150" dirty="0">
                <a:solidFill>
                  <a:srgbClr val="000000"/>
                </a:solidFill>
                <a:latin typeface="+mj-lt"/>
                <a:cs typeface="Times New Roman" panose="02020603050405020304" pitchFamily="18" charset="0"/>
              </a:rPr>
              <a:t> </a:t>
            </a:r>
            <a:r>
              <a:rPr lang="en-US" sz="3200" spc="-150" dirty="0">
                <a:latin typeface="+mj-lt"/>
                <a:cs typeface="Times New Roman" panose="02020603050405020304" pitchFamily="18" charset="0"/>
              </a:rPr>
              <a:t>system. The core of this </a:t>
            </a:r>
            <a:r>
              <a:rPr lang="en-US" sz="3200" spc="-150" dirty="0" smtClean="0">
                <a:latin typeface="+mj-lt"/>
                <a:cs typeface="Times New Roman" panose="02020603050405020304" pitchFamily="18" charset="0"/>
              </a:rPr>
              <a:t>system lies in </a:t>
            </a:r>
            <a:r>
              <a:rPr lang="en-US" sz="3200" spc="-150" dirty="0">
                <a:latin typeface="+mj-lt"/>
                <a:cs typeface="Times New Roman" panose="02020603050405020304" pitchFamily="18" charset="0"/>
              </a:rPr>
              <a:t>cutting-edge computer vision techniques, particularly deep learning models, which enable it to capture and </a:t>
            </a:r>
            <a:r>
              <a:rPr lang="en-US" sz="3200" spc="-150" dirty="0" smtClean="0">
                <a:latin typeface="+mj-lt"/>
                <a:cs typeface="Times New Roman" panose="02020603050405020304" pitchFamily="18" charset="0"/>
              </a:rPr>
              <a:t>analyze sign </a:t>
            </a:r>
            <a:r>
              <a:rPr lang="en-US" sz="3200" spc="-150" dirty="0">
                <a:latin typeface="+mj-lt"/>
                <a:cs typeface="Times New Roman" panose="02020603050405020304" pitchFamily="18" charset="0"/>
              </a:rPr>
              <a:t>language gestures accurately.</a:t>
            </a:r>
            <a:endParaRPr lang="en-US" sz="3200" spc="-150" dirty="0">
              <a:latin typeface="+mj-lt"/>
            </a:endParaRPr>
          </a:p>
        </p:txBody>
      </p:sp>
      <p:sp>
        <p:nvSpPr>
          <p:cNvPr id="45" name="Rectangle 44"/>
          <p:cNvSpPr/>
          <p:nvPr/>
        </p:nvSpPr>
        <p:spPr>
          <a:xfrm>
            <a:off x="16916400" y="5942193"/>
            <a:ext cx="14173200" cy="9144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Results</a:t>
            </a:r>
          </a:p>
        </p:txBody>
      </p:sp>
      <p:sp>
        <p:nvSpPr>
          <p:cNvPr id="53" name="Text Box 180"/>
          <p:cNvSpPr txBox="1">
            <a:spLocks noChangeArrowheads="1"/>
          </p:cNvSpPr>
          <p:nvPr/>
        </p:nvSpPr>
        <p:spPr bwMode="auto">
          <a:xfrm>
            <a:off x="-3232391" y="25374600"/>
            <a:ext cx="37828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Label in 24pt Calibri.</a:t>
            </a:r>
          </a:p>
        </p:txBody>
      </p:sp>
      <p:sp>
        <p:nvSpPr>
          <p:cNvPr id="37" name="Text Box 180"/>
          <p:cNvSpPr txBox="1">
            <a:spLocks noChangeArrowheads="1"/>
          </p:cNvSpPr>
          <p:nvPr/>
        </p:nvSpPr>
        <p:spPr bwMode="auto">
          <a:xfrm>
            <a:off x="5965448" y="37392142"/>
            <a:ext cx="59350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b="1" dirty="0" smtClean="0">
                <a:latin typeface="Calibri" pitchFamily="34" charset="0"/>
              </a:rPr>
              <a:t>. Class Labels for all values in dataset</a:t>
            </a:r>
            <a:r>
              <a:rPr lang="en-US" sz="2400" dirty="0" smtClean="0">
                <a:latin typeface="Calibri" pitchFamily="34" charset="0"/>
              </a:rPr>
              <a:t> .</a:t>
            </a:r>
            <a:endParaRPr lang="en-US" sz="2400" dirty="0">
              <a:latin typeface="Calibri" pitchFamily="34" charset="0"/>
            </a:endParaRPr>
          </a:p>
        </p:txBody>
      </p:sp>
      <p:sp>
        <p:nvSpPr>
          <p:cNvPr id="40" name="Text Box 180"/>
          <p:cNvSpPr txBox="1">
            <a:spLocks noChangeArrowheads="1"/>
          </p:cNvSpPr>
          <p:nvPr/>
        </p:nvSpPr>
        <p:spPr bwMode="auto">
          <a:xfrm>
            <a:off x="18775811" y="29826378"/>
            <a:ext cx="34463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1.</a:t>
            </a:r>
            <a:r>
              <a:rPr lang="en-US" sz="2000" dirty="0">
                <a:latin typeface="Calibri" pitchFamily="34" charset="0"/>
              </a:rPr>
              <a:t> </a:t>
            </a:r>
            <a:r>
              <a:rPr lang="en-US" sz="2000" dirty="0" smtClean="0">
                <a:latin typeface="Calibri" pitchFamily="34" charset="0"/>
              </a:rPr>
              <a:t>Architecture Diagram.</a:t>
            </a:r>
            <a:endParaRPr lang="en-US" sz="2000" dirty="0">
              <a:latin typeface="Calibri" pitchFamily="34" charset="0"/>
            </a:endParaRPr>
          </a:p>
        </p:txBody>
      </p:sp>
      <p:sp>
        <p:nvSpPr>
          <p:cNvPr id="41" name="Text Box 181"/>
          <p:cNvSpPr txBox="1">
            <a:spLocks noChangeArrowheads="1"/>
          </p:cNvSpPr>
          <p:nvPr/>
        </p:nvSpPr>
        <p:spPr bwMode="auto">
          <a:xfrm>
            <a:off x="24165630" y="29826378"/>
            <a:ext cx="35507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2.</a:t>
            </a:r>
            <a:r>
              <a:rPr lang="en-US" sz="2000" dirty="0">
                <a:latin typeface="Calibri" pitchFamily="34" charset="0"/>
              </a:rPr>
              <a:t> </a:t>
            </a:r>
            <a:r>
              <a:rPr lang="en-US" sz="2000" dirty="0" smtClean="0">
                <a:latin typeface="Calibri" pitchFamily="34" charset="0"/>
              </a:rPr>
              <a:t>Apple in sign language.</a:t>
            </a:r>
            <a:endParaRPr lang="en-US" sz="2000" dirty="0">
              <a:latin typeface="Calibri" pitchFamily="34" charset="0"/>
            </a:endParaRPr>
          </a:p>
        </p:txBody>
      </p:sp>
      <p:sp>
        <p:nvSpPr>
          <p:cNvPr id="43" name="Text Box 181"/>
          <p:cNvSpPr txBox="1">
            <a:spLocks noChangeArrowheads="1"/>
          </p:cNvSpPr>
          <p:nvPr/>
        </p:nvSpPr>
        <p:spPr bwMode="auto">
          <a:xfrm>
            <a:off x="28073242" y="29826378"/>
            <a:ext cx="32133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3.</a:t>
            </a:r>
            <a:r>
              <a:rPr lang="en-US" sz="2000" dirty="0">
                <a:latin typeface="Calibri" pitchFamily="34" charset="0"/>
              </a:rPr>
              <a:t> </a:t>
            </a:r>
            <a:r>
              <a:rPr lang="en-US" sz="2000" dirty="0" smtClean="0">
                <a:latin typeface="Calibri" pitchFamily="34" charset="0"/>
              </a:rPr>
              <a:t>“A” in sign language</a:t>
            </a:r>
            <a:endParaRPr lang="en-US" sz="2000" dirty="0">
              <a:latin typeface="Calibri" pitchFamily="34" charset="0"/>
            </a:endParaRPr>
          </a:p>
        </p:txBody>
      </p:sp>
      <p:pic>
        <p:nvPicPr>
          <p:cNvPr id="46" name="Picture 3" descr="C:\Users\Sharad\Desktop\download veltech.png"/>
          <p:cNvPicPr>
            <a:picLocks noChangeAspect="1" noChangeArrowheads="1"/>
          </p:cNvPicPr>
          <p:nvPr/>
        </p:nvPicPr>
        <p:blipFill>
          <a:blip r:embed="rId2"/>
          <a:srcRect/>
          <a:stretch>
            <a:fillRect/>
          </a:stretch>
        </p:blipFill>
        <p:spPr bwMode="auto">
          <a:xfrm>
            <a:off x="562163" y="1478438"/>
            <a:ext cx="4295554" cy="1645920"/>
          </a:xfrm>
          <a:prstGeom prst="rect">
            <a:avLst/>
          </a:prstGeom>
          <a:noFill/>
        </p:spPr>
      </p:pic>
      <p:pic>
        <p:nvPicPr>
          <p:cNvPr id="47" name="Picture 2" descr="C:\Users\Sharad\Desktop\Logo-Final-A veltech.png">
            <a:extLst>
              <a:ext uri="{FF2B5EF4-FFF2-40B4-BE49-F238E27FC236}">
                <a16:creationId xmlns:a16="http://schemas.microsoft.com/office/drawing/2014/main" id="{02DAE25E-C86A-BBED-9DA8-E19B5DADF85E}"/>
              </a:ext>
            </a:extLst>
          </p:cNvPr>
          <p:cNvPicPr>
            <a:picLocks noChangeAspect="1" noChangeArrowheads="1"/>
          </p:cNvPicPr>
          <p:nvPr/>
        </p:nvPicPr>
        <p:blipFill>
          <a:blip r:embed="rId3"/>
          <a:srcRect/>
          <a:stretch>
            <a:fillRect/>
          </a:stretch>
        </p:blipFill>
        <p:spPr bwMode="auto">
          <a:xfrm>
            <a:off x="26435304" y="1446163"/>
            <a:ext cx="2562212" cy="1929609"/>
          </a:xfrm>
          <a:prstGeom prst="rect">
            <a:avLst/>
          </a:prstGeom>
          <a:noFill/>
        </p:spPr>
      </p:pic>
      <p:pic>
        <p:nvPicPr>
          <p:cNvPr id="48" name="Picture 47">
            <a:extLst>
              <a:ext uri="{FF2B5EF4-FFF2-40B4-BE49-F238E27FC236}">
                <a16:creationId xmlns:a16="http://schemas.microsoft.com/office/drawing/2014/main" id="{F2D79E25-395C-9E78-BF50-E9842469DE33}"/>
              </a:ext>
            </a:extLst>
          </p:cNvPr>
          <p:cNvPicPr>
            <a:picLocks noChangeAspect="1"/>
          </p:cNvPicPr>
          <p:nvPr/>
        </p:nvPicPr>
        <p:blipFill>
          <a:blip r:embed="rId4"/>
          <a:stretch>
            <a:fillRect/>
          </a:stretch>
        </p:blipFill>
        <p:spPr>
          <a:xfrm>
            <a:off x="29337000" y="1359745"/>
            <a:ext cx="3011977" cy="2076289"/>
          </a:xfrm>
          <a:prstGeom prst="rect">
            <a:avLst/>
          </a:prstGeom>
        </p:spPr>
      </p:pic>
      <p:pic>
        <p:nvPicPr>
          <p:cNvPr id="49" name="Picture 48"/>
          <p:cNvPicPr/>
          <p:nvPr/>
        </p:nvPicPr>
        <p:blipFill rotWithShape="1">
          <a:blip r:embed="rId5" cstate="print">
            <a:extLst>
              <a:ext uri="{28A0092B-C50C-407E-A947-70E740481C1C}">
                <a14:useLocalDpi xmlns:a14="http://schemas.microsoft.com/office/drawing/2010/main" val="0"/>
              </a:ext>
            </a:extLst>
          </a:blip>
          <a:srcRect l="13452" t="55365" r="8634" b="4802"/>
          <a:stretch/>
        </p:blipFill>
        <p:spPr bwMode="auto">
          <a:xfrm>
            <a:off x="1811057" y="32735014"/>
            <a:ext cx="14173200" cy="4240017"/>
          </a:xfrm>
          <a:prstGeom prst="rect">
            <a:avLst/>
          </a:prstGeom>
          <a:noFill/>
          <a:ln>
            <a:noFill/>
          </a:ln>
          <a:extLst>
            <a:ext uri="{53640926-AAD7-44D8-BBD7-CCE9431645EC}">
              <a14:shadowObscured xmlns:a14="http://schemas.microsoft.com/office/drawing/2010/main"/>
            </a:ext>
          </a:extLst>
        </p:spPr>
      </p:pic>
      <p:pic>
        <p:nvPicPr>
          <p:cNvPr id="50" name="Picture 49"/>
          <p:cNvPicPr/>
          <p:nvPr/>
        </p:nvPicPr>
        <p:blipFill>
          <a:blip r:embed="rId6"/>
          <a:stretch>
            <a:fillRect/>
          </a:stretch>
        </p:blipFill>
        <p:spPr>
          <a:xfrm>
            <a:off x="16938084" y="25064616"/>
            <a:ext cx="7121782" cy="4153775"/>
          </a:xfrm>
          <a:prstGeom prst="rect">
            <a:avLst/>
          </a:prstGeom>
        </p:spPr>
      </p:pic>
      <p:pic>
        <p:nvPicPr>
          <p:cNvPr id="52" name="Picture 51">
            <a:extLst>
              <a:ext uri="{FF2B5EF4-FFF2-40B4-BE49-F238E27FC236}">
                <a16:creationId xmlns:a16="http://schemas.microsoft.com/office/drawing/2014/main" id="{11B60B21-0074-B73D-80CD-C2710CAAA1EB}"/>
              </a:ext>
            </a:extLst>
          </p:cNvPr>
          <p:cNvPicPr>
            <a:picLocks noChangeAspect="1"/>
          </p:cNvPicPr>
          <p:nvPr/>
        </p:nvPicPr>
        <p:blipFill rotWithShape="1">
          <a:blip r:embed="rId7">
            <a:extLst>
              <a:ext uri="{28A0092B-C50C-407E-A947-70E740481C1C}">
                <a14:useLocalDpi xmlns:a14="http://schemas.microsoft.com/office/drawing/2010/main" val="0"/>
              </a:ext>
            </a:extLst>
          </a:blip>
          <a:srcRect r="27301"/>
          <a:stretch/>
        </p:blipFill>
        <p:spPr bwMode="auto">
          <a:xfrm>
            <a:off x="24621375" y="26778578"/>
            <a:ext cx="3095035" cy="2439813"/>
          </a:xfrm>
          <a:prstGeom prst="rect">
            <a:avLst/>
          </a:prstGeom>
          <a:noFill/>
          <a:ln>
            <a:noFill/>
          </a:ln>
        </p:spPr>
      </p:pic>
      <p:pic>
        <p:nvPicPr>
          <p:cNvPr id="54" name="Picture 53">
            <a:extLst>
              <a:ext uri="{FF2B5EF4-FFF2-40B4-BE49-F238E27FC236}">
                <a16:creationId xmlns:a16="http://schemas.microsoft.com/office/drawing/2014/main" id="{52C885AB-4836-B381-C786-C8374E8B354D}"/>
              </a:ext>
            </a:extLst>
          </p:cNvPr>
          <p:cNvPicPr>
            <a:picLocks noChangeAspect="1"/>
          </p:cNvPicPr>
          <p:nvPr/>
        </p:nvPicPr>
        <p:blipFill rotWithShape="1">
          <a:blip r:embed="rId8"/>
          <a:srcRect l="38372" r="1782" b="2024"/>
          <a:stretch/>
        </p:blipFill>
        <p:spPr>
          <a:xfrm>
            <a:off x="28270200" y="26691701"/>
            <a:ext cx="2819400" cy="252669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2742</TotalTime>
  <Words>1281</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 x 3ft</dc:title>
  <dc:creator>B Prabhu Shankar</dc:creator>
  <dc:description>Quality poster printing
www.genigraphics.com
1-800-790-4001</dc:description>
  <cp:lastModifiedBy>SRI CHARITH</cp:lastModifiedBy>
  <cp:revision>71</cp:revision>
  <cp:lastPrinted>2013-02-12T02:21:55Z</cp:lastPrinted>
  <dcterms:created xsi:type="dcterms:W3CDTF">2013-02-10T21:14:48Z</dcterms:created>
  <dcterms:modified xsi:type="dcterms:W3CDTF">2025-02-27T02:08:44Z</dcterms:modified>
</cp:coreProperties>
</file>