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1"/>
  </p:sldMasterIdLst>
  <p:notesMasterIdLst>
    <p:notesMasterId r:id="rId11"/>
  </p:notesMasterIdLst>
  <p:sldIdLst>
    <p:sldId id="262" r:id="rId2"/>
    <p:sldId id="268" r:id="rId3"/>
    <p:sldId id="273" r:id="rId4"/>
    <p:sldId id="269" r:id="rId5"/>
    <p:sldId id="271" r:id="rId6"/>
    <p:sldId id="264" r:id="rId7"/>
    <p:sldId id="270" r:id="rId8"/>
    <p:sldId id="272"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4199E73-BA3A-2448-845C-594526C011F8}">
          <p14:sldIdLst>
            <p14:sldId id="262"/>
            <p14:sldId id="268"/>
            <p14:sldId id="273"/>
            <p14:sldId id="269"/>
            <p14:sldId id="271"/>
            <p14:sldId id="264"/>
            <p14:sldId id="270"/>
            <p14:sldId id="272"/>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F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8"/>
    <p:restoredTop sz="86407"/>
  </p:normalViewPr>
  <p:slideViewPr>
    <p:cSldViewPr snapToGrid="0" snapToObjects="1">
      <p:cViewPr varScale="1">
        <p:scale>
          <a:sx n="144" d="100"/>
          <a:sy n="144" d="100"/>
        </p:scale>
        <p:origin x="656"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3BA59-4A93-5747-B9A6-BCE9E44DEBF3}"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0A69-DBEB-7940-B01C-1B602A379F18}" type="slidenum">
              <a:rPr lang="en-US" smtClean="0"/>
              <a:t>‹#›</a:t>
            </a:fld>
            <a:endParaRPr lang="en-US"/>
          </a:p>
        </p:txBody>
      </p:sp>
    </p:spTree>
    <p:extLst>
      <p:ext uri="{BB962C8B-B14F-4D97-AF65-F5344CB8AC3E}">
        <p14:creationId xmlns:p14="http://schemas.microsoft.com/office/powerpoint/2010/main" val="3348282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 one and all. Today, I </a:t>
            </a:r>
            <a:r>
              <a:rPr lang="en-US" dirty="0" err="1"/>
              <a:t>Athulya</a:t>
            </a:r>
            <a:r>
              <a:rPr lang="en-US" dirty="0"/>
              <a:t> Anand along with my teammates </a:t>
            </a:r>
            <a:r>
              <a:rPr lang="en-US" dirty="0" err="1"/>
              <a:t>Saranjeet</a:t>
            </a:r>
            <a:r>
              <a:rPr lang="en-US" dirty="0"/>
              <a:t> </a:t>
            </a:r>
            <a:r>
              <a:rPr lang="en-US" dirty="0" err="1"/>
              <a:t>Saluja</a:t>
            </a:r>
            <a:r>
              <a:rPr lang="en-US" dirty="0"/>
              <a:t> and </a:t>
            </a:r>
            <a:r>
              <a:rPr lang="en-US" dirty="0" err="1"/>
              <a:t>Sricharraan</a:t>
            </a:r>
            <a:r>
              <a:rPr lang="en-US" dirty="0"/>
              <a:t> Ramaswamy will be presenting the initial phase of our Final Project having the topic Advertising Spending. </a:t>
            </a:r>
          </a:p>
          <a:p>
            <a:endParaRPr lang="en-US" dirty="0"/>
          </a:p>
        </p:txBody>
      </p:sp>
      <p:sp>
        <p:nvSpPr>
          <p:cNvPr id="4" name="Slide Number Placeholder 3"/>
          <p:cNvSpPr>
            <a:spLocks noGrp="1"/>
          </p:cNvSpPr>
          <p:nvPr>
            <p:ph type="sldNum" sz="quarter" idx="5"/>
          </p:nvPr>
        </p:nvSpPr>
        <p:spPr/>
        <p:txBody>
          <a:bodyPr/>
          <a:lstStyle/>
          <a:p>
            <a:fld id="{6DAF0A69-DBEB-7940-B01C-1B602A379F18}" type="slidenum">
              <a:rPr lang="en-US" smtClean="0"/>
              <a:t>1</a:t>
            </a:fld>
            <a:endParaRPr lang="en-US"/>
          </a:p>
        </p:txBody>
      </p:sp>
    </p:spTree>
    <p:extLst>
      <p:ext uri="{BB962C8B-B14F-4D97-AF65-F5344CB8AC3E}">
        <p14:creationId xmlns:p14="http://schemas.microsoft.com/office/powerpoint/2010/main" val="194037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era, just as the internet has become a part of our everyday life,  advertisers have also been using this platform to market and sale their product. Thus, Marketing Analysis plays a significant part in Advertising and involves the identification of their key customers, thereby determining the best ways to satisfy their needs. On the internet platform, advertisers try to focus on the Click through rate – a significant component in advertising marketing. Tracking this CTR gives the advertisers a good understanding of how the customers react to their works and do not respectively. A low CTR indicates that their target is towards the wrong audience and that they must modify their marketing strategy or vice versa. Through this project we predominantly focus on bringing out a relationship between the daily internet usage and probability of clicking on ads by users who use sites on a daily basis. Likewise, we focus on the following problem statements. </a:t>
            </a:r>
          </a:p>
        </p:txBody>
      </p:sp>
      <p:sp>
        <p:nvSpPr>
          <p:cNvPr id="4" name="Slide Number Placeholder 3"/>
          <p:cNvSpPr>
            <a:spLocks noGrp="1"/>
          </p:cNvSpPr>
          <p:nvPr>
            <p:ph type="sldNum" sz="quarter" idx="5"/>
          </p:nvPr>
        </p:nvSpPr>
        <p:spPr/>
        <p:txBody>
          <a:bodyPr/>
          <a:lstStyle/>
          <a:p>
            <a:fld id="{6DAF0A69-DBEB-7940-B01C-1B602A379F18}" type="slidenum">
              <a:rPr lang="en-US" smtClean="0"/>
              <a:t>2</a:t>
            </a:fld>
            <a:endParaRPr lang="en-US"/>
          </a:p>
        </p:txBody>
      </p:sp>
    </p:spTree>
    <p:extLst>
      <p:ext uri="{BB962C8B-B14F-4D97-AF65-F5344CB8AC3E}">
        <p14:creationId xmlns:p14="http://schemas.microsoft.com/office/powerpoint/2010/main" val="116639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F0A69-DBEB-7940-B01C-1B602A379F18}" type="slidenum">
              <a:rPr lang="en-US" smtClean="0"/>
              <a:t>3</a:t>
            </a:fld>
            <a:endParaRPr lang="en-US"/>
          </a:p>
        </p:txBody>
      </p:sp>
    </p:spTree>
    <p:extLst>
      <p:ext uri="{BB962C8B-B14F-4D97-AF65-F5344CB8AC3E}">
        <p14:creationId xmlns:p14="http://schemas.microsoft.com/office/powerpoint/2010/main" val="421480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F0A69-DBEB-7940-B01C-1B602A379F18}" type="slidenum">
              <a:rPr lang="en-US" smtClean="0"/>
              <a:t>4</a:t>
            </a:fld>
            <a:endParaRPr lang="en-US"/>
          </a:p>
        </p:txBody>
      </p:sp>
    </p:spTree>
    <p:extLst>
      <p:ext uri="{BB962C8B-B14F-4D97-AF65-F5344CB8AC3E}">
        <p14:creationId xmlns:p14="http://schemas.microsoft.com/office/powerpoint/2010/main" val="216941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decided to plot a scatter plot to understand the relationship of Daily time spent on site vs the daily internet usage. As you can see the users who click on ads is represented by Red data points and those who do not is depicted by the blue data points. This plot indicates a clear distinction between those who click on ads and those who do not. It can be inferred that users who spend a relatively low time on sites daily are more likely to click on ads. on the contrary those who spend lesser time on the internet are less likely to click on ads. Additionally, we can also witness a few outliers on this plot when the daily time spent on site is around 60mins. However, it is </a:t>
            </a:r>
            <a:r>
              <a:rPr lang="en-US" dirty="0" err="1"/>
              <a:t>stil</a:t>
            </a:r>
            <a:r>
              <a:rPr lang="en-US" dirty="0"/>
              <a:t> hard to work on just two variables here and draw a conclusion. Further we do a density plot to check the same. </a:t>
            </a:r>
          </a:p>
        </p:txBody>
      </p:sp>
      <p:sp>
        <p:nvSpPr>
          <p:cNvPr id="4" name="Slide Number Placeholder 3"/>
          <p:cNvSpPr>
            <a:spLocks noGrp="1"/>
          </p:cNvSpPr>
          <p:nvPr>
            <p:ph type="sldNum" sz="quarter" idx="5"/>
          </p:nvPr>
        </p:nvSpPr>
        <p:spPr/>
        <p:txBody>
          <a:bodyPr/>
          <a:lstStyle/>
          <a:p>
            <a:fld id="{6DAF0A69-DBEB-7940-B01C-1B602A379F18}" type="slidenum">
              <a:rPr lang="en-US" smtClean="0"/>
              <a:t>5</a:t>
            </a:fld>
            <a:endParaRPr lang="en-US"/>
          </a:p>
        </p:txBody>
      </p:sp>
    </p:spTree>
    <p:extLst>
      <p:ext uri="{BB962C8B-B14F-4D97-AF65-F5344CB8AC3E}">
        <p14:creationId xmlns:p14="http://schemas.microsoft.com/office/powerpoint/2010/main" val="316865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density plot is a better depiction to compare the two distributions. Yet again, we can confirm from this density plot that users spending less time on internet click more on ads than those who spend time on the internet for a relatively longer duration. </a:t>
            </a:r>
          </a:p>
        </p:txBody>
      </p:sp>
      <p:sp>
        <p:nvSpPr>
          <p:cNvPr id="4" name="Slide Number Placeholder 3"/>
          <p:cNvSpPr>
            <a:spLocks noGrp="1"/>
          </p:cNvSpPr>
          <p:nvPr>
            <p:ph type="sldNum" sz="quarter" idx="5"/>
          </p:nvPr>
        </p:nvSpPr>
        <p:spPr/>
        <p:txBody>
          <a:bodyPr/>
          <a:lstStyle/>
          <a:p>
            <a:fld id="{6DAF0A69-DBEB-7940-B01C-1B602A379F18}" type="slidenum">
              <a:rPr lang="en-US" smtClean="0"/>
              <a:t>6</a:t>
            </a:fld>
            <a:endParaRPr lang="en-US"/>
          </a:p>
        </p:txBody>
      </p:sp>
    </p:spTree>
    <p:extLst>
      <p:ext uri="{BB962C8B-B14F-4D97-AF65-F5344CB8AC3E}">
        <p14:creationId xmlns:p14="http://schemas.microsoft.com/office/powerpoint/2010/main" val="420478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F0A69-DBEB-7940-B01C-1B602A379F18}" type="slidenum">
              <a:rPr lang="en-US" smtClean="0"/>
              <a:t>8</a:t>
            </a:fld>
            <a:endParaRPr lang="en-US"/>
          </a:p>
        </p:txBody>
      </p:sp>
    </p:spTree>
    <p:extLst>
      <p:ext uri="{BB962C8B-B14F-4D97-AF65-F5344CB8AC3E}">
        <p14:creationId xmlns:p14="http://schemas.microsoft.com/office/powerpoint/2010/main" val="63853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F0A69-DBEB-7940-B01C-1B602A379F18}" type="slidenum">
              <a:rPr lang="en-US" smtClean="0"/>
              <a:t>9</a:t>
            </a:fld>
            <a:endParaRPr lang="en-US"/>
          </a:p>
        </p:txBody>
      </p:sp>
    </p:spTree>
    <p:extLst>
      <p:ext uri="{BB962C8B-B14F-4D97-AF65-F5344CB8AC3E}">
        <p14:creationId xmlns:p14="http://schemas.microsoft.com/office/powerpoint/2010/main" val="342300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4CBB-9D32-DA4B-C49C-450475871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C47A35-1F7B-8AB7-DA67-A7280C02D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6B16A0-F3C3-82FC-9920-59F00B1E3124}"/>
              </a:ext>
            </a:extLst>
          </p:cNvPr>
          <p:cNvSpPr>
            <a:spLocks noGrp="1"/>
          </p:cNvSpPr>
          <p:nvPr>
            <p:ph type="dt" sz="half" idx="10"/>
          </p:nvPr>
        </p:nvSpPr>
        <p:spPr/>
        <p:txBody>
          <a:bodyPr/>
          <a:lstStyle/>
          <a:p>
            <a:fld id="{3C2B07E4-CDF9-4C88-A2F3-04620E58224D}" type="datetimeFigureOut">
              <a:rPr lang="en-US" smtClean="0"/>
              <a:t>4/19/22</a:t>
            </a:fld>
            <a:endParaRPr lang="en-US"/>
          </a:p>
        </p:txBody>
      </p:sp>
      <p:sp>
        <p:nvSpPr>
          <p:cNvPr id="5" name="Footer Placeholder 4">
            <a:extLst>
              <a:ext uri="{FF2B5EF4-FFF2-40B4-BE49-F238E27FC236}">
                <a16:creationId xmlns:a16="http://schemas.microsoft.com/office/drawing/2014/main" id="{A0A0C0E8-97E3-C346-5D88-2A8386B84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82FA52-E347-E8F3-CB50-1ACEBAC5838A}"/>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3223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B6B5-0908-F65D-0DEC-1FC28D7F5E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D5025B-4D72-E9C8-A98F-782AE2F3EA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B8C2-B0E1-2AC7-8146-4A09DC24A66E}"/>
              </a:ext>
            </a:extLst>
          </p:cNvPr>
          <p:cNvSpPr>
            <a:spLocks noGrp="1"/>
          </p:cNvSpPr>
          <p:nvPr>
            <p:ph type="dt" sz="half" idx="10"/>
          </p:nvPr>
        </p:nvSpPr>
        <p:spPr/>
        <p:txBody>
          <a:bodyPr/>
          <a:lstStyle/>
          <a:p>
            <a:fld id="{3C2B07E4-CDF9-4C88-A2F3-04620E58224D}" type="datetimeFigureOut">
              <a:rPr lang="en-US" smtClean="0"/>
              <a:pPr/>
              <a:t>4/19/22</a:t>
            </a:fld>
            <a:endParaRPr lang="en-US" dirty="0"/>
          </a:p>
        </p:txBody>
      </p:sp>
      <p:sp>
        <p:nvSpPr>
          <p:cNvPr id="5" name="Footer Placeholder 4">
            <a:extLst>
              <a:ext uri="{FF2B5EF4-FFF2-40B4-BE49-F238E27FC236}">
                <a16:creationId xmlns:a16="http://schemas.microsoft.com/office/drawing/2014/main" id="{17ED48AA-62E1-776D-4685-70FB29F835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F48A2C-AD1C-6ADB-8F8A-64B775201AE6}"/>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62226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6F0FE6-8BB2-A518-E041-E37F6E607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A1DB9E-44F4-BB55-A687-34E5C828D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4197F-331A-964C-E78D-B3CB6DCFD71D}"/>
              </a:ext>
            </a:extLst>
          </p:cNvPr>
          <p:cNvSpPr>
            <a:spLocks noGrp="1"/>
          </p:cNvSpPr>
          <p:nvPr>
            <p:ph type="dt" sz="half" idx="10"/>
          </p:nvPr>
        </p:nvSpPr>
        <p:spPr/>
        <p:txBody>
          <a:bodyPr/>
          <a:lstStyle/>
          <a:p>
            <a:fld id="{3C2B07E4-CDF9-4C88-A2F3-04620E58224D}" type="datetimeFigureOut">
              <a:rPr lang="en-US" smtClean="0"/>
              <a:pPr/>
              <a:t>4/19/22</a:t>
            </a:fld>
            <a:endParaRPr lang="en-US" dirty="0"/>
          </a:p>
        </p:txBody>
      </p:sp>
      <p:sp>
        <p:nvSpPr>
          <p:cNvPr id="5" name="Footer Placeholder 4">
            <a:extLst>
              <a:ext uri="{FF2B5EF4-FFF2-40B4-BE49-F238E27FC236}">
                <a16:creationId xmlns:a16="http://schemas.microsoft.com/office/drawing/2014/main" id="{E93BB517-CB26-172D-B0CE-62B0AA9F7E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C00CF3-D9B8-2BE5-9993-2FBA7908027C}"/>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39464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E5C8-A5F2-8D3A-6C84-F8079F27B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E5CCE0-369C-CC7F-D450-7CFC6602B7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7298D-DB2D-41B7-3566-C82F4578C511}"/>
              </a:ext>
            </a:extLst>
          </p:cNvPr>
          <p:cNvSpPr>
            <a:spLocks noGrp="1"/>
          </p:cNvSpPr>
          <p:nvPr>
            <p:ph type="dt" sz="half" idx="10"/>
          </p:nvPr>
        </p:nvSpPr>
        <p:spPr/>
        <p:txBody>
          <a:bodyPr/>
          <a:lstStyle/>
          <a:p>
            <a:fld id="{3C2B07E4-CDF9-4C88-A2F3-04620E58224D}" type="datetimeFigureOut">
              <a:rPr lang="en-US" smtClean="0"/>
              <a:pPr/>
              <a:t>4/19/22</a:t>
            </a:fld>
            <a:endParaRPr lang="en-US" dirty="0"/>
          </a:p>
        </p:txBody>
      </p:sp>
      <p:sp>
        <p:nvSpPr>
          <p:cNvPr id="5" name="Footer Placeholder 4">
            <a:extLst>
              <a:ext uri="{FF2B5EF4-FFF2-40B4-BE49-F238E27FC236}">
                <a16:creationId xmlns:a16="http://schemas.microsoft.com/office/drawing/2014/main" id="{0101374B-1F3C-6B4A-F7C9-0A29F16F2C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1942D2-AA29-D6C6-2B43-EE8CD8DA0D21}"/>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50427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50C9-E4F9-64E1-CCDA-F3FF5575D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0ECA8-3532-4807-B8B8-CD0551CBF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6DD66A-6290-9F96-E4AE-E6EF1D6AA7CC}"/>
              </a:ext>
            </a:extLst>
          </p:cNvPr>
          <p:cNvSpPr>
            <a:spLocks noGrp="1"/>
          </p:cNvSpPr>
          <p:nvPr>
            <p:ph type="dt" sz="half" idx="10"/>
          </p:nvPr>
        </p:nvSpPr>
        <p:spPr/>
        <p:txBody>
          <a:bodyPr/>
          <a:lstStyle/>
          <a:p>
            <a:fld id="{3C2B07E4-CDF9-4C88-A2F3-04620E58224D}" type="datetimeFigureOut">
              <a:rPr lang="en-US" smtClean="0"/>
              <a:t>4/19/22</a:t>
            </a:fld>
            <a:endParaRPr lang="en-US"/>
          </a:p>
        </p:txBody>
      </p:sp>
      <p:sp>
        <p:nvSpPr>
          <p:cNvPr id="5" name="Footer Placeholder 4">
            <a:extLst>
              <a:ext uri="{FF2B5EF4-FFF2-40B4-BE49-F238E27FC236}">
                <a16:creationId xmlns:a16="http://schemas.microsoft.com/office/drawing/2014/main" id="{78CFFA6F-2301-1880-EB2C-4779E2845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509027-D664-8920-3B8D-C1F95848009F}"/>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85701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BB7A-FC79-45C0-E044-C423A302E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AD260C-A56E-1FD5-EA28-A91C47E66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723C4-0833-27E6-C787-61E084DE0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17B0B-9D40-E838-BE1F-2BC5D41837C4}"/>
              </a:ext>
            </a:extLst>
          </p:cNvPr>
          <p:cNvSpPr>
            <a:spLocks noGrp="1"/>
          </p:cNvSpPr>
          <p:nvPr>
            <p:ph type="dt" sz="half" idx="10"/>
          </p:nvPr>
        </p:nvSpPr>
        <p:spPr/>
        <p:txBody>
          <a:bodyPr/>
          <a:lstStyle/>
          <a:p>
            <a:fld id="{3C2B07E4-CDF9-4C88-A2F3-04620E58224D}" type="datetimeFigureOut">
              <a:rPr lang="en-US" smtClean="0"/>
              <a:pPr/>
              <a:t>4/19/22</a:t>
            </a:fld>
            <a:endParaRPr lang="en-US" dirty="0"/>
          </a:p>
        </p:txBody>
      </p:sp>
      <p:sp>
        <p:nvSpPr>
          <p:cNvPr id="6" name="Footer Placeholder 5">
            <a:extLst>
              <a:ext uri="{FF2B5EF4-FFF2-40B4-BE49-F238E27FC236}">
                <a16:creationId xmlns:a16="http://schemas.microsoft.com/office/drawing/2014/main" id="{F0E1091B-A2AE-C539-B5E0-17B7F9CA741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798574-273F-3521-6731-A26416134369}"/>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1953345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1A20-8E2D-F988-C9D8-4E0E81E1FD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F0EE67-C0E2-55C3-90EB-90A8B893D1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C38741-7FAA-DF13-A0C5-98F5C0CC8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1CECA-AD61-817B-9891-42CC76B9D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52A93-365B-55D9-B1E7-D5BFF4CAF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E446E2-7422-294B-AF66-38742FE22659}"/>
              </a:ext>
            </a:extLst>
          </p:cNvPr>
          <p:cNvSpPr>
            <a:spLocks noGrp="1"/>
          </p:cNvSpPr>
          <p:nvPr>
            <p:ph type="dt" sz="half" idx="10"/>
          </p:nvPr>
        </p:nvSpPr>
        <p:spPr/>
        <p:txBody>
          <a:bodyPr/>
          <a:lstStyle/>
          <a:p>
            <a:fld id="{3C2B07E4-CDF9-4C88-A2F3-04620E58224D}" type="datetimeFigureOut">
              <a:rPr lang="en-US" smtClean="0"/>
              <a:pPr/>
              <a:t>4/19/22</a:t>
            </a:fld>
            <a:endParaRPr lang="en-US" dirty="0"/>
          </a:p>
        </p:txBody>
      </p:sp>
      <p:sp>
        <p:nvSpPr>
          <p:cNvPr id="8" name="Footer Placeholder 7">
            <a:extLst>
              <a:ext uri="{FF2B5EF4-FFF2-40B4-BE49-F238E27FC236}">
                <a16:creationId xmlns:a16="http://schemas.microsoft.com/office/drawing/2014/main" id="{EACE56D4-CAF3-EF69-DA9E-379A2660BEA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62F7692-7B34-A506-A702-3149AF3B6EC6}"/>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60772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66A62-85BA-19EF-B890-E438653E1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B0AAB-8A1E-23C9-98A7-38379F9BBB08}"/>
              </a:ext>
            </a:extLst>
          </p:cNvPr>
          <p:cNvSpPr>
            <a:spLocks noGrp="1"/>
          </p:cNvSpPr>
          <p:nvPr>
            <p:ph type="dt" sz="half" idx="10"/>
          </p:nvPr>
        </p:nvSpPr>
        <p:spPr/>
        <p:txBody>
          <a:bodyPr/>
          <a:lstStyle/>
          <a:p>
            <a:fld id="{3C2B07E4-CDF9-4C88-A2F3-04620E58224D}" type="datetimeFigureOut">
              <a:rPr lang="en-US" smtClean="0"/>
              <a:t>4/19/22</a:t>
            </a:fld>
            <a:endParaRPr lang="en-US"/>
          </a:p>
        </p:txBody>
      </p:sp>
      <p:sp>
        <p:nvSpPr>
          <p:cNvPr id="4" name="Footer Placeholder 3">
            <a:extLst>
              <a:ext uri="{FF2B5EF4-FFF2-40B4-BE49-F238E27FC236}">
                <a16:creationId xmlns:a16="http://schemas.microsoft.com/office/drawing/2014/main" id="{44F0BCF8-29CD-BE98-C7AE-8D7E30B40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1138D-0DEC-68A5-A11B-2A58D480183A}"/>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475891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6F50D-16B2-6669-5133-929081261856}"/>
              </a:ext>
            </a:extLst>
          </p:cNvPr>
          <p:cNvSpPr>
            <a:spLocks noGrp="1"/>
          </p:cNvSpPr>
          <p:nvPr>
            <p:ph type="dt" sz="half" idx="10"/>
          </p:nvPr>
        </p:nvSpPr>
        <p:spPr/>
        <p:txBody>
          <a:bodyPr/>
          <a:lstStyle/>
          <a:p>
            <a:fld id="{3C2B07E4-CDF9-4C88-A2F3-04620E58224D}" type="datetimeFigureOut">
              <a:rPr lang="en-US" smtClean="0"/>
              <a:t>4/19/22</a:t>
            </a:fld>
            <a:endParaRPr lang="en-US"/>
          </a:p>
        </p:txBody>
      </p:sp>
      <p:sp>
        <p:nvSpPr>
          <p:cNvPr id="3" name="Footer Placeholder 2">
            <a:extLst>
              <a:ext uri="{FF2B5EF4-FFF2-40B4-BE49-F238E27FC236}">
                <a16:creationId xmlns:a16="http://schemas.microsoft.com/office/drawing/2014/main" id="{DC670930-A3A8-9575-2A1C-6752411E99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69BBC-85B3-9F56-CB8C-CEC802A5DA6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21811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4289-181E-D9F5-C68E-6DD931DE60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8A6EEB-A2D9-3A46-EA25-6C601F7FC9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101197-4C16-4EAE-ECE1-3CF23F4D9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1AEDCE-1C45-441A-6C48-82E1755A91F1}"/>
              </a:ext>
            </a:extLst>
          </p:cNvPr>
          <p:cNvSpPr>
            <a:spLocks noGrp="1"/>
          </p:cNvSpPr>
          <p:nvPr>
            <p:ph type="dt" sz="half" idx="10"/>
          </p:nvPr>
        </p:nvSpPr>
        <p:spPr/>
        <p:txBody>
          <a:bodyPr/>
          <a:lstStyle/>
          <a:p>
            <a:fld id="{3C2B07E4-CDF9-4C88-A2F3-04620E58224D}" type="datetimeFigureOut">
              <a:rPr lang="en-US" smtClean="0"/>
              <a:pPr/>
              <a:t>4/19/22</a:t>
            </a:fld>
            <a:endParaRPr lang="en-US" dirty="0"/>
          </a:p>
        </p:txBody>
      </p:sp>
      <p:sp>
        <p:nvSpPr>
          <p:cNvPr id="6" name="Footer Placeholder 5">
            <a:extLst>
              <a:ext uri="{FF2B5EF4-FFF2-40B4-BE49-F238E27FC236}">
                <a16:creationId xmlns:a16="http://schemas.microsoft.com/office/drawing/2014/main" id="{42B0375E-F4C3-3ED6-9D04-411BC0B8A9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965B25-9E82-D440-F3E8-2566892E873D}"/>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00311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1FE8-0EC2-7A3C-3782-5C6C779A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2F3F30-A9E4-81BB-2F8A-6F45FA7B6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577AC5-332E-718C-D18A-4DB12A13E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D016A-CA27-4C12-0B97-B228AB633E84}"/>
              </a:ext>
            </a:extLst>
          </p:cNvPr>
          <p:cNvSpPr>
            <a:spLocks noGrp="1"/>
          </p:cNvSpPr>
          <p:nvPr>
            <p:ph type="dt" sz="half" idx="10"/>
          </p:nvPr>
        </p:nvSpPr>
        <p:spPr/>
        <p:txBody>
          <a:bodyPr/>
          <a:lstStyle/>
          <a:p>
            <a:fld id="{3C2B07E4-CDF9-4C88-A2F3-04620E58224D}" type="datetimeFigureOut">
              <a:rPr lang="en-US" smtClean="0"/>
              <a:t>4/19/22</a:t>
            </a:fld>
            <a:endParaRPr lang="en-US"/>
          </a:p>
        </p:txBody>
      </p:sp>
      <p:sp>
        <p:nvSpPr>
          <p:cNvPr id="6" name="Footer Placeholder 5">
            <a:extLst>
              <a:ext uri="{FF2B5EF4-FFF2-40B4-BE49-F238E27FC236}">
                <a16:creationId xmlns:a16="http://schemas.microsoft.com/office/drawing/2014/main" id="{6C80B1FB-BC85-515E-095A-CA09F2A03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0ECA0-833F-F714-90D5-F8AE42FE2D4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17779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BEB7AA-AFAB-691C-D788-2386F6730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37DFBB-B222-2639-21D1-5F5C28B4C8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727C-FBF6-5217-EFE8-293ADD386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B07E4-CDF9-4C88-A2F3-04620E58224D}" type="datetimeFigureOut">
              <a:rPr lang="en-US" smtClean="0"/>
              <a:pPr/>
              <a:t>4/19/22</a:t>
            </a:fld>
            <a:endParaRPr lang="en-US" dirty="0"/>
          </a:p>
        </p:txBody>
      </p:sp>
      <p:sp>
        <p:nvSpPr>
          <p:cNvPr id="5" name="Footer Placeholder 4">
            <a:extLst>
              <a:ext uri="{FF2B5EF4-FFF2-40B4-BE49-F238E27FC236}">
                <a16:creationId xmlns:a16="http://schemas.microsoft.com/office/drawing/2014/main" id="{BE763CDB-120B-34C7-CB66-52FD815AE8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BDE3079-7573-EE15-E587-FE2448E4C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19970705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itle 1">
            <a:extLst>
              <a:ext uri="{FF2B5EF4-FFF2-40B4-BE49-F238E27FC236}">
                <a16:creationId xmlns:a16="http://schemas.microsoft.com/office/drawing/2014/main" id="{7C7CA8F2-070F-72A3-0665-8886F2E4E2C4}"/>
              </a:ext>
            </a:extLst>
          </p:cNvPr>
          <p:cNvSpPr>
            <a:spLocks noGrp="1"/>
          </p:cNvSpPr>
          <p:nvPr>
            <p:ph type="ctrTitle"/>
          </p:nvPr>
        </p:nvSpPr>
        <p:spPr>
          <a:xfrm>
            <a:off x="879620" y="1471351"/>
            <a:ext cx="7108911" cy="4016621"/>
          </a:xfrm>
        </p:spPr>
        <p:txBody>
          <a:bodyPr anchor="ctr">
            <a:normAutofit/>
          </a:bodyPr>
          <a:lstStyle/>
          <a:p>
            <a:pPr algn="l"/>
            <a:r>
              <a:rPr lang="en-US" sz="6600" b="1" dirty="0"/>
              <a:t>EDA Final Project</a:t>
            </a:r>
            <a:br>
              <a:rPr lang="en-US" sz="6600" b="1" dirty="0"/>
            </a:br>
            <a:br>
              <a:rPr lang="en-US" sz="6600" b="1" dirty="0"/>
            </a:br>
            <a:r>
              <a:rPr lang="en-US" sz="5400" b="1" i="1" dirty="0"/>
              <a:t>Topic: Advertising spending</a:t>
            </a:r>
          </a:p>
        </p:txBody>
      </p:sp>
      <p:sp>
        <p:nvSpPr>
          <p:cNvPr id="31" name="Subtitle 2">
            <a:extLst>
              <a:ext uri="{FF2B5EF4-FFF2-40B4-BE49-F238E27FC236}">
                <a16:creationId xmlns:a16="http://schemas.microsoft.com/office/drawing/2014/main" id="{5CF91DE1-4A28-005B-B343-BB94D50214BA}"/>
              </a:ext>
            </a:extLst>
          </p:cNvPr>
          <p:cNvSpPr>
            <a:spLocks noGrp="1"/>
          </p:cNvSpPr>
          <p:nvPr>
            <p:ph type="subTitle" idx="1"/>
          </p:nvPr>
        </p:nvSpPr>
        <p:spPr>
          <a:xfrm>
            <a:off x="8803178" y="1845264"/>
            <a:ext cx="3000907" cy="3268794"/>
          </a:xfrm>
        </p:spPr>
        <p:txBody>
          <a:bodyPr anchor="ctr">
            <a:normAutofit/>
          </a:bodyPr>
          <a:lstStyle/>
          <a:p>
            <a:pPr algn="l"/>
            <a:r>
              <a:rPr lang="en-US" sz="2200" dirty="0"/>
              <a:t>Group Members:</a:t>
            </a:r>
          </a:p>
          <a:p>
            <a:pPr algn="l"/>
            <a:endParaRPr lang="en-US" sz="2200" dirty="0"/>
          </a:p>
          <a:p>
            <a:pPr algn="l"/>
            <a:r>
              <a:rPr lang="en-US" sz="2200" dirty="0" err="1"/>
              <a:t>Athulya</a:t>
            </a:r>
            <a:r>
              <a:rPr lang="en-US" sz="2200" dirty="0"/>
              <a:t> Anand</a:t>
            </a:r>
          </a:p>
          <a:p>
            <a:pPr algn="l"/>
            <a:r>
              <a:rPr lang="en-US" sz="2200" dirty="0" err="1"/>
              <a:t>Saranjeet</a:t>
            </a:r>
            <a:r>
              <a:rPr lang="en-US" sz="2200" dirty="0"/>
              <a:t> </a:t>
            </a:r>
            <a:r>
              <a:rPr lang="en-US" sz="2200" dirty="0" err="1"/>
              <a:t>Saluja</a:t>
            </a:r>
            <a:endParaRPr lang="en-US" sz="2200" dirty="0"/>
          </a:p>
          <a:p>
            <a:pPr algn="l"/>
            <a:r>
              <a:rPr lang="en-US" sz="2200" dirty="0" err="1"/>
              <a:t>Sricharraan</a:t>
            </a:r>
            <a:r>
              <a:rPr lang="en-US" sz="2200" dirty="0"/>
              <a:t> Ramaswamy</a:t>
            </a:r>
          </a:p>
        </p:txBody>
      </p:sp>
      <p:sp>
        <p:nvSpPr>
          <p:cNvPr id="53" name="Rectangle 52">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7F555A-288A-80C5-8E0F-FEEBE84AFAFC}"/>
              </a:ext>
            </a:extLst>
          </p:cNvPr>
          <p:cNvSpPr txBox="1"/>
          <p:nvPr/>
        </p:nvSpPr>
        <p:spPr>
          <a:xfrm>
            <a:off x="1643743" y="16002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37307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4" name="Rectangle 4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170202-D368-A608-6A32-32182B1BDFF7}"/>
              </a:ext>
            </a:extLst>
          </p:cNvPr>
          <p:cNvSpPr txBox="1"/>
          <p:nvPr/>
        </p:nvSpPr>
        <p:spPr>
          <a:xfrm>
            <a:off x="1153618" y="705342"/>
            <a:ext cx="4008586" cy="4680583"/>
          </a:xfrm>
          <a:prstGeom prst="rect">
            <a:avLst/>
          </a:prstGeom>
        </p:spPr>
        <p:txBody>
          <a:bodyPr vert="horz" lIns="91440" tIns="45720" rIns="91440" bIns="45720" rtlCol="0" anchor="ctr">
            <a:normAutofit/>
          </a:bodyPr>
          <a:lstStyle/>
          <a:p>
            <a:pPr algn="just">
              <a:lnSpc>
                <a:spcPct val="90000"/>
              </a:lnSpc>
              <a:spcBef>
                <a:spcPct val="0"/>
              </a:spcBef>
              <a:spcAft>
                <a:spcPts val="600"/>
              </a:spcAft>
            </a:pPr>
            <a:endParaRPr lang="en-US" sz="4800" u="sng" kern="1200" dirty="0">
              <a:solidFill>
                <a:schemeClr val="tx1"/>
              </a:solidFill>
              <a:latin typeface="+mj-lt"/>
              <a:ea typeface="+mj-ea"/>
              <a:cs typeface="+mj-cs"/>
            </a:endParaRPr>
          </a:p>
          <a:p>
            <a:pPr algn="just">
              <a:lnSpc>
                <a:spcPct val="90000"/>
              </a:lnSpc>
              <a:spcBef>
                <a:spcPct val="0"/>
              </a:spcBef>
              <a:spcAft>
                <a:spcPts val="600"/>
              </a:spcAft>
            </a:pPr>
            <a:r>
              <a:rPr lang="en-US" sz="4800" u="sng" kern="1200" dirty="0">
                <a:solidFill>
                  <a:schemeClr val="tx1"/>
                </a:solidFill>
                <a:latin typeface="+mj-lt"/>
                <a:ea typeface="+mj-ea"/>
                <a:cs typeface="+mj-cs"/>
              </a:rPr>
              <a:t>Project Description and Goals</a:t>
            </a:r>
          </a:p>
          <a:p>
            <a:pPr algn="ctr">
              <a:lnSpc>
                <a:spcPct val="90000"/>
              </a:lnSpc>
              <a:spcBef>
                <a:spcPct val="0"/>
              </a:spcBef>
              <a:spcAft>
                <a:spcPts val="600"/>
              </a:spcAft>
            </a:pPr>
            <a:endParaRPr lang="en-US" sz="4800" u="sng" dirty="0">
              <a:latin typeface="+mj-lt"/>
              <a:ea typeface="+mj-ea"/>
              <a:cs typeface="+mj-cs"/>
            </a:endParaRPr>
          </a:p>
          <a:p>
            <a:pPr algn="ctr">
              <a:lnSpc>
                <a:spcPct val="90000"/>
              </a:lnSpc>
              <a:spcBef>
                <a:spcPct val="0"/>
              </a:spcBef>
              <a:spcAft>
                <a:spcPts val="600"/>
              </a:spcAft>
            </a:pPr>
            <a:endParaRPr lang="en-US" sz="4800" u="sng" kern="1200" dirty="0">
              <a:solidFill>
                <a:schemeClr val="tx1"/>
              </a:solidFill>
              <a:latin typeface="+mj-lt"/>
              <a:ea typeface="+mj-ea"/>
              <a:cs typeface="+mj-cs"/>
            </a:endParaRPr>
          </a:p>
          <a:p>
            <a:pPr algn="ctr">
              <a:lnSpc>
                <a:spcPct val="90000"/>
              </a:lnSpc>
              <a:spcBef>
                <a:spcPct val="0"/>
              </a:spcBef>
              <a:spcAft>
                <a:spcPts val="600"/>
              </a:spcAft>
            </a:pPr>
            <a:endParaRPr lang="en-US" sz="4800" u="sng" dirty="0">
              <a:latin typeface="+mj-lt"/>
              <a:ea typeface="+mj-ea"/>
              <a:cs typeface="+mj-cs"/>
            </a:endParaRPr>
          </a:p>
          <a:p>
            <a:pPr algn="ctr">
              <a:lnSpc>
                <a:spcPct val="90000"/>
              </a:lnSpc>
              <a:spcBef>
                <a:spcPct val="0"/>
              </a:spcBef>
              <a:spcAft>
                <a:spcPts val="600"/>
              </a:spcAft>
            </a:pPr>
            <a:endParaRPr lang="en-US" sz="4800" u="sng" kern="1200" dirty="0">
              <a:solidFill>
                <a:schemeClr val="tx1"/>
              </a:solidFill>
              <a:latin typeface="+mj-lt"/>
              <a:ea typeface="+mj-ea"/>
              <a:cs typeface="+mj-cs"/>
            </a:endParaRPr>
          </a:p>
          <a:p>
            <a:pPr algn="ctr">
              <a:lnSpc>
                <a:spcPct val="90000"/>
              </a:lnSpc>
              <a:spcBef>
                <a:spcPct val="0"/>
              </a:spcBef>
              <a:spcAft>
                <a:spcPts val="600"/>
              </a:spcAft>
            </a:pPr>
            <a:endParaRPr lang="en-US" sz="4800" u="sng"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81543CB0-0074-4B22-ECDC-8F6E607A8E45}"/>
              </a:ext>
            </a:extLst>
          </p:cNvPr>
          <p:cNvSpPr txBox="1"/>
          <p:nvPr/>
        </p:nvSpPr>
        <p:spPr>
          <a:xfrm>
            <a:off x="5162204" y="863280"/>
            <a:ext cx="6183857" cy="5289378"/>
          </a:xfrm>
          <a:prstGeom prst="rect">
            <a:avLst/>
          </a:prstGeom>
        </p:spPr>
        <p:txBody>
          <a:bodyPr vert="horz" lIns="91440" tIns="45720" rIns="91440" bIns="45720" rtlCol="0" anchor="ctr">
            <a:noAutofit/>
          </a:bodyPr>
          <a:lstStyle/>
          <a:p>
            <a:pPr marL="57150" algn="just">
              <a:lnSpc>
                <a:spcPct val="90000"/>
              </a:lnSpc>
              <a:spcAft>
                <a:spcPts val="600"/>
              </a:spcAft>
            </a:pPr>
            <a:r>
              <a:rPr lang="en-US" sz="1450" b="1" u="sng" dirty="0"/>
              <a:t>NEED of the Project:</a:t>
            </a:r>
          </a:p>
          <a:p>
            <a:pPr marL="800100" lvl="1" indent="-285750" algn="just">
              <a:lnSpc>
                <a:spcPct val="90000"/>
              </a:lnSpc>
              <a:spcAft>
                <a:spcPts val="600"/>
              </a:spcAft>
              <a:buFont typeface="Arial" panose="020B0604020202020204" pitchFamily="34" charset="0"/>
              <a:buChar char="•"/>
            </a:pPr>
            <a:r>
              <a:rPr lang="en-US" sz="1450" dirty="0"/>
              <a:t>Advertising is a component of marketing that identifies the customer needs and determines the best to meet those needs. </a:t>
            </a:r>
          </a:p>
          <a:p>
            <a:pPr marL="57150" algn="just">
              <a:lnSpc>
                <a:spcPct val="90000"/>
              </a:lnSpc>
              <a:spcAft>
                <a:spcPts val="600"/>
              </a:spcAft>
            </a:pPr>
            <a:endParaRPr lang="en-US" sz="1450" dirty="0"/>
          </a:p>
          <a:p>
            <a:pPr marL="800100" lvl="1" indent="-285750" algn="just">
              <a:lnSpc>
                <a:spcPct val="90000"/>
              </a:lnSpc>
              <a:spcAft>
                <a:spcPts val="600"/>
              </a:spcAft>
              <a:buFont typeface="Arial" panose="020B0604020202020204" pitchFamily="34" charset="0"/>
              <a:buChar char="•"/>
            </a:pPr>
            <a:r>
              <a:rPr lang="en-US" sz="1450" dirty="0"/>
              <a:t>Click-through rate is a significant component in advertisement marketing. </a:t>
            </a:r>
          </a:p>
          <a:p>
            <a:pPr marL="342900" indent="-285750" algn="just">
              <a:lnSpc>
                <a:spcPct val="90000"/>
              </a:lnSpc>
              <a:spcAft>
                <a:spcPts val="600"/>
              </a:spcAft>
              <a:buFont typeface="Arial" panose="020B0604020202020204" pitchFamily="34" charset="0"/>
              <a:buChar char="•"/>
            </a:pPr>
            <a:endParaRPr lang="en-US" sz="1450" dirty="0"/>
          </a:p>
          <a:p>
            <a:pPr marL="800100" lvl="1" indent="-285750" algn="just">
              <a:lnSpc>
                <a:spcPct val="90000"/>
              </a:lnSpc>
              <a:spcAft>
                <a:spcPts val="600"/>
              </a:spcAft>
              <a:buFont typeface="Arial" panose="020B0604020202020204" pitchFamily="34" charset="0"/>
              <a:buChar char="•"/>
            </a:pPr>
            <a:r>
              <a:rPr lang="en-US" sz="1450" dirty="0"/>
              <a:t>CTR allows you to better understand your customers by revealing what works and what doesn’t while trying to reach your target demographic. </a:t>
            </a:r>
          </a:p>
          <a:p>
            <a:pPr marL="342900" indent="-285750" algn="just">
              <a:lnSpc>
                <a:spcPct val="90000"/>
              </a:lnSpc>
              <a:spcAft>
                <a:spcPts val="600"/>
              </a:spcAft>
              <a:buFont typeface="Arial" panose="020B0604020202020204" pitchFamily="34" charset="0"/>
              <a:buChar char="•"/>
            </a:pPr>
            <a:endParaRPr lang="en-US" sz="1450" dirty="0"/>
          </a:p>
          <a:p>
            <a:pPr marL="800100" lvl="1" indent="-285750" algn="just">
              <a:lnSpc>
                <a:spcPct val="90000"/>
              </a:lnSpc>
              <a:spcAft>
                <a:spcPts val="600"/>
              </a:spcAft>
              <a:buFont typeface="Arial" panose="020B0604020202020204" pitchFamily="34" charset="0"/>
              <a:buChar char="•"/>
            </a:pPr>
            <a:r>
              <a:rPr lang="en-US" sz="1450" dirty="0"/>
              <a:t>A low CTR could indicate that you're targeting the wrong audience or that you're not using persuasive language to persuade them to click.</a:t>
            </a:r>
          </a:p>
          <a:p>
            <a:pPr marL="57150" algn="just">
              <a:lnSpc>
                <a:spcPct val="90000"/>
              </a:lnSpc>
              <a:spcAft>
                <a:spcPts val="600"/>
              </a:spcAft>
            </a:pPr>
            <a:endParaRPr lang="en-US" sz="1450" dirty="0"/>
          </a:p>
          <a:p>
            <a:pPr marL="57150" algn="just">
              <a:lnSpc>
                <a:spcPct val="90000"/>
              </a:lnSpc>
              <a:spcAft>
                <a:spcPts val="600"/>
              </a:spcAft>
            </a:pPr>
            <a:r>
              <a:rPr lang="en-US" sz="1450" b="1" u="sng" dirty="0"/>
              <a:t>GOALS</a:t>
            </a:r>
            <a:r>
              <a:rPr lang="en-US" sz="1450" b="1" i="1" dirty="0"/>
              <a:t>: We are focusing on the following problem statements:</a:t>
            </a:r>
          </a:p>
          <a:p>
            <a:pPr marL="742950" lvl="1" indent="-228600" algn="just">
              <a:lnSpc>
                <a:spcPct val="90000"/>
              </a:lnSpc>
              <a:spcAft>
                <a:spcPts val="600"/>
              </a:spcAft>
              <a:buFont typeface="Arial" panose="020B0604020202020204" pitchFamily="34" charset="0"/>
              <a:buChar char="•"/>
            </a:pPr>
            <a:r>
              <a:rPr lang="en-US" sz="1450" dirty="0"/>
              <a:t>What is the relationship between the Daily time spent on site and the Daily usage of the Internet ?</a:t>
            </a:r>
          </a:p>
          <a:p>
            <a:pPr marL="285750" indent="-228600" algn="just">
              <a:lnSpc>
                <a:spcPct val="90000"/>
              </a:lnSpc>
              <a:spcAft>
                <a:spcPts val="600"/>
              </a:spcAft>
              <a:buFont typeface="Arial" panose="020B0604020202020204" pitchFamily="34" charset="0"/>
              <a:buChar char="•"/>
            </a:pPr>
            <a:endParaRPr lang="en-US" sz="1450" dirty="0"/>
          </a:p>
          <a:p>
            <a:pPr marL="742950" lvl="1" indent="-228600" algn="just">
              <a:lnSpc>
                <a:spcPct val="90000"/>
              </a:lnSpc>
              <a:spcAft>
                <a:spcPts val="600"/>
              </a:spcAft>
              <a:buFont typeface="Arial" panose="020B0604020202020204" pitchFamily="34" charset="0"/>
              <a:buChar char="•"/>
            </a:pPr>
            <a:r>
              <a:rPr lang="en-US" sz="1450" dirty="0"/>
              <a:t>How does internet usage or daily time spent on advertisements help understand if the user will click on the ad ?</a:t>
            </a:r>
          </a:p>
          <a:p>
            <a:pPr marL="742950" lvl="1" indent="-228600" algn="just">
              <a:lnSpc>
                <a:spcPct val="90000"/>
              </a:lnSpc>
              <a:spcAft>
                <a:spcPts val="600"/>
              </a:spcAft>
              <a:buFont typeface="Arial" panose="020B0604020202020204" pitchFamily="34" charset="0"/>
              <a:buChar char="•"/>
            </a:pPr>
            <a:endParaRPr lang="en-US" sz="1450" dirty="0"/>
          </a:p>
          <a:p>
            <a:pPr marL="742950" lvl="1" indent="-228600" algn="just">
              <a:lnSpc>
                <a:spcPct val="90000"/>
              </a:lnSpc>
              <a:spcAft>
                <a:spcPts val="600"/>
              </a:spcAft>
              <a:buFont typeface="Arial" panose="020B0604020202020204" pitchFamily="34" charset="0"/>
              <a:buChar char="•"/>
            </a:pPr>
            <a:r>
              <a:rPr lang="en-US" sz="1450" dirty="0"/>
              <a:t>Identify the parameters like age, gender, </a:t>
            </a:r>
            <a:r>
              <a:rPr lang="en-US" sz="1450" dirty="0" err="1"/>
              <a:t>etc</a:t>
            </a:r>
            <a:r>
              <a:rPr lang="en-US" sz="1450" dirty="0"/>
              <a:t> that affects the probability of clicking on ads</a:t>
            </a:r>
            <a:r>
              <a:rPr lang="en-US" sz="1450"/>
              <a:t>. </a:t>
            </a:r>
            <a:endParaRPr lang="en-US" sz="1400" dirty="0"/>
          </a:p>
        </p:txBody>
      </p:sp>
    </p:spTree>
    <p:extLst>
      <p:ext uri="{BB962C8B-B14F-4D97-AF65-F5344CB8AC3E}">
        <p14:creationId xmlns:p14="http://schemas.microsoft.com/office/powerpoint/2010/main" val="200782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4" name="Rectangle 4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4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2170202-D368-A608-6A32-32182B1BDFF7}"/>
              </a:ext>
            </a:extLst>
          </p:cNvPr>
          <p:cNvSpPr txBox="1"/>
          <p:nvPr/>
        </p:nvSpPr>
        <p:spPr>
          <a:xfrm>
            <a:off x="1153618" y="1239927"/>
            <a:ext cx="4008586" cy="4680583"/>
          </a:xfrm>
          <a:prstGeom prst="rect">
            <a:avLst/>
          </a:prstGeom>
        </p:spPr>
        <p:txBody>
          <a:bodyPr vert="horz" lIns="91440" tIns="45720" rIns="91440" bIns="45720" rtlCol="0" anchor="ctr">
            <a:normAutofit/>
          </a:bodyPr>
          <a:lstStyle/>
          <a:p>
            <a:pPr algn="just">
              <a:lnSpc>
                <a:spcPct val="90000"/>
              </a:lnSpc>
              <a:spcBef>
                <a:spcPct val="0"/>
              </a:spcBef>
              <a:spcAft>
                <a:spcPts val="600"/>
              </a:spcAft>
            </a:pPr>
            <a:endParaRPr lang="en-US" sz="4800" u="sng" kern="1200" dirty="0">
              <a:solidFill>
                <a:schemeClr val="tx1"/>
              </a:solidFill>
              <a:latin typeface="+mj-lt"/>
              <a:ea typeface="+mj-ea"/>
              <a:cs typeface="+mj-cs"/>
            </a:endParaRPr>
          </a:p>
          <a:p>
            <a:pPr algn="just">
              <a:lnSpc>
                <a:spcPct val="90000"/>
              </a:lnSpc>
              <a:spcBef>
                <a:spcPct val="0"/>
              </a:spcBef>
              <a:spcAft>
                <a:spcPts val="600"/>
              </a:spcAft>
            </a:pPr>
            <a:r>
              <a:rPr lang="en-US" sz="4800" u="sng" kern="1200" dirty="0">
                <a:solidFill>
                  <a:schemeClr val="tx1"/>
                </a:solidFill>
                <a:latin typeface="+mj-lt"/>
                <a:ea typeface="+mj-ea"/>
                <a:cs typeface="+mj-cs"/>
              </a:rPr>
              <a:t>Dataset Description</a:t>
            </a:r>
          </a:p>
          <a:p>
            <a:pPr algn="ctr">
              <a:lnSpc>
                <a:spcPct val="90000"/>
              </a:lnSpc>
              <a:spcBef>
                <a:spcPct val="0"/>
              </a:spcBef>
              <a:spcAft>
                <a:spcPts val="600"/>
              </a:spcAft>
            </a:pPr>
            <a:endParaRPr lang="en-US" sz="4800" u="sng" dirty="0">
              <a:latin typeface="+mj-lt"/>
              <a:ea typeface="+mj-ea"/>
              <a:cs typeface="+mj-cs"/>
            </a:endParaRPr>
          </a:p>
          <a:p>
            <a:pPr algn="ctr">
              <a:lnSpc>
                <a:spcPct val="90000"/>
              </a:lnSpc>
              <a:spcBef>
                <a:spcPct val="0"/>
              </a:spcBef>
              <a:spcAft>
                <a:spcPts val="600"/>
              </a:spcAft>
            </a:pPr>
            <a:endParaRPr lang="en-US" sz="4800" u="sng" kern="1200" dirty="0">
              <a:solidFill>
                <a:schemeClr val="tx1"/>
              </a:solidFill>
              <a:latin typeface="+mj-lt"/>
              <a:ea typeface="+mj-ea"/>
              <a:cs typeface="+mj-cs"/>
            </a:endParaRPr>
          </a:p>
          <a:p>
            <a:pPr algn="ctr">
              <a:lnSpc>
                <a:spcPct val="90000"/>
              </a:lnSpc>
              <a:spcBef>
                <a:spcPct val="0"/>
              </a:spcBef>
              <a:spcAft>
                <a:spcPts val="600"/>
              </a:spcAft>
            </a:pPr>
            <a:endParaRPr lang="en-US" sz="4800" u="sng" dirty="0">
              <a:latin typeface="+mj-lt"/>
              <a:ea typeface="+mj-ea"/>
              <a:cs typeface="+mj-cs"/>
            </a:endParaRPr>
          </a:p>
          <a:p>
            <a:pPr algn="ctr">
              <a:lnSpc>
                <a:spcPct val="90000"/>
              </a:lnSpc>
              <a:spcBef>
                <a:spcPct val="0"/>
              </a:spcBef>
              <a:spcAft>
                <a:spcPts val="600"/>
              </a:spcAft>
            </a:pPr>
            <a:endParaRPr lang="en-US" sz="4800" u="sng" kern="1200" dirty="0">
              <a:solidFill>
                <a:schemeClr val="tx1"/>
              </a:solidFill>
              <a:latin typeface="+mj-lt"/>
              <a:ea typeface="+mj-ea"/>
              <a:cs typeface="+mj-cs"/>
            </a:endParaRPr>
          </a:p>
          <a:p>
            <a:pPr algn="ctr">
              <a:lnSpc>
                <a:spcPct val="90000"/>
              </a:lnSpc>
              <a:spcBef>
                <a:spcPct val="0"/>
              </a:spcBef>
              <a:spcAft>
                <a:spcPts val="600"/>
              </a:spcAft>
            </a:pPr>
            <a:endParaRPr lang="en-US" sz="4800" u="sng"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81543CB0-0074-4B22-ECDC-8F6E607A8E45}"/>
              </a:ext>
            </a:extLst>
          </p:cNvPr>
          <p:cNvSpPr txBox="1"/>
          <p:nvPr/>
        </p:nvSpPr>
        <p:spPr>
          <a:xfrm>
            <a:off x="5162204" y="863280"/>
            <a:ext cx="6183857" cy="5289378"/>
          </a:xfrm>
          <a:prstGeom prst="rect">
            <a:avLst/>
          </a:prstGeom>
        </p:spPr>
        <p:txBody>
          <a:bodyPr vert="horz" lIns="91440" tIns="45720" rIns="91440" bIns="45720" rtlCol="0" anchor="ctr">
            <a:noAutofit/>
          </a:bodyPr>
          <a:lstStyle/>
          <a:p>
            <a:pPr marL="57150" algn="just">
              <a:lnSpc>
                <a:spcPct val="90000"/>
              </a:lnSpc>
              <a:spcAft>
                <a:spcPts val="600"/>
              </a:spcAft>
            </a:pPr>
            <a:endParaRPr lang="en-US" sz="1400" dirty="0"/>
          </a:p>
          <a:p>
            <a:pPr marL="57150" algn="just">
              <a:lnSpc>
                <a:spcPct val="90000"/>
              </a:lnSpc>
              <a:spcAft>
                <a:spcPts val="600"/>
              </a:spcAft>
            </a:pPr>
            <a:r>
              <a:rPr lang="en-US" sz="1450" dirty="0"/>
              <a:t>The file advertising.csv contains data on 1000 users </a:t>
            </a:r>
            <a:r>
              <a:rPr lang="en-US" sz="1450" b="0" i="0" dirty="0">
                <a:effectLst/>
                <a:latin typeface="Inter"/>
              </a:rPr>
              <a:t>indicating whether or not a particular internet user clicked on an Advertisement on a company website.</a:t>
            </a:r>
            <a:endParaRPr lang="en-US" sz="1450" dirty="0"/>
          </a:p>
          <a:p>
            <a:pPr lvl="1">
              <a:buFont typeface="Arial" panose="020B0604020202020204" pitchFamily="34" charset="0"/>
              <a:buChar char="•"/>
            </a:pPr>
            <a:r>
              <a:rPr lang="en-US" sz="1450" dirty="0">
                <a:latin typeface="Inter"/>
              </a:rPr>
              <a:t> </a:t>
            </a:r>
            <a:r>
              <a:rPr lang="en-US" sz="1450" b="0" i="0" dirty="0">
                <a:effectLst/>
                <a:latin typeface="Inter"/>
              </a:rPr>
              <a:t>Daily Time Spent on Site: consumer time on-site in minutes</a:t>
            </a:r>
          </a:p>
          <a:p>
            <a:pPr algn="l"/>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Age: Customer age in years</a:t>
            </a:r>
          </a:p>
          <a:p>
            <a:pPr algn="l">
              <a:buFont typeface="Arial" panose="020B0604020202020204" pitchFamily="34" charset="0"/>
              <a:buChar char="•"/>
            </a:pPr>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Area Income: Avg. Income of geographical area of consumer</a:t>
            </a:r>
          </a:p>
          <a:p>
            <a:pPr algn="l"/>
            <a:r>
              <a:rPr lang="en-US" sz="1450" b="0" i="0" dirty="0">
                <a:effectLst/>
                <a:latin typeface="Inter"/>
              </a:rPr>
              <a:t>	</a:t>
            </a:r>
          </a:p>
          <a:p>
            <a:pPr lvl="1">
              <a:buFont typeface="Arial" panose="020B0604020202020204" pitchFamily="34" charset="0"/>
              <a:buChar char="•"/>
            </a:pPr>
            <a:r>
              <a:rPr lang="en-US" sz="1450" dirty="0">
                <a:latin typeface="Inter"/>
              </a:rPr>
              <a:t> </a:t>
            </a:r>
            <a:r>
              <a:rPr lang="en-US" sz="1450" b="0" i="0" dirty="0">
                <a:effectLst/>
                <a:latin typeface="Inter"/>
              </a:rPr>
              <a:t>Daily Internet Usage: Avg. minutes a day consumer is on the internet</a:t>
            </a:r>
          </a:p>
          <a:p>
            <a:pPr algn="l"/>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Ad Topic Line: Headline of the advertisement</a:t>
            </a:r>
          </a:p>
          <a:p>
            <a:pPr algn="l"/>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City: City of consumer</a:t>
            </a:r>
          </a:p>
          <a:p>
            <a:pPr algn="l">
              <a:buFont typeface="Arial" panose="020B0604020202020204" pitchFamily="34" charset="0"/>
              <a:buChar char="•"/>
            </a:pPr>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Male: Whether or not the consumer was male</a:t>
            </a:r>
          </a:p>
          <a:p>
            <a:pPr algn="l">
              <a:buFont typeface="Arial" panose="020B0604020202020204" pitchFamily="34" charset="0"/>
              <a:buChar char="•"/>
            </a:pPr>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Country: Country of consumer</a:t>
            </a:r>
          </a:p>
          <a:p>
            <a:pPr algn="l">
              <a:buFont typeface="Arial" panose="020B0604020202020204" pitchFamily="34" charset="0"/>
              <a:buChar char="•"/>
            </a:pPr>
            <a:endParaRPr lang="en-US" sz="1450" b="0" i="0" dirty="0">
              <a:effectLst/>
              <a:latin typeface="Inter"/>
            </a:endParaRPr>
          </a:p>
          <a:p>
            <a:pPr lvl="1">
              <a:buFont typeface="Arial" panose="020B0604020202020204" pitchFamily="34" charset="0"/>
              <a:buChar char="•"/>
            </a:pPr>
            <a:r>
              <a:rPr lang="en-US" sz="1450" dirty="0">
                <a:latin typeface="Inter"/>
              </a:rPr>
              <a:t> </a:t>
            </a:r>
            <a:r>
              <a:rPr lang="en-US" sz="1450" b="0" i="0" dirty="0">
                <a:effectLst/>
                <a:latin typeface="Inter"/>
              </a:rPr>
              <a:t>Timestamp: Time at which consumer clicked on Ad or closed window</a:t>
            </a:r>
          </a:p>
          <a:p>
            <a:pPr algn="l">
              <a:buFont typeface="Arial" panose="020B0604020202020204" pitchFamily="34" charset="0"/>
              <a:buChar char="•"/>
            </a:pPr>
            <a:endParaRPr lang="en-US" sz="1450" b="0" i="0" dirty="0">
              <a:effectLst/>
              <a:latin typeface="Inter"/>
            </a:endParaRPr>
          </a:p>
          <a:p>
            <a:pPr lvl="1">
              <a:buFont typeface="Arial" panose="020B0604020202020204" pitchFamily="34" charset="0"/>
              <a:buChar char="•"/>
            </a:pPr>
            <a:r>
              <a:rPr lang="en-US" sz="1450" b="0" i="0" dirty="0">
                <a:effectLst/>
                <a:latin typeface="Inter"/>
              </a:rPr>
              <a:t> Clicked on Ad: 0 or 1 indicated clicking on Ad</a:t>
            </a:r>
          </a:p>
          <a:p>
            <a:pPr marL="285750" indent="-228600" algn="just">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06565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01EA4A-5DE2-9F9C-AE02-3E8048964835}"/>
              </a:ext>
            </a:extLst>
          </p:cNvPr>
          <p:cNvSpPr>
            <a:spLocks noGrp="1"/>
          </p:cNvSpPr>
          <p:nvPr>
            <p:ph type="title"/>
          </p:nvPr>
        </p:nvSpPr>
        <p:spPr>
          <a:xfrm>
            <a:off x="589560" y="856180"/>
            <a:ext cx="5279408" cy="1128068"/>
          </a:xfrm>
        </p:spPr>
        <p:txBody>
          <a:bodyPr vert="horz" lIns="91440" tIns="45720" rIns="91440" bIns="45720" rtlCol="0" anchor="ctr">
            <a:normAutofit/>
          </a:bodyPr>
          <a:lstStyle/>
          <a:p>
            <a:pPr>
              <a:spcAft>
                <a:spcPts val="600"/>
              </a:spcAft>
            </a:pPr>
            <a:r>
              <a:rPr lang="en-US" sz="2800" u="sng" kern="1200" dirty="0">
                <a:solidFill>
                  <a:schemeClr val="tx1"/>
                </a:solidFill>
                <a:latin typeface="+mj-lt"/>
                <a:ea typeface="+mj-ea"/>
                <a:cs typeface="+mj-cs"/>
              </a:rPr>
              <a:t>Depicting the Likelihood of Clicking on an Ad</a:t>
            </a:r>
          </a:p>
          <a:p>
            <a:pPr>
              <a:spcAft>
                <a:spcPts val="600"/>
              </a:spcAft>
            </a:pPr>
            <a:endParaRPr lang="en-US" sz="2800" u="sng" kern="1200" dirty="0">
              <a:solidFill>
                <a:schemeClr val="tx1"/>
              </a:solidFill>
              <a:latin typeface="+mj-lt"/>
              <a:ea typeface="+mj-ea"/>
              <a:cs typeface="+mj-cs"/>
            </a:endParaRPr>
          </a:p>
        </p:txBody>
      </p:sp>
      <p:grpSp>
        <p:nvGrpSpPr>
          <p:cNvPr id="43" name="Group 4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4" name="Rectangle 4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773AD7D0-FC34-5D14-20C6-7180F15606A5}"/>
              </a:ext>
            </a:extLst>
          </p:cNvPr>
          <p:cNvSpPr txBox="1"/>
          <p:nvPr/>
        </p:nvSpPr>
        <p:spPr>
          <a:xfrm>
            <a:off x="590719" y="2330505"/>
            <a:ext cx="5278066" cy="3979585"/>
          </a:xfrm>
          <a:prstGeom prst="rect">
            <a:avLst/>
          </a:prstGeom>
        </p:spPr>
        <p:txBody>
          <a:bodyPr vert="horz" lIns="91440" tIns="45720" rIns="91440" bIns="45720" rtlCol="0" anchor="ctr">
            <a:normAutofit/>
          </a:bodyPr>
          <a:lstStyle/>
          <a:p>
            <a:pPr>
              <a:lnSpc>
                <a:spcPct val="90000"/>
              </a:lnSpc>
              <a:spcAft>
                <a:spcPts val="600"/>
              </a:spcAft>
            </a:pPr>
            <a:endParaRPr lang="en-US" sz="2000" dirty="0"/>
          </a:p>
        </p:txBody>
      </p:sp>
      <p:sp>
        <p:nvSpPr>
          <p:cNvPr id="49" name="Rectangle 4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C21A144-DAE0-F667-CE72-435721313007}"/>
              </a:ext>
            </a:extLst>
          </p:cNvPr>
          <p:cNvSpPr txBox="1"/>
          <p:nvPr/>
        </p:nvSpPr>
        <p:spPr>
          <a:xfrm>
            <a:off x="902356" y="2329870"/>
            <a:ext cx="4653816" cy="3139321"/>
          </a:xfrm>
          <a:prstGeom prst="rect">
            <a:avLst/>
          </a:prstGeom>
          <a:noFill/>
        </p:spPr>
        <p:txBody>
          <a:bodyPr wrap="square">
            <a:spAutoFit/>
          </a:bodyPr>
          <a:lstStyle/>
          <a:p>
            <a:pPr algn="just"/>
            <a:r>
              <a:rPr lang="en-US" b="1" dirty="0"/>
              <a:t>Inference from the alongside plots:</a:t>
            </a:r>
          </a:p>
          <a:p>
            <a:pPr algn="just"/>
            <a:endParaRPr lang="en-US" dirty="0"/>
          </a:p>
          <a:p>
            <a:pPr marL="285750" indent="-285750" algn="just">
              <a:buFont typeface="Arial" panose="020B0604020202020204" pitchFamily="34" charset="0"/>
              <a:buChar char="•"/>
            </a:pPr>
            <a:r>
              <a:rPr lang="en-US" dirty="0"/>
              <a:t>In Fig 1., the distributions of daily time spent on site for clicking on ad is kind of right skewed and are very different from the distribution for not clicking on ad.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Fig 2., the the distributions of daily time spent on site for clicking on ad are very different from the distribution for not clicking on ad which is slightly left skewed.</a:t>
            </a:r>
          </a:p>
        </p:txBody>
      </p:sp>
      <p:pic>
        <p:nvPicPr>
          <p:cNvPr id="6" name="Picture 5">
            <a:extLst>
              <a:ext uri="{FF2B5EF4-FFF2-40B4-BE49-F238E27FC236}">
                <a16:creationId xmlns:a16="http://schemas.microsoft.com/office/drawing/2014/main" id="{F0D6BFD9-920A-4A1F-B28C-FB8BAB45DE17}"/>
              </a:ext>
            </a:extLst>
          </p:cNvPr>
          <p:cNvPicPr>
            <a:picLocks noChangeAspect="1"/>
          </p:cNvPicPr>
          <p:nvPr/>
        </p:nvPicPr>
        <p:blipFill>
          <a:blip r:embed="rId3"/>
          <a:stretch>
            <a:fillRect/>
          </a:stretch>
        </p:blipFill>
        <p:spPr>
          <a:xfrm>
            <a:off x="7093809" y="483000"/>
            <a:ext cx="4416967" cy="2752425"/>
          </a:xfrm>
          <a:prstGeom prst="rect">
            <a:avLst/>
          </a:prstGeom>
        </p:spPr>
      </p:pic>
      <p:pic>
        <p:nvPicPr>
          <p:cNvPr id="8" name="Picture 7">
            <a:extLst>
              <a:ext uri="{FF2B5EF4-FFF2-40B4-BE49-F238E27FC236}">
                <a16:creationId xmlns:a16="http://schemas.microsoft.com/office/drawing/2014/main" id="{8AD3235C-895F-44EF-A03C-E3B654DC7A30}"/>
              </a:ext>
            </a:extLst>
          </p:cNvPr>
          <p:cNvPicPr>
            <a:picLocks noChangeAspect="1"/>
          </p:cNvPicPr>
          <p:nvPr/>
        </p:nvPicPr>
        <p:blipFill>
          <a:blip r:embed="rId4"/>
          <a:stretch>
            <a:fillRect/>
          </a:stretch>
        </p:blipFill>
        <p:spPr>
          <a:xfrm>
            <a:off x="7035528" y="3618174"/>
            <a:ext cx="4473687" cy="2778792"/>
          </a:xfrm>
          <a:prstGeom prst="rect">
            <a:avLst/>
          </a:prstGeom>
        </p:spPr>
      </p:pic>
      <p:sp>
        <p:nvSpPr>
          <p:cNvPr id="21" name="TextBox 20">
            <a:extLst>
              <a:ext uri="{FF2B5EF4-FFF2-40B4-BE49-F238E27FC236}">
                <a16:creationId xmlns:a16="http://schemas.microsoft.com/office/drawing/2014/main" id="{14C4452B-569F-435F-894F-D18263273F02}"/>
              </a:ext>
            </a:extLst>
          </p:cNvPr>
          <p:cNvSpPr txBox="1"/>
          <p:nvPr/>
        </p:nvSpPr>
        <p:spPr>
          <a:xfrm>
            <a:off x="6849687" y="6436398"/>
            <a:ext cx="4845488" cy="421601"/>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 2.</a:t>
            </a:r>
          </a:p>
        </p:txBody>
      </p:sp>
      <p:sp>
        <p:nvSpPr>
          <p:cNvPr id="22" name="TextBox 21">
            <a:extLst>
              <a:ext uri="{FF2B5EF4-FFF2-40B4-BE49-F238E27FC236}">
                <a16:creationId xmlns:a16="http://schemas.microsoft.com/office/drawing/2014/main" id="{078E1BC4-43DE-4175-A58C-7B093913FE88}"/>
              </a:ext>
            </a:extLst>
          </p:cNvPr>
          <p:cNvSpPr txBox="1"/>
          <p:nvPr/>
        </p:nvSpPr>
        <p:spPr>
          <a:xfrm>
            <a:off x="6849628" y="-635"/>
            <a:ext cx="4845488" cy="421601"/>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 1.</a:t>
            </a:r>
          </a:p>
        </p:txBody>
      </p:sp>
    </p:spTree>
    <p:extLst>
      <p:ext uri="{BB962C8B-B14F-4D97-AF65-F5344CB8AC3E}">
        <p14:creationId xmlns:p14="http://schemas.microsoft.com/office/powerpoint/2010/main" val="1349165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3659-3824-1969-1DEF-15DDB2143654}"/>
              </a:ext>
            </a:extLst>
          </p:cNvPr>
          <p:cNvSpPr txBox="1"/>
          <p:nvPr/>
        </p:nvSpPr>
        <p:spPr>
          <a:xfrm>
            <a:off x="5987738" y="5442222"/>
            <a:ext cx="5628018" cy="532414"/>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Fig.3.</a:t>
            </a:r>
          </a:p>
        </p:txBody>
      </p:sp>
      <p:sp>
        <p:nvSpPr>
          <p:cNvPr id="12" name="TextBox 11">
            <a:extLst>
              <a:ext uri="{FF2B5EF4-FFF2-40B4-BE49-F238E27FC236}">
                <a16:creationId xmlns:a16="http://schemas.microsoft.com/office/drawing/2014/main" id="{19F9FE5C-519B-1BD2-E903-C77EE1742B9F}"/>
              </a:ext>
            </a:extLst>
          </p:cNvPr>
          <p:cNvSpPr txBox="1"/>
          <p:nvPr/>
        </p:nvSpPr>
        <p:spPr>
          <a:xfrm>
            <a:off x="486721" y="635267"/>
            <a:ext cx="4899839" cy="1200361"/>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2800" u="sng" kern="1200" dirty="0">
                <a:solidFill>
                  <a:schemeClr val="tx1"/>
                </a:solidFill>
                <a:latin typeface="+mj-lt"/>
                <a:ea typeface="+mj-ea"/>
                <a:cs typeface="+mj-cs"/>
              </a:rPr>
              <a:t>Scatter plot: Daily time spent of site Vs Daily Internet Usage </a:t>
            </a:r>
          </a:p>
          <a:p>
            <a:pPr>
              <a:lnSpc>
                <a:spcPct val="90000"/>
              </a:lnSpc>
              <a:spcBef>
                <a:spcPct val="0"/>
              </a:spcBef>
              <a:spcAft>
                <a:spcPts val="600"/>
              </a:spcAft>
            </a:pPr>
            <a:endParaRPr lang="en-US" sz="2800" u="sng" kern="1200" dirty="0">
              <a:solidFill>
                <a:schemeClr val="tx1"/>
              </a:solidFill>
              <a:latin typeface="+mj-lt"/>
              <a:ea typeface="+mj-ea"/>
              <a:cs typeface="+mj-cs"/>
            </a:endParaRPr>
          </a:p>
        </p:txBody>
      </p:sp>
      <p:sp>
        <p:nvSpPr>
          <p:cNvPr id="13" name="TextBox 12">
            <a:extLst>
              <a:ext uri="{FF2B5EF4-FFF2-40B4-BE49-F238E27FC236}">
                <a16:creationId xmlns:a16="http://schemas.microsoft.com/office/drawing/2014/main" id="{5D9E7836-7A69-695C-23B0-D36E6F611BA7}"/>
              </a:ext>
            </a:extLst>
          </p:cNvPr>
          <p:cNvSpPr txBox="1"/>
          <p:nvPr/>
        </p:nvSpPr>
        <p:spPr>
          <a:xfrm>
            <a:off x="486719" y="2442014"/>
            <a:ext cx="4899839" cy="3071019"/>
          </a:xfrm>
          <a:prstGeom prst="rect">
            <a:avLst/>
          </a:prstGeom>
        </p:spPr>
        <p:txBody>
          <a:bodyPr vert="horz" lIns="91440" tIns="45720" rIns="91440" bIns="45720" rtlCol="0" anchor="ctr">
            <a:noAutofit/>
          </a:bodyPr>
          <a:lstStyle/>
          <a:p>
            <a:pPr marL="285750" indent="-285750" algn="just">
              <a:lnSpc>
                <a:spcPct val="90000"/>
              </a:lnSpc>
              <a:spcAft>
                <a:spcPts val="600"/>
              </a:spcAft>
              <a:buFont typeface="Arial" panose="020B0604020202020204" pitchFamily="34" charset="0"/>
              <a:buChar char="•"/>
            </a:pPr>
            <a:r>
              <a:rPr lang="en-US" dirty="0"/>
              <a:t>We aim to identify how the probability of clicking on ads depends on the daily internet usage and daily time spent on site.</a:t>
            </a:r>
          </a:p>
          <a:p>
            <a:pPr algn="just">
              <a:lnSpc>
                <a:spcPct val="90000"/>
              </a:lnSpc>
              <a:spcAft>
                <a:spcPts val="600"/>
              </a:spcAft>
            </a:pPr>
            <a:r>
              <a:rPr lang="en-US" b="1" dirty="0"/>
              <a:t>Inference from the alongside plot:</a:t>
            </a:r>
          </a:p>
          <a:p>
            <a:pPr marL="742950" lvl="1" indent="-228600" algn="just">
              <a:lnSpc>
                <a:spcPct val="90000"/>
              </a:lnSpc>
              <a:spcAft>
                <a:spcPts val="600"/>
              </a:spcAft>
              <a:buFont typeface="Arial" panose="020B0604020202020204" pitchFamily="34" charset="0"/>
              <a:buChar char="•"/>
            </a:pPr>
            <a:r>
              <a:rPr lang="en-US" dirty="0"/>
              <a:t>Fig 3,  shows us a clear distinction of the people who click on ads and those who do not. </a:t>
            </a:r>
          </a:p>
          <a:p>
            <a:pPr marL="742950" lvl="1" indent="-228600" algn="just">
              <a:lnSpc>
                <a:spcPct val="90000"/>
              </a:lnSpc>
              <a:spcAft>
                <a:spcPts val="600"/>
              </a:spcAft>
              <a:buFont typeface="Arial" panose="020B0604020202020204" pitchFamily="34" charset="0"/>
              <a:buChar char="•"/>
            </a:pPr>
            <a:r>
              <a:rPr lang="en-US" dirty="0"/>
              <a:t>Still, it is hard to work on just two variables and make a conclusion. </a:t>
            </a:r>
          </a:p>
          <a:p>
            <a:pPr marL="742950" lvl="1" indent="-228600" algn="just">
              <a:lnSpc>
                <a:spcPct val="90000"/>
              </a:lnSpc>
              <a:spcAft>
                <a:spcPts val="600"/>
              </a:spcAft>
              <a:buFont typeface="Arial" panose="020B0604020202020204" pitchFamily="34" charset="0"/>
              <a:buChar char="•"/>
            </a:pPr>
            <a:r>
              <a:rPr lang="en-US" dirty="0"/>
              <a:t>Thus, we move to plotting a model. </a:t>
            </a:r>
          </a:p>
        </p:txBody>
      </p:sp>
      <p:pic>
        <p:nvPicPr>
          <p:cNvPr id="3" name="Picture 2">
            <a:extLst>
              <a:ext uri="{FF2B5EF4-FFF2-40B4-BE49-F238E27FC236}">
                <a16:creationId xmlns:a16="http://schemas.microsoft.com/office/drawing/2014/main" id="{9E734552-BE4C-407C-953F-F9456ED31D78}"/>
              </a:ext>
            </a:extLst>
          </p:cNvPr>
          <p:cNvPicPr>
            <a:picLocks noChangeAspect="1"/>
          </p:cNvPicPr>
          <p:nvPr/>
        </p:nvPicPr>
        <p:blipFill>
          <a:blip r:embed="rId3"/>
          <a:stretch>
            <a:fillRect/>
          </a:stretch>
        </p:blipFill>
        <p:spPr>
          <a:xfrm>
            <a:off x="5726374" y="1486100"/>
            <a:ext cx="6158733" cy="3724014"/>
          </a:xfrm>
          <a:prstGeom prst="rect">
            <a:avLst/>
          </a:prstGeom>
        </p:spPr>
      </p:pic>
    </p:spTree>
    <p:extLst>
      <p:ext uri="{BB962C8B-B14F-4D97-AF65-F5344CB8AC3E}">
        <p14:creationId xmlns:p14="http://schemas.microsoft.com/office/powerpoint/2010/main" val="3480348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837F94-B164-A6E3-7A7E-B6CC4D285F64}"/>
              </a:ext>
            </a:extLst>
          </p:cNvPr>
          <p:cNvSpPr txBox="1"/>
          <p:nvPr/>
        </p:nvSpPr>
        <p:spPr>
          <a:xfrm>
            <a:off x="645064" y="525982"/>
            <a:ext cx="4282983" cy="1200361"/>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endParaRPr lang="en-US" sz="2500" b="1" u="sng" dirty="0">
              <a:latin typeface="+mj-lt"/>
              <a:ea typeface="+mj-ea"/>
              <a:cs typeface="+mj-cs"/>
            </a:endParaRPr>
          </a:p>
          <a:p>
            <a:pPr>
              <a:lnSpc>
                <a:spcPct val="90000"/>
              </a:lnSpc>
              <a:spcBef>
                <a:spcPct val="0"/>
              </a:spcBef>
              <a:spcAft>
                <a:spcPts val="600"/>
              </a:spcAft>
            </a:pPr>
            <a:r>
              <a:rPr lang="en-US" sz="2500" b="1" u="sng" dirty="0">
                <a:latin typeface="+mj-lt"/>
                <a:ea typeface="+mj-ea"/>
                <a:cs typeface="+mj-cs"/>
              </a:rPr>
              <a:t>Density Plot: Daily Internet Usage Vs. Daily time spent on site</a:t>
            </a:r>
          </a:p>
          <a:p>
            <a:pPr>
              <a:lnSpc>
                <a:spcPct val="90000"/>
              </a:lnSpc>
              <a:spcBef>
                <a:spcPct val="0"/>
              </a:spcBef>
              <a:spcAft>
                <a:spcPts val="600"/>
              </a:spcAft>
            </a:pPr>
            <a:endParaRPr lang="en-US" sz="2500" b="1" u="sng" dirty="0">
              <a:latin typeface="+mj-lt"/>
              <a:ea typeface="+mj-ea"/>
              <a:cs typeface="+mj-cs"/>
            </a:endParaRPr>
          </a:p>
        </p:txBody>
      </p:sp>
      <p:sp>
        <p:nvSpPr>
          <p:cNvPr id="36" name="Rectangle 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BEB4CE-5B6F-9D26-3CE0-C40DCEF6D9BA}"/>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dirty="0"/>
              <a:t>Density plots are more useful for comparing the two distributions.</a:t>
            </a:r>
          </a:p>
          <a:p>
            <a:pPr>
              <a:lnSpc>
                <a:spcPct val="90000"/>
              </a:lnSpc>
              <a:spcAft>
                <a:spcPts val="600"/>
              </a:spcAft>
            </a:pPr>
            <a:r>
              <a:rPr lang="en-US" b="1" dirty="0"/>
              <a:t>Inference from the alongside plot:</a:t>
            </a:r>
            <a:endParaRPr lang="en-US" dirty="0"/>
          </a:p>
          <a:p>
            <a:pPr marL="285750" indent="-228600">
              <a:lnSpc>
                <a:spcPct val="90000"/>
              </a:lnSpc>
              <a:spcAft>
                <a:spcPts val="600"/>
              </a:spcAft>
              <a:buFont typeface="Arial" panose="020B0604020202020204" pitchFamily="34" charset="0"/>
              <a:buChar char="•"/>
            </a:pPr>
            <a:r>
              <a:rPr lang="en-US" dirty="0"/>
              <a:t>Fig 4, There is a clear distinction between those who click on ads and those who do not. </a:t>
            </a:r>
          </a:p>
          <a:p>
            <a:pPr marL="57150">
              <a:lnSpc>
                <a:spcPct val="90000"/>
              </a:lnSpc>
              <a:spcAft>
                <a:spcPts val="600"/>
              </a:spcAft>
            </a:pPr>
            <a:endParaRPr lang="en-US" dirty="0"/>
          </a:p>
          <a:p>
            <a:pPr marL="285750" indent="-228600">
              <a:lnSpc>
                <a:spcPct val="90000"/>
              </a:lnSpc>
              <a:spcAft>
                <a:spcPts val="600"/>
              </a:spcAft>
              <a:buFont typeface="Arial" panose="020B0604020202020204" pitchFamily="34" charset="0"/>
              <a:buChar char="•"/>
            </a:pPr>
            <a:r>
              <a:rPr lang="en-US" dirty="0"/>
              <a:t>We can observe that people who spend more time on sites and who use the internet for a longer duration do not tend to click on ads.</a:t>
            </a:r>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3659-3824-1969-1DEF-15DDB2143654}"/>
              </a:ext>
            </a:extLst>
          </p:cNvPr>
          <p:cNvSpPr txBox="1"/>
          <p:nvPr/>
        </p:nvSpPr>
        <p:spPr>
          <a:xfrm>
            <a:off x="5987738" y="5435600"/>
            <a:ext cx="5628018" cy="539036"/>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 4. </a:t>
            </a:r>
          </a:p>
        </p:txBody>
      </p:sp>
      <p:pic>
        <p:nvPicPr>
          <p:cNvPr id="3" name="Picture 2">
            <a:extLst>
              <a:ext uri="{FF2B5EF4-FFF2-40B4-BE49-F238E27FC236}">
                <a16:creationId xmlns:a16="http://schemas.microsoft.com/office/drawing/2014/main" id="{5B8D65B4-7657-40E6-95BE-4A56265AE2FC}"/>
              </a:ext>
            </a:extLst>
          </p:cNvPr>
          <p:cNvPicPr>
            <a:picLocks noChangeAspect="1"/>
          </p:cNvPicPr>
          <p:nvPr/>
        </p:nvPicPr>
        <p:blipFill>
          <a:blip r:embed="rId3"/>
          <a:stretch>
            <a:fillRect/>
          </a:stretch>
        </p:blipFill>
        <p:spPr>
          <a:xfrm>
            <a:off x="5696790" y="1340050"/>
            <a:ext cx="6184973" cy="3863442"/>
          </a:xfrm>
          <a:prstGeom prst="rect">
            <a:avLst/>
          </a:prstGeom>
        </p:spPr>
      </p:pic>
    </p:spTree>
    <p:extLst>
      <p:ext uri="{BB962C8B-B14F-4D97-AF65-F5344CB8AC3E}">
        <p14:creationId xmlns:p14="http://schemas.microsoft.com/office/powerpoint/2010/main" val="152492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837F94-B164-A6E3-7A7E-B6CC4D285F64}"/>
              </a:ext>
            </a:extLst>
          </p:cNvPr>
          <p:cNvSpPr txBox="1"/>
          <p:nvPr/>
        </p:nvSpPr>
        <p:spPr>
          <a:xfrm>
            <a:off x="645064" y="525982"/>
            <a:ext cx="4741496" cy="1200361"/>
          </a:xfrm>
          <a:prstGeom prst="rect">
            <a:avLst/>
          </a:prstGeom>
        </p:spPr>
        <p:txBody>
          <a:bodyPr vert="horz" lIns="91440" tIns="45720" rIns="91440" bIns="45720" rtlCol="0" anchor="b">
            <a:noAutofit/>
          </a:bodyPr>
          <a:lstStyle/>
          <a:p>
            <a:pPr>
              <a:lnSpc>
                <a:spcPct val="90000"/>
              </a:lnSpc>
              <a:spcBef>
                <a:spcPct val="0"/>
              </a:spcBef>
              <a:spcAft>
                <a:spcPts val="600"/>
              </a:spcAft>
            </a:pPr>
            <a:r>
              <a:rPr lang="en-US" sz="2800" u="sng" dirty="0"/>
              <a:t>Logistic Regression to predict the probability of clicking an ad</a:t>
            </a:r>
          </a:p>
        </p:txBody>
      </p:sp>
      <p:sp>
        <p:nvSpPr>
          <p:cNvPr id="36" name="Rectangle 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BEB4CE-5B6F-9D26-3CE0-C40DCEF6D9BA}"/>
              </a:ext>
            </a:extLst>
          </p:cNvPr>
          <p:cNvSpPr txBox="1"/>
          <p:nvPr/>
        </p:nvSpPr>
        <p:spPr>
          <a:xfrm>
            <a:off x="645064" y="2479362"/>
            <a:ext cx="4741496" cy="3852656"/>
          </a:xfrm>
          <a:prstGeom prst="rect">
            <a:avLst/>
          </a:prstGeom>
        </p:spPr>
        <p:txBody>
          <a:bodyPr vert="horz" lIns="91440" tIns="45720" rIns="91440" bIns="45720" rtlCol="0" anchor="ctr">
            <a:normAutofit/>
          </a:bodyPr>
          <a:lstStyle/>
          <a:p>
            <a:pPr marL="285750" indent="-285750" algn="just">
              <a:lnSpc>
                <a:spcPct val="90000"/>
              </a:lnSpc>
              <a:spcAft>
                <a:spcPts val="600"/>
              </a:spcAft>
              <a:buFont typeface="Arial" panose="020B0604020202020204" pitchFamily="34" charset="0"/>
              <a:buChar char="•"/>
            </a:pPr>
            <a:r>
              <a:rPr lang="en-US" dirty="0"/>
              <a:t>Firstly, we aim to build on simple models and then go to complex models. </a:t>
            </a:r>
          </a:p>
          <a:p>
            <a:pPr marL="285750" indent="-285750" algn="just">
              <a:lnSpc>
                <a:spcPct val="90000"/>
              </a:lnSpc>
              <a:spcAft>
                <a:spcPts val="600"/>
              </a:spcAft>
              <a:buFont typeface="Arial" panose="020B0604020202020204" pitchFamily="34" charset="0"/>
              <a:buChar char="•"/>
            </a:pPr>
            <a:r>
              <a:rPr lang="en-US" dirty="0"/>
              <a:t>In Fig. 5., we start predicting the probability of clicking on ads given the daily time spent on site.</a:t>
            </a:r>
          </a:p>
          <a:p>
            <a:pPr algn="just">
              <a:lnSpc>
                <a:spcPct val="90000"/>
              </a:lnSpc>
              <a:spcAft>
                <a:spcPts val="600"/>
              </a:spcAft>
            </a:pPr>
            <a:r>
              <a:rPr lang="en-US" b="1" dirty="0"/>
              <a:t>Inference from the alongside plots:</a:t>
            </a:r>
          </a:p>
          <a:p>
            <a:pPr marL="285750" indent="-285750" algn="just">
              <a:lnSpc>
                <a:spcPct val="90000"/>
              </a:lnSpc>
              <a:spcAft>
                <a:spcPts val="600"/>
              </a:spcAft>
              <a:buFont typeface="Arial" panose="020B0604020202020204" pitchFamily="34" charset="0"/>
              <a:buChar char="•"/>
            </a:pPr>
            <a:r>
              <a:rPr lang="en-US" dirty="0"/>
              <a:t>The probability of clicking on Ads decreases as the Daily time spent on the site increases.</a:t>
            </a:r>
          </a:p>
          <a:p>
            <a:pPr marL="285750" indent="-285750" algn="just">
              <a:lnSpc>
                <a:spcPct val="90000"/>
              </a:lnSpc>
              <a:spcAft>
                <a:spcPts val="600"/>
              </a:spcAft>
              <a:buFont typeface="Arial" panose="020B0604020202020204" pitchFamily="34" charset="0"/>
              <a:buChar char="•"/>
            </a:pPr>
            <a:endParaRPr lang="en-US" dirty="0"/>
          </a:p>
          <a:p>
            <a:pPr marL="285750" indent="-285750" algn="just">
              <a:lnSpc>
                <a:spcPct val="90000"/>
              </a:lnSpc>
              <a:spcAft>
                <a:spcPts val="600"/>
              </a:spcAft>
              <a:buFont typeface="Arial" panose="020B0604020202020204" pitchFamily="34" charset="0"/>
              <a:buChar char="•"/>
            </a:pPr>
            <a:endParaRPr lang="en-US" dirty="0"/>
          </a:p>
          <a:p>
            <a:pPr marL="742950" lvl="1" indent="-285750" algn="just">
              <a:lnSpc>
                <a:spcPct val="90000"/>
              </a:lnSpc>
              <a:spcAft>
                <a:spcPts val="600"/>
              </a:spcAft>
              <a:buFont typeface="Arial" panose="020B0604020202020204" pitchFamily="34" charset="0"/>
              <a:buChar char="•"/>
            </a:pPr>
            <a:endParaRPr lang="en-US" dirty="0"/>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3659-3824-1969-1DEF-15DDB2143654}"/>
              </a:ext>
            </a:extLst>
          </p:cNvPr>
          <p:cNvSpPr txBox="1"/>
          <p:nvPr/>
        </p:nvSpPr>
        <p:spPr>
          <a:xfrm>
            <a:off x="5987738" y="5442222"/>
            <a:ext cx="5628018" cy="532414"/>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 5.</a:t>
            </a:r>
          </a:p>
        </p:txBody>
      </p:sp>
      <p:pic>
        <p:nvPicPr>
          <p:cNvPr id="3" name="Picture 2">
            <a:extLst>
              <a:ext uri="{FF2B5EF4-FFF2-40B4-BE49-F238E27FC236}">
                <a16:creationId xmlns:a16="http://schemas.microsoft.com/office/drawing/2014/main" id="{8F9D4091-8DF0-4ED0-B31E-E30D6583301B}"/>
              </a:ext>
            </a:extLst>
          </p:cNvPr>
          <p:cNvPicPr>
            <a:picLocks noChangeAspect="1"/>
          </p:cNvPicPr>
          <p:nvPr/>
        </p:nvPicPr>
        <p:blipFill>
          <a:blip r:embed="rId2"/>
          <a:stretch>
            <a:fillRect/>
          </a:stretch>
        </p:blipFill>
        <p:spPr>
          <a:xfrm>
            <a:off x="5696793" y="1634281"/>
            <a:ext cx="6220011" cy="3575833"/>
          </a:xfrm>
          <a:prstGeom prst="rect">
            <a:avLst/>
          </a:prstGeom>
        </p:spPr>
      </p:pic>
    </p:spTree>
    <p:extLst>
      <p:ext uri="{BB962C8B-B14F-4D97-AF65-F5344CB8AC3E}">
        <p14:creationId xmlns:p14="http://schemas.microsoft.com/office/powerpoint/2010/main" val="4024622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F687420-BEB4-45CD-8226-339BE553B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B837F94-B164-A6E3-7A7E-B6CC4D285F64}"/>
              </a:ext>
            </a:extLst>
          </p:cNvPr>
          <p:cNvSpPr txBox="1"/>
          <p:nvPr/>
        </p:nvSpPr>
        <p:spPr>
          <a:xfrm>
            <a:off x="645064" y="525982"/>
            <a:ext cx="4741496"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u="sng" dirty="0"/>
              <a:t>Checking Daily Internet Usage per Quantile</a:t>
            </a:r>
          </a:p>
        </p:txBody>
      </p:sp>
      <p:sp>
        <p:nvSpPr>
          <p:cNvPr id="36" name="Rectangle 3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3659-3824-1969-1DEF-15DDB2143654}"/>
              </a:ext>
            </a:extLst>
          </p:cNvPr>
          <p:cNvSpPr txBox="1"/>
          <p:nvPr/>
        </p:nvSpPr>
        <p:spPr>
          <a:xfrm>
            <a:off x="5987738" y="5442222"/>
            <a:ext cx="5628018" cy="532414"/>
          </a:xfrm>
          <a:prstGeom prst="rect">
            <a:avLst/>
          </a:prstGeom>
          <a:solidFill>
            <a:srgbClr val="000000">
              <a:alpha val="50000"/>
            </a:srgbClr>
          </a:solidFill>
          <a:ln>
            <a:noFill/>
          </a:ln>
        </p:spPr>
        <p:txBody>
          <a:bodyPr wrap="square" rtlCol="0">
            <a:noAutofit/>
          </a:bodyPr>
          <a:lstStyle/>
          <a:p>
            <a:pPr algn="ctr">
              <a:spcAft>
                <a:spcPts val="600"/>
              </a:spcAft>
            </a:pPr>
            <a:r>
              <a:rPr lang="en-US" sz="1300" dirty="0">
                <a:solidFill>
                  <a:srgbClr val="FFFFFF"/>
                </a:solidFill>
              </a:rPr>
              <a:t>Fig. 6. </a:t>
            </a:r>
          </a:p>
        </p:txBody>
      </p:sp>
      <p:pic>
        <p:nvPicPr>
          <p:cNvPr id="12" name="Picture 11" descr="Chart, line chart&#10;&#10;Description automatically generated">
            <a:extLst>
              <a:ext uri="{FF2B5EF4-FFF2-40B4-BE49-F238E27FC236}">
                <a16:creationId xmlns:a16="http://schemas.microsoft.com/office/drawing/2014/main" id="{D07A307C-3905-AF3A-C5FC-98D610A194EC}"/>
              </a:ext>
            </a:extLst>
          </p:cNvPr>
          <p:cNvPicPr>
            <a:picLocks noChangeAspect="1"/>
          </p:cNvPicPr>
          <p:nvPr/>
        </p:nvPicPr>
        <p:blipFill>
          <a:blip r:embed="rId3"/>
          <a:stretch>
            <a:fillRect/>
          </a:stretch>
        </p:blipFill>
        <p:spPr>
          <a:xfrm>
            <a:off x="5829797" y="1640621"/>
            <a:ext cx="5918963" cy="3565783"/>
          </a:xfrm>
          <a:prstGeom prst="rect">
            <a:avLst/>
          </a:prstGeom>
        </p:spPr>
      </p:pic>
      <p:sp>
        <p:nvSpPr>
          <p:cNvPr id="13" name="TextBox 12">
            <a:extLst>
              <a:ext uri="{FF2B5EF4-FFF2-40B4-BE49-F238E27FC236}">
                <a16:creationId xmlns:a16="http://schemas.microsoft.com/office/drawing/2014/main" id="{921A9EE5-204F-048D-4310-257B6A3A16FD}"/>
              </a:ext>
            </a:extLst>
          </p:cNvPr>
          <p:cNvSpPr txBox="1"/>
          <p:nvPr/>
        </p:nvSpPr>
        <p:spPr>
          <a:xfrm>
            <a:off x="645064" y="2097264"/>
            <a:ext cx="4741496"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In Fig. 6, we aim to check the change in the probability of clicking on ads, given each interval of Daily Internet Usage. </a:t>
            </a:r>
          </a:p>
          <a:p>
            <a:pPr marL="285750" indent="-285750" algn="just">
              <a:buFont typeface="Arial" panose="020B0604020202020204" pitchFamily="34" charset="0"/>
              <a:buChar char="•"/>
            </a:pPr>
            <a:r>
              <a:rPr lang="en-US" sz="1600" dirty="0"/>
              <a:t>The four quantiles are represented by:1 -  [105,139], 2 - (139,183] , 3 - (183,219] &amp; 4 - (219,270] </a:t>
            </a:r>
          </a:p>
          <a:p>
            <a:pPr algn="just"/>
            <a:r>
              <a:rPr lang="en-US" sz="1600" b="1" dirty="0"/>
              <a:t>Key Inferences from the alongside plots:</a:t>
            </a:r>
          </a:p>
          <a:p>
            <a:pPr marL="742950" lvl="1" indent="-285750" algn="just">
              <a:buFont typeface="Arial" panose="020B0604020202020204" pitchFamily="34" charset="0"/>
              <a:buChar char="•"/>
            </a:pPr>
            <a:r>
              <a:rPr lang="en-US" sz="1600" i="1" dirty="0"/>
              <a:t>Quantile 1- </a:t>
            </a:r>
            <a:r>
              <a:rPr lang="en-US" sz="1600" dirty="0"/>
              <a:t>The probability of clicking on the ad is 1 irrespective of the Daily Time Spent on Site.</a:t>
            </a:r>
          </a:p>
          <a:p>
            <a:pPr lvl="1" algn="just"/>
            <a:endParaRPr lang="en-US" sz="1600" dirty="0"/>
          </a:p>
          <a:p>
            <a:pPr marL="742950" lvl="1" indent="-285750" algn="just">
              <a:buFont typeface="Arial" panose="020B0604020202020204" pitchFamily="34" charset="0"/>
              <a:buChar char="•"/>
            </a:pPr>
            <a:r>
              <a:rPr lang="en-US" sz="1600" i="1" dirty="0"/>
              <a:t>Quantile 2- </a:t>
            </a:r>
            <a:r>
              <a:rPr lang="en-US" sz="1600" dirty="0"/>
              <a:t>The probability of clicking on the ad is close to 1 till Daily Time on Site is up to 50 mins and drops as the Daily Time on Site increases. </a:t>
            </a:r>
          </a:p>
        </p:txBody>
      </p:sp>
    </p:spTree>
    <p:extLst>
      <p:ext uri="{BB962C8B-B14F-4D97-AF65-F5344CB8AC3E}">
        <p14:creationId xmlns:p14="http://schemas.microsoft.com/office/powerpoint/2010/main" val="1022861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1">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3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6FB30F7-03BE-4241-BD39-E506A0BCC042}"/>
              </a:ext>
            </a:extLst>
          </p:cNvPr>
          <p:cNvSpPr txBox="1"/>
          <p:nvPr/>
        </p:nvSpPr>
        <p:spPr>
          <a:xfrm>
            <a:off x="1522476" y="2022710"/>
            <a:ext cx="9144000" cy="1563686"/>
          </a:xfrm>
          <a:prstGeom prst="rect">
            <a:avLst/>
          </a:prstGeom>
        </p:spPr>
        <p:txBody>
          <a:bodyPr vert="horz" lIns="91440" tIns="45720" rIns="91440" bIns="45720" rtlCol="0">
            <a:noAutofit/>
          </a:bodyPr>
          <a:lstStyle/>
          <a:p>
            <a:pPr algn="just">
              <a:lnSpc>
                <a:spcPct val="90000"/>
              </a:lnSpc>
              <a:spcBef>
                <a:spcPts val="1000"/>
              </a:spcBef>
            </a:pPr>
            <a:r>
              <a:rPr lang="en-US" kern="1200" dirty="0">
                <a:solidFill>
                  <a:schemeClr val="tx1"/>
                </a:solidFill>
                <a:latin typeface="+mn-lt"/>
                <a:ea typeface="+mn-ea"/>
                <a:cs typeface="+mn-cs"/>
              </a:rPr>
              <a:t>Analysis and future modelling building on the current model:</a:t>
            </a:r>
          </a:p>
          <a:p>
            <a:pPr algn="just">
              <a:lnSpc>
                <a:spcPct val="90000"/>
              </a:lnSpc>
              <a:spcBef>
                <a:spcPts val="1000"/>
              </a:spcBef>
            </a:pPr>
            <a:endParaRPr lang="en-US" kern="1200" dirty="0">
              <a:solidFill>
                <a:schemeClr val="tx1"/>
              </a:solidFill>
              <a:latin typeface="+mn-lt"/>
              <a:ea typeface="+mn-ea"/>
              <a:cs typeface="+mn-cs"/>
            </a:endParaRPr>
          </a:p>
          <a:p>
            <a:pPr marL="285750" indent="-285750" algn="just">
              <a:lnSpc>
                <a:spcPct val="90000"/>
              </a:lnSpc>
              <a:spcBef>
                <a:spcPts val="1000"/>
              </a:spcBef>
              <a:buFont typeface="Arial" panose="020B0604020202020204" pitchFamily="34" charset="0"/>
              <a:buChar char="•"/>
            </a:pPr>
            <a:r>
              <a:rPr lang="en-US" kern="1200" dirty="0">
                <a:solidFill>
                  <a:schemeClr val="tx1"/>
                </a:solidFill>
                <a:latin typeface="+mn-lt"/>
                <a:ea typeface="+mn-ea"/>
                <a:cs typeface="+mn-cs"/>
              </a:rPr>
              <a:t> The age wise distribution and the subsequent click on ads.</a:t>
            </a:r>
          </a:p>
          <a:p>
            <a:pPr algn="just">
              <a:lnSpc>
                <a:spcPct val="90000"/>
              </a:lnSpc>
              <a:spcBef>
                <a:spcPts val="1000"/>
              </a:spcBef>
            </a:pPr>
            <a:endParaRPr lang="en-US" kern="1200" dirty="0">
              <a:solidFill>
                <a:schemeClr val="tx1"/>
              </a:solidFill>
              <a:latin typeface="+mn-lt"/>
              <a:ea typeface="+mn-ea"/>
              <a:cs typeface="+mn-cs"/>
            </a:endParaRPr>
          </a:p>
          <a:p>
            <a:pPr marL="285750" indent="-285750" algn="just">
              <a:lnSpc>
                <a:spcPct val="90000"/>
              </a:lnSpc>
              <a:spcBef>
                <a:spcPts val="1000"/>
              </a:spcBef>
              <a:buFont typeface="Arial" panose="020B0604020202020204" pitchFamily="34" charset="0"/>
              <a:buChar char="•"/>
            </a:pPr>
            <a:r>
              <a:rPr lang="en-US" kern="1200" dirty="0">
                <a:solidFill>
                  <a:schemeClr val="tx1"/>
                </a:solidFill>
                <a:latin typeface="+mn-lt"/>
                <a:ea typeface="+mn-ea"/>
                <a:cs typeface="+mn-cs"/>
              </a:rPr>
              <a:t> The gender wise distribution and the subsequent click on ads.</a:t>
            </a:r>
          </a:p>
          <a:p>
            <a:pPr algn="just">
              <a:lnSpc>
                <a:spcPct val="90000"/>
              </a:lnSpc>
              <a:spcBef>
                <a:spcPts val="1000"/>
              </a:spcBef>
            </a:pPr>
            <a:endParaRPr lang="en-US" kern="1200" dirty="0">
              <a:solidFill>
                <a:schemeClr val="tx1"/>
              </a:solidFill>
              <a:latin typeface="+mn-lt"/>
              <a:ea typeface="+mn-ea"/>
              <a:cs typeface="+mn-cs"/>
            </a:endParaRPr>
          </a:p>
          <a:p>
            <a:pPr algn="just">
              <a:lnSpc>
                <a:spcPct val="90000"/>
              </a:lnSpc>
              <a:spcBef>
                <a:spcPts val="1000"/>
              </a:spcBef>
            </a:pPr>
            <a:endParaRPr lang="en-US" kern="1200" dirty="0">
              <a:solidFill>
                <a:schemeClr val="tx1"/>
              </a:solidFill>
              <a:latin typeface="+mn-lt"/>
              <a:ea typeface="+mn-ea"/>
              <a:cs typeface="+mn-cs"/>
            </a:endParaRPr>
          </a:p>
          <a:p>
            <a:pPr algn="just">
              <a:lnSpc>
                <a:spcPct val="90000"/>
              </a:lnSpc>
              <a:spcBef>
                <a:spcPts val="1000"/>
              </a:spcBef>
            </a:pPr>
            <a:endParaRPr lang="en-US" kern="1200" dirty="0">
              <a:solidFill>
                <a:schemeClr val="tx1"/>
              </a:solidFill>
              <a:latin typeface="+mn-lt"/>
              <a:ea typeface="+mn-ea"/>
              <a:cs typeface="+mn-cs"/>
            </a:endParaRPr>
          </a:p>
        </p:txBody>
      </p:sp>
      <p:cxnSp>
        <p:nvCxnSpPr>
          <p:cNvPr id="38" name="Straight Connector 3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B837F94-B164-A6E3-7A7E-B6CC4D285F64}"/>
              </a:ext>
            </a:extLst>
          </p:cNvPr>
          <p:cNvSpPr txBox="1"/>
          <p:nvPr/>
        </p:nvSpPr>
        <p:spPr>
          <a:xfrm>
            <a:off x="3583777" y="490070"/>
            <a:ext cx="5021398" cy="61579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200" b="1" u="sng" dirty="0">
                <a:latin typeface="+mj-lt"/>
                <a:ea typeface="+mj-ea"/>
                <a:cs typeface="+mj-cs"/>
              </a:rPr>
              <a:t>Future Implementations</a:t>
            </a:r>
            <a:endParaRPr lang="en-US" sz="3200" b="1" u="sng" kern="1200" dirty="0">
              <a:latin typeface="+mj-lt"/>
              <a:ea typeface="+mj-ea"/>
              <a:cs typeface="+mj-cs"/>
            </a:endParaRPr>
          </a:p>
        </p:txBody>
      </p:sp>
    </p:spTree>
    <p:extLst>
      <p:ext uri="{BB962C8B-B14F-4D97-AF65-F5344CB8AC3E}">
        <p14:creationId xmlns:p14="http://schemas.microsoft.com/office/powerpoint/2010/main" val="1187359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TotalTime>
  <Words>1233</Words>
  <Application>Microsoft Macintosh PowerPoint</Application>
  <PresentationFormat>Widescreen</PresentationFormat>
  <Paragraphs>109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Inter</vt:lpstr>
      <vt:lpstr>Office Theme</vt:lpstr>
      <vt:lpstr>EDA Final Project  Topic: Advertising spending</vt:lpstr>
      <vt:lpstr>PowerPoint Presentation</vt:lpstr>
      <vt:lpstr>PowerPoint Presentation</vt:lpstr>
      <vt:lpstr>Depicting the Likelihood of Clicking on an Ad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Athulya</dc:creator>
  <cp:lastModifiedBy>Anand, Athulya</cp:lastModifiedBy>
  <cp:revision>39</cp:revision>
  <dcterms:created xsi:type="dcterms:W3CDTF">2022-04-18T03:33:53Z</dcterms:created>
  <dcterms:modified xsi:type="dcterms:W3CDTF">2022-04-19T15:29:34Z</dcterms:modified>
</cp:coreProperties>
</file>