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sldIdLst>
    <p:sldId id="256" r:id="rId2"/>
    <p:sldId id="257" r:id="rId3"/>
    <p:sldId id="262" r:id="rId4"/>
    <p:sldId id="263" r:id="rId5"/>
    <p:sldId id="258" r:id="rId6"/>
    <p:sldId id="259" r:id="rId7"/>
    <p:sldId id="260" r:id="rId8"/>
    <p:sldId id="261"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42"/>
    <p:restoredTop sz="94679"/>
  </p:normalViewPr>
  <p:slideViewPr>
    <p:cSldViewPr snapToGrid="0">
      <p:cViewPr varScale="1">
        <p:scale>
          <a:sx n="156" d="100"/>
          <a:sy n="156" d="100"/>
        </p:scale>
        <p:origin x="184"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714089-74AD-954B-A5D1-5908DE57E506}" type="doc">
      <dgm:prSet loTypeId="urn:microsoft.com/office/officeart/2005/8/layout/chevron1" loCatId="" qsTypeId="urn:microsoft.com/office/officeart/2005/8/quickstyle/simple5" qsCatId="simple" csTypeId="urn:microsoft.com/office/officeart/2005/8/colors/accent6_5" csCatId="accent6" phldr="1"/>
      <dgm:spPr/>
    </dgm:pt>
    <dgm:pt modelId="{C1D53139-21FA-C54F-B443-53B70C5D4263}">
      <dgm:prSet phldrT="[Text]" custT="1"/>
      <dgm:spPr/>
      <dgm:t>
        <a:bodyPr/>
        <a:lstStyle/>
        <a:p>
          <a:r>
            <a:rPr lang="en-US" sz="1400" dirty="0">
              <a:latin typeface="Times New Roman" panose="02020603050405020304" pitchFamily="18" charset="0"/>
              <a:cs typeface="Times New Roman" panose="02020603050405020304" pitchFamily="18" charset="0"/>
            </a:rPr>
            <a:t>Data Collection</a:t>
          </a:r>
        </a:p>
      </dgm:t>
    </dgm:pt>
    <dgm:pt modelId="{F1A9828B-26DD-0C40-9328-155B1E33AC7C}" type="parTrans" cxnId="{7E556FD6-CD95-8F4F-92FA-0C9C87D2708B}">
      <dgm:prSet/>
      <dgm:spPr/>
      <dgm:t>
        <a:bodyPr/>
        <a:lstStyle/>
        <a:p>
          <a:endParaRPr lang="en-US" sz="1400">
            <a:latin typeface="Times New Roman" panose="02020603050405020304" pitchFamily="18" charset="0"/>
            <a:cs typeface="Times New Roman" panose="02020603050405020304" pitchFamily="18" charset="0"/>
          </a:endParaRPr>
        </a:p>
      </dgm:t>
    </dgm:pt>
    <dgm:pt modelId="{5CBA06AF-9C93-8F46-A64B-AE859C6325E3}" type="sibTrans" cxnId="{7E556FD6-CD95-8F4F-92FA-0C9C87D2708B}">
      <dgm:prSet/>
      <dgm:spPr/>
      <dgm:t>
        <a:bodyPr/>
        <a:lstStyle/>
        <a:p>
          <a:endParaRPr lang="en-US" sz="1400">
            <a:latin typeface="Times New Roman" panose="02020603050405020304" pitchFamily="18" charset="0"/>
            <a:cs typeface="Times New Roman" panose="02020603050405020304" pitchFamily="18" charset="0"/>
          </a:endParaRPr>
        </a:p>
      </dgm:t>
    </dgm:pt>
    <dgm:pt modelId="{1EC7DA47-6C71-1345-A046-9787E421C8F2}">
      <dgm:prSet phldrT="[Text]" custT="1"/>
      <dgm:spPr/>
      <dgm:t>
        <a:bodyPr/>
        <a:lstStyle/>
        <a:p>
          <a:r>
            <a:rPr lang="en-US" sz="1400" dirty="0">
              <a:latin typeface="Times New Roman" panose="02020603050405020304" pitchFamily="18" charset="0"/>
              <a:cs typeface="Times New Roman" panose="02020603050405020304" pitchFamily="18" charset="0"/>
            </a:rPr>
            <a:t>ML Model Implementation using LSTM</a:t>
          </a:r>
        </a:p>
      </dgm:t>
    </dgm:pt>
    <dgm:pt modelId="{48900553-3F11-454D-A9E6-F824C7296052}" type="parTrans" cxnId="{AA3128C8-ED57-144A-B57D-C0676474BB98}">
      <dgm:prSet/>
      <dgm:spPr/>
      <dgm:t>
        <a:bodyPr/>
        <a:lstStyle/>
        <a:p>
          <a:endParaRPr lang="en-US" sz="1400">
            <a:latin typeface="Times New Roman" panose="02020603050405020304" pitchFamily="18" charset="0"/>
            <a:cs typeface="Times New Roman" panose="02020603050405020304" pitchFamily="18" charset="0"/>
          </a:endParaRPr>
        </a:p>
      </dgm:t>
    </dgm:pt>
    <dgm:pt modelId="{7DDD82D8-C342-CB42-B323-5C587EA9DC65}" type="sibTrans" cxnId="{AA3128C8-ED57-144A-B57D-C0676474BB98}">
      <dgm:prSet/>
      <dgm:spPr/>
      <dgm:t>
        <a:bodyPr/>
        <a:lstStyle/>
        <a:p>
          <a:endParaRPr lang="en-US" sz="1400">
            <a:latin typeface="Times New Roman" panose="02020603050405020304" pitchFamily="18" charset="0"/>
            <a:cs typeface="Times New Roman" panose="02020603050405020304" pitchFamily="18" charset="0"/>
          </a:endParaRPr>
        </a:p>
      </dgm:t>
    </dgm:pt>
    <dgm:pt modelId="{AC6D76AE-C000-414E-841E-3AB4A971192B}">
      <dgm:prSet phldrT="[Text]" custT="1"/>
      <dgm:spPr/>
      <dgm:t>
        <a:bodyPr/>
        <a:lstStyle/>
        <a:p>
          <a:r>
            <a:rPr lang="en-US" sz="1400" dirty="0">
              <a:latin typeface="Times New Roman" panose="02020603050405020304" pitchFamily="18" charset="0"/>
              <a:cs typeface="Times New Roman" panose="02020603050405020304" pitchFamily="18" charset="0"/>
            </a:rPr>
            <a:t>Developing a User-Interface</a:t>
          </a:r>
        </a:p>
      </dgm:t>
    </dgm:pt>
    <dgm:pt modelId="{C38D44D8-ACED-5D47-BCBE-47731675F5A2}" type="parTrans" cxnId="{B8973912-0254-844A-85A2-4E68FAE2485D}">
      <dgm:prSet/>
      <dgm:spPr/>
      <dgm:t>
        <a:bodyPr/>
        <a:lstStyle/>
        <a:p>
          <a:endParaRPr lang="en-US" sz="1400">
            <a:latin typeface="Times New Roman" panose="02020603050405020304" pitchFamily="18" charset="0"/>
            <a:cs typeface="Times New Roman" panose="02020603050405020304" pitchFamily="18" charset="0"/>
          </a:endParaRPr>
        </a:p>
      </dgm:t>
    </dgm:pt>
    <dgm:pt modelId="{9C5841D8-7442-EB40-961F-1B2CA27A95ED}" type="sibTrans" cxnId="{B8973912-0254-844A-85A2-4E68FAE2485D}">
      <dgm:prSet/>
      <dgm:spPr/>
      <dgm:t>
        <a:bodyPr/>
        <a:lstStyle/>
        <a:p>
          <a:endParaRPr lang="en-US" sz="1400">
            <a:latin typeface="Times New Roman" panose="02020603050405020304" pitchFamily="18" charset="0"/>
            <a:cs typeface="Times New Roman" panose="02020603050405020304" pitchFamily="18" charset="0"/>
          </a:endParaRPr>
        </a:p>
      </dgm:t>
    </dgm:pt>
    <dgm:pt modelId="{B26C041E-71AC-CD4B-BB84-C4D2B804E8B2}">
      <dgm:prSet custT="1"/>
      <dgm:spPr/>
      <dgm:t>
        <a:bodyPr/>
        <a:lstStyle/>
        <a:p>
          <a:pPr algn="ctr"/>
          <a:r>
            <a:rPr lang="en-US" sz="1400" dirty="0">
              <a:latin typeface="Times New Roman" panose="02020603050405020304" pitchFamily="18" charset="0"/>
              <a:cs typeface="Times New Roman" panose="02020603050405020304" pitchFamily="18" charset="0"/>
            </a:rPr>
            <a:t>Merging ML model and User-Interface in AWS using S3 buckets and Lambda</a:t>
          </a:r>
        </a:p>
      </dgm:t>
    </dgm:pt>
    <dgm:pt modelId="{4A26C652-30CB-6F45-9D30-70AB320DE508}" type="parTrans" cxnId="{85ED2B52-078B-5540-8906-0BE83FCA7CB4}">
      <dgm:prSet/>
      <dgm:spPr/>
      <dgm:t>
        <a:bodyPr/>
        <a:lstStyle/>
        <a:p>
          <a:endParaRPr lang="en-US"/>
        </a:p>
      </dgm:t>
    </dgm:pt>
    <dgm:pt modelId="{51A217C7-96A6-634F-B01F-365EA8A94CA2}" type="sibTrans" cxnId="{85ED2B52-078B-5540-8906-0BE83FCA7CB4}">
      <dgm:prSet/>
      <dgm:spPr/>
      <dgm:t>
        <a:bodyPr/>
        <a:lstStyle/>
        <a:p>
          <a:endParaRPr lang="en-US"/>
        </a:p>
      </dgm:t>
    </dgm:pt>
    <dgm:pt modelId="{217F8285-BE39-D145-8AEF-591FC721589C}">
      <dgm:prSet custT="1"/>
      <dgm:spPr/>
      <dgm:t>
        <a:bodyPr/>
        <a:lstStyle/>
        <a:p>
          <a:r>
            <a:rPr lang="en-US" sz="1400" dirty="0">
              <a:latin typeface="Times New Roman" panose="02020603050405020304" pitchFamily="18" charset="0"/>
              <a:cs typeface="Times New Roman" panose="02020603050405020304" pitchFamily="18" charset="0"/>
            </a:rPr>
            <a:t>Validating the calculated results</a:t>
          </a:r>
        </a:p>
      </dgm:t>
    </dgm:pt>
    <dgm:pt modelId="{3F56EAFC-E875-D14C-963E-6F93FF036C0C}" type="parTrans" cxnId="{E67CFB68-9A39-D043-8730-2019180AFD5C}">
      <dgm:prSet/>
      <dgm:spPr/>
      <dgm:t>
        <a:bodyPr/>
        <a:lstStyle/>
        <a:p>
          <a:endParaRPr lang="en-US"/>
        </a:p>
      </dgm:t>
    </dgm:pt>
    <dgm:pt modelId="{4AD14204-E7A5-BF4A-951E-AB3A66D10DCD}" type="sibTrans" cxnId="{E67CFB68-9A39-D043-8730-2019180AFD5C}">
      <dgm:prSet/>
      <dgm:spPr/>
      <dgm:t>
        <a:bodyPr/>
        <a:lstStyle/>
        <a:p>
          <a:endParaRPr lang="en-US"/>
        </a:p>
      </dgm:t>
    </dgm:pt>
    <dgm:pt modelId="{EE8C2A29-D744-5A46-B49C-4E5F0D6FAE62}" type="pres">
      <dgm:prSet presAssocID="{DE714089-74AD-954B-A5D1-5908DE57E506}" presName="Name0" presStyleCnt="0">
        <dgm:presLayoutVars>
          <dgm:dir/>
          <dgm:animLvl val="lvl"/>
          <dgm:resizeHandles val="exact"/>
        </dgm:presLayoutVars>
      </dgm:prSet>
      <dgm:spPr/>
    </dgm:pt>
    <dgm:pt modelId="{71D498E6-A672-C544-A94F-94DB73EB8623}" type="pres">
      <dgm:prSet presAssocID="{C1D53139-21FA-C54F-B443-53B70C5D4263}" presName="parTxOnly" presStyleLbl="node1" presStyleIdx="0" presStyleCnt="5">
        <dgm:presLayoutVars>
          <dgm:chMax val="0"/>
          <dgm:chPref val="0"/>
          <dgm:bulletEnabled val="1"/>
        </dgm:presLayoutVars>
      </dgm:prSet>
      <dgm:spPr/>
    </dgm:pt>
    <dgm:pt modelId="{4458B6FE-0D82-B747-93D2-463D53CB118A}" type="pres">
      <dgm:prSet presAssocID="{5CBA06AF-9C93-8F46-A64B-AE859C6325E3}" presName="parTxOnlySpace" presStyleCnt="0"/>
      <dgm:spPr/>
    </dgm:pt>
    <dgm:pt modelId="{96BD81C4-6463-C545-84B4-01FCABDA4251}" type="pres">
      <dgm:prSet presAssocID="{1EC7DA47-6C71-1345-A046-9787E421C8F2}" presName="parTxOnly" presStyleLbl="node1" presStyleIdx="1" presStyleCnt="5">
        <dgm:presLayoutVars>
          <dgm:chMax val="0"/>
          <dgm:chPref val="0"/>
          <dgm:bulletEnabled val="1"/>
        </dgm:presLayoutVars>
      </dgm:prSet>
      <dgm:spPr/>
    </dgm:pt>
    <dgm:pt modelId="{40F0A5D7-5960-714A-A040-DB43A23F3EDE}" type="pres">
      <dgm:prSet presAssocID="{7DDD82D8-C342-CB42-B323-5C587EA9DC65}" presName="parTxOnlySpace" presStyleCnt="0"/>
      <dgm:spPr/>
    </dgm:pt>
    <dgm:pt modelId="{A664C502-D4DA-0C40-84DF-220A5D5EBA77}" type="pres">
      <dgm:prSet presAssocID="{AC6D76AE-C000-414E-841E-3AB4A971192B}" presName="parTxOnly" presStyleLbl="node1" presStyleIdx="2" presStyleCnt="5">
        <dgm:presLayoutVars>
          <dgm:chMax val="0"/>
          <dgm:chPref val="0"/>
          <dgm:bulletEnabled val="1"/>
        </dgm:presLayoutVars>
      </dgm:prSet>
      <dgm:spPr/>
    </dgm:pt>
    <dgm:pt modelId="{3D7DC245-873B-6044-B6C8-C08EC997DE15}" type="pres">
      <dgm:prSet presAssocID="{9C5841D8-7442-EB40-961F-1B2CA27A95ED}" presName="parTxOnlySpace" presStyleCnt="0"/>
      <dgm:spPr/>
    </dgm:pt>
    <dgm:pt modelId="{25149F02-9207-F74B-967F-22EF581519AB}" type="pres">
      <dgm:prSet presAssocID="{B26C041E-71AC-CD4B-BB84-C4D2B804E8B2}" presName="parTxOnly" presStyleLbl="node1" presStyleIdx="3" presStyleCnt="5">
        <dgm:presLayoutVars>
          <dgm:chMax val="0"/>
          <dgm:chPref val="0"/>
          <dgm:bulletEnabled val="1"/>
        </dgm:presLayoutVars>
      </dgm:prSet>
      <dgm:spPr/>
    </dgm:pt>
    <dgm:pt modelId="{F3E3A29E-5B1A-4747-A7D6-A5BBAA81592D}" type="pres">
      <dgm:prSet presAssocID="{51A217C7-96A6-634F-B01F-365EA8A94CA2}" presName="parTxOnlySpace" presStyleCnt="0"/>
      <dgm:spPr/>
    </dgm:pt>
    <dgm:pt modelId="{F26CF838-FC49-9D4D-8BAF-371C44694906}" type="pres">
      <dgm:prSet presAssocID="{217F8285-BE39-D145-8AEF-591FC721589C}" presName="parTxOnly" presStyleLbl="node1" presStyleIdx="4" presStyleCnt="5">
        <dgm:presLayoutVars>
          <dgm:chMax val="0"/>
          <dgm:chPref val="0"/>
          <dgm:bulletEnabled val="1"/>
        </dgm:presLayoutVars>
      </dgm:prSet>
      <dgm:spPr/>
    </dgm:pt>
  </dgm:ptLst>
  <dgm:cxnLst>
    <dgm:cxn modelId="{B8973912-0254-844A-85A2-4E68FAE2485D}" srcId="{DE714089-74AD-954B-A5D1-5908DE57E506}" destId="{AC6D76AE-C000-414E-841E-3AB4A971192B}" srcOrd="2" destOrd="0" parTransId="{C38D44D8-ACED-5D47-BCBE-47731675F5A2}" sibTransId="{9C5841D8-7442-EB40-961F-1B2CA27A95ED}"/>
    <dgm:cxn modelId="{62C33A47-F4AE-724F-AA2C-132BAB701380}" type="presOf" srcId="{C1D53139-21FA-C54F-B443-53B70C5D4263}" destId="{71D498E6-A672-C544-A94F-94DB73EB8623}" srcOrd="0" destOrd="0" presId="urn:microsoft.com/office/officeart/2005/8/layout/chevron1"/>
    <dgm:cxn modelId="{85ED2B52-078B-5540-8906-0BE83FCA7CB4}" srcId="{DE714089-74AD-954B-A5D1-5908DE57E506}" destId="{B26C041E-71AC-CD4B-BB84-C4D2B804E8B2}" srcOrd="3" destOrd="0" parTransId="{4A26C652-30CB-6F45-9D30-70AB320DE508}" sibTransId="{51A217C7-96A6-634F-B01F-365EA8A94CA2}"/>
    <dgm:cxn modelId="{E054AC63-A7E2-8149-ABAD-256638B5C55D}" type="presOf" srcId="{AC6D76AE-C000-414E-841E-3AB4A971192B}" destId="{A664C502-D4DA-0C40-84DF-220A5D5EBA77}" srcOrd="0" destOrd="0" presId="urn:microsoft.com/office/officeart/2005/8/layout/chevron1"/>
    <dgm:cxn modelId="{E67CFB68-9A39-D043-8730-2019180AFD5C}" srcId="{DE714089-74AD-954B-A5D1-5908DE57E506}" destId="{217F8285-BE39-D145-8AEF-591FC721589C}" srcOrd="4" destOrd="0" parTransId="{3F56EAFC-E875-D14C-963E-6F93FF036C0C}" sibTransId="{4AD14204-E7A5-BF4A-951E-AB3A66D10DCD}"/>
    <dgm:cxn modelId="{4297E571-5CC4-4741-89DA-0E589111EA82}" type="presOf" srcId="{1EC7DA47-6C71-1345-A046-9787E421C8F2}" destId="{96BD81C4-6463-C545-84B4-01FCABDA4251}" srcOrd="0" destOrd="0" presId="urn:microsoft.com/office/officeart/2005/8/layout/chevron1"/>
    <dgm:cxn modelId="{1A56D29A-29CC-3449-9F20-E603C5A962EF}" type="presOf" srcId="{217F8285-BE39-D145-8AEF-591FC721589C}" destId="{F26CF838-FC49-9D4D-8BAF-371C44694906}" srcOrd="0" destOrd="0" presId="urn:microsoft.com/office/officeart/2005/8/layout/chevron1"/>
    <dgm:cxn modelId="{A37080B1-B2CC-8E4A-AA7C-05BF2F1FD71F}" type="presOf" srcId="{DE714089-74AD-954B-A5D1-5908DE57E506}" destId="{EE8C2A29-D744-5A46-B49C-4E5F0D6FAE62}" srcOrd="0" destOrd="0" presId="urn:microsoft.com/office/officeart/2005/8/layout/chevron1"/>
    <dgm:cxn modelId="{AA3128C8-ED57-144A-B57D-C0676474BB98}" srcId="{DE714089-74AD-954B-A5D1-5908DE57E506}" destId="{1EC7DA47-6C71-1345-A046-9787E421C8F2}" srcOrd="1" destOrd="0" parTransId="{48900553-3F11-454D-A9E6-F824C7296052}" sibTransId="{7DDD82D8-C342-CB42-B323-5C587EA9DC65}"/>
    <dgm:cxn modelId="{BB8D2CCC-B395-9741-9CF0-DC0304DB9527}" type="presOf" srcId="{B26C041E-71AC-CD4B-BB84-C4D2B804E8B2}" destId="{25149F02-9207-F74B-967F-22EF581519AB}" srcOrd="0" destOrd="0" presId="urn:microsoft.com/office/officeart/2005/8/layout/chevron1"/>
    <dgm:cxn modelId="{7E556FD6-CD95-8F4F-92FA-0C9C87D2708B}" srcId="{DE714089-74AD-954B-A5D1-5908DE57E506}" destId="{C1D53139-21FA-C54F-B443-53B70C5D4263}" srcOrd="0" destOrd="0" parTransId="{F1A9828B-26DD-0C40-9328-155B1E33AC7C}" sibTransId="{5CBA06AF-9C93-8F46-A64B-AE859C6325E3}"/>
    <dgm:cxn modelId="{27E63760-77B5-9A4C-B783-5EA69E28220D}" type="presParOf" srcId="{EE8C2A29-D744-5A46-B49C-4E5F0D6FAE62}" destId="{71D498E6-A672-C544-A94F-94DB73EB8623}" srcOrd="0" destOrd="0" presId="urn:microsoft.com/office/officeart/2005/8/layout/chevron1"/>
    <dgm:cxn modelId="{737BE3CB-6F42-D44F-8B5F-8008B3B814E0}" type="presParOf" srcId="{EE8C2A29-D744-5A46-B49C-4E5F0D6FAE62}" destId="{4458B6FE-0D82-B747-93D2-463D53CB118A}" srcOrd="1" destOrd="0" presId="urn:microsoft.com/office/officeart/2005/8/layout/chevron1"/>
    <dgm:cxn modelId="{3118B30D-C1BD-3745-9D38-F0B2984B0C2A}" type="presParOf" srcId="{EE8C2A29-D744-5A46-B49C-4E5F0D6FAE62}" destId="{96BD81C4-6463-C545-84B4-01FCABDA4251}" srcOrd="2" destOrd="0" presId="urn:microsoft.com/office/officeart/2005/8/layout/chevron1"/>
    <dgm:cxn modelId="{A31079F3-B4E3-E04A-93C2-C1CE0693912E}" type="presParOf" srcId="{EE8C2A29-D744-5A46-B49C-4E5F0D6FAE62}" destId="{40F0A5D7-5960-714A-A040-DB43A23F3EDE}" srcOrd="3" destOrd="0" presId="urn:microsoft.com/office/officeart/2005/8/layout/chevron1"/>
    <dgm:cxn modelId="{E44D8FA3-791D-C246-953A-D33E2BE3EE4C}" type="presParOf" srcId="{EE8C2A29-D744-5A46-B49C-4E5F0D6FAE62}" destId="{A664C502-D4DA-0C40-84DF-220A5D5EBA77}" srcOrd="4" destOrd="0" presId="urn:microsoft.com/office/officeart/2005/8/layout/chevron1"/>
    <dgm:cxn modelId="{DAD37430-8847-BB4E-9FFE-B07577638D00}" type="presParOf" srcId="{EE8C2A29-D744-5A46-B49C-4E5F0D6FAE62}" destId="{3D7DC245-873B-6044-B6C8-C08EC997DE15}" srcOrd="5" destOrd="0" presId="urn:microsoft.com/office/officeart/2005/8/layout/chevron1"/>
    <dgm:cxn modelId="{19DD0031-190E-0F47-BBAA-2C835D7120A0}" type="presParOf" srcId="{EE8C2A29-D744-5A46-B49C-4E5F0D6FAE62}" destId="{25149F02-9207-F74B-967F-22EF581519AB}" srcOrd="6" destOrd="0" presId="urn:microsoft.com/office/officeart/2005/8/layout/chevron1"/>
    <dgm:cxn modelId="{968FEE59-4BF5-634A-B907-8AC67E2F5655}" type="presParOf" srcId="{EE8C2A29-D744-5A46-B49C-4E5F0D6FAE62}" destId="{F3E3A29E-5B1A-4747-A7D6-A5BBAA81592D}" srcOrd="7" destOrd="0" presId="urn:microsoft.com/office/officeart/2005/8/layout/chevron1"/>
    <dgm:cxn modelId="{11C08059-B99F-2642-985A-B0BC3AD713AD}" type="presParOf" srcId="{EE8C2A29-D744-5A46-B49C-4E5F0D6FAE62}" destId="{F26CF838-FC49-9D4D-8BAF-371C44694906}"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D498E6-A672-C544-A94F-94DB73EB8623}">
      <dsp:nvSpPr>
        <dsp:cNvPr id="0" name=""/>
        <dsp:cNvSpPr/>
      </dsp:nvSpPr>
      <dsp:spPr>
        <a:xfrm>
          <a:off x="2567" y="1669479"/>
          <a:ext cx="2284883" cy="913953"/>
        </a:xfrm>
        <a:prstGeom prst="chevron">
          <a:avLst/>
        </a:prstGeom>
        <a:gradFill rotWithShape="0">
          <a:gsLst>
            <a:gs pos="0">
              <a:schemeClr val="accent6">
                <a:alpha val="90000"/>
                <a:hueOff val="0"/>
                <a:satOff val="0"/>
                <a:lumOff val="0"/>
                <a:alphaOff val="0"/>
                <a:satMod val="103000"/>
                <a:lumMod val="102000"/>
                <a:tint val="94000"/>
              </a:schemeClr>
            </a:gs>
            <a:gs pos="50000">
              <a:schemeClr val="accent6">
                <a:alpha val="90000"/>
                <a:hueOff val="0"/>
                <a:satOff val="0"/>
                <a:lumOff val="0"/>
                <a:alphaOff val="0"/>
                <a:satMod val="110000"/>
                <a:lumMod val="100000"/>
                <a:shade val="100000"/>
              </a:schemeClr>
            </a:gs>
            <a:gs pos="100000">
              <a:schemeClr val="accent6">
                <a:alpha val="9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Data Collection</a:t>
          </a:r>
        </a:p>
      </dsp:txBody>
      <dsp:txXfrm>
        <a:off x="459544" y="1669479"/>
        <a:ext cx="1370930" cy="913953"/>
      </dsp:txXfrm>
    </dsp:sp>
    <dsp:sp modelId="{96BD81C4-6463-C545-84B4-01FCABDA4251}">
      <dsp:nvSpPr>
        <dsp:cNvPr id="0" name=""/>
        <dsp:cNvSpPr/>
      </dsp:nvSpPr>
      <dsp:spPr>
        <a:xfrm>
          <a:off x="2058962" y="1669479"/>
          <a:ext cx="2284883" cy="913953"/>
        </a:xfrm>
        <a:prstGeom prst="chevron">
          <a:avLst/>
        </a:prstGeom>
        <a:gradFill rotWithShape="0">
          <a:gsLst>
            <a:gs pos="0">
              <a:schemeClr val="accent6">
                <a:alpha val="90000"/>
                <a:hueOff val="0"/>
                <a:satOff val="0"/>
                <a:lumOff val="0"/>
                <a:alphaOff val="-10000"/>
                <a:satMod val="103000"/>
                <a:lumMod val="102000"/>
                <a:tint val="94000"/>
              </a:schemeClr>
            </a:gs>
            <a:gs pos="50000">
              <a:schemeClr val="accent6">
                <a:alpha val="90000"/>
                <a:hueOff val="0"/>
                <a:satOff val="0"/>
                <a:lumOff val="0"/>
                <a:alphaOff val="-10000"/>
                <a:satMod val="110000"/>
                <a:lumMod val="100000"/>
                <a:shade val="100000"/>
              </a:schemeClr>
            </a:gs>
            <a:gs pos="100000">
              <a:schemeClr val="accent6">
                <a:alpha val="90000"/>
                <a:hueOff val="0"/>
                <a:satOff val="0"/>
                <a:lumOff val="0"/>
                <a:alphaOff val="-1000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ML Model Implementation using LSTM</a:t>
          </a:r>
        </a:p>
      </dsp:txBody>
      <dsp:txXfrm>
        <a:off x="2515939" y="1669479"/>
        <a:ext cx="1370930" cy="913953"/>
      </dsp:txXfrm>
    </dsp:sp>
    <dsp:sp modelId="{A664C502-D4DA-0C40-84DF-220A5D5EBA77}">
      <dsp:nvSpPr>
        <dsp:cNvPr id="0" name=""/>
        <dsp:cNvSpPr/>
      </dsp:nvSpPr>
      <dsp:spPr>
        <a:xfrm>
          <a:off x="4115358" y="1669479"/>
          <a:ext cx="2284883" cy="913953"/>
        </a:xfrm>
        <a:prstGeom prst="chevron">
          <a:avLst/>
        </a:prstGeom>
        <a:gradFill rotWithShape="0">
          <a:gsLst>
            <a:gs pos="0">
              <a:schemeClr val="accent6">
                <a:alpha val="90000"/>
                <a:hueOff val="0"/>
                <a:satOff val="0"/>
                <a:lumOff val="0"/>
                <a:alphaOff val="-20000"/>
                <a:satMod val="103000"/>
                <a:lumMod val="102000"/>
                <a:tint val="94000"/>
              </a:schemeClr>
            </a:gs>
            <a:gs pos="50000">
              <a:schemeClr val="accent6">
                <a:alpha val="90000"/>
                <a:hueOff val="0"/>
                <a:satOff val="0"/>
                <a:lumOff val="0"/>
                <a:alphaOff val="-20000"/>
                <a:satMod val="110000"/>
                <a:lumMod val="100000"/>
                <a:shade val="100000"/>
              </a:schemeClr>
            </a:gs>
            <a:gs pos="100000">
              <a:schemeClr val="accent6">
                <a:alpha val="90000"/>
                <a:hueOff val="0"/>
                <a:satOff val="0"/>
                <a:lumOff val="0"/>
                <a:alpha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Developing a User-Interface</a:t>
          </a:r>
        </a:p>
      </dsp:txBody>
      <dsp:txXfrm>
        <a:off x="4572335" y="1669479"/>
        <a:ext cx="1370930" cy="913953"/>
      </dsp:txXfrm>
    </dsp:sp>
    <dsp:sp modelId="{25149F02-9207-F74B-967F-22EF581519AB}">
      <dsp:nvSpPr>
        <dsp:cNvPr id="0" name=""/>
        <dsp:cNvSpPr/>
      </dsp:nvSpPr>
      <dsp:spPr>
        <a:xfrm>
          <a:off x="6171753" y="1669479"/>
          <a:ext cx="2284883" cy="913953"/>
        </a:xfrm>
        <a:prstGeom prst="chevron">
          <a:avLst/>
        </a:prstGeom>
        <a:gradFill rotWithShape="0">
          <a:gsLst>
            <a:gs pos="0">
              <a:schemeClr val="accent6">
                <a:alpha val="90000"/>
                <a:hueOff val="0"/>
                <a:satOff val="0"/>
                <a:lumOff val="0"/>
                <a:alphaOff val="-30000"/>
                <a:satMod val="103000"/>
                <a:lumMod val="102000"/>
                <a:tint val="94000"/>
              </a:schemeClr>
            </a:gs>
            <a:gs pos="50000">
              <a:schemeClr val="accent6">
                <a:alpha val="90000"/>
                <a:hueOff val="0"/>
                <a:satOff val="0"/>
                <a:lumOff val="0"/>
                <a:alphaOff val="-30000"/>
                <a:satMod val="110000"/>
                <a:lumMod val="100000"/>
                <a:shade val="100000"/>
              </a:schemeClr>
            </a:gs>
            <a:gs pos="100000">
              <a:schemeClr val="accent6">
                <a:alpha val="90000"/>
                <a:hueOff val="0"/>
                <a:satOff val="0"/>
                <a:lumOff val="0"/>
                <a:alpha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Merging ML model and User-Interface in AWS using S3 buckets and Lambda</a:t>
          </a:r>
        </a:p>
      </dsp:txBody>
      <dsp:txXfrm>
        <a:off x="6628730" y="1669479"/>
        <a:ext cx="1370930" cy="913953"/>
      </dsp:txXfrm>
    </dsp:sp>
    <dsp:sp modelId="{F26CF838-FC49-9D4D-8BAF-371C44694906}">
      <dsp:nvSpPr>
        <dsp:cNvPr id="0" name=""/>
        <dsp:cNvSpPr/>
      </dsp:nvSpPr>
      <dsp:spPr>
        <a:xfrm>
          <a:off x="8228148" y="1669479"/>
          <a:ext cx="2284883" cy="913953"/>
        </a:xfrm>
        <a:prstGeom prst="chevron">
          <a:avLst/>
        </a:prstGeom>
        <a:gradFill rotWithShape="0">
          <a:gsLst>
            <a:gs pos="0">
              <a:schemeClr val="accent6">
                <a:alpha val="90000"/>
                <a:hueOff val="0"/>
                <a:satOff val="0"/>
                <a:lumOff val="0"/>
                <a:alphaOff val="-40000"/>
                <a:satMod val="103000"/>
                <a:lumMod val="102000"/>
                <a:tint val="94000"/>
              </a:schemeClr>
            </a:gs>
            <a:gs pos="50000">
              <a:schemeClr val="accent6">
                <a:alpha val="90000"/>
                <a:hueOff val="0"/>
                <a:satOff val="0"/>
                <a:lumOff val="0"/>
                <a:alphaOff val="-40000"/>
                <a:satMod val="110000"/>
                <a:lumMod val="100000"/>
                <a:shade val="100000"/>
              </a:schemeClr>
            </a:gs>
            <a:gs pos="100000">
              <a:schemeClr val="accent6">
                <a:alpha val="90000"/>
                <a:hueOff val="0"/>
                <a:satOff val="0"/>
                <a:lumOff val="0"/>
                <a:alpha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Validating the calculated results</a:t>
          </a:r>
        </a:p>
      </dsp:txBody>
      <dsp:txXfrm>
        <a:off x="8685125" y="1669479"/>
        <a:ext cx="1370930" cy="913953"/>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12/13/22</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28183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12/13/22</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80602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12/13/22</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904298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12/13/22</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44940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12/13/22</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183092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12/13/22</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033947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12/13/22</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10634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12/13/22</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45066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12/13/22</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805016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12/13/22</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8558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12/13/22</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0151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12/13/22</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367350905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5" r:id="rId6"/>
    <p:sldLayoutId id="2147483680" r:id="rId7"/>
    <p:sldLayoutId id="2147483681" r:id="rId8"/>
    <p:sldLayoutId id="2147483682" r:id="rId9"/>
    <p:sldLayoutId id="2147483684" r:id="rId10"/>
    <p:sldLayoutId id="2147483683"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Yahoo!_Finance" TargetMode="External"/><Relationship Id="rId13" Type="http://schemas.openxmlformats.org/officeDocument/2006/relationships/image" Target="../media/image5.jpeg"/><Relationship Id="rId18" Type="http://schemas.openxmlformats.org/officeDocument/2006/relationships/hyperlink" Target="https://pixabay.com/ru/css-web-%D1%80%D0%B0%D0%B7%D1%80%D0%B0%D0%B1%D0%BE%D1%82%D0%BA%D0%B0-%D0%BF%D1%80%D0%BE%D0%B3%D1%80%D0%B0%D0%BC%D0%BC%D0%B8%D1%80%D0%BE%D0%B2%D0%B0%D0%BD%D0%B8%D0%B5-2189148/" TargetMode="External"/><Relationship Id="rId3" Type="http://schemas.openxmlformats.org/officeDocument/2006/relationships/diagramLayout" Target="../diagrams/layout1.xml"/><Relationship Id="rId21" Type="http://schemas.openxmlformats.org/officeDocument/2006/relationships/image" Target="../media/image9.png"/><Relationship Id="rId7" Type="http://schemas.openxmlformats.org/officeDocument/2006/relationships/image" Target="../media/image2.png"/><Relationship Id="rId12" Type="http://schemas.openxmlformats.org/officeDocument/2006/relationships/hyperlink" Target="https://www.c3d2.de/news/event-20170824-pydd.html" TargetMode="External"/><Relationship Id="rId17" Type="http://schemas.openxmlformats.org/officeDocument/2006/relationships/image" Target="../media/image7.png"/><Relationship Id="rId2" Type="http://schemas.openxmlformats.org/officeDocument/2006/relationships/diagramData" Target="../diagrams/data1.xml"/><Relationship Id="rId16" Type="http://schemas.openxmlformats.org/officeDocument/2006/relationships/hyperlink" Target="https://pixabay.com/pt/logotipo-html-html5-%C3%ADcone-2582748/" TargetMode="External"/><Relationship Id="rId20" Type="http://schemas.openxmlformats.org/officeDocument/2006/relationships/hyperlink" Target="https://namila.me/blog/2020-06/server-client-app-to-upload-and-download-using-aws-s3-pre-signed-urls/" TargetMode="External"/><Relationship Id="rId1" Type="http://schemas.openxmlformats.org/officeDocument/2006/relationships/slideLayout" Target="../slideLayouts/slideLayout2.xml"/><Relationship Id="rId6" Type="http://schemas.microsoft.com/office/2007/relationships/diagramDrawing" Target="../diagrams/drawing1.xml"/><Relationship Id="rId11" Type="http://schemas.openxmlformats.org/officeDocument/2006/relationships/image" Target="../media/image4.png"/><Relationship Id="rId5" Type="http://schemas.openxmlformats.org/officeDocument/2006/relationships/diagramColors" Target="../diagrams/colors1.xml"/><Relationship Id="rId15" Type="http://schemas.openxmlformats.org/officeDocument/2006/relationships/image" Target="../media/image6.png"/><Relationship Id="rId10" Type="http://schemas.openxmlformats.org/officeDocument/2006/relationships/hyperlink" Target="https://melonicedlatte.com/machinelearning/2017/11/23/021658.html" TargetMode="External"/><Relationship Id="rId19" Type="http://schemas.openxmlformats.org/officeDocument/2006/relationships/image" Target="../media/image8.png"/><Relationship Id="rId4" Type="http://schemas.openxmlformats.org/officeDocument/2006/relationships/diagramQuickStyle" Target="../diagrams/quickStyle1.xml"/><Relationship Id="rId9" Type="http://schemas.openxmlformats.org/officeDocument/2006/relationships/image" Target="../media/image3.png"/><Relationship Id="rId14" Type="http://schemas.openxmlformats.org/officeDocument/2006/relationships/hyperlink" Target="https://medium.com/@andriylazorenko/tensorflow-performance-test-cpu-vs-gpu-79fcd39170c" TargetMode="External"/><Relationship Id="rId22" Type="http://schemas.openxmlformats.org/officeDocument/2006/relationships/hyperlink" Target="https://medium.com/skyhub-labs/spike-investigativo-aws-lambda-f0830c9e92f6"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3">
            <a:extLst>
              <a:ext uri="{FF2B5EF4-FFF2-40B4-BE49-F238E27FC236}">
                <a16:creationId xmlns:a16="http://schemas.microsoft.com/office/drawing/2014/main" id="{46F7FBA2-A8E6-CA27-4413-383EAB978A97}"/>
              </a:ext>
            </a:extLst>
          </p:cNvPr>
          <p:cNvPicPr>
            <a:picLocks noChangeAspect="1"/>
          </p:cNvPicPr>
          <p:nvPr/>
        </p:nvPicPr>
        <p:blipFill rotWithShape="1">
          <a:blip r:embed="rId2">
            <a:alphaModFix amt="50000"/>
          </a:blip>
          <a:srcRect t="9942" r="-1" b="33793"/>
          <a:stretch/>
        </p:blipFill>
        <p:spPr>
          <a:xfrm>
            <a:off x="20" y="10"/>
            <a:ext cx="12188930" cy="6857990"/>
          </a:xfrm>
          <a:prstGeom prst="rect">
            <a:avLst/>
          </a:prstGeom>
        </p:spPr>
      </p:pic>
      <p:sp>
        <p:nvSpPr>
          <p:cNvPr id="2" name="Title 1">
            <a:extLst>
              <a:ext uri="{FF2B5EF4-FFF2-40B4-BE49-F238E27FC236}">
                <a16:creationId xmlns:a16="http://schemas.microsoft.com/office/drawing/2014/main" id="{86E8ED8E-24E0-5731-5A46-E506740B8A12}"/>
              </a:ext>
            </a:extLst>
          </p:cNvPr>
          <p:cNvSpPr>
            <a:spLocks noGrp="1"/>
          </p:cNvSpPr>
          <p:nvPr>
            <p:ph type="ctrTitle"/>
          </p:nvPr>
        </p:nvSpPr>
        <p:spPr>
          <a:xfrm>
            <a:off x="1522476" y="537292"/>
            <a:ext cx="9144000" cy="3063240"/>
          </a:xfrm>
        </p:spPr>
        <p:txBody>
          <a:bodyPr>
            <a:normAutofit/>
          </a:bodyPr>
          <a:lstStyle/>
          <a:p>
            <a:pPr algn="ctr"/>
            <a:r>
              <a:rPr lang="en-US" sz="2400" dirty="0">
                <a:solidFill>
                  <a:schemeClr val="lt1"/>
                </a:solidFill>
                <a:latin typeface="Times New Roman" panose="02020603050405020304" pitchFamily="18" charset="0"/>
                <a:ea typeface="Lato"/>
                <a:cs typeface="Times New Roman" panose="02020603050405020304" pitchFamily="18" charset="0"/>
                <a:sym typeface="Lato"/>
              </a:rPr>
              <a:t>ENGR-E 516: Engineering Cloud Computing</a:t>
            </a:r>
            <a:br>
              <a:rPr lang="en-US" sz="2400" dirty="0">
                <a:solidFill>
                  <a:schemeClr val="lt1"/>
                </a:solidFill>
                <a:latin typeface="Times New Roman" panose="02020603050405020304" pitchFamily="18" charset="0"/>
                <a:ea typeface="Lato"/>
                <a:cs typeface="Times New Roman" panose="02020603050405020304" pitchFamily="18" charset="0"/>
                <a:sym typeface="Lato"/>
              </a:rPr>
            </a:br>
            <a:br>
              <a:rPr lang="en-US" sz="2400" dirty="0">
                <a:solidFill>
                  <a:schemeClr val="lt1"/>
                </a:solidFill>
                <a:latin typeface="Times New Roman" panose="02020603050405020304" pitchFamily="18" charset="0"/>
                <a:ea typeface="Lato"/>
                <a:cs typeface="Times New Roman" panose="02020603050405020304" pitchFamily="18" charset="0"/>
                <a:sym typeface="Lato"/>
              </a:rPr>
            </a:br>
            <a:r>
              <a:rPr lang="en-US" sz="2400" dirty="0">
                <a:solidFill>
                  <a:schemeClr val="lt1"/>
                </a:solidFill>
                <a:latin typeface="Times New Roman" panose="02020603050405020304" pitchFamily="18" charset="0"/>
                <a:ea typeface="Lato"/>
                <a:cs typeface="Times New Roman" panose="02020603050405020304" pitchFamily="18" charset="0"/>
                <a:sym typeface="Lato"/>
              </a:rPr>
              <a:t>Financial Portfolio Management</a:t>
            </a:r>
            <a:br>
              <a:rPr lang="en-US" sz="2400" dirty="0">
                <a:solidFill>
                  <a:schemeClr val="lt1"/>
                </a:solidFill>
                <a:latin typeface="Times New Roman" panose="02020603050405020304" pitchFamily="18" charset="0"/>
                <a:ea typeface="Lato"/>
                <a:cs typeface="Times New Roman" panose="02020603050405020304" pitchFamily="18" charset="0"/>
                <a:sym typeface="Lato"/>
              </a:rPr>
            </a:br>
            <a:br>
              <a:rPr lang="en-US" sz="800" dirty="0">
                <a:solidFill>
                  <a:schemeClr val="lt1"/>
                </a:solidFill>
                <a:latin typeface="Lato"/>
                <a:ea typeface="Lato"/>
                <a:cs typeface="Lato"/>
                <a:sym typeface="Lato"/>
              </a:rPr>
            </a:br>
            <a:endParaRPr lang="en-US" sz="2800" dirty="0"/>
          </a:p>
        </p:txBody>
      </p:sp>
      <p:sp>
        <p:nvSpPr>
          <p:cNvPr id="3" name="Subtitle 2">
            <a:extLst>
              <a:ext uri="{FF2B5EF4-FFF2-40B4-BE49-F238E27FC236}">
                <a16:creationId xmlns:a16="http://schemas.microsoft.com/office/drawing/2014/main" id="{8A424F45-75E6-2E35-383A-19A9AC4435CD}"/>
              </a:ext>
            </a:extLst>
          </p:cNvPr>
          <p:cNvSpPr>
            <a:spLocks noGrp="1"/>
          </p:cNvSpPr>
          <p:nvPr>
            <p:ph type="subTitle" idx="1"/>
          </p:nvPr>
        </p:nvSpPr>
        <p:spPr>
          <a:xfrm>
            <a:off x="1527048" y="4599432"/>
            <a:ext cx="9144000" cy="1536192"/>
          </a:xfrm>
        </p:spPr>
        <p:txBody>
          <a:bodyPr>
            <a:normAutofit/>
          </a:bodyPr>
          <a:lstStyle/>
          <a:p>
            <a:pPr algn="ctr"/>
            <a:r>
              <a:rPr lang="en-US" sz="2000" dirty="0" err="1">
                <a:latin typeface="Times New Roman" panose="02020603050405020304" pitchFamily="18" charset="0"/>
                <a:cs typeface="Times New Roman" panose="02020603050405020304" pitchFamily="18" charset="0"/>
              </a:rPr>
              <a:t>Sricharraan</a:t>
            </a:r>
            <a:r>
              <a:rPr lang="en-US" sz="2000" dirty="0">
                <a:latin typeface="Times New Roman" panose="02020603050405020304" pitchFamily="18" charset="0"/>
                <a:cs typeface="Times New Roman" panose="02020603050405020304" pitchFamily="18" charset="0"/>
              </a:rPr>
              <a:t> Ramaswamy</a:t>
            </a:r>
          </a:p>
          <a:p>
            <a:pPr algn="ctr"/>
            <a:r>
              <a:rPr lang="en-US" sz="2000" dirty="0">
                <a:latin typeface="Times New Roman" panose="02020603050405020304" pitchFamily="18" charset="0"/>
                <a:cs typeface="Times New Roman" panose="02020603050405020304" pitchFamily="18" charset="0"/>
              </a:rPr>
              <a:t>Atharva Pandit</a:t>
            </a:r>
          </a:p>
          <a:p>
            <a:pPr algn="ctr"/>
            <a:r>
              <a:rPr lang="en-US" sz="2000" dirty="0" err="1">
                <a:latin typeface="Times New Roman" panose="02020603050405020304" pitchFamily="18" charset="0"/>
                <a:cs typeface="Times New Roman" panose="02020603050405020304" pitchFamily="18" charset="0"/>
              </a:rPr>
              <a:t>Athulya</a:t>
            </a:r>
            <a:r>
              <a:rPr lang="en-US" sz="2000" dirty="0">
                <a:latin typeface="Times New Roman" panose="02020603050405020304" pitchFamily="18" charset="0"/>
                <a:cs typeface="Times New Roman" panose="02020603050405020304" pitchFamily="18" charset="0"/>
              </a:rPr>
              <a:t> Anand</a:t>
            </a:r>
          </a:p>
          <a:p>
            <a:pPr algn="ctr"/>
            <a:endParaRPr lang="en-US" sz="3200" dirty="0">
              <a:latin typeface="Times New Roman" panose="02020603050405020304" pitchFamily="18" charset="0"/>
              <a:cs typeface="Times New Roman" panose="02020603050405020304" pitchFamily="18" charset="0"/>
            </a:endParaRPr>
          </a:p>
        </p:txBody>
      </p:sp>
      <p:sp>
        <p:nvSpPr>
          <p:cNvPr id="23" name="Rectangle 6">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445410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AFF45-B3F1-34BA-88ED-2524F342A6C4}"/>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LIMITATIONS &amp; CHALLENGES FACED</a:t>
            </a:r>
          </a:p>
        </p:txBody>
      </p:sp>
      <p:sp>
        <p:nvSpPr>
          <p:cNvPr id="3" name="Content Placeholder 2">
            <a:extLst>
              <a:ext uri="{FF2B5EF4-FFF2-40B4-BE49-F238E27FC236}">
                <a16:creationId xmlns:a16="http://schemas.microsoft.com/office/drawing/2014/main" id="{CE4BB55E-A67A-80EA-236D-9204EFF3D4CB}"/>
              </a:ext>
            </a:extLst>
          </p:cNvPr>
          <p:cNvSpPr>
            <a:spLocks noGrp="1"/>
          </p:cNvSpPr>
          <p:nvPr>
            <p:ph idx="1"/>
          </p:nvPr>
        </p:nvSpPr>
        <p:spPr>
          <a:xfrm>
            <a:off x="838200" y="2696827"/>
            <a:ext cx="10515600" cy="2152759"/>
          </a:xfrm>
        </p:spPr>
        <p:txBody>
          <a:bodyPr>
            <a:normAutofit/>
          </a:bodyPr>
          <a:lstStyle/>
          <a:p>
            <a:r>
              <a:rPr lang="en-US" sz="1800" dirty="0">
                <a:latin typeface="Times New Roman" panose="02020603050405020304" pitchFamily="18" charset="0"/>
                <a:cs typeface="Times New Roman" panose="02020603050405020304" pitchFamily="18" charset="0"/>
              </a:rPr>
              <a:t>Prediction of future stock price is possible, but validation is difficult, thus have used the past dataset to predict future values. </a:t>
            </a:r>
          </a:p>
          <a:p>
            <a:r>
              <a:rPr lang="en-US" sz="1800" dirty="0">
                <a:latin typeface="Times New Roman" panose="02020603050405020304" pitchFamily="18" charset="0"/>
                <a:cs typeface="Times New Roman" panose="02020603050405020304" pitchFamily="18" charset="0"/>
              </a:rPr>
              <a:t>Storing the model is difficult due to varied dataset. </a:t>
            </a: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4367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97DDF-675B-A755-F122-3D584D9072CA}"/>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FUTURE SCOPE</a:t>
            </a:r>
          </a:p>
        </p:txBody>
      </p:sp>
      <p:sp>
        <p:nvSpPr>
          <p:cNvPr id="3" name="Content Placeholder 2">
            <a:extLst>
              <a:ext uri="{FF2B5EF4-FFF2-40B4-BE49-F238E27FC236}">
                <a16:creationId xmlns:a16="http://schemas.microsoft.com/office/drawing/2014/main" id="{10870593-848F-88CF-CB85-1E513822A2CF}"/>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Implementing this project on multiple stocks in place of just 5 stocks</a:t>
            </a:r>
          </a:p>
          <a:p>
            <a:r>
              <a:rPr lang="en-US" sz="1800" dirty="0">
                <a:latin typeface="Times New Roman" panose="02020603050405020304" pitchFamily="18" charset="0"/>
                <a:cs typeface="Times New Roman" panose="02020603050405020304" pitchFamily="18" charset="0"/>
              </a:rPr>
              <a:t>Enhancing the UI experience </a:t>
            </a: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0874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42CB40-5D12-0A9B-67DD-3047A8DFE933}"/>
              </a:ext>
            </a:extLst>
          </p:cNvPr>
          <p:cNvSpPr>
            <a:spLocks noGrp="1"/>
          </p:cNvSpPr>
          <p:nvPr>
            <p:ph idx="1"/>
          </p:nvPr>
        </p:nvSpPr>
        <p:spPr>
          <a:xfrm>
            <a:off x="838200" y="2866970"/>
            <a:ext cx="10515600" cy="1124059"/>
          </a:xfrm>
        </p:spPr>
        <p:txBody>
          <a:bodyPr>
            <a:normAutofit/>
          </a:bodyPr>
          <a:lstStyle/>
          <a:p>
            <a:pPr marL="0" indent="0" algn="ctr">
              <a:buNone/>
            </a:pPr>
            <a:r>
              <a:rPr lang="en-US" sz="44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797966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B1346-BA38-F779-B5A5-18FF4BC72A78}"/>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13C6D1B3-B788-A69F-4858-C19129D69C5E}"/>
              </a:ext>
            </a:extLst>
          </p:cNvPr>
          <p:cNvSpPr>
            <a:spLocks noGrp="1"/>
          </p:cNvSpPr>
          <p:nvPr>
            <p:ph idx="1"/>
          </p:nvPr>
        </p:nvSpPr>
        <p:spPr/>
        <p:txBody>
          <a:bodyPr>
            <a:normAutofit/>
          </a:bodyPr>
          <a:lstStyle/>
          <a:p>
            <a:pPr algn="just"/>
            <a:r>
              <a:rPr lang="en-US" sz="1800" dirty="0">
                <a:latin typeface="TimesNewRomanPSMT"/>
              </a:rPr>
              <a:t>E</a:t>
            </a:r>
            <a:r>
              <a:rPr lang="en-US" sz="1800" dirty="0">
                <a:effectLst/>
                <a:latin typeface="TimesNewRomanPSMT"/>
              </a:rPr>
              <a:t>veryone’s busy schedule, can be difficult to keep up with regular updates. </a:t>
            </a:r>
          </a:p>
          <a:p>
            <a:pPr algn="just"/>
            <a:r>
              <a:rPr lang="en-US" sz="1800" dirty="0">
                <a:effectLst/>
                <a:latin typeface="TimesNewRomanPSMT"/>
              </a:rPr>
              <a:t>One important factor could include managing and getting timely updates on financial affairs, specifically because investment products are unlikely to remain the same over a timeline.</a:t>
            </a:r>
          </a:p>
          <a:p>
            <a:pPr algn="just"/>
            <a:r>
              <a:rPr lang="en-US" sz="1800" dirty="0">
                <a:latin typeface="TimesNewRomanPSMT"/>
              </a:rPr>
              <a:t>M</a:t>
            </a:r>
            <a:r>
              <a:rPr lang="en-US" sz="1800" dirty="0">
                <a:effectLst/>
                <a:latin typeface="TimesNewRomanPSMT"/>
              </a:rPr>
              <a:t>eaningful financial advice can sometimes not serve the purpose, becoming invaluable. </a:t>
            </a:r>
          </a:p>
          <a:p>
            <a:pPr algn="just"/>
            <a:r>
              <a:rPr lang="en-US" sz="1800" dirty="0">
                <a:latin typeface="TimesNewRomanPSMT"/>
              </a:rPr>
              <a:t>A</a:t>
            </a:r>
            <a:r>
              <a:rPr lang="en-US" sz="1800" dirty="0">
                <a:effectLst/>
                <a:latin typeface="TimesNewRomanPSMT"/>
              </a:rPr>
              <a:t> customized financial portfolio holding stocks can exclusively cater to the investment needs of individuals. considering their financial interest, financial goals, requirement, willingness, and ability to deal with risk.</a:t>
            </a:r>
          </a:p>
          <a:p>
            <a:pPr algn="just"/>
            <a:r>
              <a:rPr lang="en-US" sz="1800" dirty="0">
                <a:effectLst/>
                <a:latin typeface="TimesNewRomanPSMT"/>
              </a:rPr>
              <a:t>Additionally, in most cases, investment portfolios must be designed in such a way where it can minimize an individual’s tax burden. </a:t>
            </a:r>
          </a:p>
          <a:p>
            <a:pPr algn="just"/>
            <a:r>
              <a:rPr lang="en-US" sz="1800" b="1" dirty="0">
                <a:latin typeface="TimesNewRomanPSMT"/>
              </a:rPr>
              <a:t>Objective:</a:t>
            </a:r>
            <a:r>
              <a:rPr lang="en-US" sz="1800" dirty="0">
                <a:latin typeface="TimesNewRomanPSMT"/>
              </a:rPr>
              <a:t> F</a:t>
            </a:r>
            <a:r>
              <a:rPr lang="en-US" sz="1800" dirty="0">
                <a:effectLst/>
                <a:latin typeface="TimesNewRomanPSMT"/>
              </a:rPr>
              <a:t>ocus on building a customized financial portfolio to hold best performing stocks for investors and individuals who are interested in keeping up with financial affairs given their need and interests. </a:t>
            </a:r>
            <a:endParaRPr lang="en-US" sz="1800" dirty="0"/>
          </a:p>
          <a:p>
            <a:pPr algn="just"/>
            <a:endParaRPr lang="en-US" sz="1800" dirty="0"/>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2603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F0908-0753-DDC8-81DD-E3DD5B1FE195}"/>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RELATED WORK</a:t>
            </a:r>
          </a:p>
        </p:txBody>
      </p:sp>
      <p:sp>
        <p:nvSpPr>
          <p:cNvPr id="3" name="Content Placeholder 2">
            <a:extLst>
              <a:ext uri="{FF2B5EF4-FFF2-40B4-BE49-F238E27FC236}">
                <a16:creationId xmlns:a16="http://schemas.microsoft.com/office/drawing/2014/main" id="{C69E6B5F-347E-C2C1-405E-9C2B2EADCA23}"/>
              </a:ext>
            </a:extLst>
          </p:cNvPr>
          <p:cNvSpPr>
            <a:spLocks noGrp="1"/>
          </p:cNvSpPr>
          <p:nvPr>
            <p:ph idx="1"/>
          </p:nvPr>
        </p:nvSpPr>
        <p:spPr/>
        <p:txBody>
          <a:bodyPr>
            <a:normAutofit/>
          </a:bodyPr>
          <a:lstStyle/>
          <a:p>
            <a:r>
              <a:rPr lang="en-US" sz="1800" dirty="0">
                <a:effectLst/>
                <a:latin typeface="TimesNewRomanPSMT"/>
              </a:rPr>
              <a:t>Goyal and Welch (2008) thoroughly assess the performance of variables that have been recommended by the academic literature as being effective predictors of the equity premium and come to conflicting conclusions. </a:t>
            </a:r>
            <a:endParaRPr lang="en-US" sz="1800" dirty="0">
              <a:effectLst/>
              <a:latin typeface="SymbolMT"/>
            </a:endParaRPr>
          </a:p>
          <a:p>
            <a:r>
              <a:rPr lang="en-US" sz="1800" dirty="0">
                <a:effectLst/>
                <a:latin typeface="TimesNewRomanPSMT"/>
              </a:rPr>
              <a:t>Johannes et al. (2014) provides compelling evidence that, if investors include estimation risk and time-varying volatility in their optimum portfolio issues, they can leverage predictability to enhance out-of-sample performance. </a:t>
            </a:r>
          </a:p>
          <a:p>
            <a:r>
              <a:rPr lang="en-US" sz="1800" dirty="0">
                <a:effectLst/>
                <a:latin typeface="TimesNewRomanPSMT"/>
              </a:rPr>
              <a:t>Gu et al. (2020)2 demonstrated the advantage of applying machine learning for empirical asset pricing and linked the improved predictive performance to the acceptance of non-linear predictor interactions. The most accurate methods for predicting returns were trees and neural networks. </a:t>
            </a:r>
            <a:endParaRPr lang="en-US" sz="1800" dirty="0">
              <a:effectLst/>
              <a:latin typeface="SymbolMT"/>
            </a:endParaRPr>
          </a:p>
          <a:p>
            <a:endParaRPr lang="en-US" sz="1800" dirty="0"/>
          </a:p>
        </p:txBody>
      </p:sp>
    </p:spTree>
    <p:extLst>
      <p:ext uri="{BB962C8B-B14F-4D97-AF65-F5344CB8AC3E}">
        <p14:creationId xmlns:p14="http://schemas.microsoft.com/office/powerpoint/2010/main" val="3221558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24DFA769-9669-A548-C1B3-C26F0051E619}"/>
              </a:ext>
            </a:extLst>
          </p:cNvPr>
          <p:cNvGraphicFramePr>
            <a:graphicFrameLocks noGrp="1"/>
          </p:cNvGraphicFramePr>
          <p:nvPr>
            <p:ph idx="1"/>
            <p:extLst>
              <p:ext uri="{D42A27DB-BD31-4B8C-83A1-F6EECF244321}">
                <p14:modId xmlns:p14="http://schemas.microsoft.com/office/powerpoint/2010/main" val="3578776529"/>
              </p:ext>
            </p:extLst>
          </p:nvPr>
        </p:nvGraphicFramePr>
        <p:xfrm>
          <a:off x="838200" y="1928813"/>
          <a:ext cx="10515600" cy="4252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1">
            <a:extLst>
              <a:ext uri="{FF2B5EF4-FFF2-40B4-BE49-F238E27FC236}">
                <a16:creationId xmlns:a16="http://schemas.microsoft.com/office/drawing/2014/main" id="{0DB89A4A-5790-5A07-9DCB-0A0B65EC2CF4}"/>
              </a:ext>
            </a:extLst>
          </p:cNvPr>
          <p:cNvSpPr>
            <a:spLocks noGrp="1"/>
          </p:cNvSpPr>
          <p:nvPr>
            <p:ph type="title"/>
          </p:nvPr>
        </p:nvSpPr>
        <p:spPr>
          <a:xfrm>
            <a:off x="838200" y="365125"/>
            <a:ext cx="10515600" cy="1325563"/>
          </a:xfrm>
        </p:spPr>
        <p:txBody>
          <a:bodyPr>
            <a:normAutofit/>
          </a:bodyPr>
          <a:lstStyle/>
          <a:p>
            <a:r>
              <a:rPr lang="en-US" sz="3200" dirty="0">
                <a:latin typeface="Times New Roman" panose="02020603050405020304" pitchFamily="18" charset="0"/>
                <a:cs typeface="Times New Roman" panose="02020603050405020304" pitchFamily="18" charset="0"/>
              </a:rPr>
              <a:t>WORK-FLOW </a:t>
            </a:r>
          </a:p>
        </p:txBody>
      </p:sp>
      <p:pic>
        <p:nvPicPr>
          <p:cNvPr id="7" name="Picture 6" descr="A picture containing icon&#10;&#10;Description automatically generated">
            <a:extLst>
              <a:ext uri="{FF2B5EF4-FFF2-40B4-BE49-F238E27FC236}">
                <a16:creationId xmlns:a16="http://schemas.microsoft.com/office/drawing/2014/main" id="{CADF376A-A937-8887-AFA5-90A508E5DBAC}"/>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1191802" y="2958027"/>
            <a:ext cx="1296256" cy="470973"/>
          </a:xfrm>
          <a:prstGeom prst="rect">
            <a:avLst/>
          </a:prstGeom>
        </p:spPr>
      </p:pic>
      <p:pic>
        <p:nvPicPr>
          <p:cNvPr id="13" name="Picture 12" descr="Icon&#10;&#10;Description automatically generated">
            <a:extLst>
              <a:ext uri="{FF2B5EF4-FFF2-40B4-BE49-F238E27FC236}">
                <a16:creationId xmlns:a16="http://schemas.microsoft.com/office/drawing/2014/main" id="{128ADC09-3D06-04A2-271F-051FE57E5627}"/>
              </a:ext>
            </a:extLst>
          </p:cNvPr>
          <p:cNvPicPr>
            <a:picLocks noChangeAspect="1"/>
          </p:cNvPicPr>
          <p:nvPr/>
        </p:nvPicPr>
        <p:blipFill>
          <a:blip r:embed="rId9">
            <a:extLst>
              <a:ext uri="{837473B0-CC2E-450A-ABE3-18F120FF3D39}">
                <a1611:picAttrSrcUrl xmlns:a1611="http://schemas.microsoft.com/office/drawing/2016/11/main" r:id="rId10"/>
              </a:ext>
            </a:extLst>
          </a:blip>
          <a:stretch>
            <a:fillRect/>
          </a:stretch>
        </p:blipFill>
        <p:spPr>
          <a:xfrm>
            <a:off x="3229510" y="3053086"/>
            <a:ext cx="1296256" cy="375914"/>
          </a:xfrm>
          <a:prstGeom prst="rect">
            <a:avLst/>
          </a:prstGeom>
        </p:spPr>
      </p:pic>
      <p:pic>
        <p:nvPicPr>
          <p:cNvPr id="16" name="Picture 15" descr="Icon&#10;&#10;Description automatically generated">
            <a:extLst>
              <a:ext uri="{FF2B5EF4-FFF2-40B4-BE49-F238E27FC236}">
                <a16:creationId xmlns:a16="http://schemas.microsoft.com/office/drawing/2014/main" id="{50E950A1-D82A-A455-6BC8-B0873D069CE2}"/>
              </a:ext>
            </a:extLst>
          </p:cNvPr>
          <p:cNvPicPr>
            <a:picLocks noChangeAspect="1"/>
          </p:cNvPicPr>
          <p:nvPr/>
        </p:nvPicPr>
        <p:blipFill>
          <a:blip r:embed="rId11">
            <a:extLst>
              <a:ext uri="{837473B0-CC2E-450A-ABE3-18F120FF3D39}">
                <a1611:picAttrSrcUrl xmlns:a1611="http://schemas.microsoft.com/office/drawing/2016/11/main" r:id="rId12"/>
              </a:ext>
            </a:extLst>
          </a:blip>
          <a:stretch>
            <a:fillRect/>
          </a:stretch>
        </p:blipFill>
        <p:spPr>
          <a:xfrm>
            <a:off x="3380624" y="1881296"/>
            <a:ext cx="994025" cy="994025"/>
          </a:xfrm>
          <a:prstGeom prst="rect">
            <a:avLst/>
          </a:prstGeom>
        </p:spPr>
      </p:pic>
      <p:pic>
        <p:nvPicPr>
          <p:cNvPr id="19" name="Picture 18" descr="A picture containing text, tableware, dishware, clipart&#10;&#10;Description automatically generated">
            <a:extLst>
              <a:ext uri="{FF2B5EF4-FFF2-40B4-BE49-F238E27FC236}">
                <a16:creationId xmlns:a16="http://schemas.microsoft.com/office/drawing/2014/main" id="{15AC2E1A-965B-07FD-F8FB-66A8673B8D3D}"/>
              </a:ext>
            </a:extLst>
          </p:cNvPr>
          <p:cNvPicPr>
            <a:picLocks noChangeAspect="1"/>
          </p:cNvPicPr>
          <p:nvPr/>
        </p:nvPicPr>
        <p:blipFill>
          <a:blip r:embed="rId13">
            <a:extLst>
              <a:ext uri="{837473B0-CC2E-450A-ABE3-18F120FF3D39}">
                <a1611:picAttrSrcUrl xmlns:a1611="http://schemas.microsoft.com/office/drawing/2016/11/main" r:id="rId14"/>
              </a:ext>
            </a:extLst>
          </a:blip>
          <a:stretch>
            <a:fillRect/>
          </a:stretch>
        </p:blipFill>
        <p:spPr>
          <a:xfrm>
            <a:off x="2830225" y="4600790"/>
            <a:ext cx="2094824" cy="409145"/>
          </a:xfrm>
          <a:prstGeom prst="rect">
            <a:avLst/>
          </a:prstGeom>
        </p:spPr>
      </p:pic>
      <p:pic>
        <p:nvPicPr>
          <p:cNvPr id="22" name="Picture 21" descr="Icon&#10;&#10;Description automatically generated">
            <a:extLst>
              <a:ext uri="{FF2B5EF4-FFF2-40B4-BE49-F238E27FC236}">
                <a16:creationId xmlns:a16="http://schemas.microsoft.com/office/drawing/2014/main" id="{AF41D15A-8E92-475E-2807-F8D6E6D4ABD2}"/>
              </a:ext>
            </a:extLst>
          </p:cNvPr>
          <p:cNvPicPr>
            <a:picLocks noChangeAspect="1"/>
          </p:cNvPicPr>
          <p:nvPr/>
        </p:nvPicPr>
        <p:blipFill>
          <a:blip r:embed="rId15">
            <a:extLst>
              <a:ext uri="{837473B0-CC2E-450A-ABE3-18F120FF3D39}">
                <a1611:picAttrSrcUrl xmlns:a1611="http://schemas.microsoft.com/office/drawing/2016/11/main" r:id="rId16"/>
              </a:ext>
            </a:extLst>
          </a:blip>
          <a:stretch>
            <a:fillRect/>
          </a:stretch>
        </p:blipFill>
        <p:spPr>
          <a:xfrm>
            <a:off x="5438881" y="2556073"/>
            <a:ext cx="994025" cy="994025"/>
          </a:xfrm>
          <a:prstGeom prst="rect">
            <a:avLst/>
          </a:prstGeom>
        </p:spPr>
      </p:pic>
      <p:pic>
        <p:nvPicPr>
          <p:cNvPr id="24" name="Picture 23" descr="Logo, icon&#10;&#10;Description automatically generated">
            <a:extLst>
              <a:ext uri="{FF2B5EF4-FFF2-40B4-BE49-F238E27FC236}">
                <a16:creationId xmlns:a16="http://schemas.microsoft.com/office/drawing/2014/main" id="{3C9F16D9-6BA1-49C5-09CA-15BEB21AB687}"/>
              </a:ext>
            </a:extLst>
          </p:cNvPr>
          <p:cNvPicPr>
            <a:picLocks noChangeAspect="1"/>
          </p:cNvPicPr>
          <p:nvPr/>
        </p:nvPicPr>
        <p:blipFill>
          <a:blip r:embed="rId17">
            <a:extLst>
              <a:ext uri="{837473B0-CC2E-450A-ABE3-18F120FF3D39}">
                <a1611:picAttrSrcUrl xmlns:a1611="http://schemas.microsoft.com/office/drawing/2016/11/main" r:id="rId18"/>
              </a:ext>
            </a:extLst>
          </a:blip>
          <a:stretch>
            <a:fillRect/>
          </a:stretch>
        </p:blipFill>
        <p:spPr>
          <a:xfrm>
            <a:off x="5300823" y="4600790"/>
            <a:ext cx="1270143" cy="994025"/>
          </a:xfrm>
          <a:prstGeom prst="rect">
            <a:avLst/>
          </a:prstGeom>
        </p:spPr>
      </p:pic>
      <p:pic>
        <p:nvPicPr>
          <p:cNvPr id="26" name="Picture 25" descr="Logo, company name&#10;&#10;Description automatically generated">
            <a:extLst>
              <a:ext uri="{FF2B5EF4-FFF2-40B4-BE49-F238E27FC236}">
                <a16:creationId xmlns:a16="http://schemas.microsoft.com/office/drawing/2014/main" id="{DD335932-475D-1725-C600-DDCE4FEF45FD}"/>
              </a:ext>
            </a:extLst>
          </p:cNvPr>
          <p:cNvPicPr>
            <a:picLocks noChangeAspect="1"/>
          </p:cNvPicPr>
          <p:nvPr/>
        </p:nvPicPr>
        <p:blipFill>
          <a:blip r:embed="rId19">
            <a:extLst>
              <a:ext uri="{837473B0-CC2E-450A-ABE3-18F120FF3D39}">
                <a1611:picAttrSrcUrl xmlns:a1611="http://schemas.microsoft.com/office/drawing/2016/11/main" r:id="rId20"/>
              </a:ext>
            </a:extLst>
          </a:blip>
          <a:stretch>
            <a:fillRect/>
          </a:stretch>
        </p:blipFill>
        <p:spPr>
          <a:xfrm>
            <a:off x="7088739" y="2621052"/>
            <a:ext cx="1700944" cy="807948"/>
          </a:xfrm>
          <a:prstGeom prst="rect">
            <a:avLst/>
          </a:prstGeom>
        </p:spPr>
      </p:pic>
      <p:pic>
        <p:nvPicPr>
          <p:cNvPr id="29" name="Picture 28" descr="Icon&#10;&#10;Description automatically generated">
            <a:extLst>
              <a:ext uri="{FF2B5EF4-FFF2-40B4-BE49-F238E27FC236}">
                <a16:creationId xmlns:a16="http://schemas.microsoft.com/office/drawing/2014/main" id="{05D88680-C2C6-2841-DAEA-3DC3A5B30F5A}"/>
              </a:ext>
            </a:extLst>
          </p:cNvPr>
          <p:cNvPicPr>
            <a:picLocks noChangeAspect="1"/>
          </p:cNvPicPr>
          <p:nvPr/>
        </p:nvPicPr>
        <p:blipFill>
          <a:blip r:embed="rId21">
            <a:extLst>
              <a:ext uri="{837473B0-CC2E-450A-ABE3-18F120FF3D39}">
                <a1611:picAttrSrcUrl xmlns:a1611="http://schemas.microsoft.com/office/drawing/2016/11/main" r:id="rId22"/>
              </a:ext>
            </a:extLst>
          </a:blip>
          <a:stretch>
            <a:fillRect/>
          </a:stretch>
        </p:blipFill>
        <p:spPr>
          <a:xfrm>
            <a:off x="7004824" y="4518714"/>
            <a:ext cx="1868774" cy="982441"/>
          </a:xfrm>
          <a:prstGeom prst="rect">
            <a:avLst/>
          </a:prstGeom>
        </p:spPr>
      </p:pic>
    </p:spTree>
    <p:extLst>
      <p:ext uri="{BB962C8B-B14F-4D97-AF65-F5344CB8AC3E}">
        <p14:creationId xmlns:p14="http://schemas.microsoft.com/office/powerpoint/2010/main" val="2225656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79C2B-A942-34C1-F947-8AB9F2441D90}"/>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208A668A-2C38-6B31-CEB5-F0F9197A23DB}"/>
              </a:ext>
            </a:extLst>
          </p:cNvPr>
          <p:cNvSpPr>
            <a:spLocks noGrp="1"/>
          </p:cNvSpPr>
          <p:nvPr>
            <p:ph idx="1"/>
          </p:nvPr>
        </p:nvSpPr>
        <p:spPr/>
        <p:txBody>
          <a:bodyPr>
            <a:normAutofit/>
          </a:bodyPr>
          <a:lstStyle/>
          <a:p>
            <a:pPr algn="just"/>
            <a:r>
              <a:rPr lang="en-US" sz="1800" b="1" dirty="0">
                <a:latin typeface="Times New Roman" panose="02020603050405020304" pitchFamily="18" charset="0"/>
                <a:cs typeface="Times New Roman" panose="02020603050405020304" pitchFamily="18" charset="0"/>
              </a:rPr>
              <a:t>Data Collection</a:t>
            </a:r>
            <a:endParaRPr lang="en-US" sz="1800" dirty="0">
              <a:latin typeface="Times New Roman" panose="02020603050405020304" pitchFamily="18" charset="0"/>
              <a:cs typeface="Times New Roman" panose="02020603050405020304" pitchFamily="18" charset="0"/>
            </a:endParaRPr>
          </a:p>
          <a:p>
            <a:pPr lvl="1" algn="just"/>
            <a:r>
              <a:rPr lang="en-US" sz="1400" dirty="0">
                <a:effectLst/>
                <a:latin typeface="TimesNewRomanPSMT"/>
              </a:rPr>
              <a:t>Live data was collected from </a:t>
            </a:r>
            <a:r>
              <a:rPr lang="en-US" sz="1400" i="1" dirty="0">
                <a:effectLst/>
                <a:latin typeface="TimesNewRomanPS"/>
              </a:rPr>
              <a:t>yahoo finance. </a:t>
            </a:r>
          </a:p>
          <a:p>
            <a:pPr lvl="1" algn="just"/>
            <a:r>
              <a:rPr lang="en-US" sz="1400" dirty="0">
                <a:latin typeface="TimesNewRomanPSMT"/>
              </a:rPr>
              <a:t>C</a:t>
            </a:r>
            <a:r>
              <a:rPr lang="en-US" sz="1400" dirty="0">
                <a:effectLst/>
                <a:latin typeface="TimesNewRomanPSMT"/>
              </a:rPr>
              <a:t>omprises of opening rate and closing rate per day for the period January 1st, 2012 till today. </a:t>
            </a:r>
          </a:p>
          <a:p>
            <a:pPr lvl="1" algn="just"/>
            <a:r>
              <a:rPr lang="en-US" sz="1400" dirty="0">
                <a:latin typeface="TimesNewRomanPSMT"/>
              </a:rPr>
              <a:t>C</a:t>
            </a:r>
            <a:r>
              <a:rPr lang="en-US" sz="1400" dirty="0">
                <a:effectLst/>
                <a:latin typeface="TimesNewRomanPSMT"/>
              </a:rPr>
              <a:t>ontains the highest rate and lowest rate of a stock per day along with the adjacent closing rate and volume of each stock. </a:t>
            </a:r>
            <a:endParaRPr lang="en-US" sz="1400" dirty="0">
              <a:effectLst/>
              <a:latin typeface="SymbolMT"/>
            </a:endParaRPr>
          </a:p>
          <a:p>
            <a:pPr algn="just"/>
            <a:r>
              <a:rPr lang="en-US" sz="1800" b="1" dirty="0">
                <a:effectLst/>
                <a:latin typeface="TimesNewRomanPS"/>
              </a:rPr>
              <a:t>ML Model testing: </a:t>
            </a:r>
          </a:p>
          <a:p>
            <a:pPr lvl="1" algn="just"/>
            <a:r>
              <a:rPr lang="en-US" sz="1400" dirty="0">
                <a:effectLst/>
                <a:latin typeface="TimesNewRomanPSMT"/>
              </a:rPr>
              <a:t>We have implemented Long Short-Term Memory (LSTM) ML model for this project. </a:t>
            </a:r>
          </a:p>
          <a:p>
            <a:pPr lvl="1" algn="just"/>
            <a:r>
              <a:rPr lang="en-US" sz="1400" dirty="0">
                <a:latin typeface="TimesNewRomanPSMT"/>
              </a:rPr>
              <a:t>P</a:t>
            </a:r>
            <a:r>
              <a:rPr lang="en-US" sz="1400" dirty="0">
                <a:effectLst/>
                <a:latin typeface="TimesNewRomanPSMT"/>
              </a:rPr>
              <a:t>redicted the daily closing stock price for the year 2022 and compared it with the current value.</a:t>
            </a:r>
          </a:p>
          <a:p>
            <a:pPr lvl="1" algn="just"/>
            <a:r>
              <a:rPr lang="en-US" sz="1400" dirty="0">
                <a:latin typeface="TimesNewRomanPSMT"/>
              </a:rPr>
              <a:t>C</a:t>
            </a:r>
            <a:r>
              <a:rPr lang="en-US" sz="1400" dirty="0">
                <a:effectLst/>
                <a:latin typeface="TimesNewRomanPSMT"/>
              </a:rPr>
              <a:t>omputed the root mean squared error value as 5%. </a:t>
            </a:r>
          </a:p>
          <a:p>
            <a:pPr lvl="1" algn="just"/>
            <a:r>
              <a:rPr lang="en-US" sz="1400" dirty="0">
                <a:latin typeface="TimesNewRomanPSMT"/>
              </a:rPr>
              <a:t>W</a:t>
            </a:r>
            <a:r>
              <a:rPr lang="en-US" sz="1400" dirty="0">
                <a:effectLst/>
                <a:latin typeface="TimesNewRomanPSMT"/>
              </a:rPr>
              <a:t>orked on 5 companies namely, Apple (AAPL), Microsoft (MSFT), Disney (DIS), JP Morgan (JPM) and Micron Technology (MU). </a:t>
            </a:r>
            <a:endParaRPr lang="en-US" sz="1400" dirty="0">
              <a:effectLst/>
              <a:latin typeface="SymbolMT"/>
            </a:endParaRPr>
          </a:p>
          <a:p>
            <a:pPr algn="just"/>
            <a:endParaRPr lang="en-US" sz="1800" dirty="0">
              <a:latin typeface="Times New Roman" panose="02020603050405020304" pitchFamily="18" charset="0"/>
              <a:cs typeface="Times New Roman" panose="02020603050405020304" pitchFamily="18" charset="0"/>
            </a:endParaRPr>
          </a:p>
        </p:txBody>
      </p:sp>
      <p:pic>
        <p:nvPicPr>
          <p:cNvPr id="5" name="Picture 4" descr="Table&#10;&#10;Description automatically generated">
            <a:extLst>
              <a:ext uri="{FF2B5EF4-FFF2-40B4-BE49-F238E27FC236}">
                <a16:creationId xmlns:a16="http://schemas.microsoft.com/office/drawing/2014/main" id="{B6A40C2A-3BC4-BAAE-547B-8CC4F55D93B0}"/>
              </a:ext>
            </a:extLst>
          </p:cNvPr>
          <p:cNvPicPr>
            <a:picLocks noChangeAspect="1"/>
          </p:cNvPicPr>
          <p:nvPr/>
        </p:nvPicPr>
        <p:blipFill>
          <a:blip r:embed="rId2"/>
          <a:stretch>
            <a:fillRect/>
          </a:stretch>
        </p:blipFill>
        <p:spPr>
          <a:xfrm>
            <a:off x="3462392" y="5045168"/>
            <a:ext cx="5627384" cy="1374872"/>
          </a:xfrm>
          <a:prstGeom prst="rect">
            <a:avLst/>
          </a:prstGeom>
        </p:spPr>
      </p:pic>
    </p:spTree>
    <p:extLst>
      <p:ext uri="{BB962C8B-B14F-4D97-AF65-F5344CB8AC3E}">
        <p14:creationId xmlns:p14="http://schemas.microsoft.com/office/powerpoint/2010/main" val="2304776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B681F-A726-C6D0-1E54-7A69D4964126}"/>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METHODOLOGY</a:t>
            </a:r>
          </a:p>
        </p:txBody>
      </p:sp>
      <p:pic>
        <p:nvPicPr>
          <p:cNvPr id="5" name="Content Placeholder 4" descr="Chart, line chart&#10;&#10;Description automatically generated">
            <a:extLst>
              <a:ext uri="{FF2B5EF4-FFF2-40B4-BE49-F238E27FC236}">
                <a16:creationId xmlns:a16="http://schemas.microsoft.com/office/drawing/2014/main" id="{2F160F44-B241-DEA0-649B-FCA9E0437B3D}"/>
              </a:ext>
            </a:extLst>
          </p:cNvPr>
          <p:cNvPicPr>
            <a:picLocks noGrp="1" noChangeAspect="1"/>
          </p:cNvPicPr>
          <p:nvPr>
            <p:ph idx="1"/>
          </p:nvPr>
        </p:nvPicPr>
        <p:blipFill>
          <a:blip r:embed="rId2"/>
          <a:stretch>
            <a:fillRect/>
          </a:stretch>
        </p:blipFill>
        <p:spPr>
          <a:xfrm>
            <a:off x="838200" y="2455863"/>
            <a:ext cx="7298108" cy="3331556"/>
          </a:xfrm>
        </p:spPr>
      </p:pic>
      <p:pic>
        <p:nvPicPr>
          <p:cNvPr id="7" name="Picture 6" descr="Table&#10;&#10;Description automatically generated">
            <a:extLst>
              <a:ext uri="{FF2B5EF4-FFF2-40B4-BE49-F238E27FC236}">
                <a16:creationId xmlns:a16="http://schemas.microsoft.com/office/drawing/2014/main" id="{031E4AC1-56A2-9741-5EB5-B1708795D726}"/>
              </a:ext>
            </a:extLst>
          </p:cNvPr>
          <p:cNvPicPr>
            <a:picLocks noChangeAspect="1"/>
          </p:cNvPicPr>
          <p:nvPr/>
        </p:nvPicPr>
        <p:blipFill>
          <a:blip r:embed="rId3"/>
          <a:stretch>
            <a:fillRect/>
          </a:stretch>
        </p:blipFill>
        <p:spPr>
          <a:xfrm>
            <a:off x="7951474" y="1928973"/>
            <a:ext cx="3941647" cy="3858446"/>
          </a:xfrm>
          <a:prstGeom prst="rect">
            <a:avLst/>
          </a:prstGeom>
        </p:spPr>
      </p:pic>
    </p:spTree>
    <p:extLst>
      <p:ext uri="{BB962C8B-B14F-4D97-AF65-F5344CB8AC3E}">
        <p14:creationId xmlns:p14="http://schemas.microsoft.com/office/powerpoint/2010/main" val="1130073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3">
            <a:extLst>
              <a:ext uri="{FF2B5EF4-FFF2-40B4-BE49-F238E27FC236}">
                <a16:creationId xmlns:a16="http://schemas.microsoft.com/office/drawing/2014/main" id="{959C6B72-F8E6-4281-8F3E-93FC0DC98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BF5274-2C2E-8734-9953-CEA8218DAB66}"/>
              </a:ext>
            </a:extLst>
          </p:cNvPr>
          <p:cNvSpPr>
            <a:spLocks noGrp="1"/>
          </p:cNvSpPr>
          <p:nvPr>
            <p:ph type="title"/>
          </p:nvPr>
        </p:nvSpPr>
        <p:spPr>
          <a:xfrm>
            <a:off x="612648" y="365125"/>
            <a:ext cx="5295015" cy="2063808"/>
          </a:xfrm>
        </p:spPr>
        <p:txBody>
          <a:bodyPr anchor="b">
            <a:normAutofit/>
          </a:bodyPr>
          <a:lstStyle/>
          <a:p>
            <a:r>
              <a:rPr lang="en-US" sz="3200" dirty="0">
                <a:latin typeface="Times New Roman" panose="02020603050405020304" pitchFamily="18" charset="0"/>
                <a:cs typeface="Times New Roman" panose="02020603050405020304" pitchFamily="18" charset="0"/>
              </a:rPr>
              <a:t>METHODOLOGY</a:t>
            </a:r>
          </a:p>
        </p:txBody>
      </p:sp>
      <p:pic>
        <p:nvPicPr>
          <p:cNvPr id="7" name="Picture 6" descr="Graphical user interface, application&#10;&#10;Description automatically generated">
            <a:extLst>
              <a:ext uri="{FF2B5EF4-FFF2-40B4-BE49-F238E27FC236}">
                <a16:creationId xmlns:a16="http://schemas.microsoft.com/office/drawing/2014/main" id="{9ECF8E62-1026-1A01-B679-B6A3F5F34C08}"/>
              </a:ext>
            </a:extLst>
          </p:cNvPr>
          <p:cNvPicPr>
            <a:picLocks noChangeAspect="1"/>
          </p:cNvPicPr>
          <p:nvPr/>
        </p:nvPicPr>
        <p:blipFill>
          <a:blip r:embed="rId2"/>
          <a:stretch>
            <a:fillRect/>
          </a:stretch>
        </p:blipFill>
        <p:spPr>
          <a:xfrm>
            <a:off x="6211280" y="365125"/>
            <a:ext cx="2860436" cy="2474278"/>
          </a:xfrm>
          <a:prstGeom prst="rect">
            <a:avLst/>
          </a:prstGeom>
        </p:spPr>
      </p:pic>
      <p:pic>
        <p:nvPicPr>
          <p:cNvPr id="5" name="Picture 4" descr="Graphical user interface, application, Teams&#10;&#10;Description automatically generated">
            <a:extLst>
              <a:ext uri="{FF2B5EF4-FFF2-40B4-BE49-F238E27FC236}">
                <a16:creationId xmlns:a16="http://schemas.microsoft.com/office/drawing/2014/main" id="{9C21D354-699D-1D6E-0F2E-E43540CA44A7}"/>
              </a:ext>
            </a:extLst>
          </p:cNvPr>
          <p:cNvPicPr>
            <a:picLocks noChangeAspect="1"/>
          </p:cNvPicPr>
          <p:nvPr/>
        </p:nvPicPr>
        <p:blipFill>
          <a:blip r:embed="rId3"/>
          <a:stretch>
            <a:fillRect/>
          </a:stretch>
        </p:blipFill>
        <p:spPr>
          <a:xfrm>
            <a:off x="9181821" y="760288"/>
            <a:ext cx="2646111" cy="2079115"/>
          </a:xfrm>
          <a:prstGeom prst="rect">
            <a:avLst/>
          </a:prstGeom>
        </p:spPr>
      </p:pic>
      <p:sp>
        <p:nvSpPr>
          <p:cNvPr id="19" name="Rectangle 6">
            <a:extLst>
              <a:ext uri="{FF2B5EF4-FFF2-40B4-BE49-F238E27FC236}">
                <a16:creationId xmlns:a16="http://schemas.microsoft.com/office/drawing/2014/main" id="{35AD8443-F80F-481A-A3DE-89A2D0BA7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648" y="265475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E7298F"/>
          </a:solidFill>
          <a:ln w="38100" cap="rnd">
            <a:solidFill>
              <a:srgbClr val="E7298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A89CCE6-5F7A-5CB0-C63D-34A3DDAD95C0}"/>
              </a:ext>
            </a:extLst>
          </p:cNvPr>
          <p:cNvSpPr>
            <a:spLocks noGrp="1"/>
          </p:cNvSpPr>
          <p:nvPr>
            <p:ph idx="1"/>
          </p:nvPr>
        </p:nvSpPr>
        <p:spPr>
          <a:xfrm>
            <a:off x="612648" y="2908005"/>
            <a:ext cx="5295015" cy="3268957"/>
          </a:xfrm>
        </p:spPr>
        <p:txBody>
          <a:bodyPr>
            <a:normAutofit/>
          </a:bodyPr>
          <a:lstStyle/>
          <a:p>
            <a:pPr>
              <a:lnSpc>
                <a:spcPct val="100000"/>
              </a:lnSpc>
            </a:pPr>
            <a:r>
              <a:rPr lang="en-US" sz="1800" b="1" dirty="0">
                <a:latin typeface="Times New Roman" panose="02020603050405020304" pitchFamily="18" charset="0"/>
                <a:cs typeface="Times New Roman" panose="02020603050405020304" pitchFamily="18" charset="0"/>
              </a:rPr>
              <a:t>User Interface: </a:t>
            </a:r>
          </a:p>
          <a:p>
            <a:pPr lvl="1">
              <a:lnSpc>
                <a:spcPct val="100000"/>
              </a:lnSpc>
            </a:pPr>
            <a:r>
              <a:rPr lang="en-US" sz="1500" dirty="0">
                <a:latin typeface="TimesNewRomanPSMT"/>
              </a:rPr>
              <a:t>C</a:t>
            </a:r>
            <a:r>
              <a:rPr lang="en-US" sz="1500" dirty="0">
                <a:effectLst/>
                <a:latin typeface="TimesNewRomanPSMT"/>
              </a:rPr>
              <a:t>reated a web page for users to access and manage their financial portfolio. </a:t>
            </a:r>
          </a:p>
          <a:p>
            <a:pPr lvl="1">
              <a:lnSpc>
                <a:spcPct val="100000"/>
              </a:lnSpc>
            </a:pPr>
            <a:r>
              <a:rPr lang="en-US" sz="1500" dirty="0">
                <a:latin typeface="TimesNewRomanPSMT"/>
              </a:rPr>
              <a:t>A</a:t>
            </a:r>
            <a:r>
              <a:rPr lang="en-US" sz="1500" dirty="0">
                <a:effectLst/>
                <a:latin typeface="TimesNewRomanPSMT"/>
              </a:rPr>
              <a:t>llows existing users to login with their credentials and new users to create a new account and login in a secure manner. </a:t>
            </a:r>
          </a:p>
          <a:p>
            <a:pPr lvl="1">
              <a:lnSpc>
                <a:spcPct val="100000"/>
              </a:lnSpc>
            </a:pPr>
            <a:r>
              <a:rPr lang="en-US" sz="1500" dirty="0">
                <a:effectLst/>
                <a:latin typeface="TimesNewRomanPSMT"/>
              </a:rPr>
              <a:t>Upon Signing in, the user can select the company for which they want to view the stock performance and predictions. </a:t>
            </a:r>
          </a:p>
          <a:p>
            <a:pPr lvl="1">
              <a:lnSpc>
                <a:spcPct val="100000"/>
              </a:lnSpc>
            </a:pPr>
            <a:endParaRPr lang="en-US" sz="1500" dirty="0">
              <a:latin typeface="TimesNewRomanPSMT"/>
            </a:endParaRPr>
          </a:p>
          <a:p>
            <a:pPr lvl="1">
              <a:lnSpc>
                <a:spcPct val="100000"/>
              </a:lnSpc>
            </a:pPr>
            <a:endParaRPr lang="en-US" sz="1500" dirty="0"/>
          </a:p>
          <a:p>
            <a:pPr lvl="1">
              <a:lnSpc>
                <a:spcPct val="100000"/>
              </a:lnSpc>
            </a:pPr>
            <a:endParaRPr lang="en-US" sz="1500" b="1" dirty="0">
              <a:latin typeface="Times New Roman" panose="02020603050405020304" pitchFamily="18" charset="0"/>
              <a:cs typeface="Times New Roman" panose="02020603050405020304" pitchFamily="18" charset="0"/>
            </a:endParaRPr>
          </a:p>
        </p:txBody>
      </p:sp>
      <p:pic>
        <p:nvPicPr>
          <p:cNvPr id="9" name="Picture 8" descr="Graphical user interface, application&#10;&#10;Description automatically generated">
            <a:extLst>
              <a:ext uri="{FF2B5EF4-FFF2-40B4-BE49-F238E27FC236}">
                <a16:creationId xmlns:a16="http://schemas.microsoft.com/office/drawing/2014/main" id="{556F41A7-EA83-886E-CF43-518B1A8B6C78}"/>
              </a:ext>
            </a:extLst>
          </p:cNvPr>
          <p:cNvPicPr>
            <a:picLocks noChangeAspect="1"/>
          </p:cNvPicPr>
          <p:nvPr/>
        </p:nvPicPr>
        <p:blipFill>
          <a:blip r:embed="rId4"/>
          <a:stretch>
            <a:fillRect/>
          </a:stretch>
        </p:blipFill>
        <p:spPr>
          <a:xfrm>
            <a:off x="6214949" y="3129726"/>
            <a:ext cx="5612983" cy="3437951"/>
          </a:xfrm>
          <a:prstGeom prst="rect">
            <a:avLst/>
          </a:prstGeom>
        </p:spPr>
      </p:pic>
    </p:spTree>
    <p:extLst>
      <p:ext uri="{BB962C8B-B14F-4D97-AF65-F5344CB8AC3E}">
        <p14:creationId xmlns:p14="http://schemas.microsoft.com/office/powerpoint/2010/main" val="2167446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0CDCB6-BCCD-4BE8-86FF-11D3B422BA9A}"/>
              </a:ext>
            </a:extLst>
          </p:cNvPr>
          <p:cNvSpPr>
            <a:spLocks noGrp="1"/>
          </p:cNvSpPr>
          <p:nvPr>
            <p:ph idx="1"/>
          </p:nvPr>
        </p:nvSpPr>
        <p:spPr/>
        <p:txBody>
          <a:bodyPr>
            <a:normAutofit/>
          </a:bodyPr>
          <a:lstStyle/>
          <a:p>
            <a:pPr marL="0" indent="0" algn="just">
              <a:buNone/>
            </a:pPr>
            <a:r>
              <a:rPr lang="en-US" sz="1800">
                <a:latin typeface="Times New Roman" panose="02020603050405020304" pitchFamily="18" charset="0"/>
                <a:cs typeface="Times New Roman" panose="02020603050405020304" pitchFamily="18" charset="0"/>
              </a:rPr>
              <a:t>Deploying the Front-end </a:t>
            </a:r>
          </a:p>
          <a:p>
            <a:pPr marL="0" indent="0" algn="just">
              <a:buNone/>
            </a:pPr>
            <a:r>
              <a:rPr lang="en-US" sz="1800">
                <a:latin typeface="Times New Roman" panose="02020603050405020304" pitchFamily="18" charset="0"/>
                <a:cs typeface="Times New Roman" panose="02020603050405020304" pitchFamily="18" charset="0"/>
              </a:rPr>
              <a:t>User-Interface into AWS S3 bucket</a:t>
            </a:r>
          </a:p>
          <a:p>
            <a:endParaRPr lang="en-US" sz="180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E44AF84F-EAE2-144D-7531-61026A08DABE}"/>
              </a:ext>
            </a:extLst>
          </p:cNvPr>
          <p:cNvSpPr>
            <a:spLocks noGrp="1"/>
          </p:cNvSpPr>
          <p:nvPr>
            <p:ph type="title"/>
          </p:nvPr>
        </p:nvSpPr>
        <p:spPr>
          <a:xfrm>
            <a:off x="838200" y="365125"/>
            <a:ext cx="10515600" cy="1325563"/>
          </a:xfrm>
        </p:spPr>
        <p:txBody>
          <a:bodyPr>
            <a:normAutofit/>
          </a:bodyPr>
          <a:lstStyle/>
          <a:p>
            <a:r>
              <a:rPr lang="en-US" sz="3200" dirty="0">
                <a:latin typeface="Times New Roman" panose="02020603050405020304" pitchFamily="18" charset="0"/>
                <a:cs typeface="Times New Roman" panose="02020603050405020304" pitchFamily="18" charset="0"/>
              </a:rPr>
              <a:t>METHODOLOGY</a:t>
            </a:r>
          </a:p>
        </p:txBody>
      </p:sp>
      <p:pic>
        <p:nvPicPr>
          <p:cNvPr id="6" name="Picture 5" descr="Graphical user interface, text, application, email&#10;&#10;Description automatically generated">
            <a:extLst>
              <a:ext uri="{FF2B5EF4-FFF2-40B4-BE49-F238E27FC236}">
                <a16:creationId xmlns:a16="http://schemas.microsoft.com/office/drawing/2014/main" id="{8CE6D78E-02AE-558C-85F8-622DCBBFB1B0}"/>
              </a:ext>
            </a:extLst>
          </p:cNvPr>
          <p:cNvPicPr>
            <a:picLocks noChangeAspect="1"/>
          </p:cNvPicPr>
          <p:nvPr/>
        </p:nvPicPr>
        <p:blipFill>
          <a:blip r:embed="rId2"/>
          <a:stretch>
            <a:fillRect/>
          </a:stretch>
        </p:blipFill>
        <p:spPr>
          <a:xfrm>
            <a:off x="4568271" y="1266602"/>
            <a:ext cx="7359107" cy="2611074"/>
          </a:xfrm>
          <a:prstGeom prst="rect">
            <a:avLst/>
          </a:prstGeom>
        </p:spPr>
      </p:pic>
      <p:pic>
        <p:nvPicPr>
          <p:cNvPr id="8" name="Picture 7" descr="Graphical user interface, text, application, email&#10;&#10;Description automatically generated">
            <a:extLst>
              <a:ext uri="{FF2B5EF4-FFF2-40B4-BE49-F238E27FC236}">
                <a16:creationId xmlns:a16="http://schemas.microsoft.com/office/drawing/2014/main" id="{21C51B39-3421-5B9B-FC21-19599F653404}"/>
              </a:ext>
            </a:extLst>
          </p:cNvPr>
          <p:cNvPicPr>
            <a:picLocks noChangeAspect="1"/>
          </p:cNvPicPr>
          <p:nvPr/>
        </p:nvPicPr>
        <p:blipFill>
          <a:blip r:embed="rId3"/>
          <a:stretch>
            <a:fillRect/>
          </a:stretch>
        </p:blipFill>
        <p:spPr>
          <a:xfrm>
            <a:off x="838200" y="3877676"/>
            <a:ext cx="6274953" cy="2710704"/>
          </a:xfrm>
          <a:prstGeom prst="rect">
            <a:avLst/>
          </a:prstGeom>
        </p:spPr>
      </p:pic>
    </p:spTree>
    <p:extLst>
      <p:ext uri="{BB962C8B-B14F-4D97-AF65-F5344CB8AC3E}">
        <p14:creationId xmlns:p14="http://schemas.microsoft.com/office/powerpoint/2010/main" val="249234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A24F04-B53B-3839-FD9E-D708D832DB66}"/>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Lambda functions for individual stock</a:t>
            </a: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A2DA0CC2-22A5-F12D-4449-3CD05302111E}"/>
              </a:ext>
            </a:extLst>
          </p:cNvPr>
          <p:cNvSpPr>
            <a:spLocks noGrp="1"/>
          </p:cNvSpPr>
          <p:nvPr>
            <p:ph type="title"/>
          </p:nvPr>
        </p:nvSpPr>
        <p:spPr>
          <a:xfrm>
            <a:off x="838200" y="365125"/>
            <a:ext cx="10515600" cy="1325563"/>
          </a:xfrm>
        </p:spPr>
        <p:txBody>
          <a:bodyPr>
            <a:normAutofit/>
          </a:bodyPr>
          <a:lstStyle/>
          <a:p>
            <a:r>
              <a:rPr lang="en-US" sz="3200" dirty="0">
                <a:latin typeface="Times New Roman" panose="02020603050405020304" pitchFamily="18" charset="0"/>
                <a:cs typeface="Times New Roman" panose="02020603050405020304" pitchFamily="18" charset="0"/>
              </a:rPr>
              <a:t>METHODOLOGY</a:t>
            </a:r>
          </a:p>
        </p:txBody>
      </p:sp>
      <p:pic>
        <p:nvPicPr>
          <p:cNvPr id="6" name="Picture 5" descr="Graphical user interface, text, application, email&#10;&#10;Description automatically generated">
            <a:extLst>
              <a:ext uri="{FF2B5EF4-FFF2-40B4-BE49-F238E27FC236}">
                <a16:creationId xmlns:a16="http://schemas.microsoft.com/office/drawing/2014/main" id="{A8B4E4A0-74D5-148F-DDF1-7FCEE2176DBF}"/>
              </a:ext>
            </a:extLst>
          </p:cNvPr>
          <p:cNvPicPr>
            <a:picLocks noChangeAspect="1"/>
          </p:cNvPicPr>
          <p:nvPr/>
        </p:nvPicPr>
        <p:blipFill>
          <a:blip r:embed="rId2"/>
          <a:stretch>
            <a:fillRect/>
          </a:stretch>
        </p:blipFill>
        <p:spPr>
          <a:xfrm>
            <a:off x="1171254" y="2611327"/>
            <a:ext cx="10088800" cy="2888074"/>
          </a:xfrm>
          <a:prstGeom prst="rect">
            <a:avLst/>
          </a:prstGeom>
        </p:spPr>
      </p:pic>
    </p:spTree>
    <p:extLst>
      <p:ext uri="{BB962C8B-B14F-4D97-AF65-F5344CB8AC3E}">
        <p14:creationId xmlns:p14="http://schemas.microsoft.com/office/powerpoint/2010/main" val="497409938"/>
      </p:ext>
    </p:extLst>
  </p:cSld>
  <p:clrMapOvr>
    <a:masterClrMapping/>
  </p:clrMapOvr>
</p:sld>
</file>

<file path=ppt/theme/theme1.xml><?xml version="1.0" encoding="utf-8"?>
<a:theme xmlns:a="http://schemas.openxmlformats.org/drawingml/2006/main" name="SketchyVTI">
  <a:themeElements>
    <a:clrScheme name="AnalogousFromDarkSeedLeftStep">
      <a:dk1>
        <a:srgbClr val="000000"/>
      </a:dk1>
      <a:lt1>
        <a:srgbClr val="FFFFFF"/>
      </a:lt1>
      <a:dk2>
        <a:srgbClr val="1A212F"/>
      </a:dk2>
      <a:lt2>
        <a:srgbClr val="F0F3F2"/>
      </a:lt2>
      <a:accent1>
        <a:srgbClr val="E7298F"/>
      </a:accent1>
      <a:accent2>
        <a:srgbClr val="D517CC"/>
      </a:accent2>
      <a:accent3>
        <a:srgbClr val="A129E7"/>
      </a:accent3>
      <a:accent4>
        <a:srgbClr val="4E28D8"/>
      </a:accent4>
      <a:accent5>
        <a:srgbClr val="2950E7"/>
      </a:accent5>
      <a:accent6>
        <a:srgbClr val="178DD5"/>
      </a:accent6>
      <a:hlink>
        <a:srgbClr val="3F44BF"/>
      </a:hlink>
      <a:folHlink>
        <a:srgbClr val="7F7F7F"/>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171</TotalTime>
  <Words>577</Words>
  <Application>Microsoft Macintosh PowerPoint</Application>
  <PresentationFormat>Widescreen</PresentationFormat>
  <Paragraphs>50</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Lato</vt:lpstr>
      <vt:lpstr>SymbolMT</vt:lpstr>
      <vt:lpstr>The Hand Bold</vt:lpstr>
      <vt:lpstr>The Serif Hand Black</vt:lpstr>
      <vt:lpstr>Times New Roman</vt:lpstr>
      <vt:lpstr>TimesNewRomanPS</vt:lpstr>
      <vt:lpstr>TimesNewRomanPSMT</vt:lpstr>
      <vt:lpstr>SketchyVTI</vt:lpstr>
      <vt:lpstr>ENGR-E 516: Engineering Cloud Computing  Financial Portfolio Management  </vt:lpstr>
      <vt:lpstr>INTRODUCTION</vt:lpstr>
      <vt:lpstr>RELATED WORK</vt:lpstr>
      <vt:lpstr>WORK-FLOW </vt:lpstr>
      <vt:lpstr>METHODOLOGY</vt:lpstr>
      <vt:lpstr>METHODOLOGY</vt:lpstr>
      <vt:lpstr>METHODOLOGY</vt:lpstr>
      <vt:lpstr>METHODOLOGY</vt:lpstr>
      <vt:lpstr>METHODOLOGY</vt:lpstr>
      <vt:lpstr>LIMITATIONS &amp; CHALLENGES FACED</vt:lpstr>
      <vt:lpstr>FUTURE SCOPE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ENGR-E 516: Engineering Cloud Computing  Financial Portfolio Management  </dc:title>
  <dc:creator>Anand, Athulya</dc:creator>
  <cp:lastModifiedBy>Anand, Athulya</cp:lastModifiedBy>
  <cp:revision>4</cp:revision>
  <dcterms:created xsi:type="dcterms:W3CDTF">2022-12-13T16:07:17Z</dcterms:created>
  <dcterms:modified xsi:type="dcterms:W3CDTF">2022-12-13T18:58:54Z</dcterms:modified>
</cp:coreProperties>
</file>