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32" r:id="rId2"/>
    <p:sldId id="353" r:id="rId3"/>
    <p:sldId id="354" r:id="rId4"/>
    <p:sldId id="352" r:id="rId5"/>
    <p:sldId id="341" r:id="rId6"/>
    <p:sldId id="355" r:id="rId7"/>
    <p:sldId id="344" r:id="rId8"/>
    <p:sldId id="345" r:id="rId9"/>
    <p:sldId id="356" r:id="rId10"/>
    <p:sldId id="347" r:id="rId11"/>
    <p:sldId id="350" r:id="rId12"/>
    <p:sldId id="35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004E73"/>
    <a:srgbClr val="DEFA55"/>
    <a:srgbClr val="000000"/>
    <a:srgbClr val="C77B6D"/>
    <a:srgbClr val="CDD1D1"/>
    <a:srgbClr val="D1863F"/>
    <a:srgbClr val="96FAFF"/>
    <a:srgbClr val="6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4A025-5E7F-4AA7-8FE5-14748F1EA29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CBB76-666B-49DC-93F8-AED2237AC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27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8A47-0149-4DAA-8A47-347CD695D2CE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F0AC-C249-4B30-BBC1-A4E4EA668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22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8A47-0149-4DAA-8A47-347CD695D2CE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F0AC-C249-4B30-BBC1-A4E4EA668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8A47-0149-4DAA-8A47-347CD695D2CE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F0AC-C249-4B30-BBC1-A4E4EA668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863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8A47-0149-4DAA-8A47-347CD695D2CE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F0AC-C249-4B30-BBC1-A4E4EA668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46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8A47-0149-4DAA-8A47-347CD695D2CE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F0AC-C249-4B30-BBC1-A4E4EA668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680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8A47-0149-4DAA-8A47-347CD695D2CE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F0AC-C249-4B30-BBC1-A4E4EA668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02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8A47-0149-4DAA-8A47-347CD695D2CE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F0AC-C249-4B30-BBC1-A4E4EA668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71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8A47-0149-4DAA-8A47-347CD695D2CE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F0AC-C249-4B30-BBC1-A4E4EA668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25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8A47-0149-4DAA-8A47-347CD695D2CE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F0AC-C249-4B30-BBC1-A4E4EA668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874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8A47-0149-4DAA-8A47-347CD695D2CE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F0AC-C249-4B30-BBC1-A4E4EA668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20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8A47-0149-4DAA-8A47-347CD695D2CE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F0AC-C249-4B30-BBC1-A4E4EA668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49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18A47-0149-4DAA-8A47-347CD695D2CE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8F0AC-C249-4B30-BBC1-A4E4EA668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96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8">
            <a:extLst>
              <a:ext uri="{FF2B5EF4-FFF2-40B4-BE49-F238E27FC236}">
                <a16:creationId xmlns:a16="http://schemas.microsoft.com/office/drawing/2014/main" id="{FB05C135-A957-6476-9E60-BD4D7BB4BADD}"/>
              </a:ext>
            </a:extLst>
          </p:cNvPr>
          <p:cNvSpPr txBox="1"/>
          <p:nvPr/>
        </p:nvSpPr>
        <p:spPr>
          <a:xfrm>
            <a:off x="3449781" y="4516581"/>
            <a:ext cx="570807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dirty="0">
                <a:latin typeface="Calibri"/>
                <a:cs typeface="Calibri"/>
              </a:rPr>
              <a:t>REVENUE REQUIREMENTS</a:t>
            </a:r>
            <a:endParaRPr sz="2800" dirty="0">
              <a:latin typeface="Trebuchet MS"/>
              <a:cs typeface="Trebuchet MS"/>
            </a:endParaRPr>
          </a:p>
        </p:txBody>
      </p:sp>
      <p:pic>
        <p:nvPicPr>
          <p:cNvPr id="5" name="Picture 2" descr="ITC Board Gives In-Principle Nod For Hotels Business Demerger - Equitypandit">
            <a:extLst>
              <a:ext uri="{FF2B5EF4-FFF2-40B4-BE49-F238E27FC236}">
                <a16:creationId xmlns:a16="http://schemas.microsoft.com/office/drawing/2014/main" id="{87E01811-A5A0-49CF-828A-C08E8CE20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452" y="1590202"/>
            <a:ext cx="5048430" cy="292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357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07311"/>
            <a:ext cx="10082011" cy="707089"/>
          </a:xfrm>
          <a:prstGeom prst="rect">
            <a:avLst/>
          </a:prstGeom>
          <a:solidFill>
            <a:srgbClr val="004E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</a:rPr>
              <a:t>F&amp;B Revenue - Outlets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7" name="Picture 2" descr="ITC Board Gives In-Principle Nod For Hotels Business Demerger - Equitypandit">
            <a:extLst>
              <a:ext uri="{FF2B5EF4-FFF2-40B4-BE49-F238E27FC236}">
                <a16:creationId xmlns:a16="http://schemas.microsoft.com/office/drawing/2014/main" id="{BC21B7FF-2BB3-40DD-855E-7EFE4565E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798" y="52348"/>
            <a:ext cx="1816475" cy="105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EE0CD7-37F0-4229-B700-192F4878C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334311"/>
              </p:ext>
            </p:extLst>
          </p:nvPr>
        </p:nvGraphicFramePr>
        <p:xfrm>
          <a:off x="256306" y="1405406"/>
          <a:ext cx="11770975" cy="3097322"/>
        </p:xfrm>
        <a:graphic>
          <a:graphicData uri="http://schemas.openxmlformats.org/drawingml/2006/table">
            <a:tbl>
              <a:tblPr/>
              <a:tblGrid>
                <a:gridCol w="619525">
                  <a:extLst>
                    <a:ext uri="{9D8B030D-6E8A-4147-A177-3AD203B41FA5}">
                      <a16:colId xmlns:a16="http://schemas.microsoft.com/office/drawing/2014/main" val="3685091505"/>
                    </a:ext>
                  </a:extLst>
                </a:gridCol>
                <a:gridCol w="619525">
                  <a:extLst>
                    <a:ext uri="{9D8B030D-6E8A-4147-A177-3AD203B41FA5}">
                      <a16:colId xmlns:a16="http://schemas.microsoft.com/office/drawing/2014/main" val="1655164798"/>
                    </a:ext>
                  </a:extLst>
                </a:gridCol>
                <a:gridCol w="619525">
                  <a:extLst>
                    <a:ext uri="{9D8B030D-6E8A-4147-A177-3AD203B41FA5}">
                      <a16:colId xmlns:a16="http://schemas.microsoft.com/office/drawing/2014/main" val="2008716178"/>
                    </a:ext>
                  </a:extLst>
                </a:gridCol>
                <a:gridCol w="619525">
                  <a:extLst>
                    <a:ext uri="{9D8B030D-6E8A-4147-A177-3AD203B41FA5}">
                      <a16:colId xmlns:a16="http://schemas.microsoft.com/office/drawing/2014/main" val="3031586085"/>
                    </a:ext>
                  </a:extLst>
                </a:gridCol>
                <a:gridCol w="619525">
                  <a:extLst>
                    <a:ext uri="{9D8B030D-6E8A-4147-A177-3AD203B41FA5}">
                      <a16:colId xmlns:a16="http://schemas.microsoft.com/office/drawing/2014/main" val="1924608357"/>
                    </a:ext>
                  </a:extLst>
                </a:gridCol>
                <a:gridCol w="619525">
                  <a:extLst>
                    <a:ext uri="{9D8B030D-6E8A-4147-A177-3AD203B41FA5}">
                      <a16:colId xmlns:a16="http://schemas.microsoft.com/office/drawing/2014/main" val="1954401495"/>
                    </a:ext>
                  </a:extLst>
                </a:gridCol>
                <a:gridCol w="619525">
                  <a:extLst>
                    <a:ext uri="{9D8B030D-6E8A-4147-A177-3AD203B41FA5}">
                      <a16:colId xmlns:a16="http://schemas.microsoft.com/office/drawing/2014/main" val="146639045"/>
                    </a:ext>
                  </a:extLst>
                </a:gridCol>
                <a:gridCol w="619525">
                  <a:extLst>
                    <a:ext uri="{9D8B030D-6E8A-4147-A177-3AD203B41FA5}">
                      <a16:colId xmlns:a16="http://schemas.microsoft.com/office/drawing/2014/main" val="1344412299"/>
                    </a:ext>
                  </a:extLst>
                </a:gridCol>
                <a:gridCol w="619525">
                  <a:extLst>
                    <a:ext uri="{9D8B030D-6E8A-4147-A177-3AD203B41FA5}">
                      <a16:colId xmlns:a16="http://schemas.microsoft.com/office/drawing/2014/main" val="8972598"/>
                    </a:ext>
                  </a:extLst>
                </a:gridCol>
                <a:gridCol w="619525">
                  <a:extLst>
                    <a:ext uri="{9D8B030D-6E8A-4147-A177-3AD203B41FA5}">
                      <a16:colId xmlns:a16="http://schemas.microsoft.com/office/drawing/2014/main" val="1819324202"/>
                    </a:ext>
                  </a:extLst>
                </a:gridCol>
                <a:gridCol w="619525">
                  <a:extLst>
                    <a:ext uri="{9D8B030D-6E8A-4147-A177-3AD203B41FA5}">
                      <a16:colId xmlns:a16="http://schemas.microsoft.com/office/drawing/2014/main" val="4215421255"/>
                    </a:ext>
                  </a:extLst>
                </a:gridCol>
                <a:gridCol w="619525">
                  <a:extLst>
                    <a:ext uri="{9D8B030D-6E8A-4147-A177-3AD203B41FA5}">
                      <a16:colId xmlns:a16="http://schemas.microsoft.com/office/drawing/2014/main" val="4080935677"/>
                    </a:ext>
                  </a:extLst>
                </a:gridCol>
                <a:gridCol w="619525">
                  <a:extLst>
                    <a:ext uri="{9D8B030D-6E8A-4147-A177-3AD203B41FA5}">
                      <a16:colId xmlns:a16="http://schemas.microsoft.com/office/drawing/2014/main" val="1749507649"/>
                    </a:ext>
                  </a:extLst>
                </a:gridCol>
                <a:gridCol w="619525">
                  <a:extLst>
                    <a:ext uri="{9D8B030D-6E8A-4147-A177-3AD203B41FA5}">
                      <a16:colId xmlns:a16="http://schemas.microsoft.com/office/drawing/2014/main" val="2442695296"/>
                    </a:ext>
                  </a:extLst>
                </a:gridCol>
                <a:gridCol w="619525">
                  <a:extLst>
                    <a:ext uri="{9D8B030D-6E8A-4147-A177-3AD203B41FA5}">
                      <a16:colId xmlns:a16="http://schemas.microsoft.com/office/drawing/2014/main" val="3857872575"/>
                    </a:ext>
                  </a:extLst>
                </a:gridCol>
                <a:gridCol w="619525">
                  <a:extLst>
                    <a:ext uri="{9D8B030D-6E8A-4147-A177-3AD203B41FA5}">
                      <a16:colId xmlns:a16="http://schemas.microsoft.com/office/drawing/2014/main" val="2069028259"/>
                    </a:ext>
                  </a:extLst>
                </a:gridCol>
                <a:gridCol w="619525">
                  <a:extLst>
                    <a:ext uri="{9D8B030D-6E8A-4147-A177-3AD203B41FA5}">
                      <a16:colId xmlns:a16="http://schemas.microsoft.com/office/drawing/2014/main" val="1899846939"/>
                    </a:ext>
                  </a:extLst>
                </a:gridCol>
                <a:gridCol w="619525">
                  <a:extLst>
                    <a:ext uri="{9D8B030D-6E8A-4147-A177-3AD203B41FA5}">
                      <a16:colId xmlns:a16="http://schemas.microsoft.com/office/drawing/2014/main" val="1654216280"/>
                    </a:ext>
                  </a:extLst>
                </a:gridCol>
                <a:gridCol w="619525">
                  <a:extLst>
                    <a:ext uri="{9D8B030D-6E8A-4147-A177-3AD203B41FA5}">
                      <a16:colId xmlns:a16="http://schemas.microsoft.com/office/drawing/2014/main" val="1077996348"/>
                    </a:ext>
                  </a:extLst>
                </a:gridCol>
              </a:tblGrid>
              <a:tr h="36226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Hotels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Covers Sold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Average Revenue Per Cover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 Rev (lac)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342399"/>
                  </a:ext>
                </a:extLst>
              </a:tr>
              <a:tr h="6158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LY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Budget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Var Vs Budget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GOLY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LY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Budget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Var Vs Budget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GOLY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LY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Budget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Var Vs Budget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GOLY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PDI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Resident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Non Resident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804290"/>
                  </a:ext>
                </a:extLst>
              </a:tr>
              <a:tr h="3622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Hotel 1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-   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326278"/>
                  </a:ext>
                </a:extLst>
              </a:tr>
              <a:tr h="3622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Hotel 2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-   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948716"/>
                  </a:ext>
                </a:extLst>
              </a:tr>
              <a:tr h="3622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Hotel 3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-   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029263"/>
                  </a:ext>
                </a:extLst>
              </a:tr>
              <a:tr h="1032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GRAND TOTAL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639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947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07311"/>
            <a:ext cx="10082011" cy="707089"/>
          </a:xfrm>
          <a:prstGeom prst="rect">
            <a:avLst/>
          </a:prstGeom>
          <a:solidFill>
            <a:srgbClr val="004E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</a:rPr>
              <a:t>F&amp;B Revenue - Banquets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7" name="Picture 2" descr="ITC Board Gives In-Principle Nod For Hotels Business Demerger - Equitypandit">
            <a:extLst>
              <a:ext uri="{FF2B5EF4-FFF2-40B4-BE49-F238E27FC236}">
                <a16:creationId xmlns:a16="http://schemas.microsoft.com/office/drawing/2014/main" id="{BC21B7FF-2BB3-40DD-855E-7EFE4565E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798" y="52348"/>
            <a:ext cx="1816475" cy="105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EE0CD7-37F0-4229-B700-192F4878C09F}"/>
              </a:ext>
            </a:extLst>
          </p:cNvPr>
          <p:cNvGraphicFramePr>
            <a:graphicFrameLocks noGrp="1"/>
          </p:cNvGraphicFramePr>
          <p:nvPr/>
        </p:nvGraphicFramePr>
        <p:xfrm>
          <a:off x="256306" y="1405406"/>
          <a:ext cx="11770975" cy="3097322"/>
        </p:xfrm>
        <a:graphic>
          <a:graphicData uri="http://schemas.openxmlformats.org/drawingml/2006/table">
            <a:tbl>
              <a:tblPr/>
              <a:tblGrid>
                <a:gridCol w="619525">
                  <a:extLst>
                    <a:ext uri="{9D8B030D-6E8A-4147-A177-3AD203B41FA5}">
                      <a16:colId xmlns:a16="http://schemas.microsoft.com/office/drawing/2014/main" val="3685091505"/>
                    </a:ext>
                  </a:extLst>
                </a:gridCol>
                <a:gridCol w="619525">
                  <a:extLst>
                    <a:ext uri="{9D8B030D-6E8A-4147-A177-3AD203B41FA5}">
                      <a16:colId xmlns:a16="http://schemas.microsoft.com/office/drawing/2014/main" val="1655164798"/>
                    </a:ext>
                  </a:extLst>
                </a:gridCol>
                <a:gridCol w="619525">
                  <a:extLst>
                    <a:ext uri="{9D8B030D-6E8A-4147-A177-3AD203B41FA5}">
                      <a16:colId xmlns:a16="http://schemas.microsoft.com/office/drawing/2014/main" val="2008716178"/>
                    </a:ext>
                  </a:extLst>
                </a:gridCol>
                <a:gridCol w="619525">
                  <a:extLst>
                    <a:ext uri="{9D8B030D-6E8A-4147-A177-3AD203B41FA5}">
                      <a16:colId xmlns:a16="http://schemas.microsoft.com/office/drawing/2014/main" val="3031586085"/>
                    </a:ext>
                  </a:extLst>
                </a:gridCol>
                <a:gridCol w="619525">
                  <a:extLst>
                    <a:ext uri="{9D8B030D-6E8A-4147-A177-3AD203B41FA5}">
                      <a16:colId xmlns:a16="http://schemas.microsoft.com/office/drawing/2014/main" val="1924608357"/>
                    </a:ext>
                  </a:extLst>
                </a:gridCol>
                <a:gridCol w="619525">
                  <a:extLst>
                    <a:ext uri="{9D8B030D-6E8A-4147-A177-3AD203B41FA5}">
                      <a16:colId xmlns:a16="http://schemas.microsoft.com/office/drawing/2014/main" val="1954401495"/>
                    </a:ext>
                  </a:extLst>
                </a:gridCol>
                <a:gridCol w="619525">
                  <a:extLst>
                    <a:ext uri="{9D8B030D-6E8A-4147-A177-3AD203B41FA5}">
                      <a16:colId xmlns:a16="http://schemas.microsoft.com/office/drawing/2014/main" val="146639045"/>
                    </a:ext>
                  </a:extLst>
                </a:gridCol>
                <a:gridCol w="619525">
                  <a:extLst>
                    <a:ext uri="{9D8B030D-6E8A-4147-A177-3AD203B41FA5}">
                      <a16:colId xmlns:a16="http://schemas.microsoft.com/office/drawing/2014/main" val="1344412299"/>
                    </a:ext>
                  </a:extLst>
                </a:gridCol>
                <a:gridCol w="619525">
                  <a:extLst>
                    <a:ext uri="{9D8B030D-6E8A-4147-A177-3AD203B41FA5}">
                      <a16:colId xmlns:a16="http://schemas.microsoft.com/office/drawing/2014/main" val="8972598"/>
                    </a:ext>
                  </a:extLst>
                </a:gridCol>
                <a:gridCol w="619525">
                  <a:extLst>
                    <a:ext uri="{9D8B030D-6E8A-4147-A177-3AD203B41FA5}">
                      <a16:colId xmlns:a16="http://schemas.microsoft.com/office/drawing/2014/main" val="1819324202"/>
                    </a:ext>
                  </a:extLst>
                </a:gridCol>
                <a:gridCol w="619525">
                  <a:extLst>
                    <a:ext uri="{9D8B030D-6E8A-4147-A177-3AD203B41FA5}">
                      <a16:colId xmlns:a16="http://schemas.microsoft.com/office/drawing/2014/main" val="4215421255"/>
                    </a:ext>
                  </a:extLst>
                </a:gridCol>
                <a:gridCol w="619525">
                  <a:extLst>
                    <a:ext uri="{9D8B030D-6E8A-4147-A177-3AD203B41FA5}">
                      <a16:colId xmlns:a16="http://schemas.microsoft.com/office/drawing/2014/main" val="4080935677"/>
                    </a:ext>
                  </a:extLst>
                </a:gridCol>
                <a:gridCol w="619525">
                  <a:extLst>
                    <a:ext uri="{9D8B030D-6E8A-4147-A177-3AD203B41FA5}">
                      <a16:colId xmlns:a16="http://schemas.microsoft.com/office/drawing/2014/main" val="1749507649"/>
                    </a:ext>
                  </a:extLst>
                </a:gridCol>
                <a:gridCol w="619525">
                  <a:extLst>
                    <a:ext uri="{9D8B030D-6E8A-4147-A177-3AD203B41FA5}">
                      <a16:colId xmlns:a16="http://schemas.microsoft.com/office/drawing/2014/main" val="2442695296"/>
                    </a:ext>
                  </a:extLst>
                </a:gridCol>
                <a:gridCol w="619525">
                  <a:extLst>
                    <a:ext uri="{9D8B030D-6E8A-4147-A177-3AD203B41FA5}">
                      <a16:colId xmlns:a16="http://schemas.microsoft.com/office/drawing/2014/main" val="3857872575"/>
                    </a:ext>
                  </a:extLst>
                </a:gridCol>
                <a:gridCol w="619525">
                  <a:extLst>
                    <a:ext uri="{9D8B030D-6E8A-4147-A177-3AD203B41FA5}">
                      <a16:colId xmlns:a16="http://schemas.microsoft.com/office/drawing/2014/main" val="2069028259"/>
                    </a:ext>
                  </a:extLst>
                </a:gridCol>
                <a:gridCol w="619525">
                  <a:extLst>
                    <a:ext uri="{9D8B030D-6E8A-4147-A177-3AD203B41FA5}">
                      <a16:colId xmlns:a16="http://schemas.microsoft.com/office/drawing/2014/main" val="1899846939"/>
                    </a:ext>
                  </a:extLst>
                </a:gridCol>
                <a:gridCol w="619525">
                  <a:extLst>
                    <a:ext uri="{9D8B030D-6E8A-4147-A177-3AD203B41FA5}">
                      <a16:colId xmlns:a16="http://schemas.microsoft.com/office/drawing/2014/main" val="1654216280"/>
                    </a:ext>
                  </a:extLst>
                </a:gridCol>
                <a:gridCol w="619525">
                  <a:extLst>
                    <a:ext uri="{9D8B030D-6E8A-4147-A177-3AD203B41FA5}">
                      <a16:colId xmlns:a16="http://schemas.microsoft.com/office/drawing/2014/main" val="1077996348"/>
                    </a:ext>
                  </a:extLst>
                </a:gridCol>
              </a:tblGrid>
              <a:tr h="36226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Hotels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Covers Sold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Average Revenue Per Cover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 Rev (lac)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342399"/>
                  </a:ext>
                </a:extLst>
              </a:tr>
              <a:tr h="6158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LY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Budget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Var Vs Budget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GOLY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LY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Budget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Var Vs Budget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GOLY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LY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Budget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Var Vs Budget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GOLY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PDI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Resident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Non Resident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804290"/>
                  </a:ext>
                </a:extLst>
              </a:tr>
              <a:tr h="3622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Hotel 1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-   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326278"/>
                  </a:ext>
                </a:extLst>
              </a:tr>
              <a:tr h="3622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Hotel 2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-   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948716"/>
                  </a:ext>
                </a:extLst>
              </a:tr>
              <a:tr h="3622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Hotel 3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-   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029263"/>
                  </a:ext>
                </a:extLst>
              </a:tr>
              <a:tr h="1032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GRAND TOTAL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639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11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07311"/>
            <a:ext cx="10082011" cy="707089"/>
          </a:xfrm>
          <a:prstGeom prst="rect">
            <a:avLst/>
          </a:prstGeom>
          <a:solidFill>
            <a:srgbClr val="004E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</a:rPr>
              <a:t>F&amp;B Revenue – Total F&amp;B Revenue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7" name="Picture 2" descr="ITC Board Gives In-Principle Nod For Hotels Business Demerger - Equitypandit">
            <a:extLst>
              <a:ext uri="{FF2B5EF4-FFF2-40B4-BE49-F238E27FC236}">
                <a16:creationId xmlns:a16="http://schemas.microsoft.com/office/drawing/2014/main" id="{BC21B7FF-2BB3-40DD-855E-7EFE4565E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798" y="52348"/>
            <a:ext cx="1816475" cy="105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EE0CD7-37F0-4229-B700-192F4878C09F}"/>
              </a:ext>
            </a:extLst>
          </p:cNvPr>
          <p:cNvGraphicFramePr>
            <a:graphicFrameLocks noGrp="1"/>
          </p:cNvGraphicFramePr>
          <p:nvPr/>
        </p:nvGraphicFramePr>
        <p:xfrm>
          <a:off x="256306" y="1405406"/>
          <a:ext cx="11770975" cy="3097322"/>
        </p:xfrm>
        <a:graphic>
          <a:graphicData uri="http://schemas.openxmlformats.org/drawingml/2006/table">
            <a:tbl>
              <a:tblPr/>
              <a:tblGrid>
                <a:gridCol w="619525">
                  <a:extLst>
                    <a:ext uri="{9D8B030D-6E8A-4147-A177-3AD203B41FA5}">
                      <a16:colId xmlns:a16="http://schemas.microsoft.com/office/drawing/2014/main" val="3685091505"/>
                    </a:ext>
                  </a:extLst>
                </a:gridCol>
                <a:gridCol w="619525">
                  <a:extLst>
                    <a:ext uri="{9D8B030D-6E8A-4147-A177-3AD203B41FA5}">
                      <a16:colId xmlns:a16="http://schemas.microsoft.com/office/drawing/2014/main" val="1655164798"/>
                    </a:ext>
                  </a:extLst>
                </a:gridCol>
                <a:gridCol w="619525">
                  <a:extLst>
                    <a:ext uri="{9D8B030D-6E8A-4147-A177-3AD203B41FA5}">
                      <a16:colId xmlns:a16="http://schemas.microsoft.com/office/drawing/2014/main" val="2008716178"/>
                    </a:ext>
                  </a:extLst>
                </a:gridCol>
                <a:gridCol w="619525">
                  <a:extLst>
                    <a:ext uri="{9D8B030D-6E8A-4147-A177-3AD203B41FA5}">
                      <a16:colId xmlns:a16="http://schemas.microsoft.com/office/drawing/2014/main" val="3031586085"/>
                    </a:ext>
                  </a:extLst>
                </a:gridCol>
                <a:gridCol w="619525">
                  <a:extLst>
                    <a:ext uri="{9D8B030D-6E8A-4147-A177-3AD203B41FA5}">
                      <a16:colId xmlns:a16="http://schemas.microsoft.com/office/drawing/2014/main" val="1924608357"/>
                    </a:ext>
                  </a:extLst>
                </a:gridCol>
                <a:gridCol w="619525">
                  <a:extLst>
                    <a:ext uri="{9D8B030D-6E8A-4147-A177-3AD203B41FA5}">
                      <a16:colId xmlns:a16="http://schemas.microsoft.com/office/drawing/2014/main" val="1954401495"/>
                    </a:ext>
                  </a:extLst>
                </a:gridCol>
                <a:gridCol w="619525">
                  <a:extLst>
                    <a:ext uri="{9D8B030D-6E8A-4147-A177-3AD203B41FA5}">
                      <a16:colId xmlns:a16="http://schemas.microsoft.com/office/drawing/2014/main" val="146639045"/>
                    </a:ext>
                  </a:extLst>
                </a:gridCol>
                <a:gridCol w="619525">
                  <a:extLst>
                    <a:ext uri="{9D8B030D-6E8A-4147-A177-3AD203B41FA5}">
                      <a16:colId xmlns:a16="http://schemas.microsoft.com/office/drawing/2014/main" val="1344412299"/>
                    </a:ext>
                  </a:extLst>
                </a:gridCol>
                <a:gridCol w="619525">
                  <a:extLst>
                    <a:ext uri="{9D8B030D-6E8A-4147-A177-3AD203B41FA5}">
                      <a16:colId xmlns:a16="http://schemas.microsoft.com/office/drawing/2014/main" val="8972598"/>
                    </a:ext>
                  </a:extLst>
                </a:gridCol>
                <a:gridCol w="619525">
                  <a:extLst>
                    <a:ext uri="{9D8B030D-6E8A-4147-A177-3AD203B41FA5}">
                      <a16:colId xmlns:a16="http://schemas.microsoft.com/office/drawing/2014/main" val="1819324202"/>
                    </a:ext>
                  </a:extLst>
                </a:gridCol>
                <a:gridCol w="619525">
                  <a:extLst>
                    <a:ext uri="{9D8B030D-6E8A-4147-A177-3AD203B41FA5}">
                      <a16:colId xmlns:a16="http://schemas.microsoft.com/office/drawing/2014/main" val="4215421255"/>
                    </a:ext>
                  </a:extLst>
                </a:gridCol>
                <a:gridCol w="619525">
                  <a:extLst>
                    <a:ext uri="{9D8B030D-6E8A-4147-A177-3AD203B41FA5}">
                      <a16:colId xmlns:a16="http://schemas.microsoft.com/office/drawing/2014/main" val="4080935677"/>
                    </a:ext>
                  </a:extLst>
                </a:gridCol>
                <a:gridCol w="619525">
                  <a:extLst>
                    <a:ext uri="{9D8B030D-6E8A-4147-A177-3AD203B41FA5}">
                      <a16:colId xmlns:a16="http://schemas.microsoft.com/office/drawing/2014/main" val="1749507649"/>
                    </a:ext>
                  </a:extLst>
                </a:gridCol>
                <a:gridCol w="619525">
                  <a:extLst>
                    <a:ext uri="{9D8B030D-6E8A-4147-A177-3AD203B41FA5}">
                      <a16:colId xmlns:a16="http://schemas.microsoft.com/office/drawing/2014/main" val="2442695296"/>
                    </a:ext>
                  </a:extLst>
                </a:gridCol>
                <a:gridCol w="619525">
                  <a:extLst>
                    <a:ext uri="{9D8B030D-6E8A-4147-A177-3AD203B41FA5}">
                      <a16:colId xmlns:a16="http://schemas.microsoft.com/office/drawing/2014/main" val="3857872575"/>
                    </a:ext>
                  </a:extLst>
                </a:gridCol>
                <a:gridCol w="619525">
                  <a:extLst>
                    <a:ext uri="{9D8B030D-6E8A-4147-A177-3AD203B41FA5}">
                      <a16:colId xmlns:a16="http://schemas.microsoft.com/office/drawing/2014/main" val="2069028259"/>
                    </a:ext>
                  </a:extLst>
                </a:gridCol>
                <a:gridCol w="619525">
                  <a:extLst>
                    <a:ext uri="{9D8B030D-6E8A-4147-A177-3AD203B41FA5}">
                      <a16:colId xmlns:a16="http://schemas.microsoft.com/office/drawing/2014/main" val="1899846939"/>
                    </a:ext>
                  </a:extLst>
                </a:gridCol>
                <a:gridCol w="619525">
                  <a:extLst>
                    <a:ext uri="{9D8B030D-6E8A-4147-A177-3AD203B41FA5}">
                      <a16:colId xmlns:a16="http://schemas.microsoft.com/office/drawing/2014/main" val="1654216280"/>
                    </a:ext>
                  </a:extLst>
                </a:gridCol>
                <a:gridCol w="619525">
                  <a:extLst>
                    <a:ext uri="{9D8B030D-6E8A-4147-A177-3AD203B41FA5}">
                      <a16:colId xmlns:a16="http://schemas.microsoft.com/office/drawing/2014/main" val="1077996348"/>
                    </a:ext>
                  </a:extLst>
                </a:gridCol>
              </a:tblGrid>
              <a:tr h="36226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Hotels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Covers Sold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Average Revenue Per Cover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 Rev (lac)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342399"/>
                  </a:ext>
                </a:extLst>
              </a:tr>
              <a:tr h="6158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LY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Budget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Var Vs Budget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GOLY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LY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Budget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Var Vs Budget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GOLY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LY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Budget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Var Vs Budget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GOLY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PDI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Resident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Non Resident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804290"/>
                  </a:ext>
                </a:extLst>
              </a:tr>
              <a:tr h="3622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Hotel 1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-   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326278"/>
                  </a:ext>
                </a:extLst>
              </a:tr>
              <a:tr h="3622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Hotel 2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-   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948716"/>
                  </a:ext>
                </a:extLst>
              </a:tr>
              <a:tr h="3622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Hotel 3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-   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029263"/>
                  </a:ext>
                </a:extLst>
              </a:tr>
              <a:tr h="10324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GRAND TOTAL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639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74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07311"/>
            <a:ext cx="10082011" cy="707089"/>
          </a:xfrm>
          <a:prstGeom prst="rect">
            <a:avLst/>
          </a:prstGeom>
          <a:solidFill>
            <a:srgbClr val="004E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Over all Revenue – Per Hotel - MTD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7" name="Picture 2" descr="ITC Board Gives In-Principle Nod For Hotels Business Demerger - Equitypandit">
            <a:extLst>
              <a:ext uri="{FF2B5EF4-FFF2-40B4-BE49-F238E27FC236}">
                <a16:creationId xmlns:a16="http://schemas.microsoft.com/office/drawing/2014/main" id="{BC21B7FF-2BB3-40DD-855E-7EFE4565E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798" y="52348"/>
            <a:ext cx="1816475" cy="105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871297" y="1250858"/>
          <a:ext cx="7744012" cy="5104595"/>
        </p:xfrm>
        <a:graphic>
          <a:graphicData uri="http://schemas.openxmlformats.org/drawingml/2006/table">
            <a:tbl>
              <a:tblPr/>
              <a:tblGrid>
                <a:gridCol w="2066941">
                  <a:extLst>
                    <a:ext uri="{9D8B030D-6E8A-4147-A177-3AD203B41FA5}">
                      <a16:colId xmlns:a16="http://schemas.microsoft.com/office/drawing/2014/main" val="3621657496"/>
                    </a:ext>
                  </a:extLst>
                </a:gridCol>
                <a:gridCol w="851093">
                  <a:extLst>
                    <a:ext uri="{9D8B030D-6E8A-4147-A177-3AD203B41FA5}">
                      <a16:colId xmlns:a16="http://schemas.microsoft.com/office/drawing/2014/main" val="95745659"/>
                    </a:ext>
                  </a:extLst>
                </a:gridCol>
                <a:gridCol w="963325">
                  <a:extLst>
                    <a:ext uri="{9D8B030D-6E8A-4147-A177-3AD203B41FA5}">
                      <a16:colId xmlns:a16="http://schemas.microsoft.com/office/drawing/2014/main" val="1907042757"/>
                    </a:ext>
                  </a:extLst>
                </a:gridCol>
                <a:gridCol w="1075557">
                  <a:extLst>
                    <a:ext uri="{9D8B030D-6E8A-4147-A177-3AD203B41FA5}">
                      <a16:colId xmlns:a16="http://schemas.microsoft.com/office/drawing/2014/main" val="2203378624"/>
                    </a:ext>
                  </a:extLst>
                </a:gridCol>
                <a:gridCol w="1066205">
                  <a:extLst>
                    <a:ext uri="{9D8B030D-6E8A-4147-A177-3AD203B41FA5}">
                      <a16:colId xmlns:a16="http://schemas.microsoft.com/office/drawing/2014/main" val="254368139"/>
                    </a:ext>
                  </a:extLst>
                </a:gridCol>
                <a:gridCol w="879151">
                  <a:extLst>
                    <a:ext uri="{9D8B030D-6E8A-4147-A177-3AD203B41FA5}">
                      <a16:colId xmlns:a16="http://schemas.microsoft.com/office/drawing/2014/main" val="716932673"/>
                    </a:ext>
                  </a:extLst>
                </a:gridCol>
                <a:gridCol w="841740">
                  <a:extLst>
                    <a:ext uri="{9D8B030D-6E8A-4147-A177-3AD203B41FA5}">
                      <a16:colId xmlns:a16="http://schemas.microsoft.com/office/drawing/2014/main" val="2219235572"/>
                    </a:ext>
                  </a:extLst>
                </a:gridCol>
              </a:tblGrid>
              <a:tr h="31748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FPHL Chain Performance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441767"/>
                  </a:ext>
                </a:extLst>
              </a:tr>
              <a:tr h="298804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August, 2023 (Rev in Lakhs)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580875"/>
                  </a:ext>
                </a:extLst>
              </a:tr>
              <a:tr h="233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2021-22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2022-23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Budget TY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2023-24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Variance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GOLY%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291671"/>
                  </a:ext>
                </a:extLst>
              </a:tr>
              <a:tr h="2334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Rooms Nights Available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146864"/>
                  </a:ext>
                </a:extLst>
              </a:tr>
              <a:tr h="2334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RNA per day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083032"/>
                  </a:ext>
                </a:extLst>
              </a:tr>
              <a:tr h="2334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Room nights sold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506387"/>
                  </a:ext>
                </a:extLst>
              </a:tr>
              <a:tr h="2334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Rooms Sold per day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499426"/>
                  </a:ext>
                </a:extLst>
              </a:tr>
              <a:tr h="2334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Occupancy %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057097"/>
                  </a:ext>
                </a:extLst>
              </a:tr>
              <a:tr h="2334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589421"/>
                  </a:ext>
                </a:extLst>
              </a:tr>
              <a:tr h="2334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Revpar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268902"/>
                  </a:ext>
                </a:extLst>
              </a:tr>
              <a:tr h="2334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Room Revenue 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601419"/>
                  </a:ext>
                </a:extLst>
              </a:tr>
              <a:tr h="2334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 Revenue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864833"/>
                  </a:ext>
                </a:extLst>
              </a:tr>
              <a:tr h="2334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Beverage Revenue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935057"/>
                  </a:ext>
                </a:extLst>
              </a:tr>
              <a:tr h="2334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Covers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68654"/>
                  </a:ext>
                </a:extLst>
              </a:tr>
              <a:tr h="2334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Covers per day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190542"/>
                  </a:ext>
                </a:extLst>
              </a:tr>
              <a:tr h="2334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APC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761341"/>
                  </a:ext>
                </a:extLst>
              </a:tr>
              <a:tr h="2334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 Revenue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902535"/>
                  </a:ext>
                </a:extLst>
              </a:tr>
              <a:tr h="233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Revenue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149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75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07311"/>
            <a:ext cx="10082011" cy="707089"/>
          </a:xfrm>
          <a:prstGeom prst="rect">
            <a:avLst/>
          </a:prstGeom>
          <a:solidFill>
            <a:srgbClr val="004E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Over all Revenue – Per Hotel - YTD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7" name="Picture 2" descr="ITC Board Gives In-Principle Nod For Hotels Business Demerger - Equitypandit">
            <a:extLst>
              <a:ext uri="{FF2B5EF4-FFF2-40B4-BE49-F238E27FC236}">
                <a16:creationId xmlns:a16="http://schemas.microsoft.com/office/drawing/2014/main" id="{BC21B7FF-2BB3-40DD-855E-7EFE4565E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798" y="52348"/>
            <a:ext cx="1816475" cy="105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871297" y="1250858"/>
          <a:ext cx="7744012" cy="5104595"/>
        </p:xfrm>
        <a:graphic>
          <a:graphicData uri="http://schemas.openxmlformats.org/drawingml/2006/table">
            <a:tbl>
              <a:tblPr/>
              <a:tblGrid>
                <a:gridCol w="2066941">
                  <a:extLst>
                    <a:ext uri="{9D8B030D-6E8A-4147-A177-3AD203B41FA5}">
                      <a16:colId xmlns:a16="http://schemas.microsoft.com/office/drawing/2014/main" val="3621657496"/>
                    </a:ext>
                  </a:extLst>
                </a:gridCol>
                <a:gridCol w="851093">
                  <a:extLst>
                    <a:ext uri="{9D8B030D-6E8A-4147-A177-3AD203B41FA5}">
                      <a16:colId xmlns:a16="http://schemas.microsoft.com/office/drawing/2014/main" val="95745659"/>
                    </a:ext>
                  </a:extLst>
                </a:gridCol>
                <a:gridCol w="963325">
                  <a:extLst>
                    <a:ext uri="{9D8B030D-6E8A-4147-A177-3AD203B41FA5}">
                      <a16:colId xmlns:a16="http://schemas.microsoft.com/office/drawing/2014/main" val="1907042757"/>
                    </a:ext>
                  </a:extLst>
                </a:gridCol>
                <a:gridCol w="1075557">
                  <a:extLst>
                    <a:ext uri="{9D8B030D-6E8A-4147-A177-3AD203B41FA5}">
                      <a16:colId xmlns:a16="http://schemas.microsoft.com/office/drawing/2014/main" val="2203378624"/>
                    </a:ext>
                  </a:extLst>
                </a:gridCol>
                <a:gridCol w="1066205">
                  <a:extLst>
                    <a:ext uri="{9D8B030D-6E8A-4147-A177-3AD203B41FA5}">
                      <a16:colId xmlns:a16="http://schemas.microsoft.com/office/drawing/2014/main" val="254368139"/>
                    </a:ext>
                  </a:extLst>
                </a:gridCol>
                <a:gridCol w="879151">
                  <a:extLst>
                    <a:ext uri="{9D8B030D-6E8A-4147-A177-3AD203B41FA5}">
                      <a16:colId xmlns:a16="http://schemas.microsoft.com/office/drawing/2014/main" val="716932673"/>
                    </a:ext>
                  </a:extLst>
                </a:gridCol>
                <a:gridCol w="841740">
                  <a:extLst>
                    <a:ext uri="{9D8B030D-6E8A-4147-A177-3AD203B41FA5}">
                      <a16:colId xmlns:a16="http://schemas.microsoft.com/office/drawing/2014/main" val="2219235572"/>
                    </a:ext>
                  </a:extLst>
                </a:gridCol>
              </a:tblGrid>
              <a:tr h="31748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FPHL Chain Performance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441767"/>
                  </a:ext>
                </a:extLst>
              </a:tr>
              <a:tr h="298804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YTD,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 (Rev in Lakhs)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580875"/>
                  </a:ext>
                </a:extLst>
              </a:tr>
              <a:tr h="233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2021-22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2022-23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Budget TY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2023-24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Variance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GOLY%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291671"/>
                  </a:ext>
                </a:extLst>
              </a:tr>
              <a:tr h="2334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Rooms Nights Available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146864"/>
                  </a:ext>
                </a:extLst>
              </a:tr>
              <a:tr h="2334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RNA per day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083032"/>
                  </a:ext>
                </a:extLst>
              </a:tr>
              <a:tr h="2334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Room nights sold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506387"/>
                  </a:ext>
                </a:extLst>
              </a:tr>
              <a:tr h="2334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Rooms Sold per day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499426"/>
                  </a:ext>
                </a:extLst>
              </a:tr>
              <a:tr h="2334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Occupancy %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057097"/>
                  </a:ext>
                </a:extLst>
              </a:tr>
              <a:tr h="2334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589421"/>
                  </a:ext>
                </a:extLst>
              </a:tr>
              <a:tr h="2334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Revpar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268902"/>
                  </a:ext>
                </a:extLst>
              </a:tr>
              <a:tr h="2334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Room Revenue 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601419"/>
                  </a:ext>
                </a:extLst>
              </a:tr>
              <a:tr h="2334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 Revenue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864833"/>
                  </a:ext>
                </a:extLst>
              </a:tr>
              <a:tr h="2334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Beverage Revenue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935057"/>
                  </a:ext>
                </a:extLst>
              </a:tr>
              <a:tr h="2334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Covers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68654"/>
                  </a:ext>
                </a:extLst>
              </a:tr>
              <a:tr h="2334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Covers per day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190542"/>
                  </a:ext>
                </a:extLst>
              </a:tr>
              <a:tr h="2334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APC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761341"/>
                  </a:ext>
                </a:extLst>
              </a:tr>
              <a:tr h="2334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 Revenue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902535"/>
                  </a:ext>
                </a:extLst>
              </a:tr>
              <a:tr h="233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Revenue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149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12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07311"/>
            <a:ext cx="10082011" cy="707089"/>
          </a:xfrm>
          <a:prstGeom prst="rect">
            <a:avLst/>
          </a:prstGeom>
          <a:solidFill>
            <a:srgbClr val="004E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</a:rPr>
              <a:t>Total Revenue– Unit wise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7" name="Picture 2" descr="ITC Board Gives In-Principle Nod For Hotels Business Demerger - Equitypandit">
            <a:extLst>
              <a:ext uri="{FF2B5EF4-FFF2-40B4-BE49-F238E27FC236}">
                <a16:creationId xmlns:a16="http://schemas.microsoft.com/office/drawing/2014/main" id="{BC21B7FF-2BB3-40DD-855E-7EFE4565E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798" y="52348"/>
            <a:ext cx="1816475" cy="105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1FF893-B5A3-446E-B8AA-5107CD30A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764593"/>
              </p:ext>
            </p:extLst>
          </p:nvPr>
        </p:nvGraphicFramePr>
        <p:xfrm>
          <a:off x="187035" y="1561649"/>
          <a:ext cx="11840246" cy="3550677"/>
        </p:xfrm>
        <a:graphic>
          <a:graphicData uri="http://schemas.openxmlformats.org/drawingml/2006/table">
            <a:tbl>
              <a:tblPr/>
              <a:tblGrid>
                <a:gridCol w="644238">
                  <a:extLst>
                    <a:ext uri="{9D8B030D-6E8A-4147-A177-3AD203B41FA5}">
                      <a16:colId xmlns:a16="http://schemas.microsoft.com/office/drawing/2014/main" val="2065395939"/>
                    </a:ext>
                  </a:extLst>
                </a:gridCol>
                <a:gridCol w="432148">
                  <a:extLst>
                    <a:ext uri="{9D8B030D-6E8A-4147-A177-3AD203B41FA5}">
                      <a16:colId xmlns:a16="http://schemas.microsoft.com/office/drawing/2014/main" val="845810320"/>
                    </a:ext>
                  </a:extLst>
                </a:gridCol>
                <a:gridCol w="538193">
                  <a:extLst>
                    <a:ext uri="{9D8B030D-6E8A-4147-A177-3AD203B41FA5}">
                      <a16:colId xmlns:a16="http://schemas.microsoft.com/office/drawing/2014/main" val="3156141791"/>
                    </a:ext>
                  </a:extLst>
                </a:gridCol>
                <a:gridCol w="538193">
                  <a:extLst>
                    <a:ext uri="{9D8B030D-6E8A-4147-A177-3AD203B41FA5}">
                      <a16:colId xmlns:a16="http://schemas.microsoft.com/office/drawing/2014/main" val="94309779"/>
                    </a:ext>
                  </a:extLst>
                </a:gridCol>
                <a:gridCol w="538193">
                  <a:extLst>
                    <a:ext uri="{9D8B030D-6E8A-4147-A177-3AD203B41FA5}">
                      <a16:colId xmlns:a16="http://schemas.microsoft.com/office/drawing/2014/main" val="1512154744"/>
                    </a:ext>
                  </a:extLst>
                </a:gridCol>
                <a:gridCol w="538193">
                  <a:extLst>
                    <a:ext uri="{9D8B030D-6E8A-4147-A177-3AD203B41FA5}">
                      <a16:colId xmlns:a16="http://schemas.microsoft.com/office/drawing/2014/main" val="3942058289"/>
                    </a:ext>
                  </a:extLst>
                </a:gridCol>
                <a:gridCol w="538193">
                  <a:extLst>
                    <a:ext uri="{9D8B030D-6E8A-4147-A177-3AD203B41FA5}">
                      <a16:colId xmlns:a16="http://schemas.microsoft.com/office/drawing/2014/main" val="1863009772"/>
                    </a:ext>
                  </a:extLst>
                </a:gridCol>
                <a:gridCol w="538193">
                  <a:extLst>
                    <a:ext uri="{9D8B030D-6E8A-4147-A177-3AD203B41FA5}">
                      <a16:colId xmlns:a16="http://schemas.microsoft.com/office/drawing/2014/main" val="2063878760"/>
                    </a:ext>
                  </a:extLst>
                </a:gridCol>
                <a:gridCol w="538193">
                  <a:extLst>
                    <a:ext uri="{9D8B030D-6E8A-4147-A177-3AD203B41FA5}">
                      <a16:colId xmlns:a16="http://schemas.microsoft.com/office/drawing/2014/main" val="689158783"/>
                    </a:ext>
                  </a:extLst>
                </a:gridCol>
                <a:gridCol w="538193">
                  <a:extLst>
                    <a:ext uri="{9D8B030D-6E8A-4147-A177-3AD203B41FA5}">
                      <a16:colId xmlns:a16="http://schemas.microsoft.com/office/drawing/2014/main" val="282662446"/>
                    </a:ext>
                  </a:extLst>
                </a:gridCol>
                <a:gridCol w="538193">
                  <a:extLst>
                    <a:ext uri="{9D8B030D-6E8A-4147-A177-3AD203B41FA5}">
                      <a16:colId xmlns:a16="http://schemas.microsoft.com/office/drawing/2014/main" val="270140172"/>
                    </a:ext>
                  </a:extLst>
                </a:gridCol>
                <a:gridCol w="538193">
                  <a:extLst>
                    <a:ext uri="{9D8B030D-6E8A-4147-A177-3AD203B41FA5}">
                      <a16:colId xmlns:a16="http://schemas.microsoft.com/office/drawing/2014/main" val="568038178"/>
                    </a:ext>
                  </a:extLst>
                </a:gridCol>
                <a:gridCol w="538193">
                  <a:extLst>
                    <a:ext uri="{9D8B030D-6E8A-4147-A177-3AD203B41FA5}">
                      <a16:colId xmlns:a16="http://schemas.microsoft.com/office/drawing/2014/main" val="1033117471"/>
                    </a:ext>
                  </a:extLst>
                </a:gridCol>
                <a:gridCol w="538193">
                  <a:extLst>
                    <a:ext uri="{9D8B030D-6E8A-4147-A177-3AD203B41FA5}">
                      <a16:colId xmlns:a16="http://schemas.microsoft.com/office/drawing/2014/main" val="1575215019"/>
                    </a:ext>
                  </a:extLst>
                </a:gridCol>
                <a:gridCol w="538193">
                  <a:extLst>
                    <a:ext uri="{9D8B030D-6E8A-4147-A177-3AD203B41FA5}">
                      <a16:colId xmlns:a16="http://schemas.microsoft.com/office/drawing/2014/main" val="4152708153"/>
                    </a:ext>
                  </a:extLst>
                </a:gridCol>
                <a:gridCol w="538193">
                  <a:extLst>
                    <a:ext uri="{9D8B030D-6E8A-4147-A177-3AD203B41FA5}">
                      <a16:colId xmlns:a16="http://schemas.microsoft.com/office/drawing/2014/main" val="3190180958"/>
                    </a:ext>
                  </a:extLst>
                </a:gridCol>
                <a:gridCol w="538193">
                  <a:extLst>
                    <a:ext uri="{9D8B030D-6E8A-4147-A177-3AD203B41FA5}">
                      <a16:colId xmlns:a16="http://schemas.microsoft.com/office/drawing/2014/main" val="3985577923"/>
                    </a:ext>
                  </a:extLst>
                </a:gridCol>
                <a:gridCol w="538193">
                  <a:extLst>
                    <a:ext uri="{9D8B030D-6E8A-4147-A177-3AD203B41FA5}">
                      <a16:colId xmlns:a16="http://schemas.microsoft.com/office/drawing/2014/main" val="903013174"/>
                    </a:ext>
                  </a:extLst>
                </a:gridCol>
                <a:gridCol w="538193">
                  <a:extLst>
                    <a:ext uri="{9D8B030D-6E8A-4147-A177-3AD203B41FA5}">
                      <a16:colId xmlns:a16="http://schemas.microsoft.com/office/drawing/2014/main" val="722263295"/>
                    </a:ext>
                  </a:extLst>
                </a:gridCol>
                <a:gridCol w="538193">
                  <a:extLst>
                    <a:ext uri="{9D8B030D-6E8A-4147-A177-3AD203B41FA5}">
                      <a16:colId xmlns:a16="http://schemas.microsoft.com/office/drawing/2014/main" val="3740526000"/>
                    </a:ext>
                  </a:extLst>
                </a:gridCol>
                <a:gridCol w="538193">
                  <a:extLst>
                    <a:ext uri="{9D8B030D-6E8A-4147-A177-3AD203B41FA5}">
                      <a16:colId xmlns:a16="http://schemas.microsoft.com/office/drawing/2014/main" val="2867039342"/>
                    </a:ext>
                  </a:extLst>
                </a:gridCol>
                <a:gridCol w="538193">
                  <a:extLst>
                    <a:ext uri="{9D8B030D-6E8A-4147-A177-3AD203B41FA5}">
                      <a16:colId xmlns:a16="http://schemas.microsoft.com/office/drawing/2014/main" val="1923615452"/>
                    </a:ext>
                  </a:extLst>
                </a:gridCol>
              </a:tblGrid>
              <a:tr h="415283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Hotels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Room Revenue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F&amp;B Revenue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Other Revenue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 Rev (lac)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993357"/>
                  </a:ext>
                </a:extLst>
              </a:tr>
              <a:tr h="7059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LY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Budget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Var Vs Budget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GOLY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LY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Budget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Var Vs Budget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GOLY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LY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Budget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Var Vs Budget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GOLY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LY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Budget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Var Vs Budget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GOLY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PDI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130890"/>
                  </a:ext>
                </a:extLst>
              </a:tr>
              <a:tr h="4152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Hotel 1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68" marR="7468" marT="74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68" marR="7468" marT="74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468" marR="7468" marT="74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7468" marR="7468" marT="746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68" marR="7468" marT="74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68" marR="7468" marT="74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468" marR="7468" marT="74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7468" marR="7468" marT="746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468" marR="7468" marT="74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468" marR="7468" marT="74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-   </a:t>
                      </a:r>
                    </a:p>
                  </a:txBody>
                  <a:tcPr marL="7468" marR="7468" marT="74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7468" marR="7468" marT="74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7468" marR="7468" marT="74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79986"/>
                  </a:ext>
                </a:extLst>
              </a:tr>
              <a:tr h="4152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Hotel 2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68" marR="7468" marT="74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68" marR="7468" marT="74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468" marR="7468" marT="74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7468" marR="7468" marT="746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68" marR="7468" marT="74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68" marR="7468" marT="74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468" marR="7468" marT="74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7468" marR="7468" marT="746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468" marR="7468" marT="74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468" marR="7468" marT="74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-   </a:t>
                      </a:r>
                    </a:p>
                  </a:txBody>
                  <a:tcPr marL="7468" marR="7468" marT="74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7468" marR="7468" marT="74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7468" marR="7468" marT="74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637567"/>
                  </a:ext>
                </a:extLst>
              </a:tr>
              <a:tr h="4152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Hotel 3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68" marR="7468" marT="74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68" marR="7468" marT="74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468" marR="7468" marT="74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7468" marR="7468" marT="746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68" marR="7468" marT="74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68" marR="7468" marT="74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468" marR="7468" marT="74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7468" marR="7468" marT="746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468" marR="7468" marT="74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468" marR="7468" marT="74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-   </a:t>
                      </a:r>
                    </a:p>
                  </a:txBody>
                  <a:tcPr marL="7468" marR="7468" marT="74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7468" marR="7468" marT="74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7468" marR="7468" marT="74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145893"/>
                  </a:ext>
                </a:extLst>
              </a:tr>
              <a:tr h="11835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GRAND TOTAL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7468" marR="7468" marT="7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68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58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07311"/>
            <a:ext cx="10082011" cy="707089"/>
          </a:xfrm>
          <a:prstGeom prst="rect">
            <a:avLst/>
          </a:prstGeom>
          <a:solidFill>
            <a:srgbClr val="004E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</a:rPr>
              <a:t>Segment wise Revenue – Consolidated Level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7" name="Picture 2" descr="ITC Board Gives In-Principle Nod For Hotels Business Demerger - Equitypandit">
            <a:extLst>
              <a:ext uri="{FF2B5EF4-FFF2-40B4-BE49-F238E27FC236}">
                <a16:creationId xmlns:a16="http://schemas.microsoft.com/office/drawing/2014/main" id="{BC21B7FF-2BB3-40DD-855E-7EFE4565E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798" y="52348"/>
            <a:ext cx="1816475" cy="105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4DCEF89-3B04-4D63-BACE-659B61D60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633533"/>
              </p:ext>
            </p:extLst>
          </p:nvPr>
        </p:nvGraphicFramePr>
        <p:xfrm>
          <a:off x="103908" y="1269733"/>
          <a:ext cx="11923363" cy="4784475"/>
        </p:xfrm>
        <a:graphic>
          <a:graphicData uri="http://schemas.openxmlformats.org/drawingml/2006/table">
            <a:tbl>
              <a:tblPr/>
              <a:tblGrid>
                <a:gridCol w="1261637">
                  <a:extLst>
                    <a:ext uri="{9D8B030D-6E8A-4147-A177-3AD203B41FA5}">
                      <a16:colId xmlns:a16="http://schemas.microsoft.com/office/drawing/2014/main" val="4068224591"/>
                    </a:ext>
                  </a:extLst>
                </a:gridCol>
                <a:gridCol w="515317">
                  <a:extLst>
                    <a:ext uri="{9D8B030D-6E8A-4147-A177-3AD203B41FA5}">
                      <a16:colId xmlns:a16="http://schemas.microsoft.com/office/drawing/2014/main" val="4037470609"/>
                    </a:ext>
                  </a:extLst>
                </a:gridCol>
                <a:gridCol w="515317">
                  <a:extLst>
                    <a:ext uri="{9D8B030D-6E8A-4147-A177-3AD203B41FA5}">
                      <a16:colId xmlns:a16="http://schemas.microsoft.com/office/drawing/2014/main" val="1061812928"/>
                    </a:ext>
                  </a:extLst>
                </a:gridCol>
                <a:gridCol w="515317">
                  <a:extLst>
                    <a:ext uri="{9D8B030D-6E8A-4147-A177-3AD203B41FA5}">
                      <a16:colId xmlns:a16="http://schemas.microsoft.com/office/drawing/2014/main" val="1911118311"/>
                    </a:ext>
                  </a:extLst>
                </a:gridCol>
                <a:gridCol w="515317">
                  <a:extLst>
                    <a:ext uri="{9D8B030D-6E8A-4147-A177-3AD203B41FA5}">
                      <a16:colId xmlns:a16="http://schemas.microsoft.com/office/drawing/2014/main" val="1153293811"/>
                    </a:ext>
                  </a:extLst>
                </a:gridCol>
                <a:gridCol w="515317">
                  <a:extLst>
                    <a:ext uri="{9D8B030D-6E8A-4147-A177-3AD203B41FA5}">
                      <a16:colId xmlns:a16="http://schemas.microsoft.com/office/drawing/2014/main" val="1981816558"/>
                    </a:ext>
                  </a:extLst>
                </a:gridCol>
                <a:gridCol w="433133">
                  <a:extLst>
                    <a:ext uri="{9D8B030D-6E8A-4147-A177-3AD203B41FA5}">
                      <a16:colId xmlns:a16="http://schemas.microsoft.com/office/drawing/2014/main" val="3043379183"/>
                    </a:ext>
                  </a:extLst>
                </a:gridCol>
                <a:gridCol w="433133">
                  <a:extLst>
                    <a:ext uri="{9D8B030D-6E8A-4147-A177-3AD203B41FA5}">
                      <a16:colId xmlns:a16="http://schemas.microsoft.com/office/drawing/2014/main" val="514237220"/>
                    </a:ext>
                  </a:extLst>
                </a:gridCol>
                <a:gridCol w="435353">
                  <a:extLst>
                    <a:ext uri="{9D8B030D-6E8A-4147-A177-3AD203B41FA5}">
                      <a16:colId xmlns:a16="http://schemas.microsoft.com/office/drawing/2014/main" val="1241517146"/>
                    </a:ext>
                  </a:extLst>
                </a:gridCol>
                <a:gridCol w="433133">
                  <a:extLst>
                    <a:ext uri="{9D8B030D-6E8A-4147-A177-3AD203B41FA5}">
                      <a16:colId xmlns:a16="http://schemas.microsoft.com/office/drawing/2014/main" val="4037308885"/>
                    </a:ext>
                  </a:extLst>
                </a:gridCol>
                <a:gridCol w="433133">
                  <a:extLst>
                    <a:ext uri="{9D8B030D-6E8A-4147-A177-3AD203B41FA5}">
                      <a16:colId xmlns:a16="http://schemas.microsoft.com/office/drawing/2014/main" val="4047434286"/>
                    </a:ext>
                  </a:extLst>
                </a:gridCol>
                <a:gridCol w="526422">
                  <a:extLst>
                    <a:ext uri="{9D8B030D-6E8A-4147-A177-3AD203B41FA5}">
                      <a16:colId xmlns:a16="http://schemas.microsoft.com/office/drawing/2014/main" val="311362836"/>
                    </a:ext>
                  </a:extLst>
                </a:gridCol>
                <a:gridCol w="526422">
                  <a:extLst>
                    <a:ext uri="{9D8B030D-6E8A-4147-A177-3AD203B41FA5}">
                      <a16:colId xmlns:a16="http://schemas.microsoft.com/office/drawing/2014/main" val="1265725200"/>
                    </a:ext>
                  </a:extLst>
                </a:gridCol>
                <a:gridCol w="526422">
                  <a:extLst>
                    <a:ext uri="{9D8B030D-6E8A-4147-A177-3AD203B41FA5}">
                      <a16:colId xmlns:a16="http://schemas.microsoft.com/office/drawing/2014/main" val="1145496384"/>
                    </a:ext>
                  </a:extLst>
                </a:gridCol>
                <a:gridCol w="433133">
                  <a:extLst>
                    <a:ext uri="{9D8B030D-6E8A-4147-A177-3AD203B41FA5}">
                      <a16:colId xmlns:a16="http://schemas.microsoft.com/office/drawing/2014/main" val="80639061"/>
                    </a:ext>
                  </a:extLst>
                </a:gridCol>
                <a:gridCol w="433133">
                  <a:extLst>
                    <a:ext uri="{9D8B030D-6E8A-4147-A177-3AD203B41FA5}">
                      <a16:colId xmlns:a16="http://schemas.microsoft.com/office/drawing/2014/main" val="2089970848"/>
                    </a:ext>
                  </a:extLst>
                </a:gridCol>
                <a:gridCol w="433133">
                  <a:extLst>
                    <a:ext uri="{9D8B030D-6E8A-4147-A177-3AD203B41FA5}">
                      <a16:colId xmlns:a16="http://schemas.microsoft.com/office/drawing/2014/main" val="4219680699"/>
                    </a:ext>
                  </a:extLst>
                </a:gridCol>
                <a:gridCol w="433133">
                  <a:extLst>
                    <a:ext uri="{9D8B030D-6E8A-4147-A177-3AD203B41FA5}">
                      <a16:colId xmlns:a16="http://schemas.microsoft.com/office/drawing/2014/main" val="826512487"/>
                    </a:ext>
                  </a:extLst>
                </a:gridCol>
                <a:gridCol w="435353">
                  <a:extLst>
                    <a:ext uri="{9D8B030D-6E8A-4147-A177-3AD203B41FA5}">
                      <a16:colId xmlns:a16="http://schemas.microsoft.com/office/drawing/2014/main" val="3013248274"/>
                    </a:ext>
                  </a:extLst>
                </a:gridCol>
                <a:gridCol w="433133">
                  <a:extLst>
                    <a:ext uri="{9D8B030D-6E8A-4147-A177-3AD203B41FA5}">
                      <a16:colId xmlns:a16="http://schemas.microsoft.com/office/drawing/2014/main" val="3974217189"/>
                    </a:ext>
                  </a:extLst>
                </a:gridCol>
                <a:gridCol w="433133">
                  <a:extLst>
                    <a:ext uri="{9D8B030D-6E8A-4147-A177-3AD203B41FA5}">
                      <a16:colId xmlns:a16="http://schemas.microsoft.com/office/drawing/2014/main" val="3934519790"/>
                    </a:ext>
                  </a:extLst>
                </a:gridCol>
                <a:gridCol w="435353">
                  <a:extLst>
                    <a:ext uri="{9D8B030D-6E8A-4147-A177-3AD203B41FA5}">
                      <a16:colId xmlns:a16="http://schemas.microsoft.com/office/drawing/2014/main" val="3089384133"/>
                    </a:ext>
                  </a:extLst>
                </a:gridCol>
                <a:gridCol w="435353">
                  <a:extLst>
                    <a:ext uri="{9D8B030D-6E8A-4147-A177-3AD203B41FA5}">
                      <a16:colId xmlns:a16="http://schemas.microsoft.com/office/drawing/2014/main" val="2703825890"/>
                    </a:ext>
                  </a:extLst>
                </a:gridCol>
                <a:gridCol w="433133">
                  <a:extLst>
                    <a:ext uri="{9D8B030D-6E8A-4147-A177-3AD203B41FA5}">
                      <a16:colId xmlns:a16="http://schemas.microsoft.com/office/drawing/2014/main" val="3746459943"/>
                    </a:ext>
                  </a:extLst>
                </a:gridCol>
              </a:tblGrid>
              <a:tr h="18129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Market Segment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Room nights Sold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Room Nights Sold per Day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ARR 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 Rev (lac)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884275"/>
                  </a:ext>
                </a:extLst>
              </a:tr>
              <a:tr h="3625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LY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Budget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Var Vs Budget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GOLY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LY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Budget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Var Vs Budget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GOLY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LY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Budget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Var Vs Budget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GOLY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LY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Budget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Var Vs Budget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GOLY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PDI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Contri</a:t>
                      </a: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% LY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Contri</a:t>
                      </a: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% TY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858584"/>
                  </a:ext>
                </a:extLst>
              </a:tr>
              <a:tr h="174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Retail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932375"/>
                  </a:ext>
                </a:extLst>
              </a:tr>
              <a:tr h="174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Package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238388"/>
                  </a:ext>
                </a:extLst>
              </a:tr>
              <a:tr h="174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Redemption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505314"/>
                  </a:ext>
                </a:extLst>
              </a:tr>
              <a:tr h="174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 Contracted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310170"/>
                  </a:ext>
                </a:extLst>
              </a:tr>
              <a:tr h="3453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Corporate Contracted (CV slabs + CBAR5)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850907"/>
                  </a:ext>
                </a:extLst>
              </a:tr>
              <a:tr h="174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CBAR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040016"/>
                  </a:ext>
                </a:extLst>
              </a:tr>
              <a:tr h="174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LSG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935289"/>
                  </a:ext>
                </a:extLst>
              </a:tr>
              <a:tr h="3453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Corporate Contracted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630924"/>
                  </a:ext>
                </a:extLst>
              </a:tr>
              <a:tr h="3453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CT (Travel Trade Contracted)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277593"/>
                  </a:ext>
                </a:extLst>
              </a:tr>
              <a:tr h="174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TBAR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068155"/>
                  </a:ext>
                </a:extLst>
              </a:tr>
              <a:tr h="174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Travel Trade Individual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111680"/>
                  </a:ext>
                </a:extLst>
              </a:tr>
              <a:tr h="174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Contracted Individual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126412"/>
                  </a:ext>
                </a:extLst>
              </a:tr>
              <a:tr h="174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Transient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977384"/>
                  </a:ext>
                </a:extLst>
              </a:tr>
              <a:tr h="174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MICE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109556"/>
                  </a:ext>
                </a:extLst>
              </a:tr>
              <a:tr h="174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Wedding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72767"/>
                  </a:ext>
                </a:extLst>
              </a:tr>
              <a:tr h="174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GIT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516209"/>
                  </a:ext>
                </a:extLst>
              </a:tr>
              <a:tr h="174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Crew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56366"/>
                  </a:ext>
                </a:extLst>
              </a:tr>
              <a:tr h="174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Group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365319"/>
                  </a:ext>
                </a:extLst>
              </a:tr>
              <a:tr h="2158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GRAND TOTAL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5868" marR="5868" marT="586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538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875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07311"/>
            <a:ext cx="10082011" cy="707089"/>
          </a:xfrm>
          <a:prstGeom prst="rect">
            <a:avLst/>
          </a:prstGeom>
          <a:solidFill>
            <a:srgbClr val="004E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</a:rPr>
              <a:t>Source wise Revenue – Consolidated </a:t>
            </a:r>
            <a:r>
              <a:rPr lang="en-US" sz="2400" b="1" dirty="0" smtClean="0">
                <a:solidFill>
                  <a:schemeClr val="bg1"/>
                </a:solidFill>
              </a:rPr>
              <a:t>Level – Updated Sources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7" name="Picture 2" descr="ITC Board Gives In-Principle Nod For Hotels Business Demerger - Equitypandit">
            <a:extLst>
              <a:ext uri="{FF2B5EF4-FFF2-40B4-BE49-F238E27FC236}">
                <a16:creationId xmlns:a16="http://schemas.microsoft.com/office/drawing/2014/main" id="{BC21B7FF-2BB3-40DD-855E-7EFE4565E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798" y="52348"/>
            <a:ext cx="1816475" cy="105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395773"/>
              </p:ext>
            </p:extLst>
          </p:nvPr>
        </p:nvGraphicFramePr>
        <p:xfrm>
          <a:off x="326572" y="1105295"/>
          <a:ext cx="11560631" cy="5595957"/>
        </p:xfrm>
        <a:graphic>
          <a:graphicData uri="http://schemas.openxmlformats.org/drawingml/2006/table">
            <a:tbl>
              <a:tblPr/>
              <a:tblGrid>
                <a:gridCol w="1667015">
                  <a:extLst>
                    <a:ext uri="{9D8B030D-6E8A-4147-A177-3AD203B41FA5}">
                      <a16:colId xmlns:a16="http://schemas.microsoft.com/office/drawing/2014/main" val="3515659879"/>
                    </a:ext>
                  </a:extLst>
                </a:gridCol>
                <a:gridCol w="445299">
                  <a:extLst>
                    <a:ext uri="{9D8B030D-6E8A-4147-A177-3AD203B41FA5}">
                      <a16:colId xmlns:a16="http://schemas.microsoft.com/office/drawing/2014/main" val="790068553"/>
                    </a:ext>
                  </a:extLst>
                </a:gridCol>
                <a:gridCol w="445299">
                  <a:extLst>
                    <a:ext uri="{9D8B030D-6E8A-4147-A177-3AD203B41FA5}">
                      <a16:colId xmlns:a16="http://schemas.microsoft.com/office/drawing/2014/main" val="1183891807"/>
                    </a:ext>
                  </a:extLst>
                </a:gridCol>
                <a:gridCol w="548058">
                  <a:extLst>
                    <a:ext uri="{9D8B030D-6E8A-4147-A177-3AD203B41FA5}">
                      <a16:colId xmlns:a16="http://schemas.microsoft.com/office/drawing/2014/main" val="712811717"/>
                    </a:ext>
                  </a:extLst>
                </a:gridCol>
                <a:gridCol w="548058">
                  <a:extLst>
                    <a:ext uri="{9D8B030D-6E8A-4147-A177-3AD203B41FA5}">
                      <a16:colId xmlns:a16="http://schemas.microsoft.com/office/drawing/2014/main" val="1602640789"/>
                    </a:ext>
                  </a:extLst>
                </a:gridCol>
                <a:gridCol w="548058">
                  <a:extLst>
                    <a:ext uri="{9D8B030D-6E8A-4147-A177-3AD203B41FA5}">
                      <a16:colId xmlns:a16="http://schemas.microsoft.com/office/drawing/2014/main" val="4138491943"/>
                    </a:ext>
                  </a:extLst>
                </a:gridCol>
                <a:gridCol w="445299">
                  <a:extLst>
                    <a:ext uri="{9D8B030D-6E8A-4147-A177-3AD203B41FA5}">
                      <a16:colId xmlns:a16="http://schemas.microsoft.com/office/drawing/2014/main" val="3801388347"/>
                    </a:ext>
                  </a:extLst>
                </a:gridCol>
                <a:gridCol w="445299">
                  <a:extLst>
                    <a:ext uri="{9D8B030D-6E8A-4147-A177-3AD203B41FA5}">
                      <a16:colId xmlns:a16="http://schemas.microsoft.com/office/drawing/2014/main" val="3052354539"/>
                    </a:ext>
                  </a:extLst>
                </a:gridCol>
                <a:gridCol w="445299">
                  <a:extLst>
                    <a:ext uri="{9D8B030D-6E8A-4147-A177-3AD203B41FA5}">
                      <a16:colId xmlns:a16="http://schemas.microsoft.com/office/drawing/2014/main" val="3767997480"/>
                    </a:ext>
                  </a:extLst>
                </a:gridCol>
                <a:gridCol w="445299">
                  <a:extLst>
                    <a:ext uri="{9D8B030D-6E8A-4147-A177-3AD203B41FA5}">
                      <a16:colId xmlns:a16="http://schemas.microsoft.com/office/drawing/2014/main" val="185479888"/>
                    </a:ext>
                  </a:extLst>
                </a:gridCol>
                <a:gridCol w="436735">
                  <a:extLst>
                    <a:ext uri="{9D8B030D-6E8A-4147-A177-3AD203B41FA5}">
                      <a16:colId xmlns:a16="http://schemas.microsoft.com/office/drawing/2014/main" val="1409523922"/>
                    </a:ext>
                  </a:extLst>
                </a:gridCol>
                <a:gridCol w="548058">
                  <a:extLst>
                    <a:ext uri="{9D8B030D-6E8A-4147-A177-3AD203B41FA5}">
                      <a16:colId xmlns:a16="http://schemas.microsoft.com/office/drawing/2014/main" val="2097423326"/>
                    </a:ext>
                  </a:extLst>
                </a:gridCol>
                <a:gridCol w="548058">
                  <a:extLst>
                    <a:ext uri="{9D8B030D-6E8A-4147-A177-3AD203B41FA5}">
                      <a16:colId xmlns:a16="http://schemas.microsoft.com/office/drawing/2014/main" val="1691780488"/>
                    </a:ext>
                  </a:extLst>
                </a:gridCol>
                <a:gridCol w="445299">
                  <a:extLst>
                    <a:ext uri="{9D8B030D-6E8A-4147-A177-3AD203B41FA5}">
                      <a16:colId xmlns:a16="http://schemas.microsoft.com/office/drawing/2014/main" val="967658064"/>
                    </a:ext>
                  </a:extLst>
                </a:gridCol>
                <a:gridCol w="445299">
                  <a:extLst>
                    <a:ext uri="{9D8B030D-6E8A-4147-A177-3AD203B41FA5}">
                      <a16:colId xmlns:a16="http://schemas.microsoft.com/office/drawing/2014/main" val="1663365639"/>
                    </a:ext>
                  </a:extLst>
                </a:gridCol>
                <a:gridCol w="436735">
                  <a:extLst>
                    <a:ext uri="{9D8B030D-6E8A-4147-A177-3AD203B41FA5}">
                      <a16:colId xmlns:a16="http://schemas.microsoft.com/office/drawing/2014/main" val="2289470543"/>
                    </a:ext>
                  </a:extLst>
                </a:gridCol>
                <a:gridCol w="445299">
                  <a:extLst>
                    <a:ext uri="{9D8B030D-6E8A-4147-A177-3AD203B41FA5}">
                      <a16:colId xmlns:a16="http://schemas.microsoft.com/office/drawing/2014/main" val="2354528172"/>
                    </a:ext>
                  </a:extLst>
                </a:gridCol>
                <a:gridCol w="445299">
                  <a:extLst>
                    <a:ext uri="{9D8B030D-6E8A-4147-A177-3AD203B41FA5}">
                      <a16:colId xmlns:a16="http://schemas.microsoft.com/office/drawing/2014/main" val="117615758"/>
                    </a:ext>
                  </a:extLst>
                </a:gridCol>
                <a:gridCol w="445299">
                  <a:extLst>
                    <a:ext uri="{9D8B030D-6E8A-4147-A177-3AD203B41FA5}">
                      <a16:colId xmlns:a16="http://schemas.microsoft.com/office/drawing/2014/main" val="1038474073"/>
                    </a:ext>
                  </a:extLst>
                </a:gridCol>
                <a:gridCol w="445299">
                  <a:extLst>
                    <a:ext uri="{9D8B030D-6E8A-4147-A177-3AD203B41FA5}">
                      <a16:colId xmlns:a16="http://schemas.microsoft.com/office/drawing/2014/main" val="2688707421"/>
                    </a:ext>
                  </a:extLst>
                </a:gridCol>
                <a:gridCol w="468134">
                  <a:extLst>
                    <a:ext uri="{9D8B030D-6E8A-4147-A177-3AD203B41FA5}">
                      <a16:colId xmlns:a16="http://schemas.microsoft.com/office/drawing/2014/main" val="1584023987"/>
                    </a:ext>
                  </a:extLst>
                </a:gridCol>
                <a:gridCol w="468134">
                  <a:extLst>
                    <a:ext uri="{9D8B030D-6E8A-4147-A177-3AD203B41FA5}">
                      <a16:colId xmlns:a16="http://schemas.microsoft.com/office/drawing/2014/main" val="600846681"/>
                    </a:ext>
                  </a:extLst>
                </a:gridCol>
              </a:tblGrid>
              <a:tr h="16338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Source Code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Room Nights Sold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Room Nights Sold Per Day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ARR 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 Rev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519681"/>
                  </a:ext>
                </a:extLst>
              </a:tr>
              <a:tr h="40029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LY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Budget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Var Vs Budget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GOLY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LY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Budget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Var Vs Budget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GOLY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LY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Budget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Var Vs Budget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GOLY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LY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Budget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Var Vs Budget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GOLY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PDI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226792"/>
                  </a:ext>
                </a:extLst>
              </a:tr>
              <a:tr h="2695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UNIT Reservations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522764"/>
                  </a:ext>
                </a:extLst>
              </a:tr>
              <a:tr h="2695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Regional Sales Office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086049"/>
                  </a:ext>
                </a:extLst>
              </a:tr>
              <a:tr h="2695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ITC GCC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751147"/>
                  </a:ext>
                </a:extLst>
              </a:tr>
              <a:tr h="2695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ITC Website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171946"/>
                  </a:ext>
                </a:extLst>
              </a:tr>
              <a:tr h="27775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ITC Channel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280965"/>
                  </a:ext>
                </a:extLst>
              </a:tr>
              <a:tr h="2695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GDS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888287"/>
                  </a:ext>
                </a:extLst>
              </a:tr>
              <a:tr h="1633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HRS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009736"/>
                  </a:ext>
                </a:extLst>
              </a:tr>
              <a:tr h="2695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 CCC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050933"/>
                  </a:ext>
                </a:extLst>
              </a:tr>
              <a:tr h="2695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 WEB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80862"/>
                  </a:ext>
                </a:extLst>
              </a:tr>
              <a:tr h="27775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Marriott Channel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636331"/>
                  </a:ext>
                </a:extLst>
              </a:tr>
              <a:tr h="2695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MakemyTrip + Go Ibibo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24679"/>
                  </a:ext>
                </a:extLst>
              </a:tr>
              <a:tr h="2695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Booking.com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04464"/>
                  </a:ext>
                </a:extLst>
              </a:tr>
              <a:tr h="2695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Agoda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388226"/>
                  </a:ext>
                </a:extLst>
              </a:tr>
              <a:tr h="2695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Yatra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362646"/>
                  </a:ext>
                </a:extLst>
              </a:tr>
              <a:tr h="2695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Expedia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289793"/>
                  </a:ext>
                </a:extLst>
              </a:tr>
              <a:tr h="2695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Ease My Trip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360816"/>
                  </a:ext>
                </a:extLst>
              </a:tr>
              <a:tr h="2695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OTA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666293"/>
                  </a:ext>
                </a:extLst>
              </a:tr>
              <a:tr h="2695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 ITC Channel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266308"/>
                  </a:ext>
                </a:extLst>
              </a:tr>
              <a:tr h="2695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9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GRAND TOTAL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1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6352" marR="6352" marT="63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489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170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07311"/>
            <a:ext cx="10082011" cy="707089"/>
          </a:xfrm>
          <a:prstGeom prst="rect">
            <a:avLst/>
          </a:prstGeom>
          <a:solidFill>
            <a:srgbClr val="004E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</a:rPr>
              <a:t>City wise Revenue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7" name="Picture 2" descr="ITC Board Gives In-Principle Nod For Hotels Business Demerger - Equitypandit">
            <a:extLst>
              <a:ext uri="{FF2B5EF4-FFF2-40B4-BE49-F238E27FC236}">
                <a16:creationId xmlns:a16="http://schemas.microsoft.com/office/drawing/2014/main" id="{BC21B7FF-2BB3-40DD-855E-7EFE4565E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798" y="52348"/>
            <a:ext cx="1816475" cy="105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F408402-49BB-4259-9A66-318EC0BF3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054986"/>
              </p:ext>
            </p:extLst>
          </p:nvPr>
        </p:nvGraphicFramePr>
        <p:xfrm>
          <a:off x="131618" y="1276864"/>
          <a:ext cx="11658599" cy="2152135"/>
        </p:xfrm>
        <a:graphic>
          <a:graphicData uri="http://schemas.openxmlformats.org/drawingml/2006/table">
            <a:tbl>
              <a:tblPr/>
              <a:tblGrid>
                <a:gridCol w="627369">
                  <a:extLst>
                    <a:ext uri="{9D8B030D-6E8A-4147-A177-3AD203B41FA5}">
                      <a16:colId xmlns:a16="http://schemas.microsoft.com/office/drawing/2014/main" val="2410593362"/>
                    </a:ext>
                  </a:extLst>
                </a:gridCol>
                <a:gridCol w="1205724">
                  <a:extLst>
                    <a:ext uri="{9D8B030D-6E8A-4147-A177-3AD203B41FA5}">
                      <a16:colId xmlns:a16="http://schemas.microsoft.com/office/drawing/2014/main" val="2781136688"/>
                    </a:ext>
                  </a:extLst>
                </a:gridCol>
                <a:gridCol w="888773">
                  <a:extLst>
                    <a:ext uri="{9D8B030D-6E8A-4147-A177-3AD203B41FA5}">
                      <a16:colId xmlns:a16="http://schemas.microsoft.com/office/drawing/2014/main" val="2520910495"/>
                    </a:ext>
                  </a:extLst>
                </a:gridCol>
                <a:gridCol w="1476930">
                  <a:extLst>
                    <a:ext uri="{9D8B030D-6E8A-4147-A177-3AD203B41FA5}">
                      <a16:colId xmlns:a16="http://schemas.microsoft.com/office/drawing/2014/main" val="756521514"/>
                    </a:ext>
                  </a:extLst>
                </a:gridCol>
                <a:gridCol w="1150175">
                  <a:extLst>
                    <a:ext uri="{9D8B030D-6E8A-4147-A177-3AD203B41FA5}">
                      <a16:colId xmlns:a16="http://schemas.microsoft.com/office/drawing/2014/main" val="906072192"/>
                    </a:ext>
                  </a:extLst>
                </a:gridCol>
                <a:gridCol w="718859">
                  <a:extLst>
                    <a:ext uri="{9D8B030D-6E8A-4147-A177-3AD203B41FA5}">
                      <a16:colId xmlns:a16="http://schemas.microsoft.com/office/drawing/2014/main" val="729435669"/>
                    </a:ext>
                  </a:extLst>
                </a:gridCol>
                <a:gridCol w="718859">
                  <a:extLst>
                    <a:ext uri="{9D8B030D-6E8A-4147-A177-3AD203B41FA5}">
                      <a16:colId xmlns:a16="http://schemas.microsoft.com/office/drawing/2014/main" val="1862405136"/>
                    </a:ext>
                  </a:extLst>
                </a:gridCol>
                <a:gridCol w="718859">
                  <a:extLst>
                    <a:ext uri="{9D8B030D-6E8A-4147-A177-3AD203B41FA5}">
                      <a16:colId xmlns:a16="http://schemas.microsoft.com/office/drawing/2014/main" val="1276264194"/>
                    </a:ext>
                  </a:extLst>
                </a:gridCol>
                <a:gridCol w="970461">
                  <a:extLst>
                    <a:ext uri="{9D8B030D-6E8A-4147-A177-3AD203B41FA5}">
                      <a16:colId xmlns:a16="http://schemas.microsoft.com/office/drawing/2014/main" val="2303345764"/>
                    </a:ext>
                  </a:extLst>
                </a:gridCol>
                <a:gridCol w="91491">
                  <a:extLst>
                    <a:ext uri="{9D8B030D-6E8A-4147-A177-3AD203B41FA5}">
                      <a16:colId xmlns:a16="http://schemas.microsoft.com/office/drawing/2014/main" val="1045943277"/>
                    </a:ext>
                  </a:extLst>
                </a:gridCol>
                <a:gridCol w="970461">
                  <a:extLst>
                    <a:ext uri="{9D8B030D-6E8A-4147-A177-3AD203B41FA5}">
                      <a16:colId xmlns:a16="http://schemas.microsoft.com/office/drawing/2014/main" val="1621586952"/>
                    </a:ext>
                  </a:extLst>
                </a:gridCol>
                <a:gridCol w="78421">
                  <a:extLst>
                    <a:ext uri="{9D8B030D-6E8A-4147-A177-3AD203B41FA5}">
                      <a16:colId xmlns:a16="http://schemas.microsoft.com/office/drawing/2014/main" val="3239810175"/>
                    </a:ext>
                  </a:extLst>
                </a:gridCol>
                <a:gridCol w="1006404">
                  <a:extLst>
                    <a:ext uri="{9D8B030D-6E8A-4147-A177-3AD203B41FA5}">
                      <a16:colId xmlns:a16="http://schemas.microsoft.com/office/drawing/2014/main" val="3669044673"/>
                    </a:ext>
                  </a:extLst>
                </a:gridCol>
                <a:gridCol w="107830">
                  <a:extLst>
                    <a:ext uri="{9D8B030D-6E8A-4147-A177-3AD203B41FA5}">
                      <a16:colId xmlns:a16="http://schemas.microsoft.com/office/drawing/2014/main" val="3210788846"/>
                    </a:ext>
                  </a:extLst>
                </a:gridCol>
                <a:gridCol w="927983">
                  <a:extLst>
                    <a:ext uri="{9D8B030D-6E8A-4147-A177-3AD203B41FA5}">
                      <a16:colId xmlns:a16="http://schemas.microsoft.com/office/drawing/2014/main" val="1356250727"/>
                    </a:ext>
                  </a:extLst>
                </a:gridCol>
              </a:tblGrid>
              <a:tr h="430427"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 Black" panose="020B0A04020102020204" pitchFamily="34" charset="0"/>
                        </a:rPr>
                        <a:t>S. No.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 Black" panose="020B0A04020102020204" pitchFamily="34" charset="0"/>
                        </a:rPr>
                        <a:t>Name of the Hotel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 Black" panose="020B0A04020102020204" pitchFamily="34" charset="0"/>
                        </a:rPr>
                        <a:t>City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 Black" panose="020B0A04020102020204" pitchFamily="34" charset="0"/>
                        </a:rPr>
                        <a:t>Room Nights Available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 Black" panose="020B0A04020102020204" pitchFamily="34" charset="0"/>
                        </a:rPr>
                        <a:t>Room Nights Sold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 Black" panose="020B0A04020102020204" pitchFamily="34" charset="0"/>
                        </a:rPr>
                        <a:t>Occupancy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 Black" panose="020B0A04020102020204" pitchFamily="34" charset="0"/>
                        </a:rPr>
                        <a:t>ARR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 Black" panose="020B0A04020102020204" pitchFamily="34" charset="0"/>
                        </a:rPr>
                        <a:t>RevPAR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 Black" panose="020B0A04020102020204" pitchFamily="34" charset="0"/>
                        </a:rPr>
                        <a:t>Room revenue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 Black" panose="020B0A04020102020204" pitchFamily="34" charset="0"/>
                        </a:rPr>
                        <a:t>F&amp;B Revenue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 Black" panose="020B0A04020102020204" pitchFamily="34" charset="0"/>
                        </a:rPr>
                        <a:t>Other Revenue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 Black" panose="020B0A04020102020204" pitchFamily="34" charset="0"/>
                        </a:rPr>
                        <a:t>Total Revenue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908495"/>
                  </a:ext>
                </a:extLst>
              </a:tr>
              <a:tr h="430427"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567187"/>
                  </a:ext>
                </a:extLst>
              </a:tr>
              <a:tr h="430427"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667868"/>
                  </a:ext>
                </a:extLst>
              </a:tr>
              <a:tr h="430427"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936295"/>
                  </a:ext>
                </a:extLst>
              </a:tr>
              <a:tr h="430427"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96543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E4DCC05-F7FC-454A-89D5-47358090746B}"/>
              </a:ext>
            </a:extLst>
          </p:cNvPr>
          <p:cNvSpPr txBox="1"/>
          <p:nvPr/>
        </p:nvSpPr>
        <p:spPr>
          <a:xfrm>
            <a:off x="180109" y="944951"/>
            <a:ext cx="225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Last Year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75CC810-EB27-4165-B312-03C543C1A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585976"/>
              </p:ext>
            </p:extLst>
          </p:nvPr>
        </p:nvGraphicFramePr>
        <p:xfrm>
          <a:off x="131618" y="4211780"/>
          <a:ext cx="11658599" cy="2152135"/>
        </p:xfrm>
        <a:graphic>
          <a:graphicData uri="http://schemas.openxmlformats.org/drawingml/2006/table">
            <a:tbl>
              <a:tblPr/>
              <a:tblGrid>
                <a:gridCol w="627369">
                  <a:extLst>
                    <a:ext uri="{9D8B030D-6E8A-4147-A177-3AD203B41FA5}">
                      <a16:colId xmlns:a16="http://schemas.microsoft.com/office/drawing/2014/main" val="2410593362"/>
                    </a:ext>
                  </a:extLst>
                </a:gridCol>
                <a:gridCol w="1205724">
                  <a:extLst>
                    <a:ext uri="{9D8B030D-6E8A-4147-A177-3AD203B41FA5}">
                      <a16:colId xmlns:a16="http://schemas.microsoft.com/office/drawing/2014/main" val="2781136688"/>
                    </a:ext>
                  </a:extLst>
                </a:gridCol>
                <a:gridCol w="888773">
                  <a:extLst>
                    <a:ext uri="{9D8B030D-6E8A-4147-A177-3AD203B41FA5}">
                      <a16:colId xmlns:a16="http://schemas.microsoft.com/office/drawing/2014/main" val="2520910495"/>
                    </a:ext>
                  </a:extLst>
                </a:gridCol>
                <a:gridCol w="1476930">
                  <a:extLst>
                    <a:ext uri="{9D8B030D-6E8A-4147-A177-3AD203B41FA5}">
                      <a16:colId xmlns:a16="http://schemas.microsoft.com/office/drawing/2014/main" val="756521514"/>
                    </a:ext>
                  </a:extLst>
                </a:gridCol>
                <a:gridCol w="1150175">
                  <a:extLst>
                    <a:ext uri="{9D8B030D-6E8A-4147-A177-3AD203B41FA5}">
                      <a16:colId xmlns:a16="http://schemas.microsoft.com/office/drawing/2014/main" val="906072192"/>
                    </a:ext>
                  </a:extLst>
                </a:gridCol>
                <a:gridCol w="718859">
                  <a:extLst>
                    <a:ext uri="{9D8B030D-6E8A-4147-A177-3AD203B41FA5}">
                      <a16:colId xmlns:a16="http://schemas.microsoft.com/office/drawing/2014/main" val="729435669"/>
                    </a:ext>
                  </a:extLst>
                </a:gridCol>
                <a:gridCol w="718859">
                  <a:extLst>
                    <a:ext uri="{9D8B030D-6E8A-4147-A177-3AD203B41FA5}">
                      <a16:colId xmlns:a16="http://schemas.microsoft.com/office/drawing/2014/main" val="1862405136"/>
                    </a:ext>
                  </a:extLst>
                </a:gridCol>
                <a:gridCol w="718859">
                  <a:extLst>
                    <a:ext uri="{9D8B030D-6E8A-4147-A177-3AD203B41FA5}">
                      <a16:colId xmlns:a16="http://schemas.microsoft.com/office/drawing/2014/main" val="1276264194"/>
                    </a:ext>
                  </a:extLst>
                </a:gridCol>
                <a:gridCol w="970461">
                  <a:extLst>
                    <a:ext uri="{9D8B030D-6E8A-4147-A177-3AD203B41FA5}">
                      <a16:colId xmlns:a16="http://schemas.microsoft.com/office/drawing/2014/main" val="2303345764"/>
                    </a:ext>
                  </a:extLst>
                </a:gridCol>
                <a:gridCol w="91491">
                  <a:extLst>
                    <a:ext uri="{9D8B030D-6E8A-4147-A177-3AD203B41FA5}">
                      <a16:colId xmlns:a16="http://schemas.microsoft.com/office/drawing/2014/main" val="1045943277"/>
                    </a:ext>
                  </a:extLst>
                </a:gridCol>
                <a:gridCol w="970461">
                  <a:extLst>
                    <a:ext uri="{9D8B030D-6E8A-4147-A177-3AD203B41FA5}">
                      <a16:colId xmlns:a16="http://schemas.microsoft.com/office/drawing/2014/main" val="1621586952"/>
                    </a:ext>
                  </a:extLst>
                </a:gridCol>
                <a:gridCol w="78421">
                  <a:extLst>
                    <a:ext uri="{9D8B030D-6E8A-4147-A177-3AD203B41FA5}">
                      <a16:colId xmlns:a16="http://schemas.microsoft.com/office/drawing/2014/main" val="3239810175"/>
                    </a:ext>
                  </a:extLst>
                </a:gridCol>
                <a:gridCol w="1006404">
                  <a:extLst>
                    <a:ext uri="{9D8B030D-6E8A-4147-A177-3AD203B41FA5}">
                      <a16:colId xmlns:a16="http://schemas.microsoft.com/office/drawing/2014/main" val="3669044673"/>
                    </a:ext>
                  </a:extLst>
                </a:gridCol>
                <a:gridCol w="107830">
                  <a:extLst>
                    <a:ext uri="{9D8B030D-6E8A-4147-A177-3AD203B41FA5}">
                      <a16:colId xmlns:a16="http://schemas.microsoft.com/office/drawing/2014/main" val="3210788846"/>
                    </a:ext>
                  </a:extLst>
                </a:gridCol>
                <a:gridCol w="927983">
                  <a:extLst>
                    <a:ext uri="{9D8B030D-6E8A-4147-A177-3AD203B41FA5}">
                      <a16:colId xmlns:a16="http://schemas.microsoft.com/office/drawing/2014/main" val="1356250727"/>
                    </a:ext>
                  </a:extLst>
                </a:gridCol>
              </a:tblGrid>
              <a:tr h="430427"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 Black" panose="020B0A04020102020204" pitchFamily="34" charset="0"/>
                        </a:rPr>
                        <a:t>S. No.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 Black" panose="020B0A04020102020204" pitchFamily="34" charset="0"/>
                        </a:rPr>
                        <a:t>Name of the Hotel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 Black" panose="020B0A04020102020204" pitchFamily="34" charset="0"/>
                        </a:rPr>
                        <a:t>City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 Black" panose="020B0A04020102020204" pitchFamily="34" charset="0"/>
                        </a:rPr>
                        <a:t>Room Nights Available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 Black" panose="020B0A04020102020204" pitchFamily="34" charset="0"/>
                        </a:rPr>
                        <a:t>Room Nights Sold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 Black" panose="020B0A04020102020204" pitchFamily="34" charset="0"/>
                        </a:rPr>
                        <a:t>Occupancy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 Black" panose="020B0A04020102020204" pitchFamily="34" charset="0"/>
                        </a:rPr>
                        <a:t>ARR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 Black" panose="020B0A04020102020204" pitchFamily="34" charset="0"/>
                        </a:rPr>
                        <a:t>RevPAR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 Black" panose="020B0A04020102020204" pitchFamily="34" charset="0"/>
                        </a:rPr>
                        <a:t>Room revenue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 Black" panose="020B0A04020102020204" pitchFamily="34" charset="0"/>
                        </a:rPr>
                        <a:t>F&amp;B Revenue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 Black" panose="020B0A04020102020204" pitchFamily="34" charset="0"/>
                        </a:rPr>
                        <a:t>Other Revenue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 Black" panose="020B0A04020102020204" pitchFamily="34" charset="0"/>
                        </a:rPr>
                        <a:t>Total Revenue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908495"/>
                  </a:ext>
                </a:extLst>
              </a:tr>
              <a:tr h="430427"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567187"/>
                  </a:ext>
                </a:extLst>
              </a:tr>
              <a:tr h="430427"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667868"/>
                  </a:ext>
                </a:extLst>
              </a:tr>
              <a:tr h="430427"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936295"/>
                  </a:ext>
                </a:extLst>
              </a:tr>
              <a:tr h="430427"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8852" marR="8852" marT="8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96543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D891896-04EF-4D3D-9ED9-BA1E45E4E9F7}"/>
              </a:ext>
            </a:extLst>
          </p:cNvPr>
          <p:cNvSpPr txBox="1"/>
          <p:nvPr/>
        </p:nvSpPr>
        <p:spPr>
          <a:xfrm>
            <a:off x="180109" y="3767258"/>
            <a:ext cx="225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Current Year</a:t>
            </a:r>
          </a:p>
        </p:txBody>
      </p:sp>
    </p:spTree>
    <p:extLst>
      <p:ext uri="{BB962C8B-B14F-4D97-AF65-F5344CB8AC3E}">
        <p14:creationId xmlns:p14="http://schemas.microsoft.com/office/powerpoint/2010/main" val="2151068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07311"/>
            <a:ext cx="10082011" cy="707089"/>
          </a:xfrm>
          <a:prstGeom prst="rect">
            <a:avLst/>
          </a:prstGeom>
          <a:solidFill>
            <a:srgbClr val="004E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</a:rPr>
              <a:t>Room Revenue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7" name="Picture 2" descr="ITC Board Gives In-Principle Nod For Hotels Business Demerger - Equitypandit">
            <a:extLst>
              <a:ext uri="{FF2B5EF4-FFF2-40B4-BE49-F238E27FC236}">
                <a16:creationId xmlns:a16="http://schemas.microsoft.com/office/drawing/2014/main" id="{BC21B7FF-2BB3-40DD-855E-7EFE4565E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798" y="52348"/>
            <a:ext cx="1816475" cy="105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2A9C69-33FB-449A-B718-4D0AAE44A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60538"/>
              </p:ext>
            </p:extLst>
          </p:nvPr>
        </p:nvGraphicFramePr>
        <p:xfrm>
          <a:off x="207817" y="1441233"/>
          <a:ext cx="11665519" cy="2507313"/>
        </p:xfrm>
        <a:graphic>
          <a:graphicData uri="http://schemas.openxmlformats.org/drawingml/2006/table">
            <a:tbl>
              <a:tblPr/>
              <a:tblGrid>
                <a:gridCol w="686207">
                  <a:extLst>
                    <a:ext uri="{9D8B030D-6E8A-4147-A177-3AD203B41FA5}">
                      <a16:colId xmlns:a16="http://schemas.microsoft.com/office/drawing/2014/main" val="1102019156"/>
                    </a:ext>
                  </a:extLst>
                </a:gridCol>
                <a:gridCol w="686207">
                  <a:extLst>
                    <a:ext uri="{9D8B030D-6E8A-4147-A177-3AD203B41FA5}">
                      <a16:colId xmlns:a16="http://schemas.microsoft.com/office/drawing/2014/main" val="1179789697"/>
                    </a:ext>
                  </a:extLst>
                </a:gridCol>
                <a:gridCol w="686207">
                  <a:extLst>
                    <a:ext uri="{9D8B030D-6E8A-4147-A177-3AD203B41FA5}">
                      <a16:colId xmlns:a16="http://schemas.microsoft.com/office/drawing/2014/main" val="1041542187"/>
                    </a:ext>
                  </a:extLst>
                </a:gridCol>
                <a:gridCol w="686207">
                  <a:extLst>
                    <a:ext uri="{9D8B030D-6E8A-4147-A177-3AD203B41FA5}">
                      <a16:colId xmlns:a16="http://schemas.microsoft.com/office/drawing/2014/main" val="1344728546"/>
                    </a:ext>
                  </a:extLst>
                </a:gridCol>
                <a:gridCol w="686207">
                  <a:extLst>
                    <a:ext uri="{9D8B030D-6E8A-4147-A177-3AD203B41FA5}">
                      <a16:colId xmlns:a16="http://schemas.microsoft.com/office/drawing/2014/main" val="2548983951"/>
                    </a:ext>
                  </a:extLst>
                </a:gridCol>
                <a:gridCol w="686207">
                  <a:extLst>
                    <a:ext uri="{9D8B030D-6E8A-4147-A177-3AD203B41FA5}">
                      <a16:colId xmlns:a16="http://schemas.microsoft.com/office/drawing/2014/main" val="890177216"/>
                    </a:ext>
                  </a:extLst>
                </a:gridCol>
                <a:gridCol w="686207">
                  <a:extLst>
                    <a:ext uri="{9D8B030D-6E8A-4147-A177-3AD203B41FA5}">
                      <a16:colId xmlns:a16="http://schemas.microsoft.com/office/drawing/2014/main" val="1225505819"/>
                    </a:ext>
                  </a:extLst>
                </a:gridCol>
                <a:gridCol w="686207">
                  <a:extLst>
                    <a:ext uri="{9D8B030D-6E8A-4147-A177-3AD203B41FA5}">
                      <a16:colId xmlns:a16="http://schemas.microsoft.com/office/drawing/2014/main" val="3228442528"/>
                    </a:ext>
                  </a:extLst>
                </a:gridCol>
                <a:gridCol w="686207">
                  <a:extLst>
                    <a:ext uri="{9D8B030D-6E8A-4147-A177-3AD203B41FA5}">
                      <a16:colId xmlns:a16="http://schemas.microsoft.com/office/drawing/2014/main" val="1041219530"/>
                    </a:ext>
                  </a:extLst>
                </a:gridCol>
                <a:gridCol w="686207">
                  <a:extLst>
                    <a:ext uri="{9D8B030D-6E8A-4147-A177-3AD203B41FA5}">
                      <a16:colId xmlns:a16="http://schemas.microsoft.com/office/drawing/2014/main" val="2349107239"/>
                    </a:ext>
                  </a:extLst>
                </a:gridCol>
                <a:gridCol w="686207">
                  <a:extLst>
                    <a:ext uri="{9D8B030D-6E8A-4147-A177-3AD203B41FA5}">
                      <a16:colId xmlns:a16="http://schemas.microsoft.com/office/drawing/2014/main" val="1002405703"/>
                    </a:ext>
                  </a:extLst>
                </a:gridCol>
                <a:gridCol w="686207">
                  <a:extLst>
                    <a:ext uri="{9D8B030D-6E8A-4147-A177-3AD203B41FA5}">
                      <a16:colId xmlns:a16="http://schemas.microsoft.com/office/drawing/2014/main" val="1778872961"/>
                    </a:ext>
                  </a:extLst>
                </a:gridCol>
                <a:gridCol w="686207">
                  <a:extLst>
                    <a:ext uri="{9D8B030D-6E8A-4147-A177-3AD203B41FA5}">
                      <a16:colId xmlns:a16="http://schemas.microsoft.com/office/drawing/2014/main" val="1371806165"/>
                    </a:ext>
                  </a:extLst>
                </a:gridCol>
                <a:gridCol w="686207">
                  <a:extLst>
                    <a:ext uri="{9D8B030D-6E8A-4147-A177-3AD203B41FA5}">
                      <a16:colId xmlns:a16="http://schemas.microsoft.com/office/drawing/2014/main" val="3942748195"/>
                    </a:ext>
                  </a:extLst>
                </a:gridCol>
                <a:gridCol w="686207">
                  <a:extLst>
                    <a:ext uri="{9D8B030D-6E8A-4147-A177-3AD203B41FA5}">
                      <a16:colId xmlns:a16="http://schemas.microsoft.com/office/drawing/2014/main" val="2289068439"/>
                    </a:ext>
                  </a:extLst>
                </a:gridCol>
                <a:gridCol w="686207">
                  <a:extLst>
                    <a:ext uri="{9D8B030D-6E8A-4147-A177-3AD203B41FA5}">
                      <a16:colId xmlns:a16="http://schemas.microsoft.com/office/drawing/2014/main" val="3005910107"/>
                    </a:ext>
                  </a:extLst>
                </a:gridCol>
                <a:gridCol w="686207">
                  <a:extLst>
                    <a:ext uri="{9D8B030D-6E8A-4147-A177-3AD203B41FA5}">
                      <a16:colId xmlns:a16="http://schemas.microsoft.com/office/drawing/2014/main" val="2876109105"/>
                    </a:ext>
                  </a:extLst>
                </a:gridCol>
              </a:tblGrid>
              <a:tr h="293253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Hotels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No of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Room Nights Available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Room Nights Sold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Occpancy%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709051"/>
                  </a:ext>
                </a:extLst>
              </a:tr>
              <a:tr h="4985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Rooms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Budget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Var Vs Budget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GOLY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Budget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Var Vs Budget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GOLY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Budget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Var Vs Budget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GOLY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500978"/>
                  </a:ext>
                </a:extLst>
              </a:tr>
              <a:tr h="29325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Hotel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934985"/>
                  </a:ext>
                </a:extLst>
              </a:tr>
              <a:tr h="29325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Hotel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479571"/>
                  </a:ext>
                </a:extLst>
              </a:tr>
              <a:tr h="29325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Hotel 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994826"/>
                  </a:ext>
                </a:extLst>
              </a:tr>
              <a:tr h="83577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1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51402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DC79B37-3064-4CC2-8478-7A31EA47D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517008"/>
              </p:ext>
            </p:extLst>
          </p:nvPr>
        </p:nvGraphicFramePr>
        <p:xfrm>
          <a:off x="207817" y="4148605"/>
          <a:ext cx="11665525" cy="2502083"/>
        </p:xfrm>
        <a:graphic>
          <a:graphicData uri="http://schemas.openxmlformats.org/drawingml/2006/table">
            <a:tbl>
              <a:tblPr/>
              <a:tblGrid>
                <a:gridCol w="613975">
                  <a:extLst>
                    <a:ext uri="{9D8B030D-6E8A-4147-A177-3AD203B41FA5}">
                      <a16:colId xmlns:a16="http://schemas.microsoft.com/office/drawing/2014/main" val="93054912"/>
                    </a:ext>
                  </a:extLst>
                </a:gridCol>
                <a:gridCol w="613975">
                  <a:extLst>
                    <a:ext uri="{9D8B030D-6E8A-4147-A177-3AD203B41FA5}">
                      <a16:colId xmlns:a16="http://schemas.microsoft.com/office/drawing/2014/main" val="607856394"/>
                    </a:ext>
                  </a:extLst>
                </a:gridCol>
                <a:gridCol w="613975">
                  <a:extLst>
                    <a:ext uri="{9D8B030D-6E8A-4147-A177-3AD203B41FA5}">
                      <a16:colId xmlns:a16="http://schemas.microsoft.com/office/drawing/2014/main" val="4234309333"/>
                    </a:ext>
                  </a:extLst>
                </a:gridCol>
                <a:gridCol w="613975">
                  <a:extLst>
                    <a:ext uri="{9D8B030D-6E8A-4147-A177-3AD203B41FA5}">
                      <a16:colId xmlns:a16="http://schemas.microsoft.com/office/drawing/2014/main" val="1326655031"/>
                    </a:ext>
                  </a:extLst>
                </a:gridCol>
                <a:gridCol w="613975">
                  <a:extLst>
                    <a:ext uri="{9D8B030D-6E8A-4147-A177-3AD203B41FA5}">
                      <a16:colId xmlns:a16="http://schemas.microsoft.com/office/drawing/2014/main" val="3424611074"/>
                    </a:ext>
                  </a:extLst>
                </a:gridCol>
                <a:gridCol w="613975">
                  <a:extLst>
                    <a:ext uri="{9D8B030D-6E8A-4147-A177-3AD203B41FA5}">
                      <a16:colId xmlns:a16="http://schemas.microsoft.com/office/drawing/2014/main" val="3552188384"/>
                    </a:ext>
                  </a:extLst>
                </a:gridCol>
                <a:gridCol w="613975">
                  <a:extLst>
                    <a:ext uri="{9D8B030D-6E8A-4147-A177-3AD203B41FA5}">
                      <a16:colId xmlns:a16="http://schemas.microsoft.com/office/drawing/2014/main" val="2793248663"/>
                    </a:ext>
                  </a:extLst>
                </a:gridCol>
                <a:gridCol w="613975">
                  <a:extLst>
                    <a:ext uri="{9D8B030D-6E8A-4147-A177-3AD203B41FA5}">
                      <a16:colId xmlns:a16="http://schemas.microsoft.com/office/drawing/2014/main" val="66175638"/>
                    </a:ext>
                  </a:extLst>
                </a:gridCol>
                <a:gridCol w="613975">
                  <a:extLst>
                    <a:ext uri="{9D8B030D-6E8A-4147-A177-3AD203B41FA5}">
                      <a16:colId xmlns:a16="http://schemas.microsoft.com/office/drawing/2014/main" val="1870105527"/>
                    </a:ext>
                  </a:extLst>
                </a:gridCol>
                <a:gridCol w="613975">
                  <a:extLst>
                    <a:ext uri="{9D8B030D-6E8A-4147-A177-3AD203B41FA5}">
                      <a16:colId xmlns:a16="http://schemas.microsoft.com/office/drawing/2014/main" val="3689362643"/>
                    </a:ext>
                  </a:extLst>
                </a:gridCol>
                <a:gridCol w="613975">
                  <a:extLst>
                    <a:ext uri="{9D8B030D-6E8A-4147-A177-3AD203B41FA5}">
                      <a16:colId xmlns:a16="http://schemas.microsoft.com/office/drawing/2014/main" val="3710780764"/>
                    </a:ext>
                  </a:extLst>
                </a:gridCol>
                <a:gridCol w="613975">
                  <a:extLst>
                    <a:ext uri="{9D8B030D-6E8A-4147-A177-3AD203B41FA5}">
                      <a16:colId xmlns:a16="http://schemas.microsoft.com/office/drawing/2014/main" val="444043966"/>
                    </a:ext>
                  </a:extLst>
                </a:gridCol>
                <a:gridCol w="613975">
                  <a:extLst>
                    <a:ext uri="{9D8B030D-6E8A-4147-A177-3AD203B41FA5}">
                      <a16:colId xmlns:a16="http://schemas.microsoft.com/office/drawing/2014/main" val="400171976"/>
                    </a:ext>
                  </a:extLst>
                </a:gridCol>
                <a:gridCol w="613975">
                  <a:extLst>
                    <a:ext uri="{9D8B030D-6E8A-4147-A177-3AD203B41FA5}">
                      <a16:colId xmlns:a16="http://schemas.microsoft.com/office/drawing/2014/main" val="131079055"/>
                    </a:ext>
                  </a:extLst>
                </a:gridCol>
                <a:gridCol w="613975">
                  <a:extLst>
                    <a:ext uri="{9D8B030D-6E8A-4147-A177-3AD203B41FA5}">
                      <a16:colId xmlns:a16="http://schemas.microsoft.com/office/drawing/2014/main" val="3589442881"/>
                    </a:ext>
                  </a:extLst>
                </a:gridCol>
                <a:gridCol w="613975">
                  <a:extLst>
                    <a:ext uri="{9D8B030D-6E8A-4147-A177-3AD203B41FA5}">
                      <a16:colId xmlns:a16="http://schemas.microsoft.com/office/drawing/2014/main" val="3814201567"/>
                    </a:ext>
                  </a:extLst>
                </a:gridCol>
                <a:gridCol w="613975">
                  <a:extLst>
                    <a:ext uri="{9D8B030D-6E8A-4147-A177-3AD203B41FA5}">
                      <a16:colId xmlns:a16="http://schemas.microsoft.com/office/drawing/2014/main" val="3023995660"/>
                    </a:ext>
                  </a:extLst>
                </a:gridCol>
                <a:gridCol w="613975">
                  <a:extLst>
                    <a:ext uri="{9D8B030D-6E8A-4147-A177-3AD203B41FA5}">
                      <a16:colId xmlns:a16="http://schemas.microsoft.com/office/drawing/2014/main" val="1706494116"/>
                    </a:ext>
                  </a:extLst>
                </a:gridCol>
                <a:gridCol w="613975">
                  <a:extLst>
                    <a:ext uri="{9D8B030D-6E8A-4147-A177-3AD203B41FA5}">
                      <a16:colId xmlns:a16="http://schemas.microsoft.com/office/drawing/2014/main" val="65794240"/>
                    </a:ext>
                  </a:extLst>
                </a:gridCol>
              </a:tblGrid>
              <a:tr h="29264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Hotels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ARR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Revpar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 Rev (lac)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136406"/>
                  </a:ext>
                </a:extLst>
              </a:tr>
              <a:tr h="4974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LY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Budget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Var Vs Budget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GOLY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LY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Budget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Var Vs Budget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GOLY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LY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Budget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Var Vs Budget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GOLY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PDI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Foreign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Domestic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266654"/>
                  </a:ext>
                </a:extLst>
              </a:tr>
              <a:tr h="2926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Hotel 1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-   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633088"/>
                  </a:ext>
                </a:extLst>
              </a:tr>
              <a:tr h="2926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Hotel 2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-   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37256"/>
                  </a:ext>
                </a:extLst>
              </a:tr>
              <a:tr h="2926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Hotel 3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-   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17514"/>
                  </a:ext>
                </a:extLst>
              </a:tr>
              <a:tr h="83402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GRAND TOTAL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         -   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#DIV/0!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76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899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07311"/>
            <a:ext cx="10082011" cy="707089"/>
          </a:xfrm>
          <a:prstGeom prst="rect">
            <a:avLst/>
          </a:prstGeom>
          <a:solidFill>
            <a:srgbClr val="004E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</a:rPr>
              <a:t>Room Revenue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7" name="Picture 2" descr="ITC Board Gives In-Principle Nod For Hotels Business Demerger - Equitypandit">
            <a:extLst>
              <a:ext uri="{FF2B5EF4-FFF2-40B4-BE49-F238E27FC236}">
                <a16:creationId xmlns:a16="http://schemas.microsoft.com/office/drawing/2014/main" id="{BC21B7FF-2BB3-40DD-855E-7EFE4565E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798" y="52348"/>
            <a:ext cx="1816475" cy="105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310378"/>
              </p:ext>
            </p:extLst>
          </p:nvPr>
        </p:nvGraphicFramePr>
        <p:xfrm>
          <a:off x="2129247" y="1972491"/>
          <a:ext cx="8081552" cy="3095897"/>
        </p:xfrm>
        <a:graphic>
          <a:graphicData uri="http://schemas.openxmlformats.org/drawingml/2006/table">
            <a:tbl>
              <a:tblPr/>
              <a:tblGrid>
                <a:gridCol w="3638814">
                  <a:extLst>
                    <a:ext uri="{9D8B030D-6E8A-4147-A177-3AD203B41FA5}">
                      <a16:colId xmlns:a16="http://schemas.microsoft.com/office/drawing/2014/main" val="2858917056"/>
                    </a:ext>
                  </a:extLst>
                </a:gridCol>
                <a:gridCol w="1015483">
                  <a:extLst>
                    <a:ext uri="{9D8B030D-6E8A-4147-A177-3AD203B41FA5}">
                      <a16:colId xmlns:a16="http://schemas.microsoft.com/office/drawing/2014/main" val="1694287013"/>
                    </a:ext>
                  </a:extLst>
                </a:gridCol>
                <a:gridCol w="1015483">
                  <a:extLst>
                    <a:ext uri="{9D8B030D-6E8A-4147-A177-3AD203B41FA5}">
                      <a16:colId xmlns:a16="http://schemas.microsoft.com/office/drawing/2014/main" val="1701260772"/>
                    </a:ext>
                  </a:extLst>
                </a:gridCol>
                <a:gridCol w="1015483">
                  <a:extLst>
                    <a:ext uri="{9D8B030D-6E8A-4147-A177-3AD203B41FA5}">
                      <a16:colId xmlns:a16="http://schemas.microsoft.com/office/drawing/2014/main" val="2352491038"/>
                    </a:ext>
                  </a:extLst>
                </a:gridCol>
                <a:gridCol w="1396289">
                  <a:extLst>
                    <a:ext uri="{9D8B030D-6E8A-4147-A177-3AD203B41FA5}">
                      <a16:colId xmlns:a16="http://schemas.microsoft.com/office/drawing/2014/main" val="3033460406"/>
                    </a:ext>
                  </a:extLst>
                </a:gridCol>
              </a:tblGrid>
              <a:tr h="52080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Room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ADR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ADR Premium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972364"/>
                  </a:ext>
                </a:extLst>
              </a:tr>
              <a:tr h="52080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Deluxe Room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507113"/>
                  </a:ext>
                </a:extLst>
              </a:tr>
              <a:tr h="52080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Premium Room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296069"/>
                  </a:ext>
                </a:extLst>
              </a:tr>
              <a:tr h="49187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Club Room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56920"/>
                  </a:ext>
                </a:extLst>
              </a:tr>
              <a:tr h="52080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Suites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137662"/>
                  </a:ext>
                </a:extLst>
              </a:tr>
              <a:tr h="52080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867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489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7402</TotalTime>
  <Words>2684</Words>
  <Application>Microsoft Office PowerPoint</Application>
  <PresentationFormat>Widescreen</PresentationFormat>
  <Paragraphs>1735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SHIBHA SHUKLA</dc:creator>
  <cp:lastModifiedBy>Akshat Das</cp:lastModifiedBy>
  <cp:revision>247</cp:revision>
  <dcterms:created xsi:type="dcterms:W3CDTF">2017-09-23T03:53:31Z</dcterms:created>
  <dcterms:modified xsi:type="dcterms:W3CDTF">2023-09-09T04:37:10Z</dcterms:modified>
</cp:coreProperties>
</file>