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04E2-D861-2C86-AF93-472C6178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1596-44C6-1DC3-7154-38A4099F1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0DCA-E271-8901-76E7-05BD0E1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0AD3-704C-B040-DB34-B54D06CC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08C4-3F8D-B2A8-4F33-6785FF47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5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4EDB-3AFA-3889-E28E-93BA9626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45D7C-FF15-3EC2-A14B-23D51BB2F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BCC7-423E-824E-5BFD-0DA2309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7C8B-1998-0D76-9715-3A07ED9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7BE4-9AFE-A9D3-68C4-AD420754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B2EE3-7D73-70AD-9B76-0ADBAC326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63E0E-BC14-8317-A49E-5D85BF9B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A9A9-4159-BBC4-9CCA-FE62EF63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FA8D-771E-A2DE-55C5-D32BF925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D809-D207-61A9-E327-061E948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94B6-972E-38E2-7FB1-93D22A4C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D4AD-F900-85D6-39B3-EF98A201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67E3-A2CE-380B-8B8C-D5A50FCB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202C-AAA4-D908-9310-EAFC6E0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6127-28F7-AB95-1449-2FB65F89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6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4901-ABCD-DF0C-2FAD-77F926DC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E6E1-FDCF-AFEE-9B05-DFEC4971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112A-DD55-B169-E06D-F54FB088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4E24-6806-D0F5-BD8D-777F1B92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9CD2-E7F4-DD32-6F76-814F6A77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8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E2E2-4902-AD6D-2D76-BB4CE259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B4EF-3940-4425-56B9-8B8E35F33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9CC6-661B-8184-321E-DBC96EC9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0DD92-7F7F-2FAC-6876-B8B671DD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FD54-20A4-B7E9-04ED-0D3FF83C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A42DA-23C0-FBA5-6D42-CC73E3A3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86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90FF-B14A-AB8D-A850-CCDAA18E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4895-B1B1-D7D3-8685-E19E0BF2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D733A-A239-C9B6-8A14-49F988DC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F2BF7-2001-224E-076C-5C136654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E7F7D-C37B-F019-CA63-D60EE27A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13B66-07FF-4BC2-35E2-1BD46739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DBE17-A21F-1F0D-6D15-6C9392E1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DBD23-25A4-6912-8283-1EF0D22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4653-3123-08C4-C37B-D1A9D905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672FB-B268-DA21-C773-7355EC0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CBFE4-F62C-90F4-433A-E48D25A9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43BA-E9EA-8A88-8859-C22BB6B4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4223F-4378-0A01-B8E2-E3A3D253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EDCC4-952D-0C7E-7BD3-0839A773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79F8E-74A1-174C-C887-1DD93513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9B0C-8103-D052-6A29-89E9B592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032A-E4D6-AB39-7F02-407E1879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3DCCB-E133-3569-6052-F6E17383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0853-F65C-F83F-D932-07459B6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433E-5AC4-AD42-4574-D045EA5F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CBA6-1FDD-A919-9041-F130ED90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6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8AB1-B149-C360-A341-C71C49F1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69647-EE8F-FE49-3502-AEB5EF99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57754-4459-C662-6E49-2FC78D11E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0E97-8409-41D7-9FC8-A259D46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6E9E-6E6D-D64A-D1FB-7F12D206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062D-B024-C5C6-8625-2A7C2E5C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F2FCF-996B-7BA9-09AC-DC8F43C8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607FA-6E2C-73E1-54A1-3EB98AAB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D926-4940-B725-B838-16BDF8E06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0AC8-92D4-4D78-A518-B82C8F0C658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9FE9-C6FD-F3F3-A2D4-456D2C7D3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6F8C-FF43-B3DB-647D-BFDB2EC46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6D96-31D6-4570-8C50-E0AB5822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5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A338-53EA-8001-9A48-210645E25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BNZ Data Engineering Assessment 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193E2-5C99-3A27-8B36-DF93FA580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Century Gothic" panose="020B0502020202020204" pitchFamily="34" charset="0"/>
              </a:rPr>
              <a:t>Sridar Venkatesan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Data Engineer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Submission Date:23-11-2022</a:t>
            </a:r>
            <a:endParaRPr lang="en-IN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C561-57E2-3910-211B-D524A72E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Overview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500EF-5C14-7C09-D642-C226DE0BE507}"/>
              </a:ext>
            </a:extLst>
          </p:cNvPr>
          <p:cNvSpPr txBox="1"/>
          <p:nvPr/>
        </p:nvSpPr>
        <p:spPr>
          <a:xfrm>
            <a:off x="1047750" y="1504950"/>
            <a:ext cx="9239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The bank wants to investigate the nature of customers who have opened accounts recently for next best action &amp; recommendation.</a:t>
            </a:r>
          </a:p>
          <a:p>
            <a:endParaRPr lang="en-US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Requirement – </a:t>
            </a:r>
          </a:p>
          <a:p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ist of all accounts to be included in the investigation with appropriate opening date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ist of all accounts to be included in the investigation with appropriate opening date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The proportion of customers that have opened a credit card since the 1 July 2018 for each of the following age ranges: 18 – 29, 30 – 44, 45 – 59, 60+. Credit card accounts have a product type of ‘CCRD’ or ‘BUSS’.</a:t>
            </a:r>
            <a:b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10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9575-BF26-0EF0-00EC-99B23269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Model - Sources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BC586-09E9-50CD-9C29-53D1BB97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544638"/>
            <a:ext cx="8286749" cy="4662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9EBC2-8CB4-3C60-85D4-5D2C0752C9A0}"/>
              </a:ext>
            </a:extLst>
          </p:cNvPr>
          <p:cNvSpPr txBox="1"/>
          <p:nvPr/>
        </p:nvSpPr>
        <p:spPr>
          <a:xfrm>
            <a:off x="933449" y="1690688"/>
            <a:ext cx="2905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Customer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– </a:t>
            </a:r>
          </a:p>
          <a:p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full list of customers and their attributes from system 1</a:t>
            </a:r>
            <a:endParaRPr lang="en-IN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en-IN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1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ccount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– </a:t>
            </a:r>
          </a:p>
          <a:p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full list of all accounts (eg credit cards, transaction, savings, home loans, etc.) and attributes from system 1</a:t>
            </a:r>
          </a:p>
          <a:p>
            <a:endParaRPr lang="en-IN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Creditcardaccount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– </a:t>
            </a:r>
          </a:p>
          <a:p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list of credit card accounts and attributes from system 2</a:t>
            </a:r>
            <a:endParaRPr lang="en-IN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en-IN" sz="1400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Transaction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– </a:t>
            </a:r>
          </a:p>
          <a:p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all transactions for the last year for all accounts from system 1</a:t>
            </a:r>
            <a:endParaRPr lang="en-IN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en-IN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3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B8AD-8ABE-343D-918F-31254BCE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Solution Assumptions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8404-D37F-0E3F-A948-8832C47E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BNZAnalytics data for this assessment is hosted in Postgres Database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Additional Mock up data are created wherever applicable. Note that for scenario 2 and scenario 3, Data post July’18 is not available.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Airflow is hosted on EC2 instance and running as a docker container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A26-F1A8-978D-3430-2A211602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22250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Solution Methodology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D837-A745-DA07-9E19-A683DE43F38F}"/>
              </a:ext>
            </a:extLst>
          </p:cNvPr>
          <p:cNvSpPr txBox="1"/>
          <p:nvPr/>
        </p:nvSpPr>
        <p:spPr>
          <a:xfrm>
            <a:off x="6457950" y="1443841"/>
            <a:ext cx="5153025" cy="48013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Option 2 –  Using Airflow, AWS Glue, Pyspark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Setup crawler to scan through the Target DB to add the objects into Glue Catalog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Build Pyspark jobs by reading source objects as </a:t>
            </a:r>
            <a:r>
              <a:rPr lang="en-US" dirty="0" err="1">
                <a:latin typeface="Century Gothic" panose="020B0502020202020204" pitchFamily="34" charset="0"/>
              </a:rPr>
              <a:t>dataframe</a:t>
            </a:r>
            <a:r>
              <a:rPr lang="en-US" dirty="0">
                <a:latin typeface="Century Gothic" panose="020B0502020202020204" pitchFamily="34" charset="0"/>
              </a:rPr>
              <a:t> and create Spark </a:t>
            </a:r>
            <a:r>
              <a:rPr lang="en-US" dirty="0" err="1">
                <a:latin typeface="Century Gothic" panose="020B0502020202020204" pitchFamily="34" charset="0"/>
              </a:rPr>
              <a:t>Sql</a:t>
            </a: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Configure Notification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Pros: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	Scalable as the compute is on Glue</a:t>
            </a:r>
          </a:p>
          <a:p>
            <a:r>
              <a:rPr lang="en-US" dirty="0">
                <a:latin typeface="Century Gothic" panose="020B0502020202020204" pitchFamily="34" charset="0"/>
              </a:rPr>
              <a:t>Cons: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  Little Complex to setup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pPr lvl="2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6AA6C-F8E4-9B08-671A-93BF8EB2D16D}"/>
              </a:ext>
            </a:extLst>
          </p:cNvPr>
          <p:cNvSpPr txBox="1"/>
          <p:nvPr/>
        </p:nvSpPr>
        <p:spPr>
          <a:xfrm>
            <a:off x="1047750" y="1415281"/>
            <a:ext cx="4886325" cy="4801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Option 1 –  Using Airflow &amp; SQL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Create SQL scripts for each scenarios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Use built-in Postgres Operator to invoke the SQL scripts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Invoke schedule based on dataset update(New feature in Airflow v2.4)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Configure Notification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Pros: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Easy to setup with 5 lines of code	</a:t>
            </a:r>
          </a:p>
          <a:p>
            <a:r>
              <a:rPr lang="en-US" dirty="0">
                <a:latin typeface="Century Gothic" panose="020B0502020202020204" pitchFamily="34" charset="0"/>
              </a:rPr>
              <a:t>Cons: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Gothic" panose="020B0502020202020204" pitchFamily="34" charset="0"/>
              </a:rPr>
              <a:t>Workload on Database cluster 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endParaRPr lang="en-US" dirty="0">
              <a:latin typeface="Century Gothic" panose="020B0502020202020204" pitchFamily="34" charset="0"/>
            </a:endParaRPr>
          </a:p>
          <a:p>
            <a:pPr lvl="3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0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ED5-069A-6FD1-C58B-E793427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Option 1 - Airflow &amp; SQL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7A5A7-BB02-FD4F-E8C5-A6331105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2675"/>
            <a:ext cx="4581525" cy="34825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78A348-9542-16CD-6734-64CEF2471450}"/>
              </a:ext>
            </a:extLst>
          </p:cNvPr>
          <p:cNvSpPr/>
          <p:nvPr/>
        </p:nvSpPr>
        <p:spPr>
          <a:xfrm>
            <a:off x="971550" y="1676400"/>
            <a:ext cx="45243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Refresh Source Datasets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C773244-D93D-D69C-930A-46B27042EAC2}"/>
              </a:ext>
            </a:extLst>
          </p:cNvPr>
          <p:cNvSpPr/>
          <p:nvPr/>
        </p:nvSpPr>
        <p:spPr>
          <a:xfrm>
            <a:off x="6096000" y="3686175"/>
            <a:ext cx="111442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8ACFC-5EB4-4346-C377-6DF1BE8234E6}"/>
              </a:ext>
            </a:extLst>
          </p:cNvPr>
          <p:cNvSpPr/>
          <p:nvPr/>
        </p:nvSpPr>
        <p:spPr>
          <a:xfrm>
            <a:off x="7277100" y="1685925"/>
            <a:ext cx="45243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ARD’s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9C2D1-8EB8-E1F6-4647-E2DE95E2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1" y="2172562"/>
            <a:ext cx="4581526" cy="38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ED5-069A-6FD1-C58B-E793427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Option 1 - Airflow &amp; SQL(Key features)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8A348-9542-16CD-6734-64CEF2471450}"/>
              </a:ext>
            </a:extLst>
          </p:cNvPr>
          <p:cNvSpPr/>
          <p:nvPr/>
        </p:nvSpPr>
        <p:spPr>
          <a:xfrm>
            <a:off x="971550" y="1714500"/>
            <a:ext cx="45243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Driven Scheduling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8ACFC-5EB4-4346-C377-6DF1BE8234E6}"/>
              </a:ext>
            </a:extLst>
          </p:cNvPr>
          <p:cNvSpPr/>
          <p:nvPr/>
        </p:nvSpPr>
        <p:spPr>
          <a:xfrm>
            <a:off x="7277100" y="1724025"/>
            <a:ext cx="45243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Notification Enabled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64A05-0C6B-C01D-2CBE-08BA8C6E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86336"/>
            <a:ext cx="4448175" cy="868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DBB87-5E2E-2E8B-5570-B6A85D14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862387"/>
            <a:ext cx="4371975" cy="2333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E2B9E-8289-9C47-257A-84B9C3DE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5" y="2667000"/>
            <a:ext cx="4572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ED5-069A-6FD1-C58B-E793427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Option 2 - Using Airflow, AWS Glue, Pyspark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A6F9F-630C-34B3-A846-06221C8A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2152650"/>
            <a:ext cx="4524375" cy="357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C3D7F-E6DF-8DC3-66CC-53055BE4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52675"/>
            <a:ext cx="4581525" cy="34825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F31C5-3E7B-3604-7611-3AC462511A65}"/>
              </a:ext>
            </a:extLst>
          </p:cNvPr>
          <p:cNvSpPr/>
          <p:nvPr/>
        </p:nvSpPr>
        <p:spPr>
          <a:xfrm>
            <a:off x="971550" y="1676400"/>
            <a:ext cx="45243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Refresh Source Datasets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5D9D7E-2962-BE65-F279-8E399E13AEED}"/>
              </a:ext>
            </a:extLst>
          </p:cNvPr>
          <p:cNvSpPr/>
          <p:nvPr/>
        </p:nvSpPr>
        <p:spPr>
          <a:xfrm>
            <a:off x="5614988" y="3686174"/>
            <a:ext cx="111442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8FE4E-C321-980E-DD54-16943E453C9F}"/>
              </a:ext>
            </a:extLst>
          </p:cNvPr>
          <p:cNvSpPr/>
          <p:nvPr/>
        </p:nvSpPr>
        <p:spPr>
          <a:xfrm>
            <a:off x="7277100" y="1685925"/>
            <a:ext cx="45243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ARD’s using Glue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9389F-DE32-C807-122F-6A990E28478E}"/>
              </a:ext>
            </a:extLst>
          </p:cNvPr>
          <p:cNvSpPr txBox="1"/>
          <p:nvPr/>
        </p:nvSpPr>
        <p:spPr>
          <a:xfrm>
            <a:off x="6962775" y="1419225"/>
            <a:ext cx="4981575" cy="4686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04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392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BNZ Data Engineering Assessment </vt:lpstr>
      <vt:lpstr>Overview</vt:lpstr>
      <vt:lpstr>Data Model - Sources</vt:lpstr>
      <vt:lpstr>Solution Assumptions</vt:lpstr>
      <vt:lpstr>Solution Methodology</vt:lpstr>
      <vt:lpstr>Option 1 - Airflow &amp; SQL</vt:lpstr>
      <vt:lpstr>Option 1 - Airflow &amp; SQL(Key features)</vt:lpstr>
      <vt:lpstr>Option 2 - Using Airflow, AWS Glue, 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BNZ Data Engineering Assessment </dc:title>
  <dc:creator>Sridar Venkatesan</dc:creator>
  <cp:lastModifiedBy>Sridar Venkatesan</cp:lastModifiedBy>
  <cp:revision>1</cp:revision>
  <dcterms:created xsi:type="dcterms:W3CDTF">2022-11-23T01:29:30Z</dcterms:created>
  <dcterms:modified xsi:type="dcterms:W3CDTF">2022-11-23T03:56:58Z</dcterms:modified>
</cp:coreProperties>
</file>